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24" r:id="rId2"/>
    <p:sldId id="347" r:id="rId3"/>
    <p:sldId id="470" r:id="rId4"/>
    <p:sldId id="488" r:id="rId5"/>
    <p:sldId id="478" r:id="rId6"/>
    <p:sldId id="442" r:id="rId7"/>
    <p:sldId id="477" r:id="rId8"/>
    <p:sldId id="453" r:id="rId9"/>
    <p:sldId id="497" r:id="rId10"/>
    <p:sldId id="473" r:id="rId11"/>
    <p:sldId id="434" r:id="rId12"/>
  </p:sldIdLst>
  <p:sldSz cx="9144000" cy="6858000" type="screen4x3"/>
  <p:notesSz cx="6794500" cy="9906000"/>
  <p:embeddedFontLst>
    <p:embeddedFont>
      <p:font typeface="Tahoma" panose="020B0604030504040204" pitchFamily="34" charset="0"/>
      <p:regular r:id="rId15"/>
      <p:bold r:id="rId16"/>
    </p:embeddedFont>
    <p:embeddedFont>
      <p:font typeface="Arial Black" panose="020B0A04020102020204" pitchFamily="34" charset="0"/>
      <p:bold r:id="rId17"/>
    </p:embeddedFont>
    <p:embeddedFont>
      <p:font typeface="나눔고딕 ExtraBold" panose="020B0600000101010101" charset="-127"/>
      <p:bold r:id="rId18"/>
    </p:embeddedFont>
    <p:embeddedFont>
      <p:font typeface="나눔고딕 Bold" panose="020B0600000101010101" charset="-127"/>
      <p:bold r:id="rId19"/>
    </p:embeddedFont>
    <p:embeddedFont>
      <p:font typeface="나눔고딕" panose="020B0600000101010101" charset="-127"/>
      <p:regular r:id="rId20"/>
      <p:bold r:id="rId21"/>
    </p:embeddedFont>
    <p:embeddedFont>
      <p:font typeface="맑은 고딕" panose="020B0503020000020004" pitchFamily="50" charset="-127"/>
      <p:regular r:id="rId22"/>
      <p:bold r:id="rId23"/>
    </p:embeddedFont>
    <p:embeddedFont>
      <p:font typeface="HY헤드라인M" panose="02030600000101010101" pitchFamily="18" charset="-127"/>
      <p:regular r:id="rId24"/>
    </p:embeddedFont>
  </p:embeddedFontLst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굴림" panose="020B0600000101010101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1">
          <p15:clr>
            <a:srgbClr val="A4A3A4"/>
          </p15:clr>
        </p15:guide>
        <p15:guide id="2" pos="2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00FF"/>
    <a:srgbClr val="3333CC"/>
    <a:srgbClr val="CC9900"/>
    <a:srgbClr val="EAEAEA"/>
    <a:srgbClr val="CCFFFF"/>
    <a:srgbClr val="99CCFF"/>
    <a:srgbClr val="BFE2F7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 autoAdjust="0"/>
  </p:normalViewPr>
  <p:slideViewPr>
    <p:cSldViewPr>
      <p:cViewPr varScale="1">
        <p:scale>
          <a:sx n="84" d="100"/>
          <a:sy n="84" d="100"/>
        </p:scale>
        <p:origin x="806" y="82"/>
      </p:cViewPr>
      <p:guideLst>
        <p:guide orient="horz" pos="981"/>
        <p:guide pos="2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3228" y="102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92075"/>
            <a:ext cx="1873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637" tIns="46319" rIns="92637" bIns="46319" numCol="1" anchor="ctr" anchorCtr="0" compatLnSpc="1">
            <a:prstTxWarp prst="textNoShape">
              <a:avLst/>
            </a:prstTxWarp>
            <a:spAutoFit/>
          </a:bodyPr>
          <a:lstStyle>
            <a:lvl1pPr defTabSz="926117" eaLnBrk="1" latinLnBrk="1" hangingPunct="1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6572250" y="92075"/>
            <a:ext cx="187325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637" tIns="46319" rIns="92637" bIns="46319" numCol="1" anchor="ctr" anchorCtr="0" compatLnSpc="1">
            <a:prstTxWarp prst="textNoShape">
              <a:avLst/>
            </a:prstTxWarp>
            <a:spAutoFit/>
          </a:bodyPr>
          <a:lstStyle>
            <a:lvl1pPr algn="r" defTabSz="926117" eaLnBrk="1" latinLnBrk="1" hangingPunct="1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625013"/>
            <a:ext cx="1873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637" tIns="46319" rIns="92637" bIns="46319" numCol="1" anchor="b" anchorCtr="0" compatLnSpc="1">
            <a:prstTxWarp prst="textNoShape">
              <a:avLst/>
            </a:prstTxWarp>
            <a:spAutoFit/>
          </a:bodyPr>
          <a:lstStyle>
            <a:lvl1pPr defTabSz="926117" eaLnBrk="1" latinLnBrk="1" hangingPunct="1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342063" y="9625013"/>
            <a:ext cx="417512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637" tIns="46319" rIns="92637" bIns="46319" numCol="1" anchor="b" anchorCtr="0" compatLnSpc="1">
            <a:prstTxWarp prst="textNoShape">
              <a:avLst/>
            </a:prstTxWarp>
            <a:spAutoFit/>
          </a:bodyPr>
          <a:lstStyle>
            <a:lvl1pPr algn="r" defTabSz="925513" eaLnBrk="1" latinLnBrk="1" hangingPunct="1">
              <a:defRPr sz="1200" smtClean="0"/>
            </a:lvl1pPr>
          </a:lstStyle>
          <a:p>
            <a:pPr>
              <a:defRPr/>
            </a:pPr>
            <a:fld id="{494761E0-8CDD-42DF-BADD-6469538030D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70868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9" tIns="45995" rIns="91989" bIns="45995" numCol="1" anchor="t" anchorCtr="0" compatLnSpc="1">
            <a:prstTxWarp prst="textNoShape">
              <a:avLst/>
            </a:prstTxWarp>
          </a:bodyPr>
          <a:lstStyle>
            <a:lvl1pPr defTabSz="919630" eaLnBrk="1" latinLnBrk="1" hangingPunct="1">
              <a:defRPr sz="1200">
                <a:latin typeface="Times New Roman" pitchFamily="18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9" tIns="45995" rIns="91989" bIns="45995" numCol="1" anchor="t" anchorCtr="0" compatLnSpc="1">
            <a:prstTxWarp prst="textNoShape">
              <a:avLst/>
            </a:prstTxWarp>
          </a:bodyPr>
          <a:lstStyle>
            <a:lvl1pPr algn="r" defTabSz="919630" eaLnBrk="1" latinLnBrk="1" hangingPunct="1">
              <a:defRPr sz="1200">
                <a:latin typeface="Times New Roman" pitchFamily="18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3925" y="744538"/>
            <a:ext cx="4949825" cy="3711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05350"/>
            <a:ext cx="498157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9" tIns="45995" rIns="91989" bIns="459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문자열 유형을 편집하려면 누르십시오</a:t>
            </a:r>
            <a:r>
              <a:rPr lang="en-US" altLang="ko-KR" noProof="0" smtClean="0"/>
              <a:t>.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세째 수준</a:t>
            </a:r>
          </a:p>
          <a:p>
            <a:pPr lvl="3"/>
            <a:r>
              <a:rPr lang="ko-KR" altLang="en-US" noProof="0" smtClean="0"/>
              <a:t>네째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9" tIns="45995" rIns="91989" bIns="45995" numCol="1" anchor="b" anchorCtr="0" compatLnSpc="1">
            <a:prstTxWarp prst="textNoShape">
              <a:avLst/>
            </a:prstTxWarp>
          </a:bodyPr>
          <a:lstStyle>
            <a:lvl1pPr defTabSz="919630" eaLnBrk="1" latinLnBrk="1" hangingPunct="1">
              <a:defRPr sz="1200">
                <a:latin typeface="Times New Roman" pitchFamily="18" charset="0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1070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9" tIns="45995" rIns="91989" bIns="45995" numCol="1" anchor="b" anchorCtr="0" compatLnSpc="1">
            <a:prstTxWarp prst="textNoShape">
              <a:avLst/>
            </a:prstTxWarp>
          </a:bodyPr>
          <a:lstStyle>
            <a:lvl1pPr algn="r" defTabSz="919163" eaLnBrk="1" latinLnBrk="1" hangingPunct="1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03A6B34-1D93-4D31-AB81-C4DCCD2C53F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355199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1400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0281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wmf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7"/>
          <p:cNvSpPr>
            <a:spLocks noChangeArrowheads="1"/>
          </p:cNvSpPr>
          <p:nvPr userDrawn="1"/>
        </p:nvSpPr>
        <p:spPr bwMode="auto">
          <a:xfrm>
            <a:off x="0" y="6400800"/>
            <a:ext cx="9144000" cy="304800"/>
          </a:xfrm>
          <a:prstGeom prst="rect">
            <a:avLst/>
          </a:prstGeom>
          <a:solidFill>
            <a:srgbClr val="CDE6FF"/>
          </a:solidFill>
          <a:ln>
            <a:noFill/>
          </a:ln>
          <a:extLs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1" hangingPunct="1">
              <a:defRPr/>
            </a:pPr>
            <a:endParaRPr lang="ko-KR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문자열 유형을 편집하려면 누르십시오</a:t>
            </a:r>
            <a:r>
              <a:rPr lang="en-US" altLang="ko-KR" smtClean="0"/>
              <a:t>.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세째 수준</a:t>
            </a:r>
          </a:p>
          <a:p>
            <a:pPr lvl="3"/>
            <a:r>
              <a:rPr lang="ko-KR" altLang="en-US" smtClean="0"/>
              <a:t>네째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890588"/>
            <a:ext cx="7772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ko-KR" altLang="en-US" smtClean="0"/>
              <a:t>제목 작성</a:t>
            </a:r>
          </a:p>
        </p:txBody>
      </p:sp>
      <p:pic>
        <p:nvPicPr>
          <p:cNvPr id="1029" name="Picture 46" descr="D:\홍보실\●홍보실 업무 자료\2003홍보실업무보고\상단 이미지(4)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50" descr="D:\2004 기술이전\ETRI CI\2004 변경 로고심볼.wm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"/>
            <a:ext cx="9144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Text Box 92"/>
          <p:cNvSpPr txBox="1">
            <a:spLocks noChangeArrowheads="1"/>
          </p:cNvSpPr>
          <p:nvPr userDrawn="1"/>
        </p:nvSpPr>
        <p:spPr bwMode="auto">
          <a:xfrm>
            <a:off x="1033463" y="6397625"/>
            <a:ext cx="1219200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1" hangingPunct="1">
              <a:spcBef>
                <a:spcPct val="50000"/>
              </a:spcBef>
              <a:defRPr/>
            </a:pPr>
            <a:r>
              <a:rPr lang="en-US" altLang="ko-KR" sz="1400" dirty="0" smtClean="0">
                <a:latin typeface="나눔고딕 ExtraBold" panose="020B0600000101010101" pitchFamily="50" charset="-127"/>
                <a:ea typeface="나눔고딕 ExtraBold" panose="020B0600000101010101" pitchFamily="50" charset="-127"/>
              </a:rPr>
              <a:t>Proprietary</a:t>
            </a:r>
          </a:p>
        </p:txBody>
      </p:sp>
      <p:pic>
        <p:nvPicPr>
          <p:cNvPr id="1032" name="Picture 93" descr="D:\2004 기술이전\ETRI CI\2004 변경 로고심볼.wm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500813"/>
            <a:ext cx="609600" cy="12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>
            <a:spLocks noChangeArrowheads="1"/>
          </p:cNvSpPr>
          <p:nvPr userDrawn="1"/>
        </p:nvSpPr>
        <p:spPr bwMode="auto">
          <a:xfrm>
            <a:off x="6565900" y="6421438"/>
            <a:ext cx="21875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defRPr/>
            </a:pPr>
            <a:r>
              <a:rPr lang="en-US" altLang="ko-KR" sz="12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IoT</a:t>
            </a:r>
            <a:r>
              <a:rPr lang="ko-KR" altLang="en-US" sz="12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연구본부</a:t>
            </a:r>
            <a:r>
              <a:rPr lang="en-US" altLang="ko-KR" sz="12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b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초연결통신연구소</a:t>
            </a:r>
            <a:endParaRPr lang="ko-KR" altLang="en-US" sz="12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슬라이드 번호 개체 틀 5"/>
          <p:cNvSpPr txBox="1">
            <a:spLocks/>
          </p:cNvSpPr>
          <p:nvPr userDrawn="1"/>
        </p:nvSpPr>
        <p:spPr>
          <a:xfrm>
            <a:off x="8459788" y="6473825"/>
            <a:ext cx="587375" cy="195263"/>
          </a:xfrm>
          <a:prstGeom prst="rect">
            <a:avLst/>
          </a:prstGeom>
        </p:spPr>
        <p:txBody>
          <a:bodyPr lIns="36000" tIns="0" rIns="36000" bIns="0"/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r">
              <a:defRPr/>
            </a:pPr>
            <a:fld id="{39FB9BAC-CAB8-472F-B8DF-A34CF3330AFF}" type="slidenum">
              <a:rPr lang="ko-KR" altLang="en-US" sz="1200" b="1" smtClean="0">
                <a:latin typeface="나눔고딕" panose="020D0604000000000000" pitchFamily="50" charset="-127"/>
                <a:ea typeface="나눔고딕" panose="020D0604000000000000" pitchFamily="50" charset="-127"/>
                <a:cs typeface="Tahoma" panose="020B0604030504040204" pitchFamily="34" charset="0"/>
              </a:rPr>
              <a:pPr algn="r">
                <a:defRPr/>
              </a:pPr>
              <a:t>‹#›</a:t>
            </a:fld>
            <a:endParaRPr lang="ko-KR" altLang="en-US" sz="1050" b="1" dirty="0" smtClean="0">
              <a:latin typeface="나눔고딕" panose="020D0604000000000000" pitchFamily="50" charset="-127"/>
              <a:ea typeface="나눔고딕" panose="020D0604000000000000" pitchFamily="50" charset="-127"/>
              <a:cs typeface="Tahom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 b="1">
          <a:solidFill>
            <a:srgbClr val="000099"/>
          </a:solidFill>
          <a:latin typeface="Times New Roman" pitchFamily="18" charset="0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v"/>
        <a:defRPr kumimoji="1" sz="2200" b="1">
          <a:solidFill>
            <a:srgbClr val="0000FF"/>
          </a:solidFill>
          <a:latin typeface="나눔고딕 ExtraBold" panose="020D0904000000000000" pitchFamily="50" charset="-127"/>
          <a:ea typeface="나눔고딕 ExtraBold" panose="020D0904000000000000" pitchFamily="50" charset="-127"/>
          <a:cs typeface="+mn-cs"/>
        </a:defRPr>
      </a:lvl1pPr>
      <a:lvl2pPr marL="742950" indent="-285750" algn="l" rtl="0" eaLnBrk="0" fontAlgn="base" latinLnBrk="1" hangingPunct="0">
        <a:lnSpc>
          <a:spcPct val="15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kumimoji="1" b="1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 b="1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100" b="1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100" b="1">
          <a:solidFill>
            <a:schemeClr val="tx1"/>
          </a:solidFill>
          <a:latin typeface="나눔고딕" panose="020D0604000000000000" pitchFamily="50" charset="-127"/>
          <a:ea typeface="나눔고딕" panose="020D0604000000000000" pitchFamily="50" charset="-127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1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1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1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1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바닥글 개체 틀 1"/>
          <p:cNvSpPr>
            <a:spLocks noGrp="1"/>
          </p:cNvSpPr>
          <p:nvPr>
            <p:ph type="ftr" sz="quarter" idx="4294967295"/>
          </p:nvPr>
        </p:nvSpPr>
        <p:spPr bwMode="auto">
          <a:xfrm>
            <a:off x="6080125" y="6400800"/>
            <a:ext cx="2530475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ko-KR" sz="1400" b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UGS</a:t>
            </a:r>
            <a:r>
              <a:rPr lang="ko-KR" altLang="en-US" sz="1400" b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융합연구단</a:t>
            </a:r>
          </a:p>
        </p:txBody>
      </p:sp>
      <p:sp>
        <p:nvSpPr>
          <p:cNvPr id="4099" name="슬라이드 번호 개체 틀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208963" y="6399213"/>
            <a:ext cx="630237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C0DEA8-793E-4F65-9117-E483ACA90AA5}" type="slidenum">
              <a:rPr lang="en-US" altLang="ko-KR" sz="1400" b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ko-KR" sz="1400" b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0" name="Rectangle 2054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 b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101" name="Rectangle 2060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 b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34851" name="Rectangle 2051"/>
          <p:cNvSpPr>
            <a:spLocks noChangeArrowheads="1"/>
          </p:cNvSpPr>
          <p:nvPr/>
        </p:nvSpPr>
        <p:spPr bwMode="auto">
          <a:xfrm>
            <a:off x="323528" y="1084530"/>
            <a:ext cx="8640763" cy="584775"/>
          </a:xfrm>
          <a:prstGeom prst="rect">
            <a:avLst/>
          </a:prstGeom>
          <a:noFill/>
          <a:ln>
            <a:noFill/>
          </a:ln>
          <a:effectLst>
            <a:outerShdw dist="63500" dir="2212194" algn="ctr" rotWithShape="0">
              <a:srgbClr val="D3D3D3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 typeface="굴림체" panose="020B0609000101010101" pitchFamily="49" charset="-127"/>
              <a:buNone/>
            </a:pPr>
            <a:r>
              <a:rPr lang="ko-KR" altLang="en-US" sz="3200" b="0" dirty="0">
                <a:solidFill>
                  <a:srgbClr val="000099"/>
                </a:solidFill>
              </a:rPr>
              <a:t> </a:t>
            </a:r>
            <a:r>
              <a:rPr lang="ko-KR" altLang="en-US" sz="3200" b="0" dirty="0" smtClean="0">
                <a:solidFill>
                  <a:srgbClr val="000099"/>
                </a:solidFill>
              </a:rPr>
              <a:t>에너지</a:t>
            </a:r>
            <a:r>
              <a:rPr lang="en-US" altLang="ko-KR" sz="3200" b="0" dirty="0">
                <a:solidFill>
                  <a:srgbClr val="000099"/>
                </a:solidFill>
              </a:rPr>
              <a:t> </a:t>
            </a:r>
            <a:r>
              <a:rPr lang="ko-KR" altLang="en-US" sz="3200" b="0" dirty="0" err="1" smtClean="0">
                <a:solidFill>
                  <a:srgbClr val="000099"/>
                </a:solidFill>
              </a:rPr>
              <a:t>융합형</a:t>
            </a:r>
            <a:r>
              <a:rPr lang="ko-KR" altLang="en-US" sz="3200" b="0" dirty="0" smtClean="0">
                <a:solidFill>
                  <a:srgbClr val="000099"/>
                </a:solidFill>
              </a:rPr>
              <a:t> </a:t>
            </a:r>
            <a:r>
              <a:rPr lang="ko-KR" altLang="en-US" sz="3200" b="0">
                <a:solidFill>
                  <a:srgbClr val="000099"/>
                </a:solidFill>
              </a:rPr>
              <a:t>안전관리 </a:t>
            </a:r>
            <a:r>
              <a:rPr lang="ko-KR" altLang="en-US" sz="3200" b="0" smtClean="0">
                <a:solidFill>
                  <a:srgbClr val="000099"/>
                </a:solidFill>
              </a:rPr>
              <a:t>시스템</a:t>
            </a:r>
            <a:r>
              <a:rPr lang="ko-KR" altLang="en-US" sz="3200" b="0" smtClean="0">
                <a:solidFill>
                  <a:srgbClr val="000099"/>
                </a:solidFill>
              </a:rPr>
              <a:t> </a:t>
            </a:r>
            <a:r>
              <a:rPr lang="ko-KR" altLang="en-US" sz="3200" b="0" dirty="0" smtClean="0">
                <a:solidFill>
                  <a:srgbClr val="000099"/>
                </a:solidFill>
              </a:rPr>
              <a:t>기술</a:t>
            </a:r>
            <a:endParaRPr lang="ko-KR" altLang="en-US" sz="2000" b="0" dirty="0">
              <a:solidFill>
                <a:srgbClr val="000099"/>
              </a:solidFill>
            </a:endParaRPr>
          </a:p>
        </p:txBody>
      </p:sp>
      <p:pic>
        <p:nvPicPr>
          <p:cNvPr id="334863" name="Picture 2063" descr="보고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91440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4865" name="Text Box 2065"/>
          <p:cNvSpPr txBox="1">
            <a:spLocks noChangeArrowheads="1"/>
          </p:cNvSpPr>
          <p:nvPr/>
        </p:nvSpPr>
        <p:spPr bwMode="auto">
          <a:xfrm>
            <a:off x="6934200" y="2743200"/>
            <a:ext cx="2133600" cy="1495425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3366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ko-KR" sz="2300" b="0" dirty="0">
                <a:solidFill>
                  <a:srgbClr val="ECECEC"/>
                </a:solidFill>
                <a:latin typeface="Arial Black" panose="020B0A04020102020204" pitchFamily="34" charset="0"/>
                <a:ea typeface="휴먼각진헤드라인"/>
                <a:cs typeface="휴먼각진헤드라인"/>
              </a:rPr>
              <a:t>ETRI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ko-KR" sz="2300" b="0" dirty="0">
                <a:solidFill>
                  <a:srgbClr val="ECECEC"/>
                </a:solidFill>
                <a:latin typeface="Arial Black" panose="020B0A04020102020204" pitchFamily="34" charset="0"/>
                <a:ea typeface="휴먼각진헤드라인"/>
                <a:cs typeface="휴먼각진헤드라인"/>
              </a:rPr>
              <a:t>Technology Marketing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ko-KR" sz="2300" b="0" dirty="0">
                <a:solidFill>
                  <a:srgbClr val="ECECEC"/>
                </a:solidFill>
                <a:latin typeface="Arial Black" panose="020B0A04020102020204" pitchFamily="34" charset="0"/>
                <a:ea typeface="휴먼각진헤드라인"/>
                <a:cs typeface="휴먼각진헤드라인"/>
              </a:rPr>
              <a:t>Strategy</a:t>
            </a:r>
          </a:p>
        </p:txBody>
      </p:sp>
      <p:pic>
        <p:nvPicPr>
          <p:cNvPr id="334871" name="Picture 2071" descr="2004 변경 로고심볼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667000"/>
            <a:ext cx="914400" cy="1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6" name="TextBox 1"/>
          <p:cNvSpPr txBox="1">
            <a:spLocks noChangeArrowheads="1"/>
          </p:cNvSpPr>
          <p:nvPr/>
        </p:nvSpPr>
        <p:spPr bwMode="auto">
          <a:xfrm>
            <a:off x="1835150" y="4481513"/>
            <a:ext cx="53292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algn="ctr" latinLnBrk="0">
              <a:spcBef>
                <a:spcPct val="0"/>
              </a:spcBef>
              <a:buFontTx/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 도윤미 </a:t>
            </a:r>
            <a:r>
              <a:rPr lang="en-US" altLang="ko-KR" sz="1600" dirty="0">
                <a:solidFill>
                  <a:schemeClr val="tx1"/>
                </a:solidFill>
              </a:rPr>
              <a:t>(ydoh@etri.re.kr)</a:t>
            </a:r>
          </a:p>
          <a:p>
            <a:pPr algn="ctr" latinLnBrk="0">
              <a:spcBef>
                <a:spcPct val="0"/>
              </a:spcBef>
              <a:buFontTx/>
              <a:buNone/>
            </a:pPr>
            <a:r>
              <a:rPr lang="en-US" altLang="ko-KR" sz="1600" dirty="0" err="1">
                <a:solidFill>
                  <a:schemeClr val="tx1"/>
                </a:solidFill>
              </a:rPr>
              <a:t>IoT</a:t>
            </a:r>
            <a:r>
              <a:rPr lang="ko-KR" altLang="en-US" sz="1600">
                <a:solidFill>
                  <a:schemeClr val="tx1"/>
                </a:solidFill>
              </a:rPr>
              <a:t>연구본부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algn="ctr" latinLnBrk="0">
              <a:spcBef>
                <a:spcPct val="0"/>
              </a:spcBef>
              <a:buFontTx/>
              <a:buNone/>
            </a:pPr>
            <a:r>
              <a:rPr lang="ko-KR" altLang="en-US" sz="1600" dirty="0" err="1">
                <a:solidFill>
                  <a:schemeClr val="tx1"/>
                </a:solidFill>
              </a:rPr>
              <a:t>초연결통신연구소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4107" name="Picture 2070" descr="좌우로고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6111875"/>
            <a:ext cx="281622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8" name="Rectangle 2066"/>
          <p:cNvSpPr>
            <a:spLocks noChangeArrowheads="1"/>
          </p:cNvSpPr>
          <p:nvPr/>
        </p:nvSpPr>
        <p:spPr bwMode="auto">
          <a:xfrm>
            <a:off x="76200" y="76200"/>
            <a:ext cx="342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ko-KR" sz="1800" b="0" i="1">
                <a:solidFill>
                  <a:srgbClr val="5F5F5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IT R&amp;D Global Leader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4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4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4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4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3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1" grpId="0" autoUpdateAnimBg="0"/>
      <p:bldP spid="334865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42" descr="D:\홍보실\●홍보실 업무 자료\2003홍보실업무보고\상단 이미지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AutoShape 743"/>
          <p:cNvSpPr>
            <a:spLocks noChangeArrowheads="1"/>
          </p:cNvSpPr>
          <p:nvPr/>
        </p:nvSpPr>
        <p:spPr bwMode="auto">
          <a:xfrm>
            <a:off x="1143000" y="1524000"/>
            <a:ext cx="5715000" cy="4353272"/>
          </a:xfrm>
          <a:prstGeom prst="roundRect">
            <a:avLst>
              <a:gd name="adj" fmla="val 4852"/>
            </a:avLst>
          </a:prstGeom>
          <a:solidFill>
            <a:srgbClr val="FFFFFF"/>
          </a:solidFill>
          <a:ln w="28575">
            <a:solidFill>
              <a:srgbClr val="FF6600"/>
            </a:solidFill>
            <a:round/>
            <a:headEnd/>
            <a:tailEnd/>
          </a:ln>
        </p:spPr>
        <p:txBody>
          <a:bodyPr/>
          <a:lstStyle>
            <a:lvl1pPr marL="342900" indent="-342900"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895350" indent="-60960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lvl="1" eaLnBrk="1" hangingPunct="1">
              <a:lnSpc>
                <a:spcPct val="120000"/>
              </a:lnSpc>
              <a:spcBef>
                <a:spcPct val="0"/>
              </a:spcBef>
              <a:buClr>
                <a:srgbClr val="CC0066"/>
              </a:buClr>
              <a:buFontTx/>
              <a:buNone/>
            </a:pPr>
            <a:r>
              <a:rPr lang="ko-KR" altLang="en-US" sz="2900" b="0" dirty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목    차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Clr>
                <a:srgbClr val="CC0066"/>
              </a:buClr>
              <a:buFontTx/>
              <a:buNone/>
            </a:pPr>
            <a:r>
              <a:rPr lang="en-US" altLang="ko-KR" sz="2500" dirty="0">
                <a:solidFill>
                  <a:srgbClr val="FF66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-------------------------------------------</a:t>
            </a:r>
          </a:p>
          <a:p>
            <a:pPr lvl="1" eaLnBrk="1" hangingPunct="1">
              <a:lnSpc>
                <a:spcPct val="120000"/>
              </a:lnSpc>
              <a:spcBef>
                <a:spcPct val="0"/>
              </a:spcBef>
              <a:buClr>
                <a:srgbClr val="CC0066"/>
              </a:buClr>
              <a:buFontTx/>
              <a:buNone/>
            </a:pPr>
            <a:r>
              <a:rPr lang="en-US" altLang="ko-KR" sz="25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ko-KR" altLang="en-US" sz="25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기술의 개요</a:t>
            </a:r>
          </a:p>
          <a:p>
            <a:pPr lvl="1" eaLnBrk="1" hangingPunct="1">
              <a:lnSpc>
                <a:spcPct val="120000"/>
              </a:lnSpc>
              <a:spcBef>
                <a:spcPct val="0"/>
              </a:spcBef>
              <a:buClr>
                <a:srgbClr val="CC0066"/>
              </a:buClr>
              <a:buFontTx/>
              <a:buNone/>
            </a:pPr>
            <a:r>
              <a:rPr lang="en-US" altLang="ko-KR" sz="25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en-US" altLang="ko-KR" sz="2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  <a:r>
              <a:rPr lang="ko-KR" altLang="en-US" sz="25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기술이전 내용 및 범위</a:t>
            </a:r>
            <a:endParaRPr lang="en-US" altLang="ko-KR" sz="25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lvl="1" eaLnBrk="1" hangingPunct="1">
              <a:lnSpc>
                <a:spcPct val="120000"/>
              </a:lnSpc>
              <a:spcBef>
                <a:spcPct val="0"/>
              </a:spcBef>
              <a:buClr>
                <a:srgbClr val="CC0066"/>
              </a:buClr>
              <a:buFontTx/>
              <a:buNone/>
            </a:pPr>
            <a:r>
              <a:rPr lang="en-US" altLang="ko-KR" sz="25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250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경쟁기술과 </a:t>
            </a:r>
            <a:r>
              <a:rPr lang="ko-KR" altLang="en-US" sz="2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비교</a:t>
            </a:r>
          </a:p>
          <a:p>
            <a:pPr lvl="1" eaLnBrk="1" hangingPunct="1">
              <a:lnSpc>
                <a:spcPct val="120000"/>
              </a:lnSpc>
              <a:spcBef>
                <a:spcPct val="0"/>
              </a:spcBef>
              <a:buClr>
                <a:srgbClr val="CC0066"/>
              </a:buClr>
              <a:buFontTx/>
              <a:buNone/>
            </a:pPr>
            <a:r>
              <a:rPr lang="en-US" altLang="ko-KR" sz="25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2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기술의 사업성 </a:t>
            </a:r>
            <a:endParaRPr lang="en-US" altLang="ko-KR" sz="25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lvl="1" eaLnBrk="1" hangingPunct="1">
              <a:lnSpc>
                <a:spcPct val="120000"/>
              </a:lnSpc>
              <a:spcBef>
                <a:spcPct val="0"/>
              </a:spcBef>
              <a:buClr>
                <a:srgbClr val="CC0066"/>
              </a:buClr>
              <a:buFontTx/>
              <a:buNone/>
            </a:pPr>
            <a:r>
              <a:rPr lang="en-US" altLang="ko-KR" sz="25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5. </a:t>
            </a:r>
            <a:r>
              <a:rPr lang="ko-KR" altLang="en-US" sz="2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국내외 시장 동향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endParaRPr lang="ko-KR" altLang="en-US" sz="1800" b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88625"/>
            <a:ext cx="65706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r>
              <a:rPr lang="en-US" altLang="ko-KR" kern="0" dirty="0" smtClean="0">
                <a:solidFill>
                  <a:srgbClr val="4D4D4D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r>
              <a:rPr lang="en-US" altLang="ko-KR" b="0" kern="0" dirty="0" smtClean="0">
                <a:solidFill>
                  <a:srgbClr val="4D4D4D"/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b="0" kern="0" smtClean="0">
                <a:solidFill>
                  <a:srgbClr val="4D4D4D"/>
                </a:solidFill>
                <a:latin typeface="나눔고딕 ExtraBold" pitchFamily="50" charset="-127"/>
                <a:ea typeface="나눔고딕 ExtraBold" pitchFamily="50" charset="-127"/>
              </a:rPr>
              <a:t>기술의 개요</a:t>
            </a:r>
            <a:endParaRPr lang="ko-KR" altLang="en-US" sz="2800" b="0" kern="0">
              <a:solidFill>
                <a:srgbClr val="4D4D4D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148" name="내용 개체 틀 2"/>
          <p:cNvSpPr txBox="1">
            <a:spLocks/>
          </p:cNvSpPr>
          <p:nvPr/>
        </p:nvSpPr>
        <p:spPr bwMode="auto">
          <a:xfrm>
            <a:off x="433388" y="1073150"/>
            <a:ext cx="8559800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just" eaLnBrk="1" latinLnBrk="1" hangingPunct="1">
              <a:spcBef>
                <a:spcPct val="20000"/>
              </a:spcBef>
              <a:buClr>
                <a:srgbClr val="CC0066"/>
              </a:buClr>
              <a:buFont typeface="굴림체" panose="020B0609000101010101" pitchFamily="49" charset="-127"/>
              <a:buChar char="▣"/>
            </a:pPr>
            <a:r>
              <a:rPr lang="ko-KR" altLang="en-US" sz="2400" b="1" dirty="0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에너지 </a:t>
            </a:r>
            <a:r>
              <a:rPr lang="ko-KR" altLang="en-US" sz="2400" b="1" dirty="0" err="1" smtClean="0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융합형</a:t>
            </a:r>
            <a:r>
              <a:rPr lang="ko-KR" altLang="en-US" sz="2400" b="1" dirty="0" smtClean="0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b="1" dirty="0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안전관리 시스템</a:t>
            </a:r>
            <a:r>
              <a:rPr lang="en-US" altLang="ko-KR" sz="2400" b="1" dirty="0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/</a:t>
            </a:r>
            <a:r>
              <a:rPr lang="ko-KR" altLang="en-US" sz="2400" b="1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플랫폼 </a:t>
            </a:r>
            <a:r>
              <a:rPr lang="ko-KR" altLang="en-US" sz="2400" b="1" dirty="0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기술</a:t>
            </a:r>
            <a:endParaRPr lang="en-US" altLang="ko-KR" sz="2400" b="1" dirty="0">
              <a:solidFill>
                <a:srgbClr val="CC0066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lvl="1" latinLnBrk="1">
              <a:lnSpc>
                <a:spcPts val="2400"/>
              </a:lnSpc>
              <a:buFont typeface="Wingdings" panose="05000000000000000000" pitchFamily="2" charset="2"/>
              <a:buChar char="§"/>
            </a:pP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복잡한 구조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b="1">
                <a:latin typeface="나눔고딕" panose="020D0604000000000000" pitchFamily="50" charset="-127"/>
                <a:ea typeface="나눔고딕" panose="020D0604000000000000" pitchFamily="50" charset="-127"/>
              </a:rPr>
              <a:t>높은 유동인구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b="1">
                <a:latin typeface="나눔고딕" panose="020D0604000000000000" pitchFamily="50" charset="-127"/>
                <a:ea typeface="나눔고딕" panose="020D0604000000000000" pitchFamily="50" charset="-127"/>
              </a:rPr>
              <a:t>큰 피해규모를 가지는 전통시장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b="1">
                <a:latin typeface="나눔고딕" panose="020D0604000000000000" pitchFamily="50" charset="-127"/>
                <a:ea typeface="나눔고딕" panose="020D0604000000000000" pitchFamily="50" charset="-127"/>
              </a:rPr>
              <a:t>지하상가 등 에너지 사용 밀집지역 대상</a:t>
            </a:r>
            <a:endParaRPr lang="en-US" altLang="ko-KR" sz="16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 latinLnBrk="1">
              <a:lnSpc>
                <a:spcPts val="2400"/>
              </a:lnSpc>
              <a:buFont typeface="Wingdings" panose="05000000000000000000" pitchFamily="2" charset="2"/>
              <a:buChar char="§"/>
            </a:pP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점검예방 위주에서 다원적인 에너지 환경에서의 </a:t>
            </a:r>
            <a:r>
              <a:rPr lang="ko-KR" altLang="en-US" sz="16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상호운용성</a:t>
            </a: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기반 예측 및 선제적 대응을 위한 사물인터넷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sz="16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IoT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600" b="1">
                <a:latin typeface="나눔고딕" panose="020D0604000000000000" pitchFamily="50" charset="-127"/>
                <a:ea typeface="나눔고딕" panose="020D0604000000000000" pitchFamily="50" charset="-127"/>
              </a:rPr>
              <a:t>을 이용한 에너지 융합형 안전관리 플랫폼 기술</a:t>
            </a:r>
          </a:p>
        </p:txBody>
      </p:sp>
      <p:pic>
        <p:nvPicPr>
          <p:cNvPr id="6149" name="그림 410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746375"/>
            <a:ext cx="470058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endParaRPr lang="ko-KR" altLang="en-US" sz="1800" b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188625"/>
            <a:ext cx="65706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r>
              <a:rPr lang="en-US" altLang="ko-KR" kern="0" dirty="0">
                <a:solidFill>
                  <a:srgbClr val="4D4D4D"/>
                </a:solidFill>
                <a:latin typeface="나눔고딕 ExtraBold" pitchFamily="50" charset="-127"/>
                <a:ea typeface="나눔고딕 ExtraBold" pitchFamily="50" charset="-127"/>
              </a:rPr>
              <a:t>1</a:t>
            </a:r>
            <a:r>
              <a:rPr lang="en-US" altLang="ko-KR" b="0" kern="0" dirty="0">
                <a:solidFill>
                  <a:srgbClr val="4D4D4D"/>
                </a:solidFill>
                <a:latin typeface="나눔고딕 ExtraBold" pitchFamily="50" charset="-127"/>
                <a:ea typeface="나눔고딕 ExtraBold" pitchFamily="50" charset="-127"/>
              </a:rPr>
              <a:t>. </a:t>
            </a:r>
            <a:r>
              <a:rPr lang="ko-KR" altLang="en-US" b="0" kern="0" smtClean="0">
                <a:solidFill>
                  <a:srgbClr val="4D4D4D"/>
                </a:solidFill>
                <a:latin typeface="나눔고딕 ExtraBold" pitchFamily="50" charset="-127"/>
                <a:ea typeface="나눔고딕 ExtraBold" pitchFamily="50" charset="-127"/>
              </a:rPr>
              <a:t>기술의 개요</a:t>
            </a:r>
            <a:endParaRPr lang="ko-KR" altLang="en-US" b="0" kern="0" dirty="0">
              <a:solidFill>
                <a:srgbClr val="4D4D4D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35" name="직사각형 134"/>
          <p:cNvSpPr/>
          <p:nvPr/>
        </p:nvSpPr>
        <p:spPr>
          <a:xfrm>
            <a:off x="1054854" y="3832505"/>
            <a:ext cx="7700020" cy="245318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3175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>
            <a:outerShdw blurRad="38100" sx="101000" sy="101000" algn="ctr" rotWithShape="0">
              <a:sysClr val="window" lastClr="FFFFFF">
                <a:lumMod val="50000"/>
                <a:alpha val="40000"/>
              </a:sysClr>
            </a:outerShdw>
          </a:effectLst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/>
            </a:pPr>
            <a:endParaRPr kumimoji="0" lang="en-US" altLang="ko-KR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36" name="모서리가 둥근 직사각형 135"/>
          <p:cNvSpPr/>
          <p:nvPr/>
        </p:nvSpPr>
        <p:spPr bwMode="auto">
          <a:xfrm>
            <a:off x="1126361" y="3880046"/>
            <a:ext cx="5322405" cy="1051527"/>
          </a:xfrm>
          <a:prstGeom prst="roundRect">
            <a:avLst>
              <a:gd name="adj" fmla="val 0"/>
            </a:avLst>
          </a:prstGeom>
          <a:solidFill>
            <a:srgbClr val="C0EAC0"/>
          </a:solidFill>
          <a:ln w="6350" algn="ctr">
            <a:noFill/>
            <a:miter lim="800000"/>
            <a:headEnd/>
            <a:tailEnd/>
          </a:ln>
        </p:spPr>
        <p:txBody>
          <a:bodyPr wrap="square" lIns="3600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050" kern="0" dirty="0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  가스</a:t>
            </a:r>
            <a:endParaRPr kumimoji="0" lang="en-US" altLang="ko-KR" sz="1050" kern="0" dirty="0">
              <a:solidFill>
                <a:prstClr val="black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050" kern="0" dirty="0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안전관리 </a:t>
            </a:r>
            <a:endParaRPr kumimoji="0" lang="en-US" altLang="ko-KR" sz="1050" kern="0" dirty="0">
              <a:solidFill>
                <a:prstClr val="black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37" name="직사각형 136"/>
          <p:cNvSpPr/>
          <p:nvPr/>
        </p:nvSpPr>
        <p:spPr bwMode="auto">
          <a:xfrm>
            <a:off x="3511300" y="1353354"/>
            <a:ext cx="2830266" cy="141102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/>
            </a:pP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38" name="모서리가 둥근 직사각형 137"/>
          <p:cNvSpPr/>
          <p:nvPr/>
        </p:nvSpPr>
        <p:spPr bwMode="auto">
          <a:xfrm>
            <a:off x="1126361" y="5196787"/>
            <a:ext cx="5322405" cy="1048792"/>
          </a:xfrm>
          <a:prstGeom prst="roundRect">
            <a:avLst>
              <a:gd name="adj" fmla="val 0"/>
            </a:avLst>
          </a:prstGeom>
          <a:solidFill>
            <a:srgbClr val="C0EAC0"/>
          </a:solidFill>
          <a:ln w="6350" algn="ctr">
            <a:noFill/>
            <a:miter lim="800000"/>
            <a:headEnd/>
            <a:tailEnd/>
          </a:ln>
        </p:spPr>
        <p:txBody>
          <a:bodyPr wrap="square" lIns="3600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050" kern="0" dirty="0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  전기</a:t>
            </a:r>
            <a:endParaRPr kumimoji="0" lang="en-US" altLang="ko-KR" sz="1050" kern="0" dirty="0">
              <a:solidFill>
                <a:prstClr val="black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050" kern="0" dirty="0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안전관리</a:t>
            </a:r>
            <a:endParaRPr kumimoji="0" lang="en-US" altLang="ko-KR" sz="1050" kern="0" dirty="0">
              <a:solidFill>
                <a:prstClr val="black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39" name="양쪽 모서리가 둥근 사각형 138"/>
          <p:cNvSpPr/>
          <p:nvPr/>
        </p:nvSpPr>
        <p:spPr bwMode="auto">
          <a:xfrm>
            <a:off x="1053442" y="3386938"/>
            <a:ext cx="7700020" cy="445567"/>
          </a:xfrm>
          <a:prstGeom prst="round2SameRect">
            <a:avLst>
              <a:gd name="adj1" fmla="val 29802"/>
              <a:gd name="adj2" fmla="val 0"/>
            </a:avLst>
          </a:prstGeom>
          <a:solidFill>
            <a:srgbClr val="468CBC"/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2000" kern="0" dirty="0">
                <a:solidFill>
                  <a:srgbClr val="FFFF00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에너지 </a:t>
            </a:r>
            <a:r>
              <a:rPr kumimoji="0" lang="ko-KR" altLang="en-US" sz="2000" kern="0" dirty="0" err="1">
                <a:solidFill>
                  <a:srgbClr val="FFFF00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융합형</a:t>
            </a:r>
            <a:r>
              <a:rPr kumimoji="0" lang="ko-KR" altLang="en-US" sz="2000" kern="0" dirty="0">
                <a:solidFill>
                  <a:srgbClr val="FFFF00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안전관리</a:t>
            </a:r>
          </a:p>
        </p:txBody>
      </p:sp>
      <p:sp>
        <p:nvSpPr>
          <p:cNvPr id="140" name="모서리가 둥근 직사각형 139"/>
          <p:cNvSpPr/>
          <p:nvPr/>
        </p:nvSpPr>
        <p:spPr bwMode="auto">
          <a:xfrm>
            <a:off x="6750659" y="5370132"/>
            <a:ext cx="1889529" cy="390674"/>
          </a:xfrm>
          <a:prstGeom prst="roundRect">
            <a:avLst>
              <a:gd name="adj" fmla="val 0"/>
            </a:avLst>
          </a:prstGeom>
          <a:solidFill>
            <a:srgbClr val="76D0B4"/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05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에너지</a:t>
            </a:r>
            <a:r>
              <a:rPr kumimoji="0" lang="en-US" altLang="ko-KR" sz="105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kumimoji="0" lang="ko-KR" altLang="en-US" sz="105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안전관리 </a:t>
            </a:r>
            <a:endParaRPr kumimoji="0" lang="en-US" altLang="ko-KR" sz="105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05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정책 및 제도 제안</a:t>
            </a:r>
            <a:endParaRPr kumimoji="0" lang="en-US" altLang="ko-KR" sz="105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41" name="모서리가 둥근 직사각형 140"/>
          <p:cNvSpPr/>
          <p:nvPr/>
        </p:nvSpPr>
        <p:spPr bwMode="auto">
          <a:xfrm>
            <a:off x="6750659" y="3873368"/>
            <a:ext cx="1889529" cy="1144478"/>
          </a:xfrm>
          <a:prstGeom prst="roundRect">
            <a:avLst>
              <a:gd name="adj" fmla="val 0"/>
            </a:avLst>
          </a:prstGeom>
          <a:solidFill>
            <a:srgbClr val="76D0B4"/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05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에너지 </a:t>
            </a:r>
            <a:r>
              <a:rPr kumimoji="0" lang="ko-KR" altLang="en-US" sz="1050" kern="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융합형</a:t>
            </a:r>
            <a:r>
              <a:rPr kumimoji="0" lang="ko-KR" altLang="en-US" sz="105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 안전관리 서비스 </a:t>
            </a:r>
            <a:endParaRPr kumimoji="0" lang="en-US" altLang="ko-KR" sz="105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endParaRPr kumimoji="0" lang="en-US" altLang="ko-KR" sz="105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endParaRPr kumimoji="0" lang="en-US" altLang="ko-KR" sz="105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endParaRPr kumimoji="0" lang="en-US" altLang="ko-KR" sz="105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endParaRPr kumimoji="0" lang="ko-KR" altLang="en-US" sz="105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6443484" y="5736021"/>
            <a:ext cx="322461" cy="197467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800" kern="0" dirty="0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연동</a:t>
            </a:r>
          </a:p>
        </p:txBody>
      </p:sp>
      <p:grpSp>
        <p:nvGrpSpPr>
          <p:cNvPr id="143" name="그룹 127"/>
          <p:cNvGrpSpPr/>
          <p:nvPr/>
        </p:nvGrpSpPr>
        <p:grpSpPr>
          <a:xfrm>
            <a:off x="222637" y="1473038"/>
            <a:ext cx="727359" cy="474733"/>
            <a:chOff x="986164" y="2221402"/>
            <a:chExt cx="727359" cy="341113"/>
          </a:xfrm>
        </p:grpSpPr>
        <p:sp>
          <p:nvSpPr>
            <p:cNvPr id="144" name="직사각형 438"/>
            <p:cNvSpPr>
              <a:spLocks noChangeArrowheads="1"/>
            </p:cNvSpPr>
            <p:nvPr/>
          </p:nvSpPr>
          <p:spPr bwMode="auto">
            <a:xfrm>
              <a:off x="986164" y="2273813"/>
              <a:ext cx="677474" cy="288702"/>
            </a:xfrm>
            <a:prstGeom prst="rect">
              <a:avLst/>
            </a:prstGeom>
            <a:noFill/>
            <a:ln w="6350" algn="ctr">
              <a:noFill/>
              <a:miter lim="800000"/>
              <a:headEnd/>
              <a:tailEnd/>
            </a:ln>
            <a:extLst/>
          </p:spPr>
          <p:txBody>
            <a:bodyPr wrap="square" lIns="34361" tIns="34361" rIns="34361" bIns="34361" anchor="ctr" anchorCtr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algn="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70000"/>
              </a:pPr>
              <a:r>
                <a:rPr kumimoji="0" lang="en-US" altLang="ko-KR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As-Is</a:t>
              </a:r>
              <a:endParaRPr kumimoji="0" lang="ko-KR" altLang="en-US" kern="0" dirty="0">
                <a:solidFill>
                  <a:prstClr val="black">
                    <a:lumMod val="75000"/>
                    <a:lumOff val="25000"/>
                  </a:prst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endParaRPr>
            </a:p>
          </p:txBody>
        </p:sp>
        <p:sp>
          <p:nvSpPr>
            <p:cNvPr id="145" name="직사각형 144"/>
            <p:cNvSpPr/>
            <p:nvPr/>
          </p:nvSpPr>
          <p:spPr>
            <a:xfrm>
              <a:off x="1576675" y="2221402"/>
              <a:ext cx="136848" cy="45719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 kern="0">
                <a:solidFill>
                  <a:srgbClr val="0070C0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endParaRPr>
            </a:p>
          </p:txBody>
        </p:sp>
      </p:grpSp>
      <p:cxnSp>
        <p:nvCxnSpPr>
          <p:cNvPr id="146" name="직선 연결선 145"/>
          <p:cNvCxnSpPr/>
          <p:nvPr/>
        </p:nvCxnSpPr>
        <p:spPr>
          <a:xfrm>
            <a:off x="949023" y="1017500"/>
            <a:ext cx="0" cy="1929062"/>
          </a:xfrm>
          <a:prstGeom prst="line">
            <a:avLst/>
          </a:prstGeom>
          <a:noFill/>
          <a:ln w="317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</p:cxnSp>
      <p:cxnSp>
        <p:nvCxnSpPr>
          <p:cNvPr id="147" name="직선 연결선 146"/>
          <p:cNvCxnSpPr/>
          <p:nvPr/>
        </p:nvCxnSpPr>
        <p:spPr>
          <a:xfrm>
            <a:off x="949023" y="3484880"/>
            <a:ext cx="0" cy="2800813"/>
          </a:xfrm>
          <a:prstGeom prst="line">
            <a:avLst/>
          </a:prstGeom>
          <a:noFill/>
          <a:ln w="317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</p:cxnSp>
      <p:grpSp>
        <p:nvGrpSpPr>
          <p:cNvPr id="148" name="그룹 152"/>
          <p:cNvGrpSpPr/>
          <p:nvPr/>
        </p:nvGrpSpPr>
        <p:grpSpPr>
          <a:xfrm>
            <a:off x="66094" y="3883571"/>
            <a:ext cx="883902" cy="474733"/>
            <a:chOff x="829621" y="2221402"/>
            <a:chExt cx="883902" cy="341113"/>
          </a:xfrm>
        </p:grpSpPr>
        <p:sp>
          <p:nvSpPr>
            <p:cNvPr id="149" name="직사각형 438"/>
            <p:cNvSpPr>
              <a:spLocks noChangeArrowheads="1"/>
            </p:cNvSpPr>
            <p:nvPr/>
          </p:nvSpPr>
          <p:spPr bwMode="auto">
            <a:xfrm>
              <a:off x="829621" y="2273813"/>
              <a:ext cx="834017" cy="288702"/>
            </a:xfrm>
            <a:prstGeom prst="rect">
              <a:avLst/>
            </a:prstGeom>
            <a:noFill/>
            <a:ln w="6350" algn="ctr">
              <a:noFill/>
              <a:miter lim="800000"/>
              <a:headEnd/>
              <a:tailEnd/>
            </a:ln>
            <a:extLst/>
          </p:spPr>
          <p:txBody>
            <a:bodyPr wrap="square" lIns="34361" tIns="34361" rIns="34361" bIns="34361" anchor="ctr" anchorCtr="0">
              <a:sp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algn="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SzPct val="70000"/>
              </a:pPr>
              <a:r>
                <a:rPr kumimoji="0" lang="en-US" altLang="ko-KR" kern="0" dirty="0">
                  <a:solidFill>
                    <a:srgbClr val="0070C0"/>
                  </a:solidFill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To-Be</a:t>
              </a:r>
              <a:endParaRPr kumimoji="0" lang="ko-KR" altLang="en-US" kern="0" dirty="0">
                <a:solidFill>
                  <a:srgbClr val="0070C0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endParaRPr>
            </a:p>
          </p:txBody>
        </p:sp>
        <p:sp>
          <p:nvSpPr>
            <p:cNvPr id="150" name="직사각형 149"/>
            <p:cNvSpPr/>
            <p:nvPr/>
          </p:nvSpPr>
          <p:spPr>
            <a:xfrm>
              <a:off x="1576675" y="2221402"/>
              <a:ext cx="136848" cy="45719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 kern="0">
                <a:solidFill>
                  <a:srgbClr val="0070C0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endParaRPr>
            </a:p>
          </p:txBody>
        </p:sp>
      </p:grpSp>
      <p:sp>
        <p:nvSpPr>
          <p:cNvPr id="151" name="직사각형 438"/>
          <p:cNvSpPr>
            <a:spLocks noChangeArrowheads="1"/>
          </p:cNvSpPr>
          <p:nvPr/>
        </p:nvSpPr>
        <p:spPr bwMode="auto">
          <a:xfrm>
            <a:off x="1053442" y="1205857"/>
            <a:ext cx="2438083" cy="1835359"/>
          </a:xfrm>
          <a:prstGeom prst="roundRect">
            <a:avLst>
              <a:gd name="adj" fmla="val 4215"/>
            </a:avLst>
          </a:prstGeom>
          <a:solidFill>
            <a:sysClr val="window" lastClr="FFFFFF"/>
          </a:solidFill>
          <a:ln w="3175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>
            <a:outerShdw blurRad="38100" sx="101000" sy="101000" algn="ctr" rotWithShape="0">
              <a:sysClr val="window" lastClr="FFFFFF">
                <a:lumMod val="50000"/>
                <a:alpha val="40000"/>
              </a:sysClr>
            </a:outerShdw>
          </a:effectLst>
          <a:extLst/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  <a:defRPr/>
            </a:pPr>
            <a:endParaRPr kumimoji="0" lang="ko-KR" altLang="en-US" sz="1200" kern="0" dirty="0">
              <a:solidFill>
                <a:prstClr val="white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52" name="직사각형 438"/>
          <p:cNvSpPr>
            <a:spLocks noChangeArrowheads="1"/>
          </p:cNvSpPr>
          <p:nvPr/>
        </p:nvSpPr>
        <p:spPr bwMode="auto">
          <a:xfrm>
            <a:off x="6354819" y="1205857"/>
            <a:ext cx="2398643" cy="1835359"/>
          </a:xfrm>
          <a:prstGeom prst="roundRect">
            <a:avLst>
              <a:gd name="adj" fmla="val 4215"/>
            </a:avLst>
          </a:prstGeom>
          <a:solidFill>
            <a:sysClr val="window" lastClr="FFFFFF"/>
          </a:solidFill>
          <a:ln w="3175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>
            <a:outerShdw blurRad="38100" sx="101000" sy="101000" algn="ctr" rotWithShape="0">
              <a:sysClr val="window" lastClr="FFFFFF">
                <a:lumMod val="50000"/>
                <a:alpha val="40000"/>
              </a:sysClr>
            </a:outerShdw>
          </a:effectLst>
          <a:extLst/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  <a:defRPr/>
            </a:pPr>
            <a:endParaRPr kumimoji="0" lang="ko-KR" altLang="en-US" sz="1200" kern="0" dirty="0">
              <a:solidFill>
                <a:prstClr val="white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53" name="직사각형 438"/>
          <p:cNvSpPr>
            <a:spLocks noChangeArrowheads="1"/>
          </p:cNvSpPr>
          <p:nvPr/>
        </p:nvSpPr>
        <p:spPr bwMode="auto">
          <a:xfrm>
            <a:off x="6500454" y="1107013"/>
            <a:ext cx="2139734" cy="247833"/>
          </a:xfrm>
          <a:prstGeom prst="roundRect">
            <a:avLst/>
          </a:prstGeom>
          <a:solidFill>
            <a:srgbClr val="1DABEB"/>
          </a:solidFill>
          <a:ln w="6350" algn="ctr">
            <a:noFill/>
            <a:miter lim="800000"/>
            <a:headEnd/>
            <a:tailEnd/>
          </a:ln>
          <a:extLst/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1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전기안전</a:t>
            </a:r>
            <a:r>
              <a:rPr kumimoji="0" lang="ko-KR" altLang="en-US" sz="11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 관리기술</a:t>
            </a:r>
          </a:p>
        </p:txBody>
      </p:sp>
      <p:sp>
        <p:nvSpPr>
          <p:cNvPr id="154" name="모서리가 둥근 직사각형 153"/>
          <p:cNvSpPr/>
          <p:nvPr/>
        </p:nvSpPr>
        <p:spPr>
          <a:xfrm>
            <a:off x="3862384" y="1692196"/>
            <a:ext cx="2476089" cy="935023"/>
          </a:xfrm>
          <a:prstGeom prst="round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200" kern="0" dirty="0" err="1">
                <a:solidFill>
                  <a:srgbClr val="C00000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융합형</a:t>
            </a:r>
            <a:r>
              <a:rPr kumimoji="0" lang="ko-KR" altLang="en-US" sz="1200" kern="0" dirty="0">
                <a:solidFill>
                  <a:srgbClr val="C00000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에너지 사고 전조 분석 및 사고예방 기술부재</a:t>
            </a:r>
            <a:endParaRPr kumimoji="0" lang="en-US" altLang="ko-KR" sz="1200" kern="0" dirty="0">
              <a:solidFill>
                <a:srgbClr val="C00000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200" kern="0" dirty="0">
                <a:solidFill>
                  <a:srgbClr val="C00000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에너지 </a:t>
            </a:r>
            <a:r>
              <a:rPr kumimoji="0" lang="ko-KR" altLang="en-US" sz="1200" kern="0" dirty="0" err="1">
                <a:solidFill>
                  <a:srgbClr val="C00000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융합형</a:t>
            </a:r>
            <a:r>
              <a:rPr kumimoji="0" lang="ko-KR" altLang="en-US" sz="1200" kern="0" dirty="0">
                <a:solidFill>
                  <a:srgbClr val="C00000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자율적 안전관리 부재</a:t>
            </a:r>
            <a:endParaRPr kumimoji="0" lang="en-US" altLang="ko-KR" sz="1200" kern="0" dirty="0">
              <a:solidFill>
                <a:srgbClr val="C00000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200" kern="0" dirty="0">
                <a:solidFill>
                  <a:srgbClr val="C00000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새로운 에너지 환경 연계 부재</a:t>
            </a:r>
          </a:p>
        </p:txBody>
      </p:sp>
      <p:pic>
        <p:nvPicPr>
          <p:cNvPr id="155" name="Picture 53" descr="화살표"/>
          <p:cNvPicPr>
            <a:picLocks noChangeAspect="1" noChangeArrowheads="1"/>
          </p:cNvPicPr>
          <p:nvPr/>
        </p:nvPicPr>
        <p:blipFill>
          <a:blip r:embed="rId2" cstate="print">
            <a:lum bright="26000"/>
            <a:grayscl/>
          </a:blip>
          <a:srcRect/>
          <a:stretch>
            <a:fillRect/>
          </a:stretch>
        </p:blipFill>
        <p:spPr bwMode="auto">
          <a:xfrm flipV="1">
            <a:off x="6452863" y="4362397"/>
            <a:ext cx="370969" cy="24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" name="Picture 53" descr="화살표"/>
          <p:cNvPicPr>
            <a:picLocks noChangeAspect="1" noChangeArrowheads="1"/>
          </p:cNvPicPr>
          <p:nvPr/>
        </p:nvPicPr>
        <p:blipFill>
          <a:blip r:embed="rId2" cstate="print">
            <a:lum bright="26000"/>
            <a:grayscl/>
          </a:blip>
          <a:srcRect/>
          <a:stretch>
            <a:fillRect/>
          </a:stretch>
        </p:blipFill>
        <p:spPr bwMode="auto">
          <a:xfrm flipH="1" flipV="1">
            <a:off x="6342711" y="5899722"/>
            <a:ext cx="370969" cy="24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" name="Picture 3" descr="37signals_icon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7581" t="43452" b="44534"/>
          <a:stretch>
            <a:fillRect/>
          </a:stretch>
        </p:blipFill>
        <p:spPr bwMode="auto">
          <a:xfrm>
            <a:off x="3658892" y="1672007"/>
            <a:ext cx="231775" cy="266700"/>
          </a:xfrm>
          <a:prstGeom prst="rect">
            <a:avLst/>
          </a:prstGeom>
          <a:noFill/>
        </p:spPr>
      </p:pic>
      <p:pic>
        <p:nvPicPr>
          <p:cNvPr id="158" name="Picture 3" descr="37signals_icon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7581" t="43452" b="44534"/>
          <a:stretch>
            <a:fillRect/>
          </a:stretch>
        </p:blipFill>
        <p:spPr bwMode="auto">
          <a:xfrm>
            <a:off x="3658892" y="2115344"/>
            <a:ext cx="231775" cy="266700"/>
          </a:xfrm>
          <a:prstGeom prst="rect">
            <a:avLst/>
          </a:prstGeom>
          <a:noFill/>
        </p:spPr>
      </p:pic>
      <p:pic>
        <p:nvPicPr>
          <p:cNvPr id="159" name="Picture 3" descr="37signals_icons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7581" t="43452" b="44534"/>
          <a:stretch>
            <a:fillRect/>
          </a:stretch>
        </p:blipFill>
        <p:spPr bwMode="auto">
          <a:xfrm>
            <a:off x="3658892" y="2329687"/>
            <a:ext cx="231775" cy="266700"/>
          </a:xfrm>
          <a:prstGeom prst="rect">
            <a:avLst/>
          </a:prstGeom>
          <a:noFill/>
        </p:spPr>
      </p:pic>
      <p:sp>
        <p:nvSpPr>
          <p:cNvPr id="160" name="직사각형 438"/>
          <p:cNvSpPr>
            <a:spLocks noChangeArrowheads="1"/>
          </p:cNvSpPr>
          <p:nvPr/>
        </p:nvSpPr>
        <p:spPr bwMode="auto">
          <a:xfrm>
            <a:off x="4070046" y="1381391"/>
            <a:ext cx="1669585" cy="247833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6350" algn="ctr">
            <a:noFill/>
            <a:miter lim="800000"/>
            <a:headEnd/>
            <a:tailEnd/>
          </a:ln>
          <a:extLst/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4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이슈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1126361" y="2832596"/>
            <a:ext cx="2355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00" b="1" dirty="0">
                <a:solidFill>
                  <a:srgbClr val="C00000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스마트 도시가스 안전관리 시스템 </a:t>
            </a:r>
          </a:p>
        </p:txBody>
      </p:sp>
      <p:sp>
        <p:nvSpPr>
          <p:cNvPr id="162" name="직사각형 438"/>
          <p:cNvSpPr>
            <a:spLocks noChangeArrowheads="1"/>
          </p:cNvSpPr>
          <p:nvPr/>
        </p:nvSpPr>
        <p:spPr bwMode="auto">
          <a:xfrm>
            <a:off x="1201472" y="1107013"/>
            <a:ext cx="2174917" cy="247833"/>
          </a:xfrm>
          <a:prstGeom prst="roundRect">
            <a:avLst/>
          </a:prstGeom>
          <a:solidFill>
            <a:srgbClr val="1DABEB"/>
          </a:solidFill>
          <a:ln w="6350" algn="ctr">
            <a:noFill/>
            <a:miter lim="800000"/>
            <a:headEnd/>
            <a:tailEnd/>
          </a:ln>
          <a:extLst/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1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가스안전</a:t>
            </a:r>
            <a:r>
              <a:rPr kumimoji="0" lang="ko-KR" altLang="en-US" sz="11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 관리기술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6452864" y="2665397"/>
            <a:ext cx="2187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1000" b="1" dirty="0">
                <a:solidFill>
                  <a:srgbClr val="C00000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긴급출동 연계 전기안전관리</a:t>
            </a:r>
            <a:endParaRPr kumimoji="0" lang="en-US" altLang="ko-KR" sz="1000" b="1" dirty="0">
              <a:solidFill>
                <a:srgbClr val="C00000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800" b="1" dirty="0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(</a:t>
            </a:r>
            <a:r>
              <a:rPr kumimoji="0" lang="ko-KR" altLang="en-US" sz="800" b="1" dirty="0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실시간 상태 모니터링</a:t>
            </a:r>
            <a:r>
              <a:rPr kumimoji="0" lang="en-US" altLang="ko-KR" sz="800" b="1" dirty="0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)</a:t>
            </a:r>
            <a:endParaRPr kumimoji="0" lang="ko-KR" altLang="en-US" sz="800" b="1" dirty="0">
              <a:solidFill>
                <a:prstClr val="black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pic>
        <p:nvPicPr>
          <p:cNvPr id="164" name="Picture 8" descr="up big arrow transparen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 rot="16200000" flipH="1" flipV="1">
            <a:off x="4559415" y="1647237"/>
            <a:ext cx="734788" cy="278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5" name="직사각형 438"/>
          <p:cNvSpPr>
            <a:spLocks noChangeArrowheads="1"/>
          </p:cNvSpPr>
          <p:nvPr/>
        </p:nvSpPr>
        <p:spPr bwMode="auto">
          <a:xfrm>
            <a:off x="4085154" y="2834729"/>
            <a:ext cx="1669585" cy="247833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6350" algn="ctr">
            <a:noFill/>
            <a:miter lim="800000"/>
            <a:headEnd/>
            <a:tailEnd/>
          </a:ln>
          <a:extLst/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4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해결방안</a:t>
            </a:r>
          </a:p>
        </p:txBody>
      </p:sp>
      <p:sp>
        <p:nvSpPr>
          <p:cNvPr id="166" name="모서리가 둥근 직사각형 165"/>
          <p:cNvSpPr/>
          <p:nvPr/>
        </p:nvSpPr>
        <p:spPr bwMode="auto">
          <a:xfrm>
            <a:off x="2003792" y="3947202"/>
            <a:ext cx="774833" cy="93808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rIns="0" rtlCol="0" anchor="t" anchorCtr="0"/>
          <a:lstStyle/>
          <a:p>
            <a:pPr marL="36000" eaLnBrk="1" latinLnBrk="1" hangingPunct="1">
              <a:lnSpc>
                <a:spcPct val="80000"/>
              </a:lnSpc>
              <a:spcBef>
                <a:spcPts val="300"/>
              </a:spcBef>
            </a:pPr>
            <a:r>
              <a:rPr lang="ko-KR" altLang="en-US" sz="900" dirty="0" err="1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센싱</a:t>
            </a:r>
            <a:r>
              <a:rPr lang="ko-KR" altLang="en-US" sz="9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en-US" altLang="ko-KR" sz="9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&amp; </a:t>
            </a:r>
            <a:r>
              <a:rPr lang="ko-KR" altLang="en-US" sz="9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차단</a:t>
            </a:r>
          </a:p>
        </p:txBody>
      </p:sp>
      <p:sp>
        <p:nvSpPr>
          <p:cNvPr id="167" name="직사각형 166"/>
          <p:cNvSpPr/>
          <p:nvPr/>
        </p:nvSpPr>
        <p:spPr>
          <a:xfrm>
            <a:off x="2160686" y="4544676"/>
            <a:ext cx="558000" cy="26874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위해 인자</a:t>
            </a:r>
            <a:endParaRPr kumimoji="0" lang="en-US" altLang="ko-KR" sz="800" b="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센싱</a:t>
            </a:r>
            <a:endParaRPr kumimoji="0" lang="en-US" altLang="ko-KR" sz="800" b="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2160687" y="4172261"/>
            <a:ext cx="558000" cy="25629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가스 차단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69" name="모서리가 둥근 직사각형 168"/>
          <p:cNvSpPr/>
          <p:nvPr/>
        </p:nvSpPr>
        <p:spPr bwMode="auto">
          <a:xfrm>
            <a:off x="2003791" y="5263783"/>
            <a:ext cx="774833" cy="94447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rIns="0" rtlCol="0" anchor="t" anchorCtr="0"/>
          <a:lstStyle/>
          <a:p>
            <a:pPr marL="36000" eaLnBrk="1" latinLnBrk="1" hangingPunct="1">
              <a:lnSpc>
                <a:spcPct val="80000"/>
              </a:lnSpc>
              <a:spcBef>
                <a:spcPts val="300"/>
              </a:spcBef>
            </a:pPr>
            <a:r>
              <a:rPr lang="ko-KR" altLang="en-US" sz="900" dirty="0" err="1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센싱</a:t>
            </a:r>
            <a:r>
              <a:rPr lang="ko-KR" altLang="en-US" sz="9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lang="en-US" altLang="ko-KR" sz="9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&amp; </a:t>
            </a:r>
            <a:r>
              <a:rPr lang="ko-KR" altLang="en-US" sz="9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차단</a:t>
            </a:r>
          </a:p>
        </p:txBody>
      </p:sp>
      <p:sp>
        <p:nvSpPr>
          <p:cNvPr id="170" name="직사각형 169"/>
          <p:cNvSpPr/>
          <p:nvPr/>
        </p:nvSpPr>
        <p:spPr>
          <a:xfrm>
            <a:off x="2161484" y="5483799"/>
            <a:ext cx="558000" cy="26874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위해 인자</a:t>
            </a:r>
            <a:endParaRPr kumimoji="0" lang="en-US" altLang="ko-KR" sz="800" b="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센싱</a:t>
            </a:r>
            <a:endParaRPr kumimoji="0" lang="en-US" altLang="ko-KR" sz="800" b="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71" name="직사각형 170"/>
          <p:cNvSpPr/>
          <p:nvPr/>
        </p:nvSpPr>
        <p:spPr>
          <a:xfrm>
            <a:off x="2160686" y="5863303"/>
            <a:ext cx="558000" cy="25629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전기 차단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72" name="직사각형 171"/>
          <p:cNvSpPr/>
          <p:nvPr/>
        </p:nvSpPr>
        <p:spPr>
          <a:xfrm>
            <a:off x="3290547" y="4895161"/>
            <a:ext cx="502117" cy="26874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marR="0" lvl="0" indent="0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데이터</a:t>
            </a:r>
            <a:endParaRPr kumimoji="0" lang="en-US" altLang="ko-KR" sz="800" b="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marL="36000" marR="0" lvl="0" indent="0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수집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73" name="직사각형 172"/>
          <p:cNvSpPr/>
          <p:nvPr/>
        </p:nvSpPr>
        <p:spPr>
          <a:xfrm>
            <a:off x="3289748" y="5274665"/>
            <a:ext cx="502916" cy="256299"/>
          </a:xfrm>
          <a:prstGeom prst="rect">
            <a:avLst/>
          </a:prstGeom>
          <a:solidFill>
            <a:srgbClr val="FFC000"/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eaLnBrk="1" latinLnBrk="1" hangingPunct="1">
              <a:lnSpc>
                <a:spcPct val="80000"/>
              </a:lnSpc>
              <a:spcBef>
                <a:spcPts val="300"/>
              </a:spcBef>
            </a:pPr>
            <a:r>
              <a:rPr lang="ko-KR" altLang="en-US" sz="8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마이크로 제어 판단</a:t>
            </a:r>
          </a:p>
        </p:txBody>
      </p:sp>
      <p:sp>
        <p:nvSpPr>
          <p:cNvPr id="174" name="모서리가 둥근 직사각형 173"/>
          <p:cNvSpPr/>
          <p:nvPr/>
        </p:nvSpPr>
        <p:spPr bwMode="auto">
          <a:xfrm>
            <a:off x="3162775" y="4493160"/>
            <a:ext cx="774833" cy="96989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rIns="0" rtlCol="0" anchor="ctr" anchorCtr="0"/>
          <a:lstStyle/>
          <a:p>
            <a:pPr marL="36000" eaLnBrk="1" latinLnBrk="1" hangingPunct="1">
              <a:lnSpc>
                <a:spcPct val="80000"/>
              </a:lnSpc>
              <a:spcBef>
                <a:spcPts val="300"/>
              </a:spcBef>
            </a:pPr>
            <a:endParaRPr lang="ko-KR" altLang="en-US" sz="90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75" name="모서리가 둥근 직사각형 174"/>
          <p:cNvSpPr/>
          <p:nvPr/>
        </p:nvSpPr>
        <p:spPr bwMode="auto">
          <a:xfrm>
            <a:off x="3066301" y="4627352"/>
            <a:ext cx="774833" cy="96989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rIns="0" rtlCol="0" anchor="t" anchorCtr="0"/>
          <a:lstStyle/>
          <a:p>
            <a:pPr marL="36000" algn="ctr" eaLnBrk="1" latinLnBrk="1" hangingPunct="1">
              <a:lnSpc>
                <a:spcPct val="80000"/>
              </a:lnSpc>
              <a:spcBef>
                <a:spcPts val="300"/>
              </a:spcBef>
            </a:pPr>
            <a:r>
              <a:rPr lang="ko-KR" altLang="en-US" sz="9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플랫폼 접속</a:t>
            </a:r>
          </a:p>
        </p:txBody>
      </p:sp>
      <p:grpSp>
        <p:nvGrpSpPr>
          <p:cNvPr id="176" name="그룹 175"/>
          <p:cNvGrpSpPr/>
          <p:nvPr/>
        </p:nvGrpSpPr>
        <p:grpSpPr>
          <a:xfrm>
            <a:off x="2691282" y="4811906"/>
            <a:ext cx="520399" cy="0"/>
            <a:chOff x="3890667" y="1017500"/>
            <a:chExt cx="520399" cy="0"/>
          </a:xfrm>
        </p:grpSpPr>
        <p:cxnSp>
          <p:nvCxnSpPr>
            <p:cNvPr id="177" name="직선 화살표 연결선 176"/>
            <p:cNvCxnSpPr/>
            <p:nvPr/>
          </p:nvCxnSpPr>
          <p:spPr>
            <a:xfrm>
              <a:off x="3890667" y="1017500"/>
              <a:ext cx="520399" cy="0"/>
            </a:xfrm>
            <a:prstGeom prst="straightConnector1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Text" lastClr="000000">
                      <a:lumMod val="50000"/>
                      <a:lumOff val="50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headEnd type="arrow" w="med" len="med"/>
              <a:tailEnd type="arrow" w="med" len="med"/>
            </a:ln>
            <a:effectLst/>
          </p:spPr>
        </p:cxnSp>
        <p:cxnSp>
          <p:nvCxnSpPr>
            <p:cNvPr id="178" name="직선 화살표 연결선 177"/>
            <p:cNvCxnSpPr/>
            <p:nvPr/>
          </p:nvCxnSpPr>
          <p:spPr>
            <a:xfrm>
              <a:off x="3964838" y="1017500"/>
              <a:ext cx="387706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headEnd type="arrow" w="med" len="med"/>
              <a:tailEnd type="arrow" w="med" len="med"/>
            </a:ln>
            <a:effectLst/>
          </p:spPr>
        </p:cxnSp>
      </p:grpSp>
      <p:grpSp>
        <p:nvGrpSpPr>
          <p:cNvPr id="179" name="그룹 178"/>
          <p:cNvGrpSpPr/>
          <p:nvPr/>
        </p:nvGrpSpPr>
        <p:grpSpPr>
          <a:xfrm>
            <a:off x="2680528" y="5324161"/>
            <a:ext cx="520399" cy="0"/>
            <a:chOff x="3890667" y="1017500"/>
            <a:chExt cx="520399" cy="0"/>
          </a:xfrm>
        </p:grpSpPr>
        <p:cxnSp>
          <p:nvCxnSpPr>
            <p:cNvPr id="180" name="직선 화살표 연결선 179"/>
            <p:cNvCxnSpPr/>
            <p:nvPr/>
          </p:nvCxnSpPr>
          <p:spPr>
            <a:xfrm>
              <a:off x="3890667" y="1017500"/>
              <a:ext cx="520399" cy="0"/>
            </a:xfrm>
            <a:prstGeom prst="straightConnector1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Text" lastClr="000000">
                      <a:lumMod val="50000"/>
                      <a:lumOff val="50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headEnd type="arrow" w="med" len="med"/>
              <a:tailEnd type="arrow" w="med" len="med"/>
            </a:ln>
            <a:effectLst/>
          </p:spPr>
        </p:cxnSp>
        <p:cxnSp>
          <p:nvCxnSpPr>
            <p:cNvPr id="181" name="직선 화살표 연결선 180"/>
            <p:cNvCxnSpPr/>
            <p:nvPr/>
          </p:nvCxnSpPr>
          <p:spPr>
            <a:xfrm>
              <a:off x="3964838" y="1017500"/>
              <a:ext cx="387706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headEnd type="arrow" w="med" len="med"/>
              <a:tailEnd type="arrow" w="med" len="med"/>
            </a:ln>
            <a:effectLst/>
          </p:spPr>
        </p:cxnSp>
      </p:grpSp>
      <p:sp>
        <p:nvSpPr>
          <p:cNvPr id="182" name="직사각형 181"/>
          <p:cNvSpPr/>
          <p:nvPr/>
        </p:nvSpPr>
        <p:spPr>
          <a:xfrm>
            <a:off x="3219632" y="4932845"/>
            <a:ext cx="558000" cy="26874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데이터</a:t>
            </a:r>
            <a:endParaRPr kumimoji="0" lang="en-US" altLang="ko-KR" sz="800" b="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처리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83" name="직사각형 182"/>
          <p:cNvSpPr/>
          <p:nvPr/>
        </p:nvSpPr>
        <p:spPr>
          <a:xfrm>
            <a:off x="3219632" y="5262430"/>
            <a:ext cx="558000" cy="256299"/>
          </a:xfrm>
          <a:prstGeom prst="rect">
            <a:avLst/>
          </a:prstGeom>
          <a:solidFill>
            <a:srgbClr val="FFC000"/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algn="ctr" eaLnBrk="1" latinLnBrk="1" hangingPunct="1">
              <a:lnSpc>
                <a:spcPct val="80000"/>
              </a:lnSpc>
              <a:spcBef>
                <a:spcPts val="300"/>
              </a:spcBef>
            </a:pPr>
            <a:r>
              <a:rPr lang="ko-KR" altLang="en-US" sz="8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마이크로</a:t>
            </a:r>
            <a:endParaRPr lang="en-US" altLang="ko-KR" sz="80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marL="36000" algn="ctr" eaLnBrk="1" latinLnBrk="1" hangingPunct="1">
              <a:lnSpc>
                <a:spcPct val="80000"/>
              </a:lnSpc>
              <a:spcBef>
                <a:spcPts val="300"/>
              </a:spcBef>
            </a:pPr>
            <a:r>
              <a:rPr lang="ko-KR" altLang="en-US" sz="8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안전제어</a:t>
            </a:r>
          </a:p>
        </p:txBody>
      </p:sp>
      <p:sp>
        <p:nvSpPr>
          <p:cNvPr id="184" name="모서리가 둥근 직사각형 183"/>
          <p:cNvSpPr/>
          <p:nvPr/>
        </p:nvSpPr>
        <p:spPr bwMode="auto">
          <a:xfrm>
            <a:off x="5342593" y="3944648"/>
            <a:ext cx="991553" cy="219143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rIns="0" rtlCol="0" anchor="t" anchorCtr="0"/>
          <a:lstStyle/>
          <a:p>
            <a:pPr marL="36000" algn="ctr" eaLnBrk="1" latinLnBrk="1" hangingPunct="1">
              <a:lnSpc>
                <a:spcPct val="80000"/>
              </a:lnSpc>
              <a:spcBef>
                <a:spcPts val="300"/>
              </a:spcBef>
            </a:pPr>
            <a:r>
              <a:rPr lang="ko-KR" altLang="en-US" sz="9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에너지 안전관리 </a:t>
            </a:r>
            <a:endParaRPr lang="en-US" altLang="ko-KR" sz="90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marL="36000" algn="ctr" eaLnBrk="1" latinLnBrk="1" hangingPunct="1">
              <a:lnSpc>
                <a:spcPct val="80000"/>
              </a:lnSpc>
              <a:spcBef>
                <a:spcPts val="300"/>
              </a:spcBef>
            </a:pPr>
            <a:r>
              <a:rPr lang="ko-KR" altLang="en-US" sz="9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통합 플랫폼 서버</a:t>
            </a:r>
          </a:p>
        </p:txBody>
      </p:sp>
      <p:sp>
        <p:nvSpPr>
          <p:cNvPr id="185" name="직사각형 184"/>
          <p:cNvSpPr/>
          <p:nvPr/>
        </p:nvSpPr>
        <p:spPr>
          <a:xfrm>
            <a:off x="5707224" y="4876893"/>
            <a:ext cx="558000" cy="26874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데이터</a:t>
            </a:r>
            <a:endParaRPr kumimoji="0" lang="en-US" altLang="ko-KR" sz="800" b="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수집 관리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86" name="직사각형 185"/>
          <p:cNvSpPr/>
          <p:nvPr/>
        </p:nvSpPr>
        <p:spPr>
          <a:xfrm>
            <a:off x="5707224" y="5792204"/>
            <a:ext cx="558000" cy="256299"/>
          </a:xfrm>
          <a:prstGeom prst="rect">
            <a:avLst/>
          </a:prstGeom>
          <a:solidFill>
            <a:srgbClr val="FFC000"/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algn="ctr" eaLnBrk="1" latinLnBrk="1" hangingPunct="1">
              <a:lnSpc>
                <a:spcPct val="80000"/>
              </a:lnSpc>
              <a:spcBef>
                <a:spcPts val="300"/>
              </a:spcBef>
            </a:pPr>
            <a:r>
              <a:rPr lang="ko-KR" altLang="en-US" sz="8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통합 </a:t>
            </a:r>
            <a:endParaRPr lang="en-US" altLang="ko-KR" sz="80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marL="36000" algn="ctr" eaLnBrk="1" latinLnBrk="1" hangingPunct="1">
              <a:lnSpc>
                <a:spcPct val="80000"/>
              </a:lnSpc>
              <a:spcBef>
                <a:spcPts val="300"/>
              </a:spcBef>
            </a:pPr>
            <a:r>
              <a:rPr lang="ko-KR" altLang="en-US" sz="8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안전제어</a:t>
            </a:r>
          </a:p>
        </p:txBody>
      </p:sp>
      <p:sp>
        <p:nvSpPr>
          <p:cNvPr id="187" name="직사각형 186"/>
          <p:cNvSpPr/>
          <p:nvPr/>
        </p:nvSpPr>
        <p:spPr>
          <a:xfrm>
            <a:off x="5707224" y="5177739"/>
            <a:ext cx="558000" cy="26874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빅데이터</a:t>
            </a:r>
            <a:endParaRPr kumimoji="0" lang="en-US" altLang="ko-KR" sz="800" b="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융합 분석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grpSp>
        <p:nvGrpSpPr>
          <p:cNvPr id="188" name="그룹 187"/>
          <p:cNvGrpSpPr/>
          <p:nvPr/>
        </p:nvGrpSpPr>
        <p:grpSpPr>
          <a:xfrm>
            <a:off x="5410080" y="4627352"/>
            <a:ext cx="688570" cy="223074"/>
            <a:chOff x="5410199" y="4592624"/>
            <a:chExt cx="570212" cy="249431"/>
          </a:xfrm>
        </p:grpSpPr>
        <p:pic>
          <p:nvPicPr>
            <p:cNvPr id="189" name="Picture 147" descr="DB통01-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28235" y="4592624"/>
              <a:ext cx="552176" cy="248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0" name="모서리가 둥근 직사각형 189"/>
            <p:cNvSpPr/>
            <p:nvPr/>
          </p:nvSpPr>
          <p:spPr bwMode="auto">
            <a:xfrm>
              <a:off x="5410199" y="4638971"/>
              <a:ext cx="570212" cy="203084"/>
            </a:xfrm>
            <a:prstGeom prst="roundRect">
              <a:avLst>
                <a:gd name="adj" fmla="val 0"/>
              </a:avLst>
            </a:prstGeom>
            <a:noFill/>
            <a:ln w="6350" algn="ctr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SzPct val="70000"/>
              </a:pPr>
              <a:r>
                <a:rPr kumimoji="0" lang="ko-KR" altLang="en-US" sz="700" kern="0" dirty="0">
                  <a:solidFill>
                    <a:prstClr val="black"/>
                  </a:solidFill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유해인자 </a:t>
              </a:r>
              <a:r>
                <a:rPr kumimoji="0" lang="en-US" altLang="ko-KR" sz="700" kern="0" dirty="0">
                  <a:solidFill>
                    <a:prstClr val="black"/>
                  </a:solidFill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DB</a:t>
              </a:r>
            </a:p>
          </p:txBody>
        </p:sp>
      </p:grpSp>
      <p:sp>
        <p:nvSpPr>
          <p:cNvPr id="191" name="직사각형 190"/>
          <p:cNvSpPr/>
          <p:nvPr/>
        </p:nvSpPr>
        <p:spPr>
          <a:xfrm>
            <a:off x="5707224" y="4321666"/>
            <a:ext cx="558000" cy="26874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통합안전 </a:t>
            </a:r>
            <a:endParaRPr kumimoji="0" lang="en-US" altLang="ko-KR" sz="800" b="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알고리</a:t>
            </a:r>
            <a:r>
              <a:rPr kumimoji="0" lang="ko-KR" altLang="en-US" sz="8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즘</a:t>
            </a:r>
          </a:p>
        </p:txBody>
      </p:sp>
      <p:pic>
        <p:nvPicPr>
          <p:cNvPr id="192" name="그림 7" descr="노트북.png"/>
          <p:cNvPicPr>
            <a:picLocks noChangeAspect="1"/>
          </p:cNvPicPr>
          <p:nvPr/>
        </p:nvPicPr>
        <p:blipFill>
          <a:blip r:embed="rId6" cstate="print"/>
          <a:srcRect l="27060" t="23923" r="26007" b="56136"/>
          <a:stretch>
            <a:fillRect/>
          </a:stretch>
        </p:blipFill>
        <p:spPr bwMode="auto">
          <a:xfrm>
            <a:off x="2966391" y="3322459"/>
            <a:ext cx="672527" cy="590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3" name="모서리가 둥근 직사각형 192"/>
          <p:cNvSpPr/>
          <p:nvPr/>
        </p:nvSpPr>
        <p:spPr bwMode="auto">
          <a:xfrm>
            <a:off x="4377162" y="4262279"/>
            <a:ext cx="774833" cy="120872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rIns="0" rtlCol="0" anchor="t" anchorCtr="0"/>
          <a:lstStyle/>
          <a:p>
            <a:pPr marL="36000" algn="ctr" eaLnBrk="1" latinLnBrk="1" hangingPunct="1">
              <a:lnSpc>
                <a:spcPct val="80000"/>
              </a:lnSpc>
              <a:spcBef>
                <a:spcPts val="300"/>
              </a:spcBef>
            </a:pPr>
            <a:endParaRPr lang="ko-KR" altLang="en-US" sz="900" spc="-10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94" name="모서리가 둥근 직사각형 193"/>
          <p:cNvSpPr/>
          <p:nvPr/>
        </p:nvSpPr>
        <p:spPr bwMode="auto">
          <a:xfrm>
            <a:off x="4248943" y="4388520"/>
            <a:ext cx="774833" cy="120872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27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0" rIns="0" rtlCol="0" anchor="t" anchorCtr="0"/>
          <a:lstStyle/>
          <a:p>
            <a:pPr marL="36000" algn="ctr" eaLnBrk="1" latinLnBrk="1" hangingPunct="1">
              <a:lnSpc>
                <a:spcPct val="80000"/>
              </a:lnSpc>
              <a:spcBef>
                <a:spcPts val="300"/>
              </a:spcBef>
            </a:pPr>
            <a:r>
              <a:rPr lang="ko-KR" altLang="en-US" sz="900" spc="-100" dirty="0" err="1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융합형</a:t>
            </a:r>
            <a:r>
              <a:rPr lang="ko-KR" altLang="en-US" sz="900" spc="-1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안전관리</a:t>
            </a:r>
          </a:p>
        </p:txBody>
      </p:sp>
      <p:sp>
        <p:nvSpPr>
          <p:cNvPr id="195" name="직사각형 194"/>
          <p:cNvSpPr/>
          <p:nvPr/>
        </p:nvSpPr>
        <p:spPr>
          <a:xfrm>
            <a:off x="4411065" y="4932550"/>
            <a:ext cx="558000" cy="26874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데이터</a:t>
            </a:r>
            <a:endParaRPr kumimoji="0" lang="en-US" altLang="ko-KR" sz="800" b="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수집 관리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196" name="직사각형 195"/>
          <p:cNvSpPr/>
          <p:nvPr/>
        </p:nvSpPr>
        <p:spPr>
          <a:xfrm>
            <a:off x="4407938" y="5259944"/>
            <a:ext cx="558000" cy="256299"/>
          </a:xfrm>
          <a:prstGeom prst="rect">
            <a:avLst/>
          </a:prstGeom>
          <a:solidFill>
            <a:srgbClr val="FFC000"/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algn="ctr" eaLnBrk="1" latinLnBrk="1" hangingPunct="1">
              <a:lnSpc>
                <a:spcPct val="80000"/>
              </a:lnSpc>
              <a:spcBef>
                <a:spcPts val="300"/>
              </a:spcBef>
            </a:pPr>
            <a:r>
              <a:rPr lang="ko-KR" altLang="en-US" sz="8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융합 </a:t>
            </a:r>
            <a:endParaRPr lang="en-US" altLang="ko-KR" sz="800" dirty="0"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marL="36000" algn="ctr" eaLnBrk="1" latinLnBrk="1" hangingPunct="1">
              <a:lnSpc>
                <a:spcPct val="80000"/>
              </a:lnSpc>
              <a:spcBef>
                <a:spcPts val="300"/>
              </a:spcBef>
            </a:pPr>
            <a:r>
              <a:rPr lang="ko-KR" altLang="en-US" sz="800" dirty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안전제어</a:t>
            </a:r>
          </a:p>
        </p:txBody>
      </p:sp>
      <p:sp>
        <p:nvSpPr>
          <p:cNvPr id="197" name="직사각형 196"/>
          <p:cNvSpPr/>
          <p:nvPr/>
        </p:nvSpPr>
        <p:spPr>
          <a:xfrm>
            <a:off x="4408796" y="4601396"/>
            <a:ext cx="558000" cy="26874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융합안전 </a:t>
            </a:r>
            <a:endParaRPr kumimoji="0" lang="en-US" altLang="ko-KR" sz="800" b="0" i="0" u="none" strike="noStrike" kern="0" cap="none" spc="0" normalizeH="0" baseline="0" noProof="0" dirty="0" smtClean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알고리즘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grpSp>
        <p:nvGrpSpPr>
          <p:cNvPr id="198" name="그룹 197"/>
          <p:cNvGrpSpPr/>
          <p:nvPr/>
        </p:nvGrpSpPr>
        <p:grpSpPr>
          <a:xfrm>
            <a:off x="4904864" y="5017846"/>
            <a:ext cx="520399" cy="0"/>
            <a:chOff x="3890667" y="1017500"/>
            <a:chExt cx="520399" cy="0"/>
          </a:xfrm>
        </p:grpSpPr>
        <p:cxnSp>
          <p:nvCxnSpPr>
            <p:cNvPr id="199" name="직선 화살표 연결선 198"/>
            <p:cNvCxnSpPr/>
            <p:nvPr/>
          </p:nvCxnSpPr>
          <p:spPr>
            <a:xfrm>
              <a:off x="3890667" y="1017500"/>
              <a:ext cx="520399" cy="0"/>
            </a:xfrm>
            <a:prstGeom prst="straightConnector1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Text" lastClr="000000">
                      <a:lumMod val="50000"/>
                      <a:lumOff val="50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headEnd type="arrow" w="med" len="med"/>
              <a:tailEnd type="arrow" w="med" len="med"/>
            </a:ln>
            <a:effectLst/>
          </p:spPr>
        </p:cxnSp>
        <p:cxnSp>
          <p:nvCxnSpPr>
            <p:cNvPr id="200" name="직선 화살표 연결선 199"/>
            <p:cNvCxnSpPr/>
            <p:nvPr/>
          </p:nvCxnSpPr>
          <p:spPr>
            <a:xfrm>
              <a:off x="3964838" y="1017500"/>
              <a:ext cx="387706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headEnd type="arrow" w="med" len="med"/>
              <a:tailEnd type="arrow" w="med" len="med"/>
            </a:ln>
            <a:effectLst/>
          </p:spPr>
        </p:cxnSp>
      </p:grpSp>
      <p:sp>
        <p:nvSpPr>
          <p:cNvPr id="201" name="육각형 200"/>
          <p:cNvSpPr/>
          <p:nvPr/>
        </p:nvSpPr>
        <p:spPr bwMode="auto">
          <a:xfrm>
            <a:off x="4281351" y="5383907"/>
            <a:ext cx="191622" cy="179636"/>
          </a:xfrm>
          <a:prstGeom prst="hexagon">
            <a:avLst/>
          </a:prstGeom>
          <a:solidFill>
            <a:srgbClr val="FFE48F"/>
          </a:solidFill>
          <a:ln w="3175" algn="ctr">
            <a:solidFill>
              <a:sysClr val="windowText" lastClr="000000">
                <a:lumMod val="85000"/>
                <a:lumOff val="1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202" name="타원 201"/>
          <p:cNvSpPr/>
          <p:nvPr/>
        </p:nvSpPr>
        <p:spPr>
          <a:xfrm>
            <a:off x="5590562" y="5863303"/>
            <a:ext cx="188358" cy="199584"/>
          </a:xfrm>
          <a:prstGeom prst="ellipse">
            <a:avLst/>
          </a:prstGeom>
          <a:solidFill>
            <a:srgbClr val="FFE48F"/>
          </a:solidFill>
          <a:ln w="3175" algn="ctr">
            <a:solidFill>
              <a:sysClr val="windowText" lastClr="000000">
                <a:lumMod val="85000"/>
                <a:lumOff val="1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grpSp>
        <p:nvGrpSpPr>
          <p:cNvPr id="203" name="그룹 202"/>
          <p:cNvGrpSpPr/>
          <p:nvPr/>
        </p:nvGrpSpPr>
        <p:grpSpPr>
          <a:xfrm>
            <a:off x="3772933" y="5033748"/>
            <a:ext cx="520399" cy="0"/>
            <a:chOff x="3890667" y="1017500"/>
            <a:chExt cx="520399" cy="0"/>
          </a:xfrm>
        </p:grpSpPr>
        <p:cxnSp>
          <p:nvCxnSpPr>
            <p:cNvPr id="204" name="직선 화살표 연결선 203"/>
            <p:cNvCxnSpPr/>
            <p:nvPr/>
          </p:nvCxnSpPr>
          <p:spPr>
            <a:xfrm>
              <a:off x="3890667" y="1017500"/>
              <a:ext cx="520399" cy="0"/>
            </a:xfrm>
            <a:prstGeom prst="straightConnector1">
              <a:avLst/>
            </a:prstGeom>
            <a:noFill/>
            <a:ln w="19050" cap="flat" cmpd="sng" algn="ctr">
              <a:gradFill flip="none" rotWithShape="1">
                <a:gsLst>
                  <a:gs pos="0">
                    <a:sysClr val="windowText" lastClr="000000">
                      <a:lumMod val="50000"/>
                      <a:lumOff val="50000"/>
                    </a:sysClr>
                  </a:gs>
                  <a:gs pos="100000">
                    <a:sysClr val="window" lastClr="FFFFFF">
                      <a:lumMod val="85000"/>
                    </a:sys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  <a:headEnd type="arrow" w="med" len="med"/>
              <a:tailEnd type="arrow" w="med" len="med"/>
            </a:ln>
            <a:effectLst/>
          </p:spPr>
        </p:cxnSp>
        <p:cxnSp>
          <p:nvCxnSpPr>
            <p:cNvPr id="205" name="직선 화살표 연결선 204"/>
            <p:cNvCxnSpPr/>
            <p:nvPr/>
          </p:nvCxnSpPr>
          <p:spPr>
            <a:xfrm>
              <a:off x="3964838" y="1017500"/>
              <a:ext cx="387706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headEnd type="arrow" w="med" len="med"/>
              <a:tailEnd type="arrow" w="med" len="med"/>
            </a:ln>
            <a:effectLst/>
          </p:spPr>
        </p:cxnSp>
      </p:grpSp>
      <p:sp>
        <p:nvSpPr>
          <p:cNvPr id="206" name="직사각형 205"/>
          <p:cNvSpPr/>
          <p:nvPr/>
        </p:nvSpPr>
        <p:spPr>
          <a:xfrm>
            <a:off x="2034948" y="5634159"/>
            <a:ext cx="152435" cy="142461"/>
          </a:xfrm>
          <a:prstGeom prst="rect">
            <a:avLst/>
          </a:prstGeom>
          <a:solidFill>
            <a:sysClr val="window" lastClr="FFFFFF"/>
          </a:solidFill>
          <a:ln w="3175" algn="ctr">
            <a:solidFill>
              <a:sysClr val="windowText" lastClr="000000">
                <a:lumMod val="85000"/>
                <a:lumOff val="1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207" name="정오각형 206"/>
          <p:cNvSpPr/>
          <p:nvPr/>
        </p:nvSpPr>
        <p:spPr bwMode="auto">
          <a:xfrm>
            <a:off x="3110133" y="5388093"/>
            <a:ext cx="190220" cy="171264"/>
          </a:xfrm>
          <a:prstGeom prst="pentagon">
            <a:avLst/>
          </a:prstGeom>
          <a:solidFill>
            <a:srgbClr val="FFE48F"/>
          </a:solidFill>
          <a:ln w="3175" algn="ctr">
            <a:solidFill>
              <a:sysClr val="windowText" lastClr="000000">
                <a:lumMod val="85000"/>
                <a:lumOff val="1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208" name="이등변 삼각형 207"/>
          <p:cNvSpPr/>
          <p:nvPr/>
        </p:nvSpPr>
        <p:spPr>
          <a:xfrm>
            <a:off x="2016472" y="4610286"/>
            <a:ext cx="198518" cy="137528"/>
          </a:xfrm>
          <a:prstGeom prst="triangle">
            <a:avLst/>
          </a:prstGeom>
          <a:solidFill>
            <a:sysClr val="window" lastClr="FFFFFF"/>
          </a:solidFill>
          <a:ln w="3175" algn="ctr">
            <a:solidFill>
              <a:sysClr val="windowText" lastClr="000000">
                <a:lumMod val="85000"/>
                <a:lumOff val="1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209" name="직사각형 208"/>
          <p:cNvSpPr/>
          <p:nvPr/>
        </p:nvSpPr>
        <p:spPr>
          <a:xfrm>
            <a:off x="5707224" y="5483883"/>
            <a:ext cx="558000" cy="26874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안전제어</a:t>
            </a:r>
            <a:endParaRPr kumimoji="0" lang="en-US" altLang="ko-KR" sz="8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marL="36000" marR="0" lvl="0" indent="0" algn="ctr" defTabSz="914400" eaLnBrk="1" fontAlgn="auto" latinLnBrk="1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8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0" scaled="1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rPr>
              <a:t>관리</a:t>
            </a:r>
            <a:endParaRPr kumimoji="0" lang="ko-KR" altLang="en-US" sz="8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000000"/>
                  </a:gs>
                  <a:gs pos="100000">
                    <a:srgbClr val="000000"/>
                  </a:gs>
                </a:gsLst>
                <a:lin ang="0" scaled="1"/>
              </a:gra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grpSp>
        <p:nvGrpSpPr>
          <p:cNvPr id="210" name="그룹 209"/>
          <p:cNvGrpSpPr/>
          <p:nvPr/>
        </p:nvGrpSpPr>
        <p:grpSpPr>
          <a:xfrm>
            <a:off x="4036339" y="4796004"/>
            <a:ext cx="520553" cy="149144"/>
            <a:chOff x="5410199" y="4592624"/>
            <a:chExt cx="570212" cy="249431"/>
          </a:xfrm>
        </p:grpSpPr>
        <p:pic>
          <p:nvPicPr>
            <p:cNvPr id="211" name="Picture 147" descr="DB통01-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28235" y="4592624"/>
              <a:ext cx="552176" cy="248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2" name="모서리가 둥근 직사각형 211"/>
            <p:cNvSpPr/>
            <p:nvPr/>
          </p:nvSpPr>
          <p:spPr bwMode="auto">
            <a:xfrm>
              <a:off x="5410199" y="4638971"/>
              <a:ext cx="570212" cy="203084"/>
            </a:xfrm>
            <a:prstGeom prst="roundRect">
              <a:avLst>
                <a:gd name="adj" fmla="val 0"/>
              </a:avLst>
            </a:prstGeom>
            <a:noFill/>
            <a:ln w="6350" algn="ctr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Autofit/>
              <a:scene3d>
                <a:camera prst="orthographicFront"/>
                <a:lightRig rig="threePt" dir="t"/>
              </a:scene3d>
              <a:sp3d>
                <a:bevelT w="0"/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SzPct val="70000"/>
              </a:pPr>
              <a:r>
                <a:rPr kumimoji="0" lang="ko-KR" altLang="en-US" sz="600" kern="0" dirty="0">
                  <a:solidFill>
                    <a:prstClr val="black"/>
                  </a:solidFill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유해인자 </a:t>
              </a:r>
              <a:r>
                <a:rPr kumimoji="0" lang="en-US" altLang="ko-KR" sz="600" kern="0" dirty="0">
                  <a:solidFill>
                    <a:prstClr val="black"/>
                  </a:solidFill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DB</a:t>
              </a:r>
            </a:p>
          </p:txBody>
        </p:sp>
      </p:grpSp>
      <p:pic>
        <p:nvPicPr>
          <p:cNvPr id="213" name="Picture 4" descr="C:\Users\EUM\Desktop\PNG\08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25439" y="4120276"/>
            <a:ext cx="535479" cy="5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4" name="Picture 2" descr="C:\Users\EUM\Desktop\PNG\06.png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23121" y="4120276"/>
            <a:ext cx="532382" cy="59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5" name="직사각형 214"/>
          <p:cNvSpPr/>
          <p:nvPr/>
        </p:nvSpPr>
        <p:spPr>
          <a:xfrm>
            <a:off x="7508606" y="4766615"/>
            <a:ext cx="399592" cy="20005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800" kern="0" dirty="0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안전</a:t>
            </a:r>
            <a:endParaRPr kumimoji="0" lang="en-US" altLang="ko-KR" sz="800" kern="0" dirty="0">
              <a:solidFill>
                <a:prstClr val="black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800" kern="0" dirty="0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유지관리</a:t>
            </a:r>
          </a:p>
        </p:txBody>
      </p:sp>
      <p:sp>
        <p:nvSpPr>
          <p:cNvPr id="216" name="직사각형 215"/>
          <p:cNvSpPr/>
          <p:nvPr/>
        </p:nvSpPr>
        <p:spPr>
          <a:xfrm>
            <a:off x="6894985" y="4760511"/>
            <a:ext cx="390969" cy="20005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800" kern="0" dirty="0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안전사고 예</a:t>
            </a:r>
            <a:r>
              <a:rPr kumimoji="0" lang="en-US" altLang="ko-KR" sz="8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· </a:t>
            </a:r>
            <a:r>
              <a:rPr kumimoji="0" lang="ko-KR" altLang="en-US" sz="800" kern="0" dirty="0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경보</a:t>
            </a:r>
          </a:p>
        </p:txBody>
      </p:sp>
      <p:sp>
        <p:nvSpPr>
          <p:cNvPr id="217" name="직사각형 216"/>
          <p:cNvSpPr/>
          <p:nvPr/>
        </p:nvSpPr>
        <p:spPr>
          <a:xfrm>
            <a:off x="4334848" y="5037524"/>
            <a:ext cx="152435" cy="142461"/>
          </a:xfrm>
          <a:prstGeom prst="rect">
            <a:avLst/>
          </a:prstGeom>
          <a:solidFill>
            <a:sysClr val="window" lastClr="FFFFFF"/>
          </a:solidFill>
          <a:ln w="3175" algn="ctr">
            <a:solidFill>
              <a:sysClr val="windowText" lastClr="000000">
                <a:lumMod val="85000"/>
                <a:lumOff val="1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218" name="이등변 삼각형 217"/>
          <p:cNvSpPr/>
          <p:nvPr/>
        </p:nvSpPr>
        <p:spPr>
          <a:xfrm>
            <a:off x="4219862" y="4942520"/>
            <a:ext cx="198518" cy="137528"/>
          </a:xfrm>
          <a:prstGeom prst="triangle">
            <a:avLst/>
          </a:prstGeom>
          <a:solidFill>
            <a:sysClr val="window" lastClr="FFFFFF"/>
          </a:solidFill>
          <a:ln w="3175" algn="ctr">
            <a:solidFill>
              <a:sysClr val="windowText" lastClr="000000">
                <a:lumMod val="85000"/>
                <a:lumOff val="1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pic>
        <p:nvPicPr>
          <p:cNvPr id="21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672" y="4120276"/>
            <a:ext cx="548971" cy="6047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" name="직사각형 219"/>
          <p:cNvSpPr/>
          <p:nvPr/>
        </p:nvSpPr>
        <p:spPr>
          <a:xfrm>
            <a:off x="8054742" y="4711878"/>
            <a:ext cx="488830" cy="200055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800" kern="0" dirty="0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안전도 </a:t>
            </a:r>
            <a:r>
              <a:rPr kumimoji="0" lang="ko-KR" altLang="en-US" sz="800" kern="0" dirty="0" err="1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맵</a:t>
            </a:r>
            <a:endParaRPr kumimoji="0" lang="ko-KR" altLang="en-US" sz="800" kern="0" dirty="0">
              <a:solidFill>
                <a:prstClr val="black"/>
              </a:solidFill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pic>
        <p:nvPicPr>
          <p:cNvPr id="221" name="Picture 53" descr="화살표"/>
          <p:cNvPicPr>
            <a:picLocks noChangeAspect="1" noChangeArrowheads="1"/>
          </p:cNvPicPr>
          <p:nvPr/>
        </p:nvPicPr>
        <p:blipFill>
          <a:blip r:embed="rId2" cstate="print">
            <a:lum bright="26000"/>
            <a:grayscl/>
          </a:blip>
          <a:srcRect/>
          <a:stretch>
            <a:fillRect/>
          </a:stretch>
        </p:blipFill>
        <p:spPr bwMode="auto">
          <a:xfrm flipV="1">
            <a:off x="6468650" y="5259944"/>
            <a:ext cx="370969" cy="24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2" name="모서리가 둥근 직사각형 221"/>
          <p:cNvSpPr/>
          <p:nvPr/>
        </p:nvSpPr>
        <p:spPr bwMode="auto">
          <a:xfrm>
            <a:off x="6750659" y="5807701"/>
            <a:ext cx="1889529" cy="430286"/>
          </a:xfrm>
          <a:prstGeom prst="roundRect">
            <a:avLst>
              <a:gd name="adj" fmla="val 0"/>
            </a:avLst>
          </a:prstGeom>
          <a:solidFill>
            <a:srgbClr val="76D0B4"/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t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05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타 정보 시스템 </a:t>
            </a:r>
            <a:endParaRPr kumimoji="0" lang="en-US" altLang="ko-KR" sz="105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en-US" altLang="ko-KR" sz="10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(</a:t>
            </a:r>
            <a:r>
              <a:rPr kumimoji="0" lang="ko-KR" altLang="en-US" sz="10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기상</a:t>
            </a:r>
            <a:r>
              <a:rPr kumimoji="0" lang="en-US" altLang="ko-KR" sz="10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, </a:t>
            </a:r>
            <a:r>
              <a:rPr kumimoji="0" lang="ko-KR" altLang="en-US" sz="10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설비사용환경</a:t>
            </a:r>
            <a:r>
              <a:rPr kumimoji="0" lang="en-US" altLang="ko-KR" sz="10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, </a:t>
            </a:r>
            <a:r>
              <a:rPr kumimoji="0" lang="ko-KR" altLang="en-US" sz="10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이력정보</a:t>
            </a:r>
            <a:r>
              <a:rPr kumimoji="0" lang="en-US" altLang="ko-KR" sz="10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 </a:t>
            </a:r>
            <a:r>
              <a:rPr kumimoji="0" lang="ko-KR" altLang="en-US" sz="10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등</a:t>
            </a:r>
            <a:r>
              <a:rPr kumimoji="0" lang="en-US" altLang="ko-KR" sz="10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) </a:t>
            </a:r>
          </a:p>
        </p:txBody>
      </p:sp>
      <p:sp>
        <p:nvSpPr>
          <p:cNvPr id="223" name="모서리가 둥근 직사각형 222"/>
          <p:cNvSpPr/>
          <p:nvPr/>
        </p:nvSpPr>
        <p:spPr bwMode="auto">
          <a:xfrm>
            <a:off x="6750659" y="5066647"/>
            <a:ext cx="1889529" cy="257514"/>
          </a:xfrm>
          <a:prstGeom prst="roundRect">
            <a:avLst>
              <a:gd name="adj" fmla="val 0"/>
            </a:avLst>
          </a:prstGeom>
          <a:solidFill>
            <a:srgbClr val="76D0B4"/>
          </a:solidFill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05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국민안전관리 시스템</a:t>
            </a:r>
            <a:endParaRPr kumimoji="0" lang="en-US" altLang="ko-KR" sz="105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224" name="직사각형 223"/>
          <p:cNvSpPr/>
          <p:nvPr/>
        </p:nvSpPr>
        <p:spPr>
          <a:xfrm>
            <a:off x="6428690" y="4059876"/>
            <a:ext cx="322461" cy="314482"/>
          </a:xfrm>
          <a:prstGeom prst="rect">
            <a:avLst/>
          </a:prstGeom>
          <a:noFill/>
          <a:ln w="6350" algn="ctr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800" kern="0" dirty="0" err="1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융복합</a:t>
            </a:r>
            <a:r>
              <a:rPr kumimoji="0" lang="ko-KR" altLang="en-US" sz="800" kern="0" dirty="0">
                <a:solidFill>
                  <a:prstClr val="black"/>
                </a:solidFill>
                <a:latin typeface="나눔고딕 Bold" panose="020D0804000000000000" pitchFamily="50" charset="-127"/>
                <a:ea typeface="나눔고딕 Bold" panose="020D0804000000000000" pitchFamily="50" charset="-127"/>
              </a:rPr>
              <a:t> 활용</a:t>
            </a:r>
          </a:p>
        </p:txBody>
      </p:sp>
      <p:sp>
        <p:nvSpPr>
          <p:cNvPr id="225" name="직사각형 224"/>
          <p:cNvSpPr/>
          <p:nvPr/>
        </p:nvSpPr>
        <p:spPr>
          <a:xfrm>
            <a:off x="5639560" y="4927314"/>
            <a:ext cx="152435" cy="142461"/>
          </a:xfrm>
          <a:prstGeom prst="rect">
            <a:avLst/>
          </a:prstGeom>
          <a:solidFill>
            <a:sysClr val="window" lastClr="FFFFFF"/>
          </a:solidFill>
          <a:ln w="3175" algn="ctr">
            <a:solidFill>
              <a:sysClr val="windowText" lastClr="000000">
                <a:lumMod val="85000"/>
                <a:lumOff val="1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sp>
        <p:nvSpPr>
          <p:cNvPr id="226" name="이등변 삼각형 225"/>
          <p:cNvSpPr/>
          <p:nvPr/>
        </p:nvSpPr>
        <p:spPr>
          <a:xfrm>
            <a:off x="5524574" y="4832310"/>
            <a:ext cx="198518" cy="137528"/>
          </a:xfrm>
          <a:prstGeom prst="triangle">
            <a:avLst/>
          </a:prstGeom>
          <a:solidFill>
            <a:sysClr val="window" lastClr="FFFFFF"/>
          </a:solidFill>
          <a:ln w="3175" algn="ctr">
            <a:solidFill>
              <a:sysClr val="windowText" lastClr="000000">
                <a:lumMod val="85000"/>
                <a:lumOff val="15000"/>
              </a:sys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/>
            </a:pPr>
            <a:endParaRPr kumimoji="0" lang="ko-KR" altLang="en-US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고딕 Bold" panose="020D0804000000000000" pitchFamily="50" charset="-127"/>
              <a:ea typeface="나눔고딕 Bold" panose="020D0804000000000000" pitchFamily="50" charset="-127"/>
            </a:endParaRPr>
          </a:p>
        </p:txBody>
      </p:sp>
      <p:grpSp>
        <p:nvGrpSpPr>
          <p:cNvPr id="227" name="그룹 226"/>
          <p:cNvGrpSpPr/>
          <p:nvPr/>
        </p:nvGrpSpPr>
        <p:grpSpPr>
          <a:xfrm>
            <a:off x="6350048" y="1429554"/>
            <a:ext cx="2483850" cy="1241598"/>
            <a:chOff x="696170" y="3185526"/>
            <a:chExt cx="7893030" cy="3945464"/>
          </a:xfrm>
        </p:grpSpPr>
        <p:grpSp>
          <p:nvGrpSpPr>
            <p:cNvPr id="228" name="그룹 67"/>
            <p:cNvGrpSpPr>
              <a:grpSpLocks/>
            </p:cNvGrpSpPr>
            <p:nvPr/>
          </p:nvGrpSpPr>
          <p:grpSpPr bwMode="auto">
            <a:xfrm>
              <a:off x="1403648" y="3185526"/>
              <a:ext cx="3240396" cy="586817"/>
              <a:chOff x="5229597" y="3300565"/>
              <a:chExt cx="3240360" cy="586777"/>
            </a:xfrm>
          </p:grpSpPr>
          <p:sp>
            <p:nvSpPr>
              <p:cNvPr id="261" name="타원 260"/>
              <p:cNvSpPr>
                <a:spLocks noChangeAspect="1"/>
              </p:cNvSpPr>
              <p:nvPr/>
            </p:nvSpPr>
            <p:spPr bwMode="auto">
              <a:xfrm>
                <a:off x="5229597" y="3404356"/>
                <a:ext cx="323999" cy="324002"/>
              </a:xfrm>
              <a:prstGeom prst="ellipse">
                <a:avLst/>
              </a:prstGeom>
              <a:blipFill dpi="0" rotWithShape="1">
                <a:blip r:embed="rId10" cstate="print"/>
                <a:srcRect/>
                <a:stretch>
                  <a:fillRect t="-6000" b="-6000"/>
                </a:stretch>
              </a:blipFill>
              <a:ln w="9525" algn="ctr">
                <a:solidFill>
                  <a:srgbClr val="74302E"/>
                </a:solidFill>
                <a:miter lim="800000"/>
                <a:headEnd/>
                <a:tailEnd/>
              </a:ln>
              <a:effectLst>
                <a:outerShdw blurRad="25400" dist="127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72000" tIns="108000" rIns="72000" bIns="97200" anchor="ctr"/>
              <a:lstStyle/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2184A7"/>
                  </a:buClr>
                  <a:buSzPct val="90000"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57000">
                          <a:srgbClr val="FFFFFF"/>
                        </a:gs>
                        <a:gs pos="57000">
                          <a:srgbClr val="FFFFFF"/>
                        </a:gs>
                        <a:gs pos="100000">
                          <a:prstClr val="white">
                            <a:lumMod val="50000"/>
                          </a:prstClr>
                        </a:gs>
                      </a:gsLst>
                      <a:lin ang="5400000" scaled="0"/>
                    </a:gradFill>
                    <a:effectLst>
                      <a:outerShdw blurRad="88900" dist="50800" dir="2700000" algn="tl" rotWithShape="0">
                        <a:prstClr val="black">
                          <a:alpha val="80000"/>
                        </a:prstClr>
                      </a:outerShdw>
                    </a:effectLst>
                    <a:uLnTx/>
                    <a:uFillTx/>
                    <a:latin typeface="Arial" pitchFamily="34" charset="0"/>
                    <a:ea typeface="YGO540" pitchFamily="18" charset="-127"/>
                    <a:cs typeface="Arial" pitchFamily="34" charset="0"/>
                  </a:rPr>
                  <a:t>1</a:t>
                </a:r>
                <a:endParaRPr kumimoji="0" lang="ko-KR" altLang="en-US" sz="8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57000">
                        <a:srgbClr val="FFFFFF"/>
                      </a:gs>
                      <a:gs pos="57000">
                        <a:srgbClr val="FFFFFF"/>
                      </a:gs>
                      <a:gs pos="100000">
                        <a:prstClr val="white">
                          <a:lumMod val="50000"/>
                        </a:prstClr>
                      </a:gs>
                    </a:gsLst>
                    <a:lin ang="5400000" scaled="0"/>
                  </a:gradFill>
                  <a:effectLst>
                    <a:outerShdw blurRad="88900" dist="50800" dir="2700000" algn="tl" rotWithShape="0">
                      <a:prstClr val="black">
                        <a:alpha val="80000"/>
                      </a:prstClr>
                    </a:outerShdw>
                  </a:effectLst>
                  <a:uLnTx/>
                  <a:uFillTx/>
                  <a:latin typeface="Arial" pitchFamily="34" charset="0"/>
                  <a:ea typeface="YGO540" pitchFamily="18" charset="-127"/>
                  <a:cs typeface="Arial" pitchFamily="34" charset="0"/>
                </a:endParaRPr>
              </a:p>
            </p:txBody>
          </p:sp>
          <p:sp>
            <p:nvSpPr>
              <p:cNvPr id="262" name="직사각형 261"/>
              <p:cNvSpPr/>
              <p:nvPr/>
            </p:nvSpPr>
            <p:spPr>
              <a:xfrm>
                <a:off x="5554936" y="3300565"/>
                <a:ext cx="2915021" cy="58677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0" cap="none" spc="-50" normalizeH="0" baseline="0" noProof="0" dirty="0" err="1">
                    <a:ln>
                      <a:noFill/>
                    </a:ln>
                    <a:gradFill>
                      <a:gsLst>
                        <a:gs pos="0">
                          <a:prstClr val="black">
                            <a:lumMod val="75000"/>
                            <a:lumOff val="25000"/>
                          </a:prstClr>
                        </a:gs>
                        <a:gs pos="79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나눔고딕 Bold" panose="020D0804000000000000" pitchFamily="50" charset="-127"/>
                    <a:ea typeface="나눔고딕 Bold" panose="020D0804000000000000" pitchFamily="50" charset="-127"/>
                  </a:rPr>
                  <a:t>스마트분전반</a:t>
                </a:r>
                <a:r>
                  <a:rPr kumimoji="0" lang="ko-KR" altLang="en-US" sz="600" b="0" i="0" u="none" strike="noStrike" kern="0" cap="none" spc="-50" normalizeH="0" baseline="0" noProof="0" dirty="0">
                    <a:ln>
                      <a:noFill/>
                    </a:ln>
                    <a:gradFill>
                      <a:gsLst>
                        <a:gs pos="0">
                          <a:prstClr val="black">
                            <a:lumMod val="75000"/>
                            <a:lumOff val="25000"/>
                          </a:prstClr>
                        </a:gs>
                        <a:gs pos="79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나눔고딕 Bold" panose="020D0804000000000000" pitchFamily="50" charset="-127"/>
                    <a:ea typeface="나눔고딕 Bold" panose="020D0804000000000000" pitchFamily="50" charset="-127"/>
                  </a:rPr>
                  <a:t> 도입</a:t>
                </a:r>
              </a:p>
            </p:txBody>
          </p:sp>
        </p:grpSp>
        <p:grpSp>
          <p:nvGrpSpPr>
            <p:cNvPr id="229" name="그룹 287"/>
            <p:cNvGrpSpPr>
              <a:grpSpLocks/>
            </p:cNvGrpSpPr>
            <p:nvPr/>
          </p:nvGrpSpPr>
          <p:grpSpPr bwMode="auto">
            <a:xfrm>
              <a:off x="6387679" y="3284537"/>
              <a:ext cx="2000663" cy="1052512"/>
              <a:chOff x="6387854" y="3284984"/>
              <a:chExt cx="1999752" cy="1051645"/>
            </a:xfrm>
          </p:grpSpPr>
          <p:pic>
            <p:nvPicPr>
              <p:cNvPr id="258" name="Picture 41" descr="\\192.168.0.8\Project_Data\3. 디자인_소스\4. Icon\Object\battery-power-icon.pn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7708466" y="3284984"/>
                <a:ext cx="679140" cy="678890"/>
              </a:xfrm>
              <a:prstGeom prst="rect">
                <a:avLst/>
              </a:prstGeom>
              <a:noFill/>
              <a:effectLst>
                <a:outerShdw blurRad="76200" dist="38100" dir="5400000" algn="t" rotWithShape="0">
                  <a:prstClr val="black">
                    <a:alpha val="44000"/>
                  </a:prstClr>
                </a:outerShdw>
              </a:effectLst>
            </p:spPr>
          </p:pic>
          <p:pic>
            <p:nvPicPr>
              <p:cNvPr id="259" name="Picture 46" descr="http://muh.erzurum.edu.tr/images/muh.ico.png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6948264" y="3389430"/>
                <a:ext cx="947199" cy="9471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0" name="직사각형 259"/>
              <p:cNvSpPr/>
              <p:nvPr/>
            </p:nvSpPr>
            <p:spPr>
              <a:xfrm>
                <a:off x="6387854" y="3284984"/>
                <a:ext cx="1373862" cy="78177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25400">
                  <a:bevelT w="0" h="25400"/>
                  <a:bevelB w="50800" h="25400"/>
                  <a:contourClr>
                    <a:schemeClr val="bg1"/>
                  </a:contourClr>
                </a:sp3d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500" b="0" i="0" u="none" strike="noStrike" kern="0" cap="none" spc="-5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275EA1"/>
                        </a:gs>
                        <a:gs pos="79000">
                          <a:srgbClr val="1F497D">
                            <a:lumMod val="75000"/>
                          </a:srgbClr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고딕 Bold" panose="020D0804000000000000" pitchFamily="50" charset="-127"/>
                    <a:ea typeface="나눔고딕 Bold" panose="020D0804000000000000" pitchFamily="50" charset="-127"/>
                  </a:rPr>
                  <a:t>안전관리 담당자 </a:t>
                </a:r>
              </a:p>
            </p:txBody>
          </p:sp>
        </p:grpSp>
        <p:grpSp>
          <p:nvGrpSpPr>
            <p:cNvPr id="230" name="그룹 275"/>
            <p:cNvGrpSpPr>
              <a:grpSpLocks/>
            </p:cNvGrpSpPr>
            <p:nvPr/>
          </p:nvGrpSpPr>
          <p:grpSpPr bwMode="auto">
            <a:xfrm>
              <a:off x="5805241" y="4933953"/>
              <a:ext cx="1792146" cy="1237512"/>
              <a:chOff x="5796133" y="4933719"/>
              <a:chExt cx="1790479" cy="1238775"/>
            </a:xfrm>
          </p:grpSpPr>
          <p:pic>
            <p:nvPicPr>
              <p:cNvPr id="256" name="Picture 10" descr="E:\3. 디자인 자료\자료\4. ICON\- etc\Occupations-Technical-Support-Representative-Male-Light-icon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5933911" y="4933719"/>
                <a:ext cx="880145" cy="8801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7" name="직사각형 256"/>
              <p:cNvSpPr/>
              <p:nvPr/>
            </p:nvSpPr>
            <p:spPr>
              <a:xfrm>
                <a:off x="5796133" y="5634029"/>
                <a:ext cx="1790479" cy="5384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25400">
                  <a:bevelT w="0" h="25400"/>
                  <a:bevelB w="50800" h="25400"/>
                  <a:contourClr>
                    <a:schemeClr val="bg1"/>
                  </a:contourClr>
                </a:sp3d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500" b="0" i="0" u="none" strike="noStrike" kern="0" cap="none" spc="-5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275EA1"/>
                        </a:gs>
                        <a:gs pos="79000">
                          <a:srgbClr val="1F497D">
                            <a:lumMod val="75000"/>
                          </a:srgbClr>
                        </a:gs>
                      </a:gsLst>
                      <a:lin ang="540000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나눔고딕 Bold" panose="020D0804000000000000" pitchFamily="50" charset="-127"/>
                    <a:ea typeface="나눔고딕 Bold" panose="020D0804000000000000" pitchFamily="50" charset="-127"/>
                  </a:rPr>
                  <a:t>통합관제센터</a:t>
                </a:r>
              </a:p>
            </p:txBody>
          </p:sp>
        </p:grpSp>
        <p:grpSp>
          <p:nvGrpSpPr>
            <p:cNvPr id="231" name="그룹 94"/>
            <p:cNvGrpSpPr>
              <a:grpSpLocks/>
            </p:cNvGrpSpPr>
            <p:nvPr/>
          </p:nvGrpSpPr>
          <p:grpSpPr bwMode="auto">
            <a:xfrm>
              <a:off x="5705006" y="5957351"/>
              <a:ext cx="2884194" cy="1173639"/>
              <a:chOff x="5894041" y="5613922"/>
              <a:chExt cx="2883642" cy="1173557"/>
            </a:xfrm>
          </p:grpSpPr>
          <p:sp>
            <p:nvSpPr>
              <p:cNvPr id="254" name="타원 253"/>
              <p:cNvSpPr>
                <a:spLocks noChangeAspect="1"/>
              </p:cNvSpPr>
              <p:nvPr/>
            </p:nvSpPr>
            <p:spPr bwMode="auto">
              <a:xfrm>
                <a:off x="5894041" y="5627863"/>
                <a:ext cx="324001" cy="324001"/>
              </a:xfrm>
              <a:prstGeom prst="ellipse">
                <a:avLst/>
              </a:prstGeom>
              <a:blipFill dpi="0" rotWithShape="1">
                <a:blip r:embed="rId10" cstate="print"/>
                <a:srcRect/>
                <a:stretch>
                  <a:fillRect t="-6000" b="-6000"/>
                </a:stretch>
              </a:blipFill>
              <a:ln w="9525" algn="ctr">
                <a:solidFill>
                  <a:srgbClr val="74302E"/>
                </a:solidFill>
                <a:miter lim="800000"/>
                <a:headEnd/>
                <a:tailEnd/>
              </a:ln>
              <a:effectLst>
                <a:outerShdw blurRad="25400" dist="127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72000" tIns="108000" rIns="72000" bIns="97200" anchor="ctr"/>
              <a:lstStyle/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2184A7"/>
                  </a:buClr>
                  <a:buSzPct val="90000"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57000">
                          <a:srgbClr val="FFFFFF"/>
                        </a:gs>
                        <a:gs pos="57000">
                          <a:srgbClr val="FFFFFF"/>
                        </a:gs>
                        <a:gs pos="100000">
                          <a:prstClr val="white">
                            <a:lumMod val="50000"/>
                          </a:prstClr>
                        </a:gs>
                      </a:gsLst>
                      <a:lin ang="5400000" scaled="0"/>
                    </a:gradFill>
                    <a:effectLst>
                      <a:outerShdw blurRad="88900" dist="50800" dir="2700000" algn="tl" rotWithShape="0">
                        <a:prstClr val="black">
                          <a:alpha val="80000"/>
                        </a:prstClr>
                      </a:outerShdw>
                    </a:effectLst>
                    <a:uLnTx/>
                    <a:uFillTx/>
                    <a:latin typeface="Arial" pitchFamily="34" charset="0"/>
                    <a:ea typeface="YGO540" pitchFamily="18" charset="-127"/>
                    <a:cs typeface="Arial" pitchFamily="34" charset="0"/>
                  </a:rPr>
                  <a:t>3</a:t>
                </a:r>
                <a:endParaRPr kumimoji="0" lang="ko-KR" altLang="en-US" sz="8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57000">
                        <a:srgbClr val="FFFFFF"/>
                      </a:gs>
                      <a:gs pos="57000">
                        <a:srgbClr val="FFFFFF"/>
                      </a:gs>
                      <a:gs pos="100000">
                        <a:prstClr val="white">
                          <a:lumMod val="50000"/>
                        </a:prstClr>
                      </a:gs>
                    </a:gsLst>
                    <a:lin ang="5400000" scaled="0"/>
                  </a:gradFill>
                  <a:effectLst>
                    <a:outerShdw blurRad="88900" dist="50800" dir="2700000" algn="tl" rotWithShape="0">
                      <a:prstClr val="black">
                        <a:alpha val="80000"/>
                      </a:prstClr>
                    </a:outerShdw>
                  </a:effectLst>
                  <a:uLnTx/>
                  <a:uFillTx/>
                  <a:latin typeface="Arial" pitchFamily="34" charset="0"/>
                  <a:ea typeface="YGO540" pitchFamily="18" charset="-127"/>
                  <a:cs typeface="Arial" pitchFamily="34" charset="0"/>
                </a:endParaRPr>
              </a:p>
            </p:txBody>
          </p:sp>
          <p:sp>
            <p:nvSpPr>
              <p:cNvPr id="255" name="직사각형 254"/>
              <p:cNvSpPr/>
              <p:nvPr/>
            </p:nvSpPr>
            <p:spPr>
              <a:xfrm>
                <a:off x="6468591" y="5613922"/>
                <a:ext cx="2309092" cy="11735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0" cap="none" spc="-50" normalizeH="0" baseline="0" noProof="0" dirty="0">
                    <a:ln>
                      <a:noFill/>
                    </a:ln>
                    <a:gradFill>
                      <a:gsLst>
                        <a:gs pos="0">
                          <a:prstClr val="black">
                            <a:lumMod val="75000"/>
                            <a:lumOff val="25000"/>
                          </a:prstClr>
                        </a:gs>
                        <a:gs pos="79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나눔고딕 Bold" panose="020D0804000000000000" pitchFamily="50" charset="-127"/>
                    <a:ea typeface="나눔고딕 Bold" panose="020D0804000000000000" pitchFamily="50" charset="-127"/>
                  </a:rPr>
                  <a:t>실시간 감시</a:t>
                </a:r>
                <a:r>
                  <a:rPr kumimoji="0" lang="en-US" altLang="ko-KR" sz="600" b="0" i="0" u="none" strike="noStrike" kern="0" cap="none" spc="-50" normalizeH="0" baseline="0" noProof="0" dirty="0">
                    <a:ln>
                      <a:noFill/>
                    </a:ln>
                    <a:gradFill>
                      <a:gsLst>
                        <a:gs pos="0">
                          <a:prstClr val="black">
                            <a:lumMod val="75000"/>
                            <a:lumOff val="25000"/>
                          </a:prstClr>
                        </a:gs>
                        <a:gs pos="79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나눔고딕 Bold" panose="020D0804000000000000" pitchFamily="50" charset="-127"/>
                    <a:ea typeface="나눔고딕 Bold" panose="020D0804000000000000" pitchFamily="50" charset="-127"/>
                  </a:rPr>
                  <a:t>, </a:t>
                </a:r>
                <a:r>
                  <a:rPr kumimoji="0" lang="ko-KR" altLang="en-US" sz="600" b="0" i="0" u="none" strike="noStrike" kern="0" cap="none" spc="-50" normalizeH="0" baseline="0" noProof="0" dirty="0">
                    <a:ln>
                      <a:noFill/>
                    </a:ln>
                    <a:gradFill>
                      <a:gsLst>
                        <a:gs pos="0">
                          <a:prstClr val="black">
                            <a:lumMod val="75000"/>
                            <a:lumOff val="25000"/>
                          </a:prstClr>
                        </a:gs>
                        <a:gs pos="79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나눔고딕 Bold" panose="020D0804000000000000" pitchFamily="50" charset="-127"/>
                    <a:ea typeface="나눔고딕 Bold" panose="020D0804000000000000" pitchFamily="50" charset="-127"/>
                  </a:rPr>
                  <a:t>이상 징후 발견 시 전화통화 및 출동 지시</a:t>
                </a:r>
              </a:p>
            </p:txBody>
          </p:sp>
        </p:grpSp>
        <p:sp>
          <p:nvSpPr>
            <p:cNvPr id="232" name="직사각형 231"/>
            <p:cNvSpPr/>
            <p:nvPr/>
          </p:nvSpPr>
          <p:spPr bwMode="auto">
            <a:xfrm>
              <a:off x="3679826" y="5520059"/>
              <a:ext cx="2371998" cy="88022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25400">
                <a:bevelT w="0" h="25400"/>
                <a:bevelB w="0" h="25400"/>
                <a:contourClr>
                  <a:schemeClr val="bg1"/>
                </a:contourClr>
              </a:sp3d>
            </a:bodyPr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0" cap="none" spc="-50" normalizeH="0" baseline="0" noProof="0" dirty="0" err="1">
                  <a:ln>
                    <a:noFill/>
                  </a:ln>
                  <a:gradFill>
                    <a:gsLst>
                      <a:gs pos="0">
                        <a:prstClr val="black">
                          <a:lumMod val="65000"/>
                          <a:lumOff val="35000"/>
                        </a:prstClr>
                      </a:gs>
                      <a:gs pos="79000">
                        <a:prstClr val="black">
                          <a:lumMod val="75000"/>
                          <a:lumOff val="25000"/>
                        </a:prstClr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분전반</a:t>
              </a:r>
              <a:r>
                <a:rPr kumimoji="0" lang="ko-KR" altLang="en-US" sz="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0">
                        <a:prstClr val="black">
                          <a:lumMod val="65000"/>
                          <a:lumOff val="35000"/>
                        </a:prstClr>
                      </a:gs>
                      <a:gs pos="79000">
                        <a:prstClr val="black">
                          <a:lumMod val="75000"/>
                          <a:lumOff val="25000"/>
                        </a:prstClr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 실시간 감시</a:t>
              </a:r>
              <a:endParaRPr kumimoji="0" lang="en-US" altLang="ko-KR" sz="600" b="0" i="0" u="none" strike="noStrike" kern="0" cap="none" spc="-5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65000"/>
                        <a:lumOff val="35000"/>
                      </a:prstClr>
                    </a:gs>
                    <a:gs pos="79000">
                      <a:prstClr val="black">
                        <a:lumMod val="75000"/>
                        <a:lumOff val="25000"/>
                      </a:prstClr>
                    </a:gs>
                  </a:gsLst>
                  <a:lin ang="5400000" scaled="0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endParaRPr>
            </a:p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0">
                        <a:prstClr val="black">
                          <a:lumMod val="65000"/>
                          <a:lumOff val="35000"/>
                        </a:prstClr>
                      </a:gs>
                      <a:gs pos="79000">
                        <a:prstClr val="black">
                          <a:lumMod val="75000"/>
                          <a:lumOff val="25000"/>
                        </a:prstClr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현장조치상황 공유</a:t>
              </a:r>
            </a:p>
          </p:txBody>
        </p:sp>
        <p:cxnSp>
          <p:nvCxnSpPr>
            <p:cNvPr id="233" name="꺾인 연결선 120"/>
            <p:cNvCxnSpPr/>
            <p:nvPr/>
          </p:nvCxnSpPr>
          <p:spPr bwMode="auto">
            <a:xfrm rot="16200000" flipH="1">
              <a:off x="4895056" y="4617244"/>
              <a:ext cx="312738" cy="1631950"/>
            </a:xfrm>
            <a:prstGeom prst="bentConnector2">
              <a:avLst/>
            </a:prstGeom>
            <a:solidFill>
              <a:srgbClr val="FFFFCC"/>
            </a:solidFill>
            <a:ln w="12700" cap="rnd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ysDash"/>
              <a:round/>
              <a:headEnd type="none" w="med" len="med"/>
              <a:tailEnd type="triangle" w="med" len="sm"/>
            </a:ln>
            <a:effectLst/>
          </p:spPr>
        </p:cxnSp>
        <p:cxnSp>
          <p:nvCxnSpPr>
            <p:cNvPr id="234" name="꺾인 연결선 120"/>
            <p:cNvCxnSpPr/>
            <p:nvPr/>
          </p:nvCxnSpPr>
          <p:spPr bwMode="auto">
            <a:xfrm rot="16200000" flipH="1">
              <a:off x="2776538" y="4013200"/>
              <a:ext cx="522288" cy="1284287"/>
            </a:xfrm>
            <a:prstGeom prst="bentConnector2">
              <a:avLst/>
            </a:prstGeom>
            <a:solidFill>
              <a:srgbClr val="FFFFCC"/>
            </a:solidFill>
            <a:ln w="12700" cap="rnd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ysDash"/>
              <a:round/>
              <a:headEnd type="none" w="med" len="med"/>
              <a:tailEnd type="triangle" w="med" len="sm"/>
            </a:ln>
            <a:effectLst/>
          </p:spPr>
        </p:cxnSp>
        <p:cxnSp>
          <p:nvCxnSpPr>
            <p:cNvPr id="235" name="꺾인 연결선 120"/>
            <p:cNvCxnSpPr>
              <a:stCxn id="258" idx="2"/>
            </p:cNvCxnSpPr>
            <p:nvPr/>
          </p:nvCxnSpPr>
          <p:spPr bwMode="auto">
            <a:xfrm rot="5400000">
              <a:off x="6361906" y="2894807"/>
              <a:ext cx="617537" cy="2755900"/>
            </a:xfrm>
            <a:prstGeom prst="bentConnector2">
              <a:avLst/>
            </a:prstGeom>
            <a:solidFill>
              <a:srgbClr val="FFFFCC"/>
            </a:solidFill>
            <a:ln w="12700" cap="rnd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ysDash"/>
              <a:round/>
              <a:headEnd type="none" w="med" len="med"/>
              <a:tailEnd type="triangle" w="med" len="sm"/>
            </a:ln>
            <a:effectLst/>
          </p:spPr>
        </p:cxnSp>
        <p:cxnSp>
          <p:nvCxnSpPr>
            <p:cNvPr id="236" name="꺾인 연결선 120"/>
            <p:cNvCxnSpPr/>
            <p:nvPr/>
          </p:nvCxnSpPr>
          <p:spPr bwMode="auto">
            <a:xfrm rot="10800000" flipV="1">
              <a:off x="1479550" y="3778250"/>
              <a:ext cx="4029075" cy="176213"/>
            </a:xfrm>
            <a:prstGeom prst="bentConnector2">
              <a:avLst/>
            </a:prstGeom>
            <a:solidFill>
              <a:srgbClr val="FFFFCC"/>
            </a:solidFill>
            <a:ln w="12700" cap="rnd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ysDash"/>
              <a:round/>
              <a:headEnd type="none" w="med" len="med"/>
              <a:tailEnd type="triangle" w="med" len="sm"/>
            </a:ln>
            <a:effectLst/>
          </p:spPr>
        </p:cxnSp>
        <p:grpSp>
          <p:nvGrpSpPr>
            <p:cNvPr id="237" name="그룹 272"/>
            <p:cNvGrpSpPr>
              <a:grpSpLocks/>
            </p:cNvGrpSpPr>
            <p:nvPr/>
          </p:nvGrpSpPr>
          <p:grpSpPr bwMode="auto">
            <a:xfrm>
              <a:off x="5562330" y="3389343"/>
              <a:ext cx="1501918" cy="1173637"/>
              <a:chOff x="14023826" y="2452740"/>
              <a:chExt cx="1500610" cy="1174182"/>
            </a:xfrm>
          </p:grpSpPr>
          <p:sp>
            <p:nvSpPr>
              <p:cNvPr id="252" name="타원 251"/>
              <p:cNvSpPr>
                <a:spLocks noChangeAspect="1"/>
              </p:cNvSpPr>
              <p:nvPr/>
            </p:nvSpPr>
            <p:spPr bwMode="auto">
              <a:xfrm>
                <a:off x="14023826" y="2679825"/>
                <a:ext cx="324000" cy="324000"/>
              </a:xfrm>
              <a:prstGeom prst="ellipse">
                <a:avLst/>
              </a:prstGeom>
              <a:blipFill dpi="0" rotWithShape="1">
                <a:blip r:embed="rId10" cstate="print"/>
                <a:srcRect/>
                <a:stretch>
                  <a:fillRect t="-6000" b="-6000"/>
                </a:stretch>
              </a:blipFill>
              <a:ln w="9525" algn="ctr">
                <a:solidFill>
                  <a:srgbClr val="74302E"/>
                </a:solidFill>
                <a:miter lim="800000"/>
                <a:headEnd/>
                <a:tailEnd/>
              </a:ln>
              <a:effectLst>
                <a:outerShdw blurRad="25400" dist="127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72000" tIns="108000" rIns="72000" bIns="97200" anchor="ctr"/>
              <a:lstStyle/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2184A7"/>
                  </a:buClr>
                  <a:buSzPct val="90000"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57000">
                          <a:srgbClr val="FFFFFF"/>
                        </a:gs>
                        <a:gs pos="57000">
                          <a:srgbClr val="FFFFFF"/>
                        </a:gs>
                        <a:gs pos="100000">
                          <a:prstClr val="white">
                            <a:lumMod val="50000"/>
                          </a:prstClr>
                        </a:gs>
                      </a:gsLst>
                      <a:lin ang="5400000" scaled="0"/>
                    </a:gradFill>
                    <a:effectLst>
                      <a:outerShdw blurRad="88900" dist="50800" dir="2700000" algn="tl" rotWithShape="0">
                        <a:prstClr val="black">
                          <a:alpha val="80000"/>
                        </a:prstClr>
                      </a:outerShdw>
                    </a:effectLst>
                    <a:uLnTx/>
                    <a:uFillTx/>
                    <a:latin typeface="Arial" pitchFamily="34" charset="0"/>
                    <a:ea typeface="YGO540" pitchFamily="18" charset="-127"/>
                    <a:cs typeface="Arial" pitchFamily="34" charset="0"/>
                  </a:rPr>
                  <a:t>4</a:t>
                </a:r>
                <a:endParaRPr kumimoji="0" lang="ko-KR" altLang="en-US" sz="8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57000">
                        <a:srgbClr val="FFFFFF"/>
                      </a:gs>
                      <a:gs pos="57000">
                        <a:srgbClr val="FFFFFF"/>
                      </a:gs>
                      <a:gs pos="100000">
                        <a:prstClr val="white">
                          <a:lumMod val="50000"/>
                        </a:prstClr>
                      </a:gs>
                    </a:gsLst>
                    <a:lin ang="5400000" scaled="0"/>
                  </a:gradFill>
                  <a:effectLst>
                    <a:outerShdw blurRad="88900" dist="50800" dir="2700000" algn="tl" rotWithShape="0">
                      <a:prstClr val="black">
                        <a:alpha val="80000"/>
                      </a:prstClr>
                    </a:outerShdw>
                  </a:effectLst>
                  <a:uLnTx/>
                  <a:uFillTx/>
                  <a:latin typeface="Arial" pitchFamily="34" charset="0"/>
                  <a:ea typeface="YGO540" pitchFamily="18" charset="-127"/>
                  <a:cs typeface="Arial" pitchFamily="34" charset="0"/>
                </a:endParaRPr>
              </a:p>
            </p:txBody>
          </p:sp>
          <p:sp>
            <p:nvSpPr>
              <p:cNvPr id="253" name="직사각형 252"/>
              <p:cNvSpPr/>
              <p:nvPr/>
            </p:nvSpPr>
            <p:spPr>
              <a:xfrm>
                <a:off x="14345768" y="2452740"/>
                <a:ext cx="1178668" cy="117418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0" cap="none" spc="-50" normalizeH="0" baseline="0" noProof="0" dirty="0">
                    <a:ln>
                      <a:noFill/>
                    </a:ln>
                    <a:gradFill>
                      <a:gsLst>
                        <a:gs pos="0">
                          <a:prstClr val="black">
                            <a:lumMod val="75000"/>
                            <a:lumOff val="25000"/>
                          </a:prstClr>
                        </a:gs>
                        <a:gs pos="79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나눔고딕 Bold" panose="020D0804000000000000" pitchFamily="50" charset="-127"/>
                    <a:ea typeface="나눔고딕 Bold" panose="020D0804000000000000" pitchFamily="50" charset="-127"/>
                  </a:rPr>
                  <a:t>현장 방문 점검</a:t>
                </a:r>
              </a:p>
            </p:txBody>
          </p:sp>
        </p:grpSp>
        <p:grpSp>
          <p:nvGrpSpPr>
            <p:cNvPr id="238" name="그룹 237"/>
            <p:cNvGrpSpPr/>
            <p:nvPr/>
          </p:nvGrpSpPr>
          <p:grpSpPr>
            <a:xfrm>
              <a:off x="2233025" y="4012320"/>
              <a:ext cx="1800290" cy="916818"/>
              <a:chOff x="2233025" y="4012320"/>
              <a:chExt cx="1800290" cy="916818"/>
            </a:xfrm>
          </p:grpSpPr>
          <p:sp>
            <p:nvSpPr>
              <p:cNvPr id="250" name="타원 249"/>
              <p:cNvSpPr>
                <a:spLocks noChangeAspect="1"/>
              </p:cNvSpPr>
              <p:nvPr/>
            </p:nvSpPr>
            <p:spPr bwMode="auto">
              <a:xfrm>
                <a:off x="2233025" y="4012320"/>
                <a:ext cx="324185" cy="324023"/>
              </a:xfrm>
              <a:prstGeom prst="ellipse">
                <a:avLst/>
              </a:prstGeom>
              <a:blipFill dpi="0" rotWithShape="1">
                <a:blip r:embed="rId10" cstate="print"/>
                <a:srcRect/>
                <a:stretch>
                  <a:fillRect t="-6000" b="-6000"/>
                </a:stretch>
              </a:blipFill>
              <a:ln w="9525" algn="ctr">
                <a:solidFill>
                  <a:srgbClr val="74302E"/>
                </a:solidFill>
                <a:miter lim="800000"/>
                <a:headEnd/>
                <a:tailEnd/>
              </a:ln>
              <a:effectLst>
                <a:outerShdw blurRad="25400" dist="127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72000" tIns="108000" rIns="72000" bIns="97200" anchor="ctr"/>
              <a:lstStyle/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2184A7"/>
                  </a:buClr>
                  <a:buSzPct val="90000"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57000">
                          <a:srgbClr val="FFFFFF"/>
                        </a:gs>
                        <a:gs pos="57000">
                          <a:srgbClr val="FFFFFF"/>
                        </a:gs>
                        <a:gs pos="100000">
                          <a:prstClr val="white">
                            <a:lumMod val="50000"/>
                          </a:prstClr>
                        </a:gs>
                      </a:gsLst>
                      <a:lin ang="5400000" scaled="0"/>
                    </a:gradFill>
                    <a:effectLst>
                      <a:outerShdw blurRad="88900" dist="50800" dir="2700000" algn="tl" rotWithShape="0">
                        <a:prstClr val="black">
                          <a:alpha val="80000"/>
                        </a:prstClr>
                      </a:outerShdw>
                    </a:effectLst>
                    <a:uLnTx/>
                    <a:uFillTx/>
                    <a:latin typeface="Arial" pitchFamily="34" charset="0"/>
                    <a:ea typeface="YGO540" pitchFamily="18" charset="-127"/>
                    <a:cs typeface="Arial" pitchFamily="34" charset="0"/>
                  </a:rPr>
                  <a:t>2</a:t>
                </a:r>
                <a:endParaRPr kumimoji="0" lang="ko-KR" altLang="en-US" sz="8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57000">
                        <a:srgbClr val="FFFFFF"/>
                      </a:gs>
                      <a:gs pos="57000">
                        <a:srgbClr val="FFFFFF"/>
                      </a:gs>
                      <a:gs pos="100000">
                        <a:prstClr val="white">
                          <a:lumMod val="50000"/>
                        </a:prstClr>
                      </a:gs>
                    </a:gsLst>
                    <a:lin ang="5400000" scaled="0"/>
                  </a:gradFill>
                  <a:effectLst>
                    <a:outerShdw blurRad="88900" dist="50800" dir="2700000" algn="tl" rotWithShape="0">
                      <a:prstClr val="black">
                        <a:alpha val="80000"/>
                      </a:prstClr>
                    </a:outerShdw>
                  </a:effectLst>
                  <a:uLnTx/>
                  <a:uFillTx/>
                  <a:latin typeface="Arial" pitchFamily="34" charset="0"/>
                  <a:ea typeface="YGO540" pitchFamily="18" charset="-127"/>
                  <a:cs typeface="Arial" pitchFamily="34" charset="0"/>
                </a:endParaRPr>
              </a:p>
            </p:txBody>
          </p:sp>
          <p:sp>
            <p:nvSpPr>
              <p:cNvPr id="251" name="직사각형 250"/>
              <p:cNvSpPr/>
              <p:nvPr/>
            </p:nvSpPr>
            <p:spPr bwMode="auto">
              <a:xfrm>
                <a:off x="2356413" y="4048908"/>
                <a:ext cx="1676902" cy="8802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0" cap="none" spc="-50" normalizeH="0" baseline="0" noProof="0" dirty="0">
                    <a:ln>
                      <a:noFill/>
                    </a:ln>
                    <a:gradFill>
                      <a:gsLst>
                        <a:gs pos="0">
                          <a:prstClr val="black">
                            <a:lumMod val="75000"/>
                            <a:lumOff val="25000"/>
                          </a:prstClr>
                        </a:gs>
                        <a:gs pos="79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나눔고딕 Bold" panose="020D0804000000000000" pitchFamily="50" charset="-127"/>
                    <a:ea typeface="나눔고딕 Bold" panose="020D0804000000000000" pitchFamily="50" charset="-127"/>
                  </a:rPr>
                  <a:t>실시간 현황</a:t>
                </a:r>
                <a:r>
                  <a:rPr kumimoji="0" lang="en-US" altLang="ko-KR" sz="600" b="0" i="0" u="none" strike="noStrike" kern="0" cap="none" spc="-50" normalizeH="0" baseline="0" noProof="0" dirty="0">
                    <a:ln>
                      <a:noFill/>
                    </a:ln>
                    <a:gradFill>
                      <a:gsLst>
                        <a:gs pos="0">
                          <a:prstClr val="black">
                            <a:lumMod val="75000"/>
                            <a:lumOff val="25000"/>
                          </a:prstClr>
                        </a:gs>
                        <a:gs pos="79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나눔고딕 Bold" panose="020D0804000000000000" pitchFamily="50" charset="-127"/>
                    <a:ea typeface="나눔고딕 Bold" panose="020D0804000000000000" pitchFamily="50" charset="-127"/>
                  </a:rPr>
                  <a:t>, </a:t>
                </a:r>
                <a:r>
                  <a:rPr kumimoji="0" lang="ko-KR" altLang="en-US" sz="600" b="0" i="0" u="none" strike="noStrike" kern="0" cap="none" spc="-50" normalizeH="0" baseline="0" noProof="0" dirty="0">
                    <a:ln>
                      <a:noFill/>
                    </a:ln>
                    <a:gradFill>
                      <a:gsLst>
                        <a:gs pos="0">
                          <a:prstClr val="black">
                            <a:lumMod val="75000"/>
                            <a:lumOff val="25000"/>
                          </a:prstClr>
                        </a:gs>
                        <a:gs pos="79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나눔고딕 Bold" panose="020D0804000000000000" pitchFamily="50" charset="-127"/>
                    <a:ea typeface="나눔고딕 Bold" panose="020D0804000000000000" pitchFamily="50" charset="-127"/>
                  </a:rPr>
                  <a:t>경보</a:t>
                </a:r>
              </a:p>
            </p:txBody>
          </p:sp>
        </p:grpSp>
        <p:sp>
          <p:nvSpPr>
            <p:cNvPr id="239" name="Text Box 19"/>
            <p:cNvSpPr txBox="1">
              <a:spLocks noChangeArrowheads="1"/>
            </p:cNvSpPr>
            <p:nvPr/>
          </p:nvSpPr>
          <p:spPr bwMode="auto">
            <a:xfrm>
              <a:off x="709613" y="5324133"/>
              <a:ext cx="2784475" cy="132034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tIns="0">
              <a:spAutoFit/>
            </a:bodyPr>
            <a:lstStyle/>
            <a:p>
              <a:pPr marL="92075" marR="0" lvl="0" indent="-92075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US" altLang="ko-KR" sz="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79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 Arc</a:t>
              </a:r>
            </a:p>
            <a:p>
              <a:pPr marL="92075" marR="0" lvl="0" indent="-92075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ko-KR" altLang="en-US" sz="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79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 과전류</a:t>
              </a:r>
              <a:r>
                <a:rPr kumimoji="0" lang="en-US" altLang="ko-KR" sz="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79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, </a:t>
              </a:r>
              <a:r>
                <a:rPr kumimoji="0" lang="ko-KR" altLang="en-US" sz="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79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과전압</a:t>
              </a:r>
            </a:p>
            <a:p>
              <a:pPr marL="92075" marR="0" lvl="0" indent="-92075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ko-KR" altLang="en-US" sz="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79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 누설전류</a:t>
              </a:r>
              <a:endParaRPr kumimoji="0" lang="en-US" altLang="ko-KR" sz="600" b="0" i="0" u="none" strike="noStrike" kern="0" cap="none" spc="-50" normalizeH="0" baseline="0" noProof="0" dirty="0">
                <a:ln>
                  <a:noFill/>
                </a:ln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79000">
                      <a:prstClr val="black">
                        <a:lumMod val="95000"/>
                        <a:lumOff val="5000"/>
                      </a:prstClr>
                    </a:gs>
                  </a:gsLst>
                  <a:lin ang="5400000" scaled="0"/>
                </a:gradFill>
                <a:effectLst/>
                <a:uLnTx/>
                <a:uFillTx/>
                <a:latin typeface="나눔고딕 Bold" panose="020D0804000000000000" pitchFamily="50" charset="-127"/>
                <a:ea typeface="나눔고딕 Bold" panose="020D0804000000000000" pitchFamily="50" charset="-127"/>
              </a:endParaRPr>
            </a:p>
            <a:p>
              <a:pPr marL="92075" marR="0" lvl="0" indent="-92075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ko-KR" altLang="en-US" sz="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79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 차단기 </a:t>
              </a:r>
              <a:r>
                <a:rPr kumimoji="0" lang="en-US" altLang="ko-KR" sz="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79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on/off </a:t>
              </a:r>
              <a:r>
                <a:rPr kumimoji="0" lang="ko-KR" altLang="en-US" sz="600" b="0" i="0" u="none" strike="noStrike" kern="0" cap="none" spc="-50" normalizeH="0" baseline="0" noProof="0" dirty="0">
                  <a:ln>
                    <a:noFill/>
                  </a:ln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79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0"/>
                  </a:gradFill>
                  <a:effectLst/>
                  <a:uLnTx/>
                  <a:uFillTx/>
                  <a:latin typeface="나눔고딕 Bold" panose="020D0804000000000000" pitchFamily="50" charset="-127"/>
                  <a:ea typeface="나눔고딕 Bold" panose="020D0804000000000000" pitchFamily="50" charset="-127"/>
                </a:rPr>
                <a:t>상태</a:t>
              </a:r>
            </a:p>
          </p:txBody>
        </p:sp>
        <p:grpSp>
          <p:nvGrpSpPr>
            <p:cNvPr id="240" name="그룹 44"/>
            <p:cNvGrpSpPr>
              <a:grpSpLocks/>
            </p:cNvGrpSpPr>
            <p:nvPr/>
          </p:nvGrpSpPr>
          <p:grpSpPr bwMode="auto">
            <a:xfrm>
              <a:off x="696170" y="4002088"/>
              <a:ext cx="1962105" cy="1431127"/>
              <a:chOff x="696906" y="4002088"/>
              <a:chExt cx="1961918" cy="1431127"/>
            </a:xfrm>
          </p:grpSpPr>
          <p:pic>
            <p:nvPicPr>
              <p:cNvPr id="248" name="Picture 9" descr="G:\사진\10년\0423\IMG_4664.jp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l="6058" t="10620" r="9489" b="10641"/>
              <a:stretch>
                <a:fillRect/>
              </a:stretch>
            </p:blipFill>
            <p:spPr bwMode="auto">
              <a:xfrm>
                <a:off x="835746" y="4002088"/>
                <a:ext cx="1279403" cy="984250"/>
              </a:xfrm>
              <a:prstGeom prst="rect">
                <a:avLst/>
              </a:prstGeom>
              <a:noFill/>
              <a:ln w="31750">
                <a:solidFill>
                  <a:sysClr val="window" lastClr="FFFFFF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49" name="직사각형 248"/>
              <p:cNvSpPr/>
              <p:nvPr/>
            </p:nvSpPr>
            <p:spPr bwMode="auto">
              <a:xfrm>
                <a:off x="696906" y="5033218"/>
                <a:ext cx="1961918" cy="399997"/>
              </a:xfrm>
              <a:prstGeom prst="rect">
                <a:avLst/>
              </a:prstGeom>
              <a:solidFill>
                <a:srgbClr val="FFFF00">
                  <a:alpha val="69804"/>
                </a:srgbClr>
              </a:solidFill>
              <a:ln w="9525" cap="rnd" cmpd="sng" algn="ctr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marL="342900" marR="0" lvl="0" indent="-34290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63500" dist="38100" dir="2700000" algn="tl" rotWithShape="0">
                        <a:prstClr val="black">
                          <a:alpha val="55000"/>
                        </a:prstClr>
                      </a:outerShdw>
                    </a:effectLst>
                    <a:uLnTx/>
                    <a:uFillTx/>
                    <a:latin typeface="나눔고딕 Bold" panose="020D0804000000000000" pitchFamily="50" charset="-127"/>
                    <a:ea typeface="나눔고딕 Bold" panose="020D0804000000000000" pitchFamily="50" charset="-127"/>
                  </a:rPr>
                  <a:t>스마트분전반</a:t>
                </a:r>
                <a:endParaRPr kumimoji="0" lang="ko-KR" altLang="en-US" sz="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63500" dist="38100" dir="2700000" algn="tl" rotWithShape="0">
                      <a:prstClr val="black">
                        <a:alpha val="55000"/>
                      </a:prstClr>
                    </a:outerShdw>
                  </a:effectLst>
                  <a:uLnTx/>
                  <a:uFillTx/>
                  <a:latin typeface="나눔고딕 Bold" panose="020D0804000000000000" pitchFamily="50" charset="-127"/>
                  <a:ea typeface="나눔고딕 Bold" panose="020D0804000000000000" pitchFamily="50" charset="-127"/>
                </a:endParaRPr>
              </a:p>
            </p:txBody>
          </p:sp>
        </p:grpSp>
        <p:grpSp>
          <p:nvGrpSpPr>
            <p:cNvPr id="241" name="그룹 43"/>
            <p:cNvGrpSpPr>
              <a:grpSpLocks/>
            </p:cNvGrpSpPr>
            <p:nvPr/>
          </p:nvGrpSpPr>
          <p:grpSpPr bwMode="auto">
            <a:xfrm>
              <a:off x="3617457" y="3962400"/>
              <a:ext cx="2325690" cy="1477963"/>
              <a:chOff x="3617913" y="3962400"/>
              <a:chExt cx="2325468" cy="1477963"/>
            </a:xfrm>
          </p:grpSpPr>
          <p:pic>
            <p:nvPicPr>
              <p:cNvPr id="246" name="Picture 2" descr="E:\3. 디자인 자료\자료\4. ICON\- etc\1328493248_Company.png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3617913" y="3962400"/>
                <a:ext cx="1477962" cy="1477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47" name="직사각형 246"/>
              <p:cNvSpPr/>
              <p:nvPr/>
            </p:nvSpPr>
            <p:spPr>
              <a:xfrm>
                <a:off x="4339871" y="4117047"/>
                <a:ext cx="1603510" cy="88022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25400">
                  <a:bevelT w="0" h="25400"/>
                  <a:bevelB w="0" h="25400"/>
                  <a:contourClr>
                    <a:schemeClr val="bg1"/>
                  </a:contourClr>
                </a:sp3d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0" cap="none" spc="-5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275EA1"/>
                        </a:gs>
                        <a:gs pos="79000">
                          <a:srgbClr val="1F497D">
                            <a:lumMod val="75000"/>
                          </a:srgb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나눔고딕 Bold" panose="020D0804000000000000" pitchFamily="50" charset="-127"/>
                    <a:ea typeface="나눔고딕 Bold" panose="020D0804000000000000" pitchFamily="50" charset="-127"/>
                  </a:rPr>
                  <a:t>통합관제시스템</a:t>
                </a:r>
              </a:p>
            </p:txBody>
          </p:sp>
        </p:grpSp>
        <p:cxnSp>
          <p:nvCxnSpPr>
            <p:cNvPr id="242" name="꺾인 연결선 120"/>
            <p:cNvCxnSpPr/>
            <p:nvPr/>
          </p:nvCxnSpPr>
          <p:spPr bwMode="auto">
            <a:xfrm flipV="1">
              <a:off x="6794500" y="4102100"/>
              <a:ext cx="979488" cy="1511300"/>
            </a:xfrm>
            <a:prstGeom prst="bentConnector2">
              <a:avLst/>
            </a:prstGeom>
            <a:solidFill>
              <a:srgbClr val="FFFFCC"/>
            </a:solidFill>
            <a:ln w="12700" cap="rnd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ysDash"/>
              <a:round/>
              <a:headEnd type="none" w="med" len="med"/>
              <a:tailEnd type="triangle" w="med" len="sm"/>
            </a:ln>
            <a:effectLst/>
          </p:spPr>
        </p:cxnSp>
        <p:grpSp>
          <p:nvGrpSpPr>
            <p:cNvPr id="243" name="그룹 62"/>
            <p:cNvGrpSpPr>
              <a:grpSpLocks/>
            </p:cNvGrpSpPr>
            <p:nvPr/>
          </p:nvGrpSpPr>
          <p:grpSpPr bwMode="auto">
            <a:xfrm>
              <a:off x="6225671" y="4418062"/>
              <a:ext cx="1514620" cy="1335986"/>
              <a:chOff x="7092950" y="4662488"/>
              <a:chExt cx="1514475" cy="1335986"/>
            </a:xfrm>
          </p:grpSpPr>
          <p:sp>
            <p:nvSpPr>
              <p:cNvPr id="244" name="타원 243"/>
              <p:cNvSpPr>
                <a:spLocks noChangeAspect="1"/>
              </p:cNvSpPr>
              <p:nvPr/>
            </p:nvSpPr>
            <p:spPr bwMode="auto">
              <a:xfrm>
                <a:off x="7092950" y="4662488"/>
                <a:ext cx="323984" cy="325437"/>
              </a:xfrm>
              <a:prstGeom prst="ellipse">
                <a:avLst/>
              </a:prstGeom>
              <a:blipFill dpi="0" rotWithShape="1">
                <a:blip r:embed="rId10" cstate="print"/>
                <a:srcRect/>
                <a:stretch>
                  <a:fillRect t="-6000" b="-6000"/>
                </a:stretch>
              </a:blipFill>
              <a:ln w="9525" algn="ctr">
                <a:solidFill>
                  <a:srgbClr val="74302E"/>
                </a:solidFill>
                <a:miter lim="800000"/>
                <a:headEnd/>
                <a:tailEnd/>
              </a:ln>
              <a:effectLst>
                <a:outerShdw blurRad="25400" dist="127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lIns="72000" tIns="108000" rIns="72000" bIns="97200" anchor="ctr"/>
              <a:lstStyle/>
              <a:p>
                <a:pPr marL="342900" marR="0" lvl="0" indent="-342900" defTabSz="91440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2184A7"/>
                  </a:buClr>
                  <a:buSzPct val="90000"/>
                  <a:buFontTx/>
                  <a:buNone/>
                  <a:tabLst/>
                  <a:defRPr/>
                </a:pPr>
                <a:r>
                  <a:rPr kumimoji="0" lang="en-US" altLang="ko-KR" sz="800" b="0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57000">
                          <a:srgbClr val="FFFFFF"/>
                        </a:gs>
                        <a:gs pos="57000">
                          <a:srgbClr val="FFFFFF"/>
                        </a:gs>
                        <a:gs pos="100000">
                          <a:prstClr val="white">
                            <a:lumMod val="50000"/>
                          </a:prstClr>
                        </a:gs>
                      </a:gsLst>
                      <a:lin ang="5400000" scaled="0"/>
                    </a:gradFill>
                    <a:effectLst>
                      <a:outerShdw blurRad="88900" dist="50800" dir="2700000" algn="tl" rotWithShape="0">
                        <a:prstClr val="black">
                          <a:alpha val="80000"/>
                        </a:prstClr>
                      </a:outerShdw>
                    </a:effectLst>
                    <a:uLnTx/>
                    <a:uFillTx/>
                    <a:latin typeface="Arial" pitchFamily="34" charset="0"/>
                    <a:ea typeface="YGO540" pitchFamily="18" charset="-127"/>
                    <a:cs typeface="Arial" pitchFamily="34" charset="0"/>
                  </a:rPr>
                  <a:t>5</a:t>
                </a:r>
                <a:endParaRPr kumimoji="0" lang="ko-KR" altLang="en-US" sz="800" b="0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57000">
                        <a:srgbClr val="FFFFFF"/>
                      </a:gs>
                      <a:gs pos="57000">
                        <a:srgbClr val="FFFFFF"/>
                      </a:gs>
                      <a:gs pos="100000">
                        <a:prstClr val="white">
                          <a:lumMod val="50000"/>
                        </a:prstClr>
                      </a:gs>
                    </a:gsLst>
                    <a:lin ang="5400000" scaled="0"/>
                  </a:gradFill>
                  <a:effectLst>
                    <a:outerShdw blurRad="88900" dist="50800" dir="2700000" algn="tl" rotWithShape="0">
                      <a:prstClr val="black">
                        <a:alpha val="80000"/>
                      </a:prstClr>
                    </a:outerShdw>
                  </a:effectLst>
                  <a:uLnTx/>
                  <a:uFillTx/>
                  <a:latin typeface="Arial" pitchFamily="34" charset="0"/>
                  <a:ea typeface="YGO540" pitchFamily="18" charset="-127"/>
                  <a:cs typeface="Arial" pitchFamily="34" charset="0"/>
                </a:endParaRPr>
              </a:p>
            </p:txBody>
          </p:sp>
          <p:sp>
            <p:nvSpPr>
              <p:cNvPr id="245" name="직사각형 244"/>
              <p:cNvSpPr/>
              <p:nvPr/>
            </p:nvSpPr>
            <p:spPr bwMode="auto">
              <a:xfrm>
                <a:off x="7414875" y="4824835"/>
                <a:ext cx="1192550" cy="1173639"/>
              </a:xfrm>
              <a:prstGeom prst="rect">
                <a:avLst/>
              </a:prstGeom>
            </p:spPr>
            <p:txBody>
              <a:bodyPr>
                <a:spAutoFit/>
                <a:scene3d>
                  <a:camera prst="orthographicFront"/>
                  <a:lightRig rig="threePt" dir="t"/>
                </a:scene3d>
                <a:sp3d contourW="25400">
                  <a:bevelT w="0" h="25400"/>
                  <a:bevelB w="0" h="25400"/>
                  <a:contourClr>
                    <a:schemeClr val="bg1"/>
                  </a:contourClr>
                </a:sp3d>
              </a:bodyPr>
              <a:lstStyle/>
              <a:p>
                <a:pPr marL="0" marR="0" lvl="0" indent="0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0" i="0" u="none" strike="noStrike" kern="0" cap="none" spc="-50" normalizeH="0" baseline="0" noProof="0" dirty="0">
                    <a:ln>
                      <a:noFill/>
                    </a:ln>
                    <a:gradFill>
                      <a:gsLst>
                        <a:gs pos="0">
                          <a:prstClr val="black">
                            <a:lumMod val="75000"/>
                            <a:lumOff val="25000"/>
                          </a:prstClr>
                        </a:gs>
                        <a:gs pos="79000">
                          <a:prstClr val="black">
                            <a:lumMod val="95000"/>
                            <a:lumOff val="5000"/>
                          </a:prstClr>
                        </a:gs>
                      </a:gsLst>
                      <a:lin ang="5400000" scaled="0"/>
                    </a:gradFill>
                    <a:effectLst/>
                    <a:uLnTx/>
                    <a:uFillTx/>
                    <a:latin typeface="나눔고딕 Bold" panose="020D0804000000000000" pitchFamily="50" charset="-127"/>
                    <a:ea typeface="나눔고딕 Bold" panose="020D0804000000000000" pitchFamily="50" charset="-127"/>
                  </a:rPr>
                  <a:t>현장 조치 보고</a:t>
                </a:r>
              </a:p>
            </p:txBody>
          </p:sp>
        </p:grpSp>
      </p:grpSp>
      <p:pic>
        <p:nvPicPr>
          <p:cNvPr id="263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119" y="1362495"/>
            <a:ext cx="2056953" cy="1472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909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</a:pPr>
            <a:endParaRPr lang="ko-KR" altLang="en-US" sz="1800" b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7172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962" y="3887754"/>
            <a:ext cx="5336189" cy="2051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9" name="Rectangle 2"/>
          <p:cNvSpPr txBox="1">
            <a:spLocks noChangeArrowheads="1"/>
          </p:cNvSpPr>
          <p:nvPr/>
        </p:nvSpPr>
        <p:spPr bwMode="auto">
          <a:xfrm>
            <a:off x="304800" y="211138"/>
            <a:ext cx="66436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0099"/>
                </a:solidFill>
                <a:latin typeface="Times New Roman" pitchFamily="18" charset="0"/>
                <a:ea typeface="굴림" pitchFamily="50" charset="-127"/>
              </a:defRPr>
            </a:lvl9pPr>
          </a:lstStyle>
          <a:p>
            <a:pPr eaLnBrk="1" hangingPunct="1">
              <a:defRPr/>
            </a:pPr>
            <a:r>
              <a:rPr lang="en-US" altLang="ko-KR" b="0" kern="0" dirty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 </a:t>
            </a:r>
            <a:r>
              <a:rPr lang="ko-KR" altLang="en-US" b="0" kern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기술 이전 내용 및 범위</a:t>
            </a:r>
            <a:endParaRPr lang="ko-KR" altLang="en-US" sz="2800" b="0" kern="0" smtClean="0">
              <a:solidFill>
                <a:srgbClr val="4D4D4D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6" name="그룹 28"/>
          <p:cNvGrpSpPr/>
          <p:nvPr/>
        </p:nvGrpSpPr>
        <p:grpSpPr>
          <a:xfrm>
            <a:off x="334531" y="1567008"/>
            <a:ext cx="2637379" cy="277242"/>
            <a:chOff x="280866" y="4672234"/>
            <a:chExt cx="4144509" cy="380810"/>
          </a:xfrm>
        </p:grpSpPr>
        <p:sp>
          <p:nvSpPr>
            <p:cNvPr id="7" name="직사각형 6"/>
            <p:cNvSpPr/>
            <p:nvPr/>
          </p:nvSpPr>
          <p:spPr>
            <a:xfrm>
              <a:off x="280868" y="4679859"/>
              <a:ext cx="4144492" cy="373185"/>
            </a:xfrm>
            <a:prstGeom prst="rect">
              <a:avLst/>
            </a:prstGeom>
            <a:solidFill>
              <a:srgbClr val="1F497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8" name="양쪽 모서리가 둥근 사각형 7"/>
            <p:cNvSpPr/>
            <p:nvPr/>
          </p:nvSpPr>
          <p:spPr>
            <a:xfrm>
              <a:off x="286162" y="4738577"/>
              <a:ext cx="4139197" cy="149930"/>
            </a:xfrm>
            <a:prstGeom prst="round2SameRect">
              <a:avLst/>
            </a:prstGeom>
            <a:gradFill>
              <a:gsLst>
                <a:gs pos="0">
                  <a:sysClr val="window" lastClr="FFFFFF">
                    <a:alpha val="0"/>
                  </a:sysClr>
                </a:gs>
                <a:gs pos="100000">
                  <a:sysClr val="window" lastClr="FFFFFF">
                    <a:alpha val="10000"/>
                  </a:sysClr>
                </a:gs>
              </a:gsLst>
              <a:lin ang="5400000" scaled="0"/>
            </a:gradFill>
            <a:ln w="6350" cap="flat" cmpd="sng" algn="ctr">
              <a:noFill/>
              <a:prstDash val="solid"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9" name="Rectangle 3"/>
            <p:cNvSpPr txBox="1">
              <a:spLocks noChangeArrowheads="1"/>
            </p:cNvSpPr>
            <p:nvPr/>
          </p:nvSpPr>
          <p:spPr>
            <a:xfrm>
              <a:off x="280866" y="4672234"/>
              <a:ext cx="3814067" cy="3777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ctr">
                <a:lnSpc>
                  <a:spcPct val="90000"/>
                </a:lnSpc>
                <a:defRPr sz="1500" spc="-9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defRPr>
              </a:lvl1pPr>
            </a:lstStyle>
            <a:p>
              <a:pPr lvl="0" latinLnBrk="0">
                <a:defRPr/>
              </a:pPr>
              <a:r>
                <a:rPr lang="ko-KR" altLang="en-US" sz="1400" b="1" kern="1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itchFamily="34" charset="0"/>
                </a:rPr>
                <a:t>기술내용</a:t>
              </a:r>
              <a:endParaRPr kumimoji="0" lang="ko-KR" altLang="en-US" sz="1400" b="1" i="0" u="none" strike="noStrike" kern="0" cap="none" spc="-90" normalizeH="0" baseline="0" noProof="0" dirty="0">
                <a:ln>
                  <a:solidFill>
                    <a:schemeClr val="accent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 rot="16200000">
              <a:off x="4268922" y="4818122"/>
              <a:ext cx="188445" cy="124460"/>
            </a:xfrm>
            <a:custGeom>
              <a:avLst/>
              <a:gdLst>
                <a:gd name="T0" fmla="*/ 786 w 2166"/>
                <a:gd name="T1" fmla="*/ 124 h 909"/>
                <a:gd name="T2" fmla="*/ 0 w 2166"/>
                <a:gd name="T3" fmla="*/ 909 h 909"/>
                <a:gd name="T4" fmla="*/ 2166 w 2166"/>
                <a:gd name="T5" fmla="*/ 909 h 909"/>
                <a:gd name="T6" fmla="*/ 1380 w 2166"/>
                <a:gd name="T7" fmla="*/ 124 h 909"/>
                <a:gd name="T8" fmla="*/ 1380 w 2166"/>
                <a:gd name="T9" fmla="*/ 124 h 909"/>
                <a:gd name="T10" fmla="*/ 1365 w 2166"/>
                <a:gd name="T11" fmla="*/ 109 h 909"/>
                <a:gd name="T12" fmla="*/ 1349 w 2166"/>
                <a:gd name="T13" fmla="*/ 95 h 909"/>
                <a:gd name="T14" fmla="*/ 1332 w 2166"/>
                <a:gd name="T15" fmla="*/ 83 h 909"/>
                <a:gd name="T16" fmla="*/ 1315 w 2166"/>
                <a:gd name="T17" fmla="*/ 70 h 909"/>
                <a:gd name="T18" fmla="*/ 1297 w 2166"/>
                <a:gd name="T19" fmla="*/ 59 h 909"/>
                <a:gd name="T20" fmla="*/ 1279 w 2166"/>
                <a:gd name="T21" fmla="*/ 48 h 909"/>
                <a:gd name="T22" fmla="*/ 1261 w 2166"/>
                <a:gd name="T23" fmla="*/ 40 h 909"/>
                <a:gd name="T24" fmla="*/ 1242 w 2166"/>
                <a:gd name="T25" fmla="*/ 32 h 909"/>
                <a:gd name="T26" fmla="*/ 1223 w 2166"/>
                <a:gd name="T27" fmla="*/ 24 h 909"/>
                <a:gd name="T28" fmla="*/ 1204 w 2166"/>
                <a:gd name="T29" fmla="*/ 18 h 909"/>
                <a:gd name="T30" fmla="*/ 1183 w 2166"/>
                <a:gd name="T31" fmla="*/ 13 h 909"/>
                <a:gd name="T32" fmla="*/ 1164 w 2166"/>
                <a:gd name="T33" fmla="*/ 9 h 909"/>
                <a:gd name="T34" fmla="*/ 1143 w 2166"/>
                <a:gd name="T35" fmla="*/ 4 h 909"/>
                <a:gd name="T36" fmla="*/ 1124 w 2166"/>
                <a:gd name="T37" fmla="*/ 3 h 909"/>
                <a:gd name="T38" fmla="*/ 1104 w 2166"/>
                <a:gd name="T39" fmla="*/ 2 h 909"/>
                <a:gd name="T40" fmla="*/ 1083 w 2166"/>
                <a:gd name="T41" fmla="*/ 0 h 909"/>
                <a:gd name="T42" fmla="*/ 1062 w 2166"/>
                <a:gd name="T43" fmla="*/ 2 h 909"/>
                <a:gd name="T44" fmla="*/ 1043 w 2166"/>
                <a:gd name="T45" fmla="*/ 3 h 909"/>
                <a:gd name="T46" fmla="*/ 1023 w 2166"/>
                <a:gd name="T47" fmla="*/ 4 h 909"/>
                <a:gd name="T48" fmla="*/ 1002 w 2166"/>
                <a:gd name="T49" fmla="*/ 9 h 909"/>
                <a:gd name="T50" fmla="*/ 983 w 2166"/>
                <a:gd name="T51" fmla="*/ 13 h 909"/>
                <a:gd name="T52" fmla="*/ 964 w 2166"/>
                <a:gd name="T53" fmla="*/ 18 h 909"/>
                <a:gd name="T54" fmla="*/ 943 w 2166"/>
                <a:gd name="T55" fmla="*/ 24 h 909"/>
                <a:gd name="T56" fmla="*/ 924 w 2166"/>
                <a:gd name="T57" fmla="*/ 32 h 909"/>
                <a:gd name="T58" fmla="*/ 906 w 2166"/>
                <a:gd name="T59" fmla="*/ 40 h 909"/>
                <a:gd name="T60" fmla="*/ 887 w 2166"/>
                <a:gd name="T61" fmla="*/ 48 h 909"/>
                <a:gd name="T62" fmla="*/ 869 w 2166"/>
                <a:gd name="T63" fmla="*/ 59 h 909"/>
                <a:gd name="T64" fmla="*/ 851 w 2166"/>
                <a:gd name="T65" fmla="*/ 70 h 909"/>
                <a:gd name="T66" fmla="*/ 834 w 2166"/>
                <a:gd name="T67" fmla="*/ 83 h 909"/>
                <a:gd name="T68" fmla="*/ 817 w 2166"/>
                <a:gd name="T69" fmla="*/ 95 h 909"/>
                <a:gd name="T70" fmla="*/ 801 w 2166"/>
                <a:gd name="T71" fmla="*/ 109 h 909"/>
                <a:gd name="T72" fmla="*/ 786 w 2166"/>
                <a:gd name="T73" fmla="*/ 124 h 909"/>
                <a:gd name="T74" fmla="*/ 786 w 2166"/>
                <a:gd name="T75" fmla="*/ 124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66" h="909">
                  <a:moveTo>
                    <a:pt x="786" y="124"/>
                  </a:moveTo>
                  <a:lnTo>
                    <a:pt x="0" y="909"/>
                  </a:lnTo>
                  <a:lnTo>
                    <a:pt x="2166" y="909"/>
                  </a:lnTo>
                  <a:lnTo>
                    <a:pt x="1380" y="124"/>
                  </a:lnTo>
                  <a:lnTo>
                    <a:pt x="1380" y="124"/>
                  </a:lnTo>
                  <a:lnTo>
                    <a:pt x="1365" y="109"/>
                  </a:lnTo>
                  <a:lnTo>
                    <a:pt x="1349" y="95"/>
                  </a:lnTo>
                  <a:lnTo>
                    <a:pt x="1332" y="83"/>
                  </a:lnTo>
                  <a:lnTo>
                    <a:pt x="1315" y="70"/>
                  </a:lnTo>
                  <a:lnTo>
                    <a:pt x="1297" y="59"/>
                  </a:lnTo>
                  <a:lnTo>
                    <a:pt x="1279" y="48"/>
                  </a:lnTo>
                  <a:lnTo>
                    <a:pt x="1261" y="40"/>
                  </a:lnTo>
                  <a:lnTo>
                    <a:pt x="1242" y="32"/>
                  </a:lnTo>
                  <a:lnTo>
                    <a:pt x="1223" y="24"/>
                  </a:lnTo>
                  <a:lnTo>
                    <a:pt x="1204" y="18"/>
                  </a:lnTo>
                  <a:lnTo>
                    <a:pt x="1183" y="13"/>
                  </a:lnTo>
                  <a:lnTo>
                    <a:pt x="1164" y="9"/>
                  </a:lnTo>
                  <a:lnTo>
                    <a:pt x="1143" y="4"/>
                  </a:lnTo>
                  <a:lnTo>
                    <a:pt x="1124" y="3"/>
                  </a:lnTo>
                  <a:lnTo>
                    <a:pt x="1104" y="2"/>
                  </a:lnTo>
                  <a:lnTo>
                    <a:pt x="1083" y="0"/>
                  </a:lnTo>
                  <a:lnTo>
                    <a:pt x="1062" y="2"/>
                  </a:lnTo>
                  <a:lnTo>
                    <a:pt x="1043" y="3"/>
                  </a:lnTo>
                  <a:lnTo>
                    <a:pt x="1023" y="4"/>
                  </a:lnTo>
                  <a:lnTo>
                    <a:pt x="1002" y="9"/>
                  </a:lnTo>
                  <a:lnTo>
                    <a:pt x="983" y="13"/>
                  </a:lnTo>
                  <a:lnTo>
                    <a:pt x="964" y="18"/>
                  </a:lnTo>
                  <a:lnTo>
                    <a:pt x="943" y="24"/>
                  </a:lnTo>
                  <a:lnTo>
                    <a:pt x="924" y="32"/>
                  </a:lnTo>
                  <a:lnTo>
                    <a:pt x="906" y="40"/>
                  </a:lnTo>
                  <a:lnTo>
                    <a:pt x="887" y="48"/>
                  </a:lnTo>
                  <a:lnTo>
                    <a:pt x="869" y="59"/>
                  </a:lnTo>
                  <a:lnTo>
                    <a:pt x="851" y="70"/>
                  </a:lnTo>
                  <a:lnTo>
                    <a:pt x="834" y="83"/>
                  </a:lnTo>
                  <a:lnTo>
                    <a:pt x="817" y="95"/>
                  </a:lnTo>
                  <a:lnTo>
                    <a:pt x="801" y="109"/>
                  </a:lnTo>
                  <a:lnTo>
                    <a:pt x="786" y="124"/>
                  </a:lnTo>
                  <a:lnTo>
                    <a:pt x="786" y="124"/>
                  </a:lnTo>
                  <a:close/>
                </a:path>
              </a:pathLst>
            </a:cu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11" name="그룹 28"/>
          <p:cNvGrpSpPr/>
          <p:nvPr/>
        </p:nvGrpSpPr>
        <p:grpSpPr>
          <a:xfrm>
            <a:off x="4714871" y="1583635"/>
            <a:ext cx="2637380" cy="273562"/>
            <a:chOff x="280864" y="4677289"/>
            <a:chExt cx="4144511" cy="375755"/>
          </a:xfrm>
        </p:grpSpPr>
        <p:sp>
          <p:nvSpPr>
            <p:cNvPr id="12" name="직사각형 11"/>
            <p:cNvSpPr/>
            <p:nvPr/>
          </p:nvSpPr>
          <p:spPr>
            <a:xfrm>
              <a:off x="280868" y="4677293"/>
              <a:ext cx="4144492" cy="375751"/>
            </a:xfrm>
            <a:prstGeom prst="rect">
              <a:avLst/>
            </a:prstGeom>
            <a:solidFill>
              <a:srgbClr val="1F497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양쪽 모서리가 둥근 사각형 12"/>
            <p:cNvSpPr/>
            <p:nvPr/>
          </p:nvSpPr>
          <p:spPr>
            <a:xfrm>
              <a:off x="286163" y="4688810"/>
              <a:ext cx="4139197" cy="199697"/>
            </a:xfrm>
            <a:prstGeom prst="round2SameRect">
              <a:avLst/>
            </a:prstGeom>
            <a:gradFill>
              <a:gsLst>
                <a:gs pos="0">
                  <a:sysClr val="window" lastClr="FFFFFF">
                    <a:alpha val="0"/>
                  </a:sysClr>
                </a:gs>
                <a:gs pos="100000">
                  <a:sysClr val="window" lastClr="FFFFFF">
                    <a:alpha val="10000"/>
                  </a:sysClr>
                </a:gs>
              </a:gsLst>
              <a:lin ang="5400000" scaled="0"/>
            </a:gradFill>
            <a:ln w="6350" cap="flat" cmpd="sng" algn="ctr">
              <a:noFill/>
              <a:prstDash val="solid"/>
            </a:ln>
            <a:effectLst/>
          </p:spPr>
          <p:txBody>
            <a:bodyPr rtlCol="0" anchor="ctr">
              <a:scene3d>
                <a:camera prst="orthographicFront"/>
                <a:lightRig rig="threePt" dir="t"/>
              </a:scene3d>
              <a:sp3d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" name="Rectangle 3"/>
            <p:cNvSpPr txBox="1">
              <a:spLocks noChangeArrowheads="1"/>
            </p:cNvSpPr>
            <p:nvPr/>
          </p:nvSpPr>
          <p:spPr>
            <a:xfrm>
              <a:off x="280864" y="4677289"/>
              <a:ext cx="4144493" cy="37270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>
              <a:defPPr>
                <a:defRPr lang="ko-KR"/>
              </a:defPPr>
              <a:lvl1pPr algn="ctr">
                <a:lnSpc>
                  <a:spcPct val="90000"/>
                </a:lnSpc>
                <a:defRPr sz="1500" spc="-9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defRPr>
              </a:lvl1pPr>
            </a:lstStyle>
            <a:p>
              <a:pPr lvl="0" latinLnBrk="0">
                <a:defRPr/>
              </a:pPr>
              <a:r>
                <a:rPr lang="ko-KR" altLang="en-US" sz="1400" b="1" kern="1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  <a:cs typeface="Arial" pitchFamily="34" charset="0"/>
                </a:rPr>
                <a:t>우수성</a:t>
              </a:r>
              <a:endParaRPr kumimoji="0" lang="ko-KR" altLang="en-US" sz="1400" b="1" i="0" u="none" strike="noStrike" kern="0" cap="none" spc="-90" normalizeH="0" baseline="0" noProof="0" dirty="0">
                <a:ln>
                  <a:solidFill>
                    <a:schemeClr val="accent1">
                      <a:alpha val="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5" name="Freeform 5"/>
            <p:cNvSpPr>
              <a:spLocks/>
            </p:cNvSpPr>
            <p:nvPr/>
          </p:nvSpPr>
          <p:spPr bwMode="auto">
            <a:xfrm rot="16200000">
              <a:off x="4268922" y="4807232"/>
              <a:ext cx="188445" cy="124460"/>
            </a:xfrm>
            <a:custGeom>
              <a:avLst/>
              <a:gdLst>
                <a:gd name="T0" fmla="*/ 786 w 2166"/>
                <a:gd name="T1" fmla="*/ 124 h 909"/>
                <a:gd name="T2" fmla="*/ 0 w 2166"/>
                <a:gd name="T3" fmla="*/ 909 h 909"/>
                <a:gd name="T4" fmla="*/ 2166 w 2166"/>
                <a:gd name="T5" fmla="*/ 909 h 909"/>
                <a:gd name="T6" fmla="*/ 1380 w 2166"/>
                <a:gd name="T7" fmla="*/ 124 h 909"/>
                <a:gd name="T8" fmla="*/ 1380 w 2166"/>
                <a:gd name="T9" fmla="*/ 124 h 909"/>
                <a:gd name="T10" fmla="*/ 1365 w 2166"/>
                <a:gd name="T11" fmla="*/ 109 h 909"/>
                <a:gd name="T12" fmla="*/ 1349 w 2166"/>
                <a:gd name="T13" fmla="*/ 95 h 909"/>
                <a:gd name="T14" fmla="*/ 1332 w 2166"/>
                <a:gd name="T15" fmla="*/ 83 h 909"/>
                <a:gd name="T16" fmla="*/ 1315 w 2166"/>
                <a:gd name="T17" fmla="*/ 70 h 909"/>
                <a:gd name="T18" fmla="*/ 1297 w 2166"/>
                <a:gd name="T19" fmla="*/ 59 h 909"/>
                <a:gd name="T20" fmla="*/ 1279 w 2166"/>
                <a:gd name="T21" fmla="*/ 48 h 909"/>
                <a:gd name="T22" fmla="*/ 1261 w 2166"/>
                <a:gd name="T23" fmla="*/ 40 h 909"/>
                <a:gd name="T24" fmla="*/ 1242 w 2166"/>
                <a:gd name="T25" fmla="*/ 32 h 909"/>
                <a:gd name="T26" fmla="*/ 1223 w 2166"/>
                <a:gd name="T27" fmla="*/ 24 h 909"/>
                <a:gd name="T28" fmla="*/ 1204 w 2166"/>
                <a:gd name="T29" fmla="*/ 18 h 909"/>
                <a:gd name="T30" fmla="*/ 1183 w 2166"/>
                <a:gd name="T31" fmla="*/ 13 h 909"/>
                <a:gd name="T32" fmla="*/ 1164 w 2166"/>
                <a:gd name="T33" fmla="*/ 9 h 909"/>
                <a:gd name="T34" fmla="*/ 1143 w 2166"/>
                <a:gd name="T35" fmla="*/ 4 h 909"/>
                <a:gd name="T36" fmla="*/ 1124 w 2166"/>
                <a:gd name="T37" fmla="*/ 3 h 909"/>
                <a:gd name="T38" fmla="*/ 1104 w 2166"/>
                <a:gd name="T39" fmla="*/ 2 h 909"/>
                <a:gd name="T40" fmla="*/ 1083 w 2166"/>
                <a:gd name="T41" fmla="*/ 0 h 909"/>
                <a:gd name="T42" fmla="*/ 1062 w 2166"/>
                <a:gd name="T43" fmla="*/ 2 h 909"/>
                <a:gd name="T44" fmla="*/ 1043 w 2166"/>
                <a:gd name="T45" fmla="*/ 3 h 909"/>
                <a:gd name="T46" fmla="*/ 1023 w 2166"/>
                <a:gd name="T47" fmla="*/ 4 h 909"/>
                <a:gd name="T48" fmla="*/ 1002 w 2166"/>
                <a:gd name="T49" fmla="*/ 9 h 909"/>
                <a:gd name="T50" fmla="*/ 983 w 2166"/>
                <a:gd name="T51" fmla="*/ 13 h 909"/>
                <a:gd name="T52" fmla="*/ 964 w 2166"/>
                <a:gd name="T53" fmla="*/ 18 h 909"/>
                <a:gd name="T54" fmla="*/ 943 w 2166"/>
                <a:gd name="T55" fmla="*/ 24 h 909"/>
                <a:gd name="T56" fmla="*/ 924 w 2166"/>
                <a:gd name="T57" fmla="*/ 32 h 909"/>
                <a:gd name="T58" fmla="*/ 906 w 2166"/>
                <a:gd name="T59" fmla="*/ 40 h 909"/>
                <a:gd name="T60" fmla="*/ 887 w 2166"/>
                <a:gd name="T61" fmla="*/ 48 h 909"/>
                <a:gd name="T62" fmla="*/ 869 w 2166"/>
                <a:gd name="T63" fmla="*/ 59 h 909"/>
                <a:gd name="T64" fmla="*/ 851 w 2166"/>
                <a:gd name="T65" fmla="*/ 70 h 909"/>
                <a:gd name="T66" fmla="*/ 834 w 2166"/>
                <a:gd name="T67" fmla="*/ 83 h 909"/>
                <a:gd name="T68" fmla="*/ 817 w 2166"/>
                <a:gd name="T69" fmla="*/ 95 h 909"/>
                <a:gd name="T70" fmla="*/ 801 w 2166"/>
                <a:gd name="T71" fmla="*/ 109 h 909"/>
                <a:gd name="T72" fmla="*/ 786 w 2166"/>
                <a:gd name="T73" fmla="*/ 124 h 909"/>
                <a:gd name="T74" fmla="*/ 786 w 2166"/>
                <a:gd name="T75" fmla="*/ 124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66" h="909">
                  <a:moveTo>
                    <a:pt x="786" y="124"/>
                  </a:moveTo>
                  <a:lnTo>
                    <a:pt x="0" y="909"/>
                  </a:lnTo>
                  <a:lnTo>
                    <a:pt x="2166" y="909"/>
                  </a:lnTo>
                  <a:lnTo>
                    <a:pt x="1380" y="124"/>
                  </a:lnTo>
                  <a:lnTo>
                    <a:pt x="1380" y="124"/>
                  </a:lnTo>
                  <a:lnTo>
                    <a:pt x="1365" y="109"/>
                  </a:lnTo>
                  <a:lnTo>
                    <a:pt x="1349" y="95"/>
                  </a:lnTo>
                  <a:lnTo>
                    <a:pt x="1332" y="83"/>
                  </a:lnTo>
                  <a:lnTo>
                    <a:pt x="1315" y="70"/>
                  </a:lnTo>
                  <a:lnTo>
                    <a:pt x="1297" y="59"/>
                  </a:lnTo>
                  <a:lnTo>
                    <a:pt x="1279" y="48"/>
                  </a:lnTo>
                  <a:lnTo>
                    <a:pt x="1261" y="40"/>
                  </a:lnTo>
                  <a:lnTo>
                    <a:pt x="1242" y="32"/>
                  </a:lnTo>
                  <a:lnTo>
                    <a:pt x="1223" y="24"/>
                  </a:lnTo>
                  <a:lnTo>
                    <a:pt x="1204" y="18"/>
                  </a:lnTo>
                  <a:lnTo>
                    <a:pt x="1183" y="13"/>
                  </a:lnTo>
                  <a:lnTo>
                    <a:pt x="1164" y="9"/>
                  </a:lnTo>
                  <a:lnTo>
                    <a:pt x="1143" y="4"/>
                  </a:lnTo>
                  <a:lnTo>
                    <a:pt x="1124" y="3"/>
                  </a:lnTo>
                  <a:lnTo>
                    <a:pt x="1104" y="2"/>
                  </a:lnTo>
                  <a:lnTo>
                    <a:pt x="1083" y="0"/>
                  </a:lnTo>
                  <a:lnTo>
                    <a:pt x="1062" y="2"/>
                  </a:lnTo>
                  <a:lnTo>
                    <a:pt x="1043" y="3"/>
                  </a:lnTo>
                  <a:lnTo>
                    <a:pt x="1023" y="4"/>
                  </a:lnTo>
                  <a:lnTo>
                    <a:pt x="1002" y="9"/>
                  </a:lnTo>
                  <a:lnTo>
                    <a:pt x="983" y="13"/>
                  </a:lnTo>
                  <a:lnTo>
                    <a:pt x="964" y="18"/>
                  </a:lnTo>
                  <a:lnTo>
                    <a:pt x="943" y="24"/>
                  </a:lnTo>
                  <a:lnTo>
                    <a:pt x="924" y="32"/>
                  </a:lnTo>
                  <a:lnTo>
                    <a:pt x="906" y="40"/>
                  </a:lnTo>
                  <a:lnTo>
                    <a:pt x="887" y="48"/>
                  </a:lnTo>
                  <a:lnTo>
                    <a:pt x="869" y="59"/>
                  </a:lnTo>
                  <a:lnTo>
                    <a:pt x="851" y="70"/>
                  </a:lnTo>
                  <a:lnTo>
                    <a:pt x="834" y="83"/>
                  </a:lnTo>
                  <a:lnTo>
                    <a:pt x="817" y="95"/>
                  </a:lnTo>
                  <a:lnTo>
                    <a:pt x="801" y="109"/>
                  </a:lnTo>
                  <a:lnTo>
                    <a:pt x="786" y="124"/>
                  </a:lnTo>
                  <a:lnTo>
                    <a:pt x="786" y="124"/>
                  </a:lnTo>
                  <a:close/>
                </a:path>
              </a:pathLst>
            </a:custGeom>
            <a:solidFill>
              <a:srgbClr val="00B0F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086013"/>
              </p:ext>
            </p:extLst>
          </p:nvPr>
        </p:nvGraphicFramePr>
        <p:xfrm>
          <a:off x="510184" y="1848663"/>
          <a:ext cx="8211785" cy="1738225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3783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3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4780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표준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(IEC61968/SEP 2.0)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기반 플랫폼 기술 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스마트그리드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 표준 기반 가스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, </a:t>
                      </a:r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전기 안전관리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데이터 모델링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,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프로파일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780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에너지 설비 안전관리용 </a:t>
                      </a:r>
                      <a:r>
                        <a:rPr lang="en-US" altLang="ko-KR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IoT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 </a:t>
                      </a:r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데이터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수집 </a:t>
                      </a:r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관리 기술 </a:t>
                      </a:r>
                      <a:endParaRPr lang="ko-KR" altLang="en-US" sz="1200" b="0" i="0" u="none" strike="noStrike">
                        <a:solidFill>
                          <a:srgbClr val="000000"/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무선통신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(Sub GHz)</a:t>
                      </a:r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기반 </a:t>
                      </a:r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데이터 수집 관리 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780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에너지 설비 안전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모니터링 및 제어 기술 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가스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, </a:t>
                      </a:r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전기안전관리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현장 </a:t>
                      </a:r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기반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안전관리 </a:t>
                      </a:r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기술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342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실시간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성에 따른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단계별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에너지 안전관리 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기술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가스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,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전기 에너지 사용 연관성 기반 </a:t>
                      </a:r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삼중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 </a:t>
                      </a:r>
                      <a:r>
                        <a:rPr lang="ko-KR" altLang="en-US" sz="10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안전관리</a:t>
                      </a:r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 조치 제공</a:t>
                      </a:r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  <a:p>
                      <a:pPr algn="l" rtl="0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(</a:t>
                      </a:r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마이크로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, </a:t>
                      </a:r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융합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, </a:t>
                      </a:r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통합 안전제어의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3</a:t>
                      </a:r>
                      <a:r>
                        <a:rPr lang="ko-KR" altLang="en-US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단계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)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780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SaaS </a:t>
                      </a:r>
                      <a:r>
                        <a:rPr lang="ko-KR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기반 대상지역 맞춤형 안전관리 기술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소규모 단위 특성 맞춤형 안전관리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서비스 제공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구조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780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에너지 안전사고예방 서비스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가스 안전사고 </a:t>
                      </a:r>
                      <a:r>
                        <a:rPr lang="ko-KR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고딕 Bold" panose="020D0804000000000000" pitchFamily="50" charset="-127"/>
                          <a:ea typeface="나눔고딕 Bold" panose="020D0804000000000000" pitchFamily="50" charset="-127"/>
                        </a:rPr>
                        <a:t>전조모델 기반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나눔고딕 Bold" panose="020D0804000000000000" pitchFamily="50" charset="-127"/>
                        <a:ea typeface="나눔고딕 Bold" panose="020D0804000000000000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직각 삼각형 16"/>
          <p:cNvSpPr/>
          <p:nvPr/>
        </p:nvSpPr>
        <p:spPr>
          <a:xfrm rot="10800000">
            <a:off x="330153" y="1848231"/>
            <a:ext cx="180031" cy="108000"/>
          </a:xfrm>
          <a:prstGeom prst="rtTriangle">
            <a:avLst/>
          </a:prstGeom>
          <a:solidFill>
            <a:srgbClr val="00358A"/>
          </a:solidFill>
          <a:ln w="25400" cap="flat" cmpd="sng" algn="ctr">
            <a:noFill/>
            <a:prstDash val="solid"/>
          </a:ln>
          <a:effectLst>
            <a:innerShdw blurRad="63500" dist="50800" dir="5400000">
              <a:prstClr val="black">
                <a:alpha val="3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직각 삼각형 17"/>
          <p:cNvSpPr/>
          <p:nvPr/>
        </p:nvSpPr>
        <p:spPr>
          <a:xfrm rot="10800000">
            <a:off x="4707289" y="1842032"/>
            <a:ext cx="180031" cy="108000"/>
          </a:xfrm>
          <a:prstGeom prst="rtTriangle">
            <a:avLst/>
          </a:prstGeom>
          <a:solidFill>
            <a:srgbClr val="00358A"/>
          </a:solidFill>
          <a:ln w="25400" cap="flat" cmpd="sng" algn="ctr">
            <a:noFill/>
            <a:prstDash val="solid"/>
          </a:ln>
          <a:effectLst>
            <a:innerShdw blurRad="63500" dist="50800" dir="5400000">
              <a:prstClr val="black">
                <a:alpha val="3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Notched Right Arrow 15"/>
          <p:cNvSpPr>
            <a:spLocks noChangeArrowheads="1"/>
          </p:cNvSpPr>
          <p:nvPr/>
        </p:nvSpPr>
        <p:spPr bwMode="auto">
          <a:xfrm rot="16200000">
            <a:off x="755837" y="5368395"/>
            <a:ext cx="338857" cy="319208"/>
          </a:xfrm>
          <a:prstGeom prst="rightArrow">
            <a:avLst/>
          </a:prstGeom>
          <a:gradFill>
            <a:gsLst>
              <a:gs pos="0">
                <a:srgbClr val="D6ECFF">
                  <a:lumMod val="25000"/>
                  <a:alpha val="50000"/>
                </a:srgbClr>
              </a:gs>
              <a:gs pos="50000">
                <a:srgbClr val="D6ECFF">
                  <a:lumMod val="25000"/>
                  <a:alpha val="50000"/>
                </a:srgbClr>
              </a:gs>
              <a:gs pos="100000">
                <a:srgbClr val="D6ECFF">
                  <a:lumMod val="25000"/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436831" y="4622400"/>
            <a:ext cx="2380632" cy="729618"/>
          </a:xfrm>
          <a:prstGeom prst="roundRect">
            <a:avLst/>
          </a:prstGeom>
          <a:solidFill>
            <a:sysClr val="window" lastClr="FFFFFF"/>
          </a:solidFill>
          <a:ln w="3175" algn="ctr">
            <a:solidFill>
              <a:sysClr val="window" lastClr="FFFFFF">
                <a:lumMod val="65000"/>
              </a:sysClr>
            </a:solidFill>
            <a:miter lim="800000"/>
            <a:headEnd/>
            <a:tailEnd/>
          </a:ln>
          <a:effectLst>
            <a:outerShdw blurRad="38100" sx="101000" sy="101000" algn="ctr" rotWithShape="0">
              <a:sysClr val="window" lastClr="FFFFFF">
                <a:lumMod val="50000"/>
                <a:alpha val="40000"/>
              </a:sysClr>
            </a:outerShdw>
          </a:effectLst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>
              <a:lnSpc>
                <a:spcPct val="120000"/>
              </a:lnSpc>
              <a:buSzPct val="70000"/>
            </a:pPr>
            <a:r>
              <a:rPr lang="en-US" altLang="ko-KR" sz="1000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000" b="1" kern="0">
                <a:latin typeface="나눔고딕" panose="020D0604000000000000" pitchFamily="50" charset="-127"/>
                <a:ea typeface="나눔고딕" panose="020D0604000000000000" pitchFamily="50" charset="-127"/>
              </a:rPr>
              <a:t>에너지 사고전조 분석 및 예방 </a:t>
            </a:r>
            <a:endParaRPr lang="en-US" altLang="ko-KR" sz="10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  <a:buSzPct val="70000"/>
            </a:pPr>
            <a:r>
              <a:rPr lang="en-US" altLang="ko-KR" sz="1000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000" b="1" kern="0">
                <a:latin typeface="나눔고딕" panose="020D0604000000000000" pitchFamily="50" charset="-127"/>
                <a:ea typeface="나눔고딕" panose="020D0604000000000000" pitchFamily="50" charset="-127"/>
              </a:rPr>
              <a:t>에너지 </a:t>
            </a:r>
            <a:r>
              <a:rPr lang="ko-KR" altLang="en-US" sz="1000" b="1" kern="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융합형</a:t>
            </a:r>
            <a:r>
              <a:rPr lang="ko-KR" altLang="en-US" sz="1000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자율적 안전관리</a:t>
            </a:r>
            <a:endParaRPr lang="en-US" altLang="ko-KR" sz="10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20000"/>
              </a:lnSpc>
              <a:buSzPct val="70000"/>
            </a:pPr>
            <a:r>
              <a:rPr lang="en-US" altLang="ko-KR" sz="1000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000" b="1" kern="0">
                <a:latin typeface="나눔고딕" panose="020D0604000000000000" pitchFamily="50" charset="-127"/>
                <a:ea typeface="나눔고딕" panose="020D0604000000000000" pitchFamily="50" charset="-127"/>
              </a:rPr>
              <a:t>새로운 </a:t>
            </a:r>
            <a:r>
              <a:rPr lang="ko-KR" altLang="en-US" sz="1000" b="1" kern="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에너지 </a:t>
            </a:r>
            <a:r>
              <a:rPr lang="ko-KR" altLang="en-US" sz="1000" b="1" kern="0">
                <a:latin typeface="나눔고딕" panose="020D0604000000000000" pitchFamily="50" charset="-127"/>
                <a:ea typeface="나눔고딕" panose="020D0604000000000000" pitchFamily="50" charset="-127"/>
              </a:rPr>
              <a:t>환경 확산에 따른 안전관리 </a:t>
            </a:r>
            <a:endParaRPr lang="ko-KR" altLang="en-US" sz="1000" b="1" kern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직사각형 438"/>
          <p:cNvSpPr>
            <a:spLocks noChangeArrowheads="1"/>
          </p:cNvSpPr>
          <p:nvPr/>
        </p:nvSpPr>
        <p:spPr bwMode="auto">
          <a:xfrm>
            <a:off x="1283396" y="4498483"/>
            <a:ext cx="746023" cy="247833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6350" algn="ctr">
            <a:noFill/>
            <a:miter lim="800000"/>
            <a:headEnd/>
            <a:tailEnd/>
          </a:ln>
          <a:extLst/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4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이슈</a:t>
            </a:r>
          </a:p>
        </p:txBody>
      </p:sp>
      <p:sp>
        <p:nvSpPr>
          <p:cNvPr id="22" name="직사각형 438"/>
          <p:cNvSpPr>
            <a:spLocks noChangeArrowheads="1"/>
          </p:cNvSpPr>
          <p:nvPr/>
        </p:nvSpPr>
        <p:spPr bwMode="auto">
          <a:xfrm>
            <a:off x="354670" y="5633885"/>
            <a:ext cx="1295392" cy="247833"/>
          </a:xfrm>
          <a:prstGeom prst="roundRect">
            <a:avLst/>
          </a:prstGeom>
          <a:solidFill>
            <a:srgbClr val="1DABEB"/>
          </a:solidFill>
          <a:ln w="6350" algn="ctr">
            <a:noFill/>
            <a:miter lim="800000"/>
            <a:headEnd/>
            <a:tailEnd/>
          </a:ln>
          <a:extLst/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1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전기안전</a:t>
            </a:r>
            <a:r>
              <a:rPr kumimoji="0" lang="ko-KR" altLang="en-US" sz="11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 관리기술</a:t>
            </a:r>
          </a:p>
        </p:txBody>
      </p:sp>
      <p:sp>
        <p:nvSpPr>
          <p:cNvPr id="23" name="직사각형 438"/>
          <p:cNvSpPr>
            <a:spLocks noChangeArrowheads="1"/>
          </p:cNvSpPr>
          <p:nvPr/>
        </p:nvSpPr>
        <p:spPr bwMode="auto">
          <a:xfrm>
            <a:off x="354670" y="4040664"/>
            <a:ext cx="1301738" cy="247833"/>
          </a:xfrm>
          <a:prstGeom prst="roundRect">
            <a:avLst/>
          </a:prstGeom>
          <a:solidFill>
            <a:srgbClr val="1DABEB"/>
          </a:solidFill>
          <a:ln w="6350" algn="ctr">
            <a:noFill/>
            <a:miter lim="800000"/>
            <a:headEnd/>
            <a:tailEnd/>
          </a:ln>
          <a:extLst/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1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가스안전</a:t>
            </a:r>
            <a:r>
              <a:rPr kumimoji="0" lang="ko-KR" altLang="en-US" sz="11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 관리기술</a:t>
            </a:r>
          </a:p>
        </p:txBody>
      </p:sp>
      <p:pic>
        <p:nvPicPr>
          <p:cNvPr id="24" name="Picture 8" descr="up big arrow transpare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 rot="10800000" flipH="1" flipV="1">
            <a:off x="2897494" y="4660395"/>
            <a:ext cx="633746" cy="691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438"/>
          <p:cNvSpPr>
            <a:spLocks noChangeArrowheads="1"/>
          </p:cNvSpPr>
          <p:nvPr/>
        </p:nvSpPr>
        <p:spPr bwMode="auto">
          <a:xfrm>
            <a:off x="2541034" y="4863292"/>
            <a:ext cx="802166" cy="247833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6350" algn="ctr">
            <a:noFill/>
            <a:miter lim="800000"/>
            <a:headEnd/>
            <a:tailEnd/>
          </a:ln>
          <a:extLst/>
        </p:spPr>
        <p:txBody>
          <a:bodyPr wrap="square" lIns="0" tIns="0" rIns="0" bIns="0" anchor="ctr" anchorCtr="0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70000"/>
            </a:pPr>
            <a:r>
              <a:rPr kumimoji="0" lang="ko-KR" altLang="en-US" sz="14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Bold" panose="020D0804000000000000" pitchFamily="50" charset="-127"/>
                <a:ea typeface="나눔고딕 Bold" panose="020D0804000000000000" pitchFamily="50" charset="-127"/>
              </a:rPr>
              <a:t>해결방안</a:t>
            </a:r>
          </a:p>
        </p:txBody>
      </p:sp>
      <p:sp>
        <p:nvSpPr>
          <p:cNvPr id="26" name="Notched Right Arrow 15"/>
          <p:cNvSpPr>
            <a:spLocks noChangeArrowheads="1"/>
          </p:cNvSpPr>
          <p:nvPr/>
        </p:nvSpPr>
        <p:spPr bwMode="auto">
          <a:xfrm rot="5400000" flipV="1">
            <a:off x="732388" y="4278505"/>
            <a:ext cx="338857" cy="319208"/>
          </a:xfrm>
          <a:prstGeom prst="rightArrow">
            <a:avLst/>
          </a:prstGeom>
          <a:gradFill>
            <a:gsLst>
              <a:gs pos="0">
                <a:srgbClr val="D6ECFF">
                  <a:lumMod val="25000"/>
                  <a:alpha val="50000"/>
                </a:srgbClr>
              </a:gs>
              <a:gs pos="50000">
                <a:srgbClr val="D6ECFF">
                  <a:lumMod val="25000"/>
                  <a:alpha val="50000"/>
                </a:srgbClr>
              </a:gs>
              <a:gs pos="100000">
                <a:srgbClr val="D6ECFF">
                  <a:lumMod val="25000"/>
                  <a:alpha val="0"/>
                </a:srgbClr>
              </a:gs>
            </a:gsLst>
            <a:lin ang="10800000" scaled="0"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98438"/>
            <a:ext cx="7162800" cy="584200"/>
          </a:xfrm>
          <a:noFill/>
        </p:spPr>
        <p:txBody>
          <a:bodyPr/>
          <a:lstStyle/>
          <a:p>
            <a:pPr eaLnBrk="1" hangingPunct="1"/>
            <a:r>
              <a:rPr lang="en-US" altLang="ko-KR" dirty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en-US" altLang="ko-KR" b="0" dirty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  <a:r>
              <a:rPr lang="ko-KR" altLang="en-US" b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경쟁기술과 비교</a:t>
            </a:r>
          </a:p>
        </p:txBody>
      </p:sp>
      <p:sp>
        <p:nvSpPr>
          <p:cNvPr id="19459" name="Rectangle 5"/>
          <p:cNvSpPr>
            <a:spLocks noChangeArrowheads="1"/>
          </p:cNvSpPr>
          <p:nvPr/>
        </p:nvSpPr>
        <p:spPr bwMode="auto">
          <a:xfrm>
            <a:off x="357188" y="1041400"/>
            <a:ext cx="8391525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spcBef>
                <a:spcPct val="20000"/>
              </a:spcBef>
              <a:buClr>
                <a:srgbClr val="CC0066"/>
              </a:buClr>
              <a:buFont typeface="굴림체" panose="020B0609000101010101" pitchFamily="49" charset="-127"/>
              <a:buChar char="▣"/>
            </a:pPr>
            <a:r>
              <a:rPr lang="en-US" altLang="ko-KR" sz="2400" b="1" dirty="0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b="1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국내외 관련 제품 및 서비스</a:t>
            </a:r>
            <a:endParaRPr lang="en-US" altLang="ko-KR" sz="2400" b="1" dirty="0">
              <a:solidFill>
                <a:srgbClr val="CC0066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lvl="1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서울시 ‘지능형 화재감지시스템’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(2017. 8)</a:t>
            </a:r>
          </a:p>
          <a:p>
            <a:pPr lvl="2" latinLnBrk="1">
              <a:spcBef>
                <a:spcPct val="20000"/>
              </a:spcBef>
              <a:buFontTx/>
              <a:buChar char="–"/>
              <a:defRPr/>
            </a:pPr>
            <a:r>
              <a:rPr lang="ko-KR" altLang="en-US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열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연기 복합형 화재 감지 센서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sz="1400" b="1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LoRa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통신모듈 탑재된 </a:t>
            </a:r>
            <a:r>
              <a:rPr lang="en-US" altLang="ko-KR" sz="1400" b="1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IoT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 감지기</a:t>
            </a:r>
          </a:p>
          <a:p>
            <a:pPr lvl="2" latinLnBrk="1">
              <a:spcBef>
                <a:spcPct val="20000"/>
              </a:spcBef>
              <a:buFontTx/>
              <a:buChar char="–"/>
              <a:defRPr/>
            </a:pPr>
            <a:r>
              <a:rPr lang="ko-KR" altLang="en-US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화재발생 지역 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CCTV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화면 제공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화재경보 탐지 및 유관기관에 신속한 전달 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소방방재센터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점포상인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lvl="1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과기정통부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‘전통시장 스마트 화재 감지 제어’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(2017)</a:t>
            </a:r>
          </a:p>
          <a:p>
            <a:pPr lvl="2" latinLnBrk="1">
              <a:spcBef>
                <a:spcPct val="20000"/>
              </a:spcBef>
              <a:buFontTx/>
              <a:buChar char="–"/>
              <a:defRPr/>
            </a:pPr>
            <a:r>
              <a:rPr lang="ko-KR" altLang="en-US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지역소프트웨어 융합제품 상용화 지원 </a:t>
            </a:r>
            <a:r>
              <a:rPr lang="ko-KR" altLang="en-US" sz="14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사업</a:t>
            </a:r>
            <a:r>
              <a:rPr lang="en-US" altLang="ko-KR" sz="14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전통시장 화재예방을 위한 스마트 화재 감지 제어 시스템 상용화”시작</a:t>
            </a:r>
          </a:p>
          <a:p>
            <a:pPr lvl="1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중소기업청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b="1">
                <a:latin typeface="나눔고딕" panose="020D0604000000000000" pitchFamily="50" charset="-127"/>
                <a:ea typeface="나눔고딕" panose="020D0604000000000000" pitchFamily="50" charset="-127"/>
              </a:rPr>
              <a:t>사물인터넷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IoT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b="1">
                <a:latin typeface="나눔고딕" panose="020D0604000000000000" pitchFamily="50" charset="-127"/>
                <a:ea typeface="나눔고딕" panose="020D0604000000000000" pitchFamily="50" charset="-127"/>
              </a:rPr>
              <a:t>화재감지시스템 상용화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 (2016)</a:t>
            </a:r>
          </a:p>
          <a:p>
            <a:pPr lvl="2" latinLnBrk="1">
              <a:spcBef>
                <a:spcPct val="20000"/>
              </a:spcBef>
              <a:buFontTx/>
              <a:buChar char="–"/>
              <a:defRPr/>
            </a:pP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CGV 50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곳 설치 확장 중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불꽃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연기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모션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영상센서 이용한 화재 </a:t>
            </a:r>
            <a:r>
              <a:rPr lang="ko-KR" altLang="en-US" sz="1400" b="1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발견</a:t>
            </a:r>
            <a:r>
              <a:rPr lang="en-US" altLang="ko-KR" sz="1400" b="1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신속하게 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119,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점포소유자에게 알려주는 화재초기대응 속보 시스템 개발</a:t>
            </a:r>
            <a:endParaRPr lang="ko-KR" altLang="en-US" sz="14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나래트랜드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‘화재감시예측시스템’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(2016)</a:t>
            </a:r>
          </a:p>
          <a:p>
            <a:pPr lvl="2" latinLnBrk="1">
              <a:spcBef>
                <a:spcPct val="20000"/>
              </a:spcBef>
              <a:buFontTx/>
              <a:buChar char="–"/>
              <a:defRPr/>
            </a:pPr>
            <a:r>
              <a:rPr lang="ko-KR" altLang="en-US" sz="1400" b="1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아크센서와</a:t>
            </a:r>
            <a:r>
              <a:rPr lang="ko-KR" altLang="en-US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b="1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전기아크</a:t>
            </a:r>
            <a:r>
              <a:rPr lang="ko-KR" altLang="en-US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화재감시예측시스템 개발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전통시장이나 공장 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차 목표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추후 저비용 가정시스템으로 확장</a:t>
            </a:r>
            <a:endParaRPr lang="ko-KR" altLang="en-US" sz="1400" b="1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인적 재난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u-</a:t>
            </a:r>
            <a:r>
              <a:rPr lang="ko-KR" altLang="en-US" b="1">
                <a:latin typeface="나눔고딕" panose="020D0604000000000000" pitchFamily="50" charset="-127"/>
                <a:ea typeface="나눔고딕" panose="020D0604000000000000" pitchFamily="50" charset="-127"/>
              </a:rPr>
              <a:t>방재관리 기술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(2008~2012)</a:t>
            </a:r>
          </a:p>
          <a:p>
            <a:pPr lvl="2" latinLnBrk="1">
              <a:spcBef>
                <a:spcPct val="20000"/>
              </a:spcBef>
              <a:buFontTx/>
              <a:buChar char="–"/>
              <a:defRPr/>
            </a:pP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’08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전문가시스템 구축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인적재난을 예방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관리하는 센서 네트워크 기반 인적재난 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u-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방재관리기술 개발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98438"/>
            <a:ext cx="7162800" cy="584200"/>
          </a:xfrm>
          <a:noFill/>
        </p:spPr>
        <p:txBody>
          <a:bodyPr/>
          <a:lstStyle/>
          <a:p>
            <a:pPr eaLnBrk="1" hangingPunct="1"/>
            <a:r>
              <a:rPr lang="en-US" altLang="ko-KR" dirty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en-US" altLang="ko-KR" b="0" dirty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  <a:r>
              <a:rPr lang="ko-KR" altLang="en-US" b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경쟁기술과 비교</a:t>
            </a:r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357188" y="1041400"/>
            <a:ext cx="8391525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spcBef>
                <a:spcPct val="20000"/>
              </a:spcBef>
              <a:buClr>
                <a:srgbClr val="CC0066"/>
              </a:buClr>
              <a:buFont typeface="굴림체" panose="020B0609000101010101" pitchFamily="49" charset="-127"/>
              <a:buChar char="▣"/>
            </a:pPr>
            <a:r>
              <a:rPr lang="en-US" altLang="ko-KR" sz="2400" b="1" dirty="0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b="1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국내외 관련 제품 및 서비스</a:t>
            </a:r>
            <a:endParaRPr lang="en-US" altLang="ko-KR" sz="2400" b="1" dirty="0">
              <a:solidFill>
                <a:srgbClr val="CC0066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lvl="1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플러그인 </a:t>
            </a:r>
            <a:r>
              <a:rPr lang="ko-KR" altLang="en-US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홈안전관리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2" latinLnBrk="1">
              <a:spcBef>
                <a:spcPct val="20000"/>
              </a:spcBef>
              <a:buFontTx/>
              <a:buChar char="–"/>
            </a:pPr>
            <a:r>
              <a:rPr lang="ko-KR" altLang="en-US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세계적인 다국적 기업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구글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아마존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애플 등</a:t>
            </a:r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400" b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 스마트홈 기술을 통한 플러그인 형태로 장치를 추가하여 안전관리 서비스를 제공하고 있음</a:t>
            </a:r>
            <a:endParaRPr lang="en-US" altLang="ko-KR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ko-KR" altLang="en-US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구글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스마트홈</a:t>
            </a:r>
            <a:r>
              <a:rPr lang="ko-KR" altLang="en-US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(2015)</a:t>
            </a:r>
          </a:p>
          <a:p>
            <a:pPr lvl="2" latinLnBrk="1">
              <a:spcBef>
                <a:spcPct val="20000"/>
              </a:spcBef>
              <a:buFontTx/>
              <a:buChar char="–"/>
            </a:pP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2015</a:t>
            </a:r>
            <a:r>
              <a:rPr lang="ko-KR" altLang="en-US" sz="1400" b="1">
                <a:latin typeface="나눔고딕" panose="020D0604000000000000" pitchFamily="50" charset="-127"/>
                <a:ea typeface="나눔고딕" panose="020D0604000000000000" pitchFamily="50" charset="-127"/>
              </a:rPr>
              <a:t>년 업그레이드된 네스트 카메라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latin typeface="나눔고딕" panose="020D0604000000000000" pitchFamily="50" charset="-127"/>
                <a:ea typeface="나눔고딕" panose="020D0604000000000000" pitchFamily="50" charset="-127"/>
              </a:rPr>
              <a:t>이산화탄소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latin typeface="나눔고딕" panose="020D0604000000000000" pitchFamily="50" charset="-127"/>
                <a:ea typeface="나눔고딕" panose="020D0604000000000000" pitchFamily="50" charset="-127"/>
              </a:rPr>
              <a:t>연기 감지용  디텍터를 추가하여 보안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latin typeface="나눔고딕" panose="020D0604000000000000" pitchFamily="50" charset="-127"/>
                <a:ea typeface="나눔고딕" panose="020D0604000000000000" pitchFamily="50" charset="-127"/>
              </a:rPr>
              <a:t>안전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latin typeface="나눔고딕" panose="020D0604000000000000" pitchFamily="50" charset="-127"/>
                <a:ea typeface="나눔고딕" panose="020D0604000000000000" pitchFamily="50" charset="-127"/>
              </a:rPr>
              <a:t>에너지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latin typeface="나눔고딕" panose="020D0604000000000000" pitchFamily="50" charset="-127"/>
                <a:ea typeface="나눔고딕" panose="020D0604000000000000" pitchFamily="50" charset="-127"/>
              </a:rPr>
              <a:t>보험을 연계하면서 향후 스마트 홈 시장을 장악할 교두보 확보</a:t>
            </a:r>
            <a:r>
              <a:rPr lang="en-US" altLang="ko-KR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>
                <a:latin typeface="나눔고딕" panose="020D0604000000000000" pitchFamily="50" charset="-127"/>
                <a:ea typeface="나눔고딕" panose="020D0604000000000000" pitchFamily="50" charset="-127"/>
              </a:rPr>
              <a:t>스마트 홈 플랫폼 역할의 통합 모바일 앱 제공</a:t>
            </a:r>
            <a:endParaRPr lang="en-US" altLang="ko-KR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2" latinLnBrk="1">
              <a:spcBef>
                <a:spcPct val="20000"/>
              </a:spcBef>
              <a:buFontTx/>
              <a:buChar char="–"/>
            </a:pPr>
            <a:endParaRPr lang="en-US" altLang="ko-KR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eaLnBrk="1" latinLnBrk="1" hangingPunct="1">
              <a:spcBef>
                <a:spcPct val="20000"/>
              </a:spcBef>
              <a:buClr>
                <a:srgbClr val="CC0066"/>
              </a:buClr>
              <a:buFont typeface="굴림체" panose="020B0609000101010101" pitchFamily="49" charset="-127"/>
              <a:buChar char="▣"/>
            </a:pPr>
            <a:r>
              <a:rPr lang="ko-KR" altLang="en-US" sz="2400" b="1" dirty="0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기존 경쟁기술 대비 개량된 부분</a:t>
            </a:r>
          </a:p>
          <a:p>
            <a:pPr lvl="1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ko-KR" altLang="en-US" sz="1600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스마트그리드</a:t>
            </a: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연동에 기반한 </a:t>
            </a:r>
            <a:r>
              <a:rPr lang="ko-KR" altLang="en-US" sz="16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에너지 안전관리 표준 데이터</a:t>
            </a:r>
            <a:r>
              <a:rPr lang="en-US" altLang="ko-KR" sz="1600" b="1" u="sng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u="sng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모델링</a:t>
            </a:r>
            <a:endParaRPr lang="en-US" altLang="ko-KR" sz="16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ko-KR" altLang="en-US" sz="16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에너지 </a:t>
            </a: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안전사고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b="1">
                <a:latin typeface="나눔고딕" panose="020D0604000000000000" pitchFamily="50" charset="-127"/>
                <a:ea typeface="나눔고딕" panose="020D0604000000000000" pitchFamily="50" charset="-127"/>
              </a:rPr>
              <a:t>화재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b="1">
                <a:latin typeface="나눔고딕" panose="020D0604000000000000" pitchFamily="50" charset="-127"/>
                <a:ea typeface="나눔고딕" panose="020D0604000000000000" pitchFamily="50" charset="-127"/>
              </a:rPr>
              <a:t>폭발</a:t>
            </a: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600" b="1">
                <a:latin typeface="나눔고딕" panose="020D0604000000000000" pitchFamily="50" charset="-127"/>
                <a:ea typeface="나눔고딕" panose="020D0604000000000000" pitchFamily="50" charset="-127"/>
              </a:rPr>
              <a:t> 발생 후 대응이 아닌 </a:t>
            </a:r>
            <a:r>
              <a:rPr lang="ko-KR" altLang="en-US" sz="1600" b="1" u="sng">
                <a:latin typeface="나눔고딕" panose="020D0604000000000000" pitchFamily="50" charset="-127"/>
                <a:ea typeface="나눔고딕" panose="020D0604000000000000" pitchFamily="50" charset="-127"/>
              </a:rPr>
              <a:t>발생 전의 사전 예측 및 선제적 대응 </a:t>
            </a:r>
          </a:p>
          <a:p>
            <a:pPr lvl="1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ko-KR" altLang="en-US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기존 설비 주변에 센서를 설치하는 방식이 아닌 </a:t>
            </a:r>
            <a:r>
              <a:rPr lang="ko-KR" altLang="en-US" sz="16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가스</a:t>
            </a:r>
            <a:r>
              <a:rPr lang="en-US" altLang="ko-KR" sz="16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600" b="1" u="sng">
                <a:latin typeface="나눔고딕" panose="020D0604000000000000" pitchFamily="50" charset="-127"/>
                <a:ea typeface="나눔고딕" panose="020D0604000000000000" pitchFamily="50" charset="-127"/>
              </a:rPr>
              <a:t>전기 설비</a:t>
            </a:r>
            <a:r>
              <a:rPr lang="en-US" altLang="ko-KR" sz="16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b="1" u="sng">
                <a:latin typeface="나눔고딕" panose="020D0604000000000000" pitchFamily="50" charset="-127"/>
                <a:ea typeface="나눔고딕" panose="020D0604000000000000" pitchFamily="50" charset="-127"/>
              </a:rPr>
              <a:t>스마트분전반</a:t>
            </a:r>
            <a:r>
              <a:rPr lang="en-US" altLang="ko-KR" sz="1600" b="1" u="sng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600" b="1" u="sng">
                <a:latin typeface="나눔고딕" panose="020D0604000000000000" pitchFamily="50" charset="-127"/>
                <a:ea typeface="나눔고딕" panose="020D0604000000000000" pitchFamily="50" charset="-127"/>
              </a:rPr>
              <a:t>자체의 안전 서비스 </a:t>
            </a:r>
            <a:r>
              <a:rPr lang="ko-KR" altLang="en-US" sz="1600" b="1">
                <a:latin typeface="나눔고딕" panose="020D0604000000000000" pitchFamily="50" charset="-127"/>
                <a:ea typeface="나눔고딕" panose="020D0604000000000000" pitchFamily="50" charset="-127"/>
              </a:rPr>
              <a:t>제공</a:t>
            </a:r>
          </a:p>
          <a:p>
            <a:pPr lvl="1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US" altLang="ko-KR" sz="16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SaaS </a:t>
            </a:r>
            <a:r>
              <a:rPr lang="ko-KR" altLang="en-US" sz="1600" b="1">
                <a:latin typeface="나눔고딕" panose="020D0604000000000000" pitchFamily="50" charset="-127"/>
                <a:ea typeface="나눔고딕" panose="020D0604000000000000" pitchFamily="50" charset="-127"/>
              </a:rPr>
              <a:t>기반의 </a:t>
            </a:r>
            <a:r>
              <a:rPr lang="ko-KR" altLang="en-US" sz="1600" b="1" u="sng">
                <a:latin typeface="나눔고딕" panose="020D0604000000000000" pitchFamily="50" charset="-127"/>
                <a:ea typeface="나눔고딕" panose="020D0604000000000000" pitchFamily="50" charset="-127"/>
              </a:rPr>
              <a:t>맞춤형 안전관리 서비스 제공 </a:t>
            </a:r>
            <a:endParaRPr lang="ko-KR" altLang="en-US" sz="1600" b="1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98150"/>
            <a:ext cx="7162800" cy="584775"/>
          </a:xfrm>
          <a:noFill/>
        </p:spPr>
        <p:txBody>
          <a:bodyPr/>
          <a:lstStyle/>
          <a:p>
            <a:pPr eaLnBrk="1" hangingPunct="1"/>
            <a:r>
              <a:rPr lang="en-US" altLang="ko-KR" dirty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en-US" altLang="ko-KR" b="0" dirty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  <a:r>
              <a:rPr lang="ko-KR" altLang="en-US" b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기술의 사업성</a:t>
            </a: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449263" y="1125538"/>
            <a:ext cx="3744912" cy="431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defRPr>
            </a:lvl1pPr>
            <a:lvl2pPr marL="742950" indent="-285750" algn="l" rtl="0" eaLnBrk="0" fontAlgn="base" latinLnBrk="1" hangingPunct="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defRPr kumimoji="1" sz="18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Clr>
                <a:srgbClr val="CC0066"/>
              </a:buClr>
              <a:buFont typeface="굴림체" panose="020B0609000101010101" pitchFamily="49" charset="-127"/>
              <a:buChar char="▣"/>
              <a:defRPr/>
            </a:pPr>
            <a:r>
              <a:rPr lang="ko-KR" altLang="en-US" sz="2400" dirty="0" smtClean="0">
                <a:solidFill>
                  <a:srgbClr val="CC0066"/>
                </a:solidFill>
              </a:rPr>
              <a:t>예상제품 및 서비스</a:t>
            </a:r>
            <a:endParaRPr lang="ko-KR" altLang="en-US" sz="2400" dirty="0">
              <a:solidFill>
                <a:srgbClr val="CC0066"/>
              </a:solidFill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481013" y="3857625"/>
            <a:ext cx="8051800" cy="2293938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42900" indent="-342900" latinLnBrk="1">
              <a:spcBef>
                <a:spcPct val="20000"/>
              </a:spcBef>
              <a:buClrTx/>
              <a:buFont typeface="Wingdings" panose="05000000000000000000" pitchFamily="2" charset="2"/>
              <a:buChar char="v"/>
              <a:defRPr sz="2000" b="1" kern="0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§"/>
              <a:defRPr sz="1800" b="1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sz="1400" b="1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sz="1100" b="1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sz="1100" b="1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000">
                <a:latin typeface="+mn-lt"/>
                <a:ea typeface="+mn-ea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000">
                <a:latin typeface="+mn-lt"/>
                <a:ea typeface="+mn-ea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000">
                <a:latin typeface="+mn-lt"/>
                <a:ea typeface="+mn-ea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000">
                <a:latin typeface="+mn-lt"/>
                <a:ea typeface="+mn-ea"/>
              </a:defRPr>
            </a:lvl9pPr>
          </a:lstStyle>
          <a:p>
            <a:pPr lvl="1">
              <a:defRPr/>
            </a:pPr>
            <a:r>
              <a:rPr lang="ko-KR" altLang="en-US" dirty="0" smtClean="0"/>
              <a:t>전통시장 피해액 </a:t>
            </a:r>
            <a:endParaRPr lang="en-US" altLang="ko-KR" dirty="0" smtClean="0"/>
          </a:p>
          <a:p>
            <a:pPr lvl="2">
              <a:defRPr/>
            </a:pPr>
            <a:r>
              <a:rPr lang="ko-KR" altLang="en-US" dirty="0" smtClean="0"/>
              <a:t>화재 </a:t>
            </a:r>
            <a:r>
              <a:rPr lang="en-US" altLang="ko-KR" dirty="0"/>
              <a:t>1</a:t>
            </a:r>
            <a:r>
              <a:rPr lang="ko-KR" altLang="en-US"/>
              <a:t>건당 </a:t>
            </a:r>
            <a:r>
              <a:rPr lang="ko-KR" altLang="en-US" u="sng"/>
              <a:t>평균 피해액이 </a:t>
            </a:r>
            <a:r>
              <a:rPr lang="en-US" altLang="ko-KR" u="sng" dirty="0"/>
              <a:t>1,336</a:t>
            </a:r>
            <a:r>
              <a:rPr lang="ko-KR" altLang="en-US" u="sng" smtClean="0"/>
              <a:t>만원</a:t>
            </a:r>
            <a:endParaRPr lang="en-US" altLang="ko-KR" u="sng" dirty="0" smtClean="0"/>
          </a:p>
          <a:p>
            <a:pPr lvl="2">
              <a:defRPr/>
            </a:pPr>
            <a:r>
              <a:rPr lang="ko-KR" altLang="en-US" dirty="0" smtClean="0"/>
              <a:t>전체 </a:t>
            </a:r>
            <a:r>
              <a:rPr lang="ko-KR" altLang="en-US" dirty="0"/>
              <a:t>화재의 건당 </a:t>
            </a:r>
            <a:r>
              <a:rPr lang="ko-KR" altLang="en-US" u="sng" dirty="0"/>
              <a:t>평균 피해액인 </a:t>
            </a:r>
            <a:r>
              <a:rPr lang="en-US" altLang="ko-KR" u="sng" dirty="0"/>
              <a:t>779</a:t>
            </a:r>
            <a:r>
              <a:rPr lang="ko-KR" altLang="en-US" u="sng" smtClean="0"/>
              <a:t>만원</a:t>
            </a:r>
            <a:r>
              <a:rPr lang="ko-KR" altLang="en-US" smtClean="0"/>
              <a:t>과 비교 </a:t>
            </a:r>
            <a:r>
              <a:rPr lang="en-US" altLang="ko-KR" dirty="0" smtClean="0"/>
              <a:t>1.7</a:t>
            </a:r>
            <a:r>
              <a:rPr lang="ko-KR" altLang="en-US"/>
              <a:t>배나 더 </a:t>
            </a:r>
            <a:r>
              <a:rPr lang="ko-KR" altLang="en-US" smtClean="0"/>
              <a:t>많음</a:t>
            </a:r>
            <a:endParaRPr lang="en-US" altLang="ko-KR" dirty="0" smtClean="0"/>
          </a:p>
          <a:p>
            <a:pPr marL="914400" lvl="2" indent="0">
              <a:buFontTx/>
              <a:buNone/>
              <a:defRPr/>
            </a:pPr>
            <a:r>
              <a:rPr lang="en-US" altLang="ko-KR" dirty="0" smtClean="0"/>
              <a:t>	(</a:t>
            </a:r>
            <a:r>
              <a:rPr lang="ko-KR" altLang="en-US" smtClean="0"/>
              <a:t>최근 </a:t>
            </a:r>
            <a:r>
              <a:rPr lang="en-US" altLang="ko-KR" dirty="0" smtClean="0"/>
              <a:t>5</a:t>
            </a:r>
            <a:r>
              <a:rPr lang="ko-KR" altLang="en-US" smtClean="0"/>
              <a:t>년간 전국 연평균 화재건수 </a:t>
            </a:r>
            <a:r>
              <a:rPr lang="en-US" altLang="ko-KR" dirty="0" smtClean="0"/>
              <a:t>42,411</a:t>
            </a:r>
            <a:r>
              <a:rPr lang="ko-KR" altLang="en-US" smtClean="0"/>
              <a:t>건</a:t>
            </a:r>
            <a:r>
              <a:rPr lang="en-US" altLang="ko-KR" dirty="0" smtClean="0"/>
              <a:t>, </a:t>
            </a:r>
            <a:r>
              <a:rPr lang="ko-KR" altLang="en-US" smtClean="0"/>
              <a:t>재산피해 </a:t>
            </a:r>
            <a:r>
              <a:rPr lang="en-US" altLang="ko-KR" dirty="0" smtClean="0"/>
              <a:t>3,305</a:t>
            </a:r>
            <a:r>
              <a:rPr lang="ko-KR" altLang="en-US" smtClean="0"/>
              <a:t>억원</a:t>
            </a:r>
            <a:r>
              <a:rPr lang="en-US" altLang="ko-KR" dirty="0" smtClean="0"/>
              <a:t>)</a:t>
            </a:r>
          </a:p>
          <a:p>
            <a:pPr lvl="1">
              <a:defRPr/>
            </a:pPr>
            <a:r>
              <a:rPr lang="ko-KR" altLang="en-US" dirty="0" smtClean="0"/>
              <a:t>전통시장 화재보험 </a:t>
            </a:r>
            <a:r>
              <a:rPr lang="ko-KR" altLang="en-US" dirty="0" err="1" smtClean="0"/>
              <a:t>가입률</a:t>
            </a:r>
            <a:endParaRPr lang="en-US" altLang="ko-KR" dirty="0" smtClean="0"/>
          </a:p>
          <a:p>
            <a:pPr lvl="2">
              <a:defRPr/>
            </a:pPr>
            <a:r>
              <a:rPr lang="ko-KR" altLang="en-US" dirty="0" smtClean="0"/>
              <a:t>화재 </a:t>
            </a:r>
            <a:r>
              <a:rPr lang="ko-KR" altLang="en-US" dirty="0"/>
              <a:t>발생 </a:t>
            </a:r>
            <a:r>
              <a:rPr lang="ko-KR" altLang="en-US" dirty="0" smtClean="0"/>
              <a:t>가능성과 피해액이 </a:t>
            </a:r>
            <a:r>
              <a:rPr lang="ko-KR" altLang="en-US" dirty="0"/>
              <a:t>높음에도 </a:t>
            </a:r>
            <a:r>
              <a:rPr lang="ko-KR" altLang="en-US" dirty="0" smtClean="0"/>
              <a:t>보험 </a:t>
            </a:r>
            <a:r>
              <a:rPr lang="ko-KR" altLang="en-US" dirty="0" err="1"/>
              <a:t>가입율이</a:t>
            </a:r>
            <a:r>
              <a:rPr lang="ko-KR" altLang="en-US" dirty="0"/>
              <a:t> </a:t>
            </a:r>
            <a:r>
              <a:rPr lang="ko-KR" altLang="en-US" dirty="0" smtClean="0"/>
              <a:t>저조함</a:t>
            </a:r>
            <a:r>
              <a:rPr lang="en-US" altLang="ko-KR" dirty="0" smtClean="0"/>
              <a:t> (</a:t>
            </a:r>
            <a:r>
              <a:rPr lang="ko-KR" altLang="en-US" smtClean="0"/>
              <a:t>화재보험료의 부담</a:t>
            </a:r>
            <a:r>
              <a:rPr lang="en-US" altLang="ko-KR" dirty="0" smtClean="0"/>
              <a:t>)</a:t>
            </a:r>
          </a:p>
          <a:p>
            <a:pPr lvl="2">
              <a:defRPr/>
            </a:pPr>
            <a:r>
              <a:rPr lang="ko-KR" altLang="en-US" dirty="0" smtClean="0"/>
              <a:t>기준 전국 전통시장 연간 평균 화재보험료 </a:t>
            </a:r>
            <a:r>
              <a:rPr lang="en-US" altLang="ko-KR" dirty="0" smtClean="0"/>
              <a:t>(2015</a:t>
            </a:r>
            <a:r>
              <a:rPr lang="ko-KR" altLang="en-US" smtClean="0"/>
              <a:t>년</a:t>
            </a:r>
            <a:r>
              <a:rPr lang="en-US" altLang="ko-KR" dirty="0" smtClean="0"/>
              <a:t>) 5</a:t>
            </a:r>
            <a:r>
              <a:rPr lang="ko-KR" altLang="en-US"/>
              <a:t>백 </a:t>
            </a:r>
            <a:r>
              <a:rPr lang="en-US" altLang="ko-KR" dirty="0"/>
              <a:t>2</a:t>
            </a:r>
            <a:r>
              <a:rPr lang="ko-KR" altLang="en-US"/>
              <a:t>만</a:t>
            </a:r>
            <a:r>
              <a:rPr lang="en-US" altLang="ko-KR" dirty="0"/>
              <a:t>7</a:t>
            </a:r>
            <a:r>
              <a:rPr lang="ko-KR" altLang="en-US" smtClean="0"/>
              <a:t>천원</a:t>
            </a:r>
            <a:endParaRPr lang="en-US" altLang="ko-KR" dirty="0" smtClean="0"/>
          </a:p>
          <a:p>
            <a:pPr lvl="2">
              <a:defRPr/>
            </a:pPr>
            <a:r>
              <a:rPr lang="ko-KR" altLang="en-US" dirty="0" smtClean="0"/>
              <a:t>월 </a:t>
            </a:r>
            <a:r>
              <a:rPr lang="en-US" altLang="ko-KR" dirty="0"/>
              <a:t>43</a:t>
            </a:r>
            <a:r>
              <a:rPr lang="ko-KR" altLang="en-US"/>
              <a:t>만원 </a:t>
            </a:r>
            <a:r>
              <a:rPr lang="ko-KR" altLang="en-US" smtClean="0"/>
              <a:t>개별비용부담으로 점포별 </a:t>
            </a:r>
            <a:r>
              <a:rPr lang="ko-KR" altLang="en-US"/>
              <a:t>화재보험 가입률은 </a:t>
            </a:r>
            <a:r>
              <a:rPr lang="en-US" altLang="ko-KR" dirty="0"/>
              <a:t>26.6%</a:t>
            </a:r>
            <a:r>
              <a:rPr lang="ko-KR" altLang="en-US"/>
              <a:t>에 그침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603250" y="1557338"/>
          <a:ext cx="7929563" cy="2337816"/>
        </p:xfrm>
        <a:graphic>
          <a:graphicData uri="http://schemas.openxmlformats.org/drawingml/2006/table">
            <a:tbl>
              <a:tblPr/>
              <a:tblGrid>
                <a:gridCol w="269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7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113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 b="1">
                          <a:solidFill>
                            <a:srgbClr val="0000FF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defRPr>
                      </a:lvl1pPr>
                      <a:lvl2pPr marL="742950" indent="-285750" latinLnBrk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16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2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활용분야</a:t>
                      </a: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0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제품</a:t>
                      </a: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kumimoji="0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서비스</a:t>
                      </a:r>
                      <a:r>
                        <a:rPr kumimoji="0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D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 b="1">
                          <a:solidFill>
                            <a:srgbClr val="0000FF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defRPr>
                      </a:lvl1pPr>
                      <a:lvl2pPr marL="742950" indent="-285750" latinLnBrk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16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2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세부내용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513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 b="1">
                          <a:solidFill>
                            <a:srgbClr val="0000FF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defRPr>
                      </a:lvl1pPr>
                      <a:lvl2pPr marL="742950" indent="-285750" latinLnBrk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16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2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88913" indent="-188913" latinLnBrk="1"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 b="1">
                          <a:solidFill>
                            <a:srgbClr val="0000FF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defRPr>
                      </a:lvl1pPr>
                      <a:lvl2pPr marL="742950" indent="-285750" latinLnBrk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16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2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9pPr>
                    </a:lstStyle>
                    <a:p>
                      <a:pPr marL="188913" marR="0" lvl="0" indent="-188913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에너지 융합형 안전관리 통합 플랫폼 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0800" latinLnBrk="1"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 b="1">
                          <a:solidFill>
                            <a:srgbClr val="0000FF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defRPr>
                      </a:lvl1pPr>
                      <a:lvl2pPr marL="742950" indent="-285750" latinLnBrk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16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2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9pPr>
                    </a:lstStyle>
                    <a:p>
                      <a:pPr marL="5080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정부부처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국민안전처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안전관리 감독주체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한국가스안전공사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한국전기안전공사 등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에너지 공급기업 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지역 가스공사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에서 에너지 안전 관리를 위한 통합 플랫폼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713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 b="1">
                          <a:solidFill>
                            <a:srgbClr val="0000FF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defRPr>
                      </a:lvl1pPr>
                      <a:lvl2pPr marL="742950" indent="-285750" latinLnBrk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16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2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 b="1">
                          <a:solidFill>
                            <a:srgbClr val="0000FF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defRPr>
                      </a:lvl1pPr>
                      <a:lvl2pPr marL="742950" indent="-285750" latinLnBrk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16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2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전통시장 에너지 융합형 안전관리 시스템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0800" latinLnBrk="1"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 b="1">
                          <a:solidFill>
                            <a:srgbClr val="0000FF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defRPr>
                      </a:lvl1pPr>
                      <a:lvl2pPr marL="742950" indent="-285750" latinLnBrk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16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2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9pPr>
                    </a:lstStyle>
                    <a:p>
                      <a:pPr marL="5080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전통시장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지하상가의 소상공인 및 중소산업단지 기업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에너지 공급기업에서 에너지 안전 관리를 수행하는 시스템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713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 b="1">
                          <a:solidFill>
                            <a:srgbClr val="0000FF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defRPr>
                      </a:lvl1pPr>
                      <a:lvl2pPr marL="742950" indent="-285750" latinLnBrk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16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2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kumimoji="0" lang="en-US" altLang="ko-KR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 b="1">
                          <a:solidFill>
                            <a:srgbClr val="0000FF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defRPr>
                      </a:lvl1pPr>
                      <a:lvl2pPr marL="742950" indent="-285750" latinLnBrk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16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2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9pPr>
                    </a:lstStyle>
                    <a:p>
                      <a:pPr marL="0" marR="0" lvl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전통시장 에너지 안전 서비스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0800" latinLnBrk="1"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 b="1">
                          <a:solidFill>
                            <a:srgbClr val="0000FF"/>
                          </a:solidFill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defRPr>
                      </a:lvl1pPr>
                      <a:lvl2pPr marL="742950" indent="-285750" latinLnBrk="1">
                        <a:lnSpc>
                          <a:spcPct val="150000"/>
                        </a:lnSpc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16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defRPr kumimoji="1" sz="12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 b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defRPr>
                      </a:lvl9pPr>
                    </a:lstStyle>
                    <a:p>
                      <a:pPr marL="5080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전통시장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지하상가의 소상공인 및 중소산업단지 기업</a:t>
                      </a:r>
                      <a:r>
                        <a:rPr kumimoji="0" lang="en-US" altLang="ko-K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kumimoji="0" lang="ko-KR" alt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에너지 공급기업을 대상으로 제공되는 에너지 안전 관리 서비스</a:t>
                      </a:r>
                      <a:endParaRPr kumimoji="0" lang="ko-KR" alt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  <a:ea typeface="굴림" panose="020B0600000101010101" pitchFamily="50" charset="-127"/>
                      </a:endParaRPr>
                    </a:p>
                  </a:txBody>
                  <a:tcPr marL="64770" marR="64770" marT="17907" marB="17907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98150"/>
            <a:ext cx="7162800" cy="584775"/>
          </a:xfrm>
          <a:noFill/>
        </p:spPr>
        <p:txBody>
          <a:bodyPr/>
          <a:lstStyle/>
          <a:p>
            <a:pPr eaLnBrk="1" hangingPunct="1"/>
            <a:r>
              <a:rPr lang="en-US" altLang="ko-KR" dirty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</a:t>
            </a:r>
            <a:r>
              <a:rPr lang="en-US" altLang="ko-KR" b="0" dirty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  <a:r>
              <a:rPr lang="ko-KR" altLang="en-US" b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국내외 시장 동향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50" y="981075"/>
            <a:ext cx="8572500" cy="185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latinLnBrk="1">
              <a:spcBef>
                <a:spcPct val="20000"/>
              </a:spcBef>
              <a:buClr>
                <a:srgbClr val="CC0066"/>
              </a:buClr>
              <a:buFont typeface="굴림체" panose="020B0609000101010101" pitchFamily="49" charset="-127"/>
              <a:buChar char="▣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62000" indent="-285750" latinLnBrk="1">
              <a:spcBef>
                <a:spcPct val="20000"/>
              </a:spcBef>
              <a:buClr>
                <a:srgbClr val="6600CC"/>
              </a:buClr>
              <a:buFont typeface="굴림체" panose="020B0609000101010101" pitchFamily="49" charset="-127"/>
              <a:buChar char="◈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lang="en-US" altLang="ko-KR" sz="2400" b="1" dirty="0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b="1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본 기술의 목표시장 전망</a:t>
            </a:r>
            <a:endParaRPr lang="en-US" altLang="ko-KR" sz="2400" b="1" dirty="0">
              <a:solidFill>
                <a:srgbClr val="CC0066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ko-KR" altLang="en-US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세계 화재감지</a:t>
            </a: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800" b="1">
                <a:latin typeface="나눔고딕" panose="020D0604000000000000" pitchFamily="50" charset="-127"/>
                <a:ea typeface="나눔고딕" panose="020D0604000000000000" pitchFamily="50" charset="-127"/>
              </a:rPr>
              <a:t>탐지</a:t>
            </a: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800" b="1">
                <a:latin typeface="나눔고딕" panose="020D0604000000000000" pitchFamily="50" charset="-127"/>
                <a:ea typeface="나눔고딕" panose="020D0604000000000000" pitchFamily="50" charset="-127"/>
              </a:rPr>
              <a:t>대응장비 시장은 </a:t>
            </a: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2020</a:t>
            </a:r>
            <a:r>
              <a:rPr lang="ko-KR" altLang="en-US" sz="1800" b="1">
                <a:latin typeface="나눔고딕" panose="020D0604000000000000" pitchFamily="50" charset="-127"/>
                <a:ea typeface="나눔고딕" panose="020D0604000000000000" pitchFamily="50" charset="-127"/>
              </a:rPr>
              <a:t>년까지 </a:t>
            </a: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10.8%</a:t>
            </a:r>
            <a:r>
              <a:rPr lang="ko-KR" altLang="en-US" sz="1800" b="1">
                <a:latin typeface="나눔고딕" panose="020D0604000000000000" pitchFamily="50" charset="-127"/>
                <a:ea typeface="나눔고딕" panose="020D0604000000000000" pitchFamily="50" charset="-127"/>
              </a:rPr>
              <a:t>의 연평균 성장율 전망 </a:t>
            </a:r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장비와 서비스</a:t>
            </a:r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유지보수 시장이 각각 </a:t>
            </a:r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52.8%</a:t>
            </a:r>
            <a:r>
              <a:rPr lang="ko-KR" altLang="en-US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와 </a:t>
            </a:r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34.4% </a:t>
            </a:r>
            <a:r>
              <a:rPr lang="ko-KR" altLang="en-US" b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차지</a:t>
            </a:r>
            <a:r>
              <a:rPr lang="en-US" altLang="ko-KR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en-US" altLang="ko-KR" sz="20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742950" lvl="1">
              <a:lnSpc>
                <a:spcPct val="150000"/>
              </a:lnSpc>
              <a:spcAft>
                <a:spcPts val="0"/>
              </a:spcAft>
              <a:buClrTx/>
              <a:buFont typeface="Wingdings" panose="05000000000000000000" pitchFamily="2" charset="2"/>
              <a:buChar char="§"/>
              <a:defRPr/>
            </a:pPr>
            <a:r>
              <a:rPr lang="ko-KR" altLang="en-US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국내 화재감지 시장은 저가 센서 위주에서</a:t>
            </a: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800" b="1">
                <a:latin typeface="나눔고딕" panose="020D0604000000000000" pitchFamily="50" charset="-127"/>
                <a:ea typeface="나눔고딕" panose="020D0604000000000000" pitchFamily="50" charset="-127"/>
              </a:rPr>
              <a:t>최근 무선 및 </a:t>
            </a:r>
            <a:r>
              <a:rPr lang="en-US" altLang="ko-KR" sz="1800" b="1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IoT</a:t>
            </a:r>
            <a:r>
              <a:rPr lang="en-US" altLang="ko-KR" sz="18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800" b="1">
                <a:latin typeface="나눔고딕" panose="020D0604000000000000" pitchFamily="50" charset="-127"/>
                <a:ea typeface="나눔고딕" panose="020D0604000000000000" pitchFamily="50" charset="-127"/>
              </a:rPr>
              <a:t>기술을 적용하는 첨단 제품이 개발되고 있음</a:t>
            </a:r>
            <a:endParaRPr lang="en-US" altLang="ko-KR" sz="18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041201"/>
              </p:ext>
            </p:extLst>
          </p:nvPr>
        </p:nvGraphicFramePr>
        <p:xfrm>
          <a:off x="1462956" y="3496568"/>
          <a:ext cx="3494088" cy="2238376"/>
        </p:xfrm>
        <a:graphic>
          <a:graphicData uri="http://schemas.openxmlformats.org/drawingml/2006/table">
            <a:tbl>
              <a:tblPr/>
              <a:tblGrid>
                <a:gridCol w="19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1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3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7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구분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금액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구성비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79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안전용품 제조업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3,162,969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8.7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9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안전용 기기 및 장비 제조업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4,339,973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11.9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79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안전용 운송장비 제조업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789,328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2.2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79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안전시설선설</a:t>
                      </a:r>
                      <a:r>
                        <a:rPr lang="en-US" altLang="ko-KR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</a:t>
                      </a:r>
                      <a:r>
                        <a:rPr lang="ko-KR" alt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설계</a:t>
                      </a:r>
                      <a:r>
                        <a:rPr lang="en-US" altLang="ko-KR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,</a:t>
                      </a:r>
                      <a:r>
                        <a:rPr lang="ko-KR" alt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감리업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15,959,591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43.7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79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안전 관련 제품 도소매업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4,808,341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13.2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79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안전시스템 개발 및 관리업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1,138,122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3.1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79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안전관리 서비스업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6,363,669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17.4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나눔고딕 ExtraBold" panose="020D0904000000000000" pitchFamily="50" charset="-127"/>
                        <a:ea typeface="나눔고딕 ExtraBold" panose="020D0904000000000000" pitchFamily="50" charset="-127"/>
                      </a:endParaRPr>
                    </a:p>
                  </a:txBody>
                  <a:tcPr marL="64755" marR="64755" marT="17910" marB="1791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Rectangle 79"/>
          <p:cNvSpPr>
            <a:spLocks noChangeArrowheads="1"/>
          </p:cNvSpPr>
          <p:nvPr/>
        </p:nvSpPr>
        <p:spPr bwMode="auto">
          <a:xfrm>
            <a:off x="1475656" y="3140968"/>
            <a:ext cx="32988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latinLnBrk="1">
              <a:spcBef>
                <a:spcPct val="20000"/>
              </a:spcBef>
              <a:buClr>
                <a:srgbClr val="CC0066"/>
              </a:buClr>
              <a:buFont typeface="굴림체" panose="020B0609000101010101" pitchFamily="49" charset="-127"/>
              <a:buChar char="▣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rgbClr val="6600CC"/>
              </a:buClr>
              <a:buFont typeface="굴림체" panose="020B0609000101010101" pitchFamily="49" charset="-127"/>
              <a:buChar char="◈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just" latinLnBrk="0">
              <a:spcBef>
                <a:spcPct val="0"/>
              </a:spcBef>
              <a:buClrTx/>
              <a:buFontTx/>
              <a:buNone/>
            </a:pPr>
            <a:r>
              <a:rPr lang="ko-KR" altLang="en-US" sz="120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재난안전산업 관련 매출 규모 </a:t>
            </a:r>
            <a:r>
              <a:rPr lang="en-US" altLang="ko-KR" sz="120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20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단위</a:t>
            </a:r>
            <a:r>
              <a:rPr lang="en-US" altLang="ko-KR" sz="120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120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백만원</a:t>
            </a:r>
            <a:r>
              <a:rPr lang="en-US" altLang="ko-KR" sz="120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%) </a:t>
            </a:r>
            <a:endParaRPr lang="en-US" altLang="ko-KR" sz="12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직사각형 20"/>
          <p:cNvSpPr>
            <a:spLocks noChangeArrowheads="1"/>
          </p:cNvSpPr>
          <p:nvPr/>
        </p:nvSpPr>
        <p:spPr bwMode="auto">
          <a:xfrm>
            <a:off x="1462956" y="5733355"/>
            <a:ext cx="31670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rgbClr val="CC0066"/>
              </a:buClr>
              <a:buFont typeface="굴림체" panose="020B0609000101010101" pitchFamily="49" charset="-127"/>
              <a:buChar char="▣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rgbClr val="6600CC"/>
              </a:buClr>
              <a:buFont typeface="굴림체" panose="020B0609000101010101" pitchFamily="49" charset="-127"/>
              <a:buChar char="◈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000">
                <a:solidFill>
                  <a:schemeClr val="tx1"/>
                </a:solidFill>
                <a:latin typeface="Times New Roman" panose="02020603050405020304" pitchFamily="18" charset="0"/>
                <a:ea typeface="굴림" panose="020B0600000101010101" pitchFamily="50" charset="-127"/>
              </a:defRPr>
            </a:lvl9pPr>
          </a:lstStyle>
          <a:p>
            <a:pPr algn="just" latinLnBrk="0">
              <a:spcBef>
                <a:spcPct val="0"/>
              </a:spcBef>
              <a:buClrTx/>
              <a:buFontTx/>
              <a:buNone/>
            </a:pPr>
            <a:r>
              <a:rPr lang="en-US" altLang="ko-KR" sz="110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※‫ 2016</a:t>
            </a:r>
            <a:r>
              <a:rPr lang="ko-KR" altLang="en-US" sz="110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년 재난안전 산업조사 </a:t>
            </a:r>
            <a:r>
              <a:rPr lang="en-US" altLang="ko-KR" sz="110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10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구</a:t>
            </a:r>
            <a:r>
              <a:rPr lang="en-US" altLang="ko-KR" sz="110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r>
              <a:rPr lang="ko-KR" altLang="en-US" sz="110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국민안전처</a:t>
            </a:r>
            <a:r>
              <a:rPr lang="en-US" altLang="ko-KR" sz="1100">
                <a:solidFill>
                  <a:srgbClr val="0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8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6763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198150"/>
            <a:ext cx="7162800" cy="584775"/>
          </a:xfrm>
          <a:noFill/>
        </p:spPr>
        <p:txBody>
          <a:bodyPr/>
          <a:lstStyle/>
          <a:p>
            <a:pPr eaLnBrk="1" hangingPunct="1"/>
            <a:r>
              <a:rPr lang="en-US" altLang="ko-KR" dirty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</a:t>
            </a:r>
            <a:r>
              <a:rPr lang="en-US" altLang="ko-KR" b="0" dirty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  <a:r>
              <a:rPr lang="ko-KR" altLang="en-US" b="0" smtClean="0">
                <a:solidFill>
                  <a:srgbClr val="4D4D4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국내외 시장 동향</a:t>
            </a:r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355600" y="1041400"/>
            <a:ext cx="85725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latinLnBrk="1" hangingPunct="1">
              <a:spcBef>
                <a:spcPct val="20000"/>
              </a:spcBef>
              <a:buClr>
                <a:srgbClr val="CC0066"/>
              </a:buClr>
              <a:buFont typeface="굴림체" panose="020B0609000101010101" pitchFamily="49" charset="-127"/>
              <a:buChar char="▣"/>
              <a:defRPr/>
            </a:pPr>
            <a:r>
              <a:rPr lang="en-US" altLang="ko-KR" sz="2400" b="1" dirty="0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400" b="1" dirty="0" err="1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IoT</a:t>
            </a:r>
            <a:r>
              <a:rPr lang="en-US" altLang="ko-KR" sz="2400" b="1" dirty="0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b="1">
                <a:solidFill>
                  <a:srgbClr val="CC006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서비스의 국내외 시장 규모 예측</a:t>
            </a:r>
            <a:endParaRPr lang="en-US" altLang="ko-KR" sz="2400" b="1" dirty="0">
              <a:solidFill>
                <a:srgbClr val="CC0066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lvl="2" latinLnBrk="1">
              <a:spcBef>
                <a:spcPct val="20000"/>
              </a:spcBef>
              <a:buFontTx/>
              <a:buChar char="–"/>
            </a:pPr>
            <a:endParaRPr lang="en-US" altLang="ko-KR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580" name="직사각형 8"/>
          <p:cNvSpPr>
            <a:spLocks noChangeArrowheads="1"/>
          </p:cNvSpPr>
          <p:nvPr/>
        </p:nvSpPr>
        <p:spPr bwMode="auto">
          <a:xfrm>
            <a:off x="468313" y="5210175"/>
            <a:ext cx="82804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※"/>
            </a:pPr>
            <a:r>
              <a:rPr lang="ko-KR" altLang="en-US" sz="1400" b="0">
                <a:solidFill>
                  <a:schemeClr val="tx1"/>
                </a:solidFill>
                <a:latin typeface="Tahoma" panose="020B0604030504040204" pitchFamily="34" charset="0"/>
                <a:ea typeface="나눔고딕" panose="020D0604000000000000" pitchFamily="50" charset="-127"/>
              </a:rPr>
              <a:t>해외 시장 규모 </a:t>
            </a:r>
            <a:r>
              <a:rPr lang="en-US" altLang="ko-KR" sz="1400" b="0">
                <a:solidFill>
                  <a:schemeClr val="tx1"/>
                </a:solidFill>
                <a:latin typeface="Tahoma" panose="020B0604030504040204" pitchFamily="34" charset="0"/>
                <a:ea typeface="나눔고딕" panose="020D0604000000000000" pitchFamily="50" charset="-127"/>
              </a:rPr>
              <a:t>: Internet of Things (IoT) Market by Software Solution (Real-Time Streaming Analytics, Security Solution, Data Management, Remote Monitoring, and Network Bandwidth Management), Service, Platform, Application Area, and Region - Global Forecast to 2022, June 2017</a:t>
            </a:r>
          </a:p>
          <a:p>
            <a:pPr eaLnBrk="1" hangingPunct="1">
              <a:spcBef>
                <a:spcPct val="0"/>
              </a:spcBef>
              <a:buFontTx/>
              <a:buChar char="※"/>
            </a:pPr>
            <a:r>
              <a:rPr lang="ko-KR" altLang="en-US" sz="1400" b="0">
                <a:solidFill>
                  <a:schemeClr val="tx1"/>
                </a:solidFill>
                <a:latin typeface="Tahoma" panose="020B0604030504040204" pitchFamily="34" charset="0"/>
                <a:ea typeface="나눔고딕" panose="020D0604000000000000" pitchFamily="50" charset="-127"/>
              </a:rPr>
              <a:t>국내 시장 규모 </a:t>
            </a:r>
            <a:r>
              <a:rPr lang="en-US" altLang="ko-KR" sz="1400" b="0">
                <a:solidFill>
                  <a:schemeClr val="tx1"/>
                </a:solidFill>
                <a:latin typeface="Tahoma" panose="020B0604030504040204" pitchFamily="34" charset="0"/>
                <a:ea typeface="나눔고딕" panose="020D0604000000000000" pitchFamily="50" charset="-127"/>
              </a:rPr>
              <a:t>: [IT &amp; Future Strategy 2015-15] </a:t>
            </a:r>
            <a:r>
              <a:rPr lang="ko-KR" altLang="en-US" sz="1400" b="0">
                <a:solidFill>
                  <a:schemeClr val="tx1"/>
                </a:solidFill>
                <a:latin typeface="Tahoma" panose="020B0604030504040204" pitchFamily="34" charset="0"/>
                <a:ea typeface="나눔고딕" panose="020D0604000000000000" pitchFamily="50" charset="-127"/>
              </a:rPr>
              <a:t>사물인터넷 수요 및 시장동향  </a:t>
            </a:r>
            <a:r>
              <a:rPr lang="en-US" altLang="ko-KR" sz="1400" b="0">
                <a:solidFill>
                  <a:schemeClr val="tx1"/>
                </a:solidFill>
                <a:latin typeface="Tahoma" panose="020B0604030504040204" pitchFamily="34" charset="0"/>
                <a:ea typeface="나눔고딕" panose="020D0604000000000000" pitchFamily="50" charset="-127"/>
              </a:rPr>
              <a:t>(</a:t>
            </a:r>
            <a:r>
              <a:rPr lang="ko-KR" altLang="en-US" sz="1400" b="0">
                <a:solidFill>
                  <a:schemeClr val="tx1"/>
                </a:solidFill>
                <a:latin typeface="Tahoma" panose="020B0604030504040204" pitchFamily="34" charset="0"/>
                <a:ea typeface="나눔고딕" panose="020D0604000000000000" pitchFamily="50" charset="-127"/>
              </a:rPr>
              <a:t>한국정보화진흥원</a:t>
            </a:r>
            <a:r>
              <a:rPr lang="en-US" altLang="ko-KR" sz="1400" b="0">
                <a:solidFill>
                  <a:schemeClr val="tx1"/>
                </a:solidFill>
                <a:latin typeface="Tahoma" panose="020B0604030504040204" pitchFamily="34" charset="0"/>
                <a:ea typeface="나눔고딕" panose="020D0604000000000000" pitchFamily="50" charset="-127"/>
              </a:rPr>
              <a:t>)</a:t>
            </a:r>
          </a:p>
        </p:txBody>
      </p:sp>
      <p:pic>
        <p:nvPicPr>
          <p:cNvPr id="245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0" r="13193"/>
          <a:stretch>
            <a:fillRect/>
          </a:stretch>
        </p:blipFill>
        <p:spPr bwMode="auto">
          <a:xfrm>
            <a:off x="2051050" y="1754188"/>
            <a:ext cx="5689600" cy="3327400"/>
          </a:xfrm>
          <a:prstGeom prst="rect">
            <a:avLst/>
          </a:prstGeom>
          <a:noFill/>
          <a:ln w="12700">
            <a:solidFill>
              <a:srgbClr val="00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22" descr="D:\과거홍보\●ETRI CIS\연구원 이미지\연구장면(4개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025650"/>
            <a:ext cx="4572000" cy="3579813"/>
          </a:xfrm>
          <a:prstGeom prst="rect">
            <a:avLst/>
          </a:prstGeom>
          <a:noFill/>
          <a:ln>
            <a:noFill/>
          </a:ln>
          <a:effectLst>
            <a:outerShdw dist="89803" dir="2700000" algn="ctr" rotWithShape="0">
              <a:srgbClr val="4D4D4D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523"/>
          <p:cNvSpPr txBox="1">
            <a:spLocks noChangeArrowheads="1"/>
          </p:cNvSpPr>
          <p:nvPr/>
        </p:nvSpPr>
        <p:spPr bwMode="auto">
          <a:xfrm>
            <a:off x="3344863" y="1339850"/>
            <a:ext cx="26670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ko-KR" altLang="en-US" sz="3100" b="0">
                <a:solidFill>
                  <a:srgbClr val="FF66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감사합니다</a:t>
            </a:r>
            <a:r>
              <a:rPr lang="en-US" altLang="ko-KR" sz="3100" b="0">
                <a:solidFill>
                  <a:srgbClr val="FF66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</a:p>
        </p:txBody>
      </p:sp>
      <p:sp>
        <p:nvSpPr>
          <p:cNvPr id="25604" name="Rectangle 529"/>
          <p:cNvSpPr>
            <a:spLocks noChangeArrowheads="1"/>
          </p:cNvSpPr>
          <p:nvPr/>
        </p:nvSpPr>
        <p:spPr bwMode="auto">
          <a:xfrm>
            <a:off x="0" y="6400800"/>
            <a:ext cx="9144000" cy="304800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800" b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605" name="Rectangle 530"/>
          <p:cNvSpPr>
            <a:spLocks noChangeArrowheads="1"/>
          </p:cNvSpPr>
          <p:nvPr/>
        </p:nvSpPr>
        <p:spPr bwMode="auto">
          <a:xfrm>
            <a:off x="533400" y="6400800"/>
            <a:ext cx="8382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CC0066"/>
              </a:buClr>
              <a:buFont typeface="굴림체" panose="020B0609000101010101" pitchFamily="49" charset="-127"/>
              <a:buNone/>
            </a:pPr>
            <a:r>
              <a:rPr lang="en-US" altLang="ko-KR" sz="1600" dirty="0">
                <a:solidFill>
                  <a:srgbClr val="000099"/>
                </a:solidFill>
              </a:rPr>
              <a:t>♣ </a:t>
            </a:r>
            <a:r>
              <a:rPr lang="ko-KR" altLang="en-US" sz="1600">
                <a:solidFill>
                  <a:srgbClr val="000099"/>
                </a:solidFill>
              </a:rPr>
              <a:t>연락처 </a:t>
            </a:r>
            <a:r>
              <a:rPr lang="en-US" altLang="ko-KR" sz="1600" dirty="0">
                <a:solidFill>
                  <a:srgbClr val="000099"/>
                </a:solidFill>
              </a:rPr>
              <a:t>: </a:t>
            </a:r>
            <a:r>
              <a:rPr lang="ko-KR" altLang="en-US" sz="1600">
                <a:solidFill>
                  <a:srgbClr val="000099"/>
                </a:solidFill>
              </a:rPr>
              <a:t>도윤미 </a:t>
            </a:r>
            <a:r>
              <a:rPr lang="en-US" altLang="ko-KR" sz="1600" dirty="0" smtClean="0">
                <a:solidFill>
                  <a:srgbClr val="000099"/>
                </a:solidFill>
              </a:rPr>
              <a:t>PL</a:t>
            </a:r>
            <a:r>
              <a:rPr lang="ko-KR" altLang="en-US" sz="1600" smtClean="0">
                <a:solidFill>
                  <a:srgbClr val="000099"/>
                </a:solidFill>
              </a:rPr>
              <a:t> </a:t>
            </a:r>
            <a:r>
              <a:rPr lang="en-US" altLang="ko-KR" sz="1600" dirty="0">
                <a:solidFill>
                  <a:srgbClr val="000099"/>
                </a:solidFill>
              </a:rPr>
              <a:t>(042-860-6738, </a:t>
            </a:r>
            <a:r>
              <a:rPr lang="en-US" altLang="ko-KR" sz="1600" b="0" dirty="0">
                <a:solidFill>
                  <a:schemeClr val="tx1"/>
                </a:solidFill>
              </a:rPr>
              <a:t>ydoh@etri.re.kr</a:t>
            </a:r>
            <a:r>
              <a:rPr lang="en-US" altLang="ko-KR" sz="1600" dirty="0">
                <a:solidFill>
                  <a:srgbClr val="000099"/>
                </a:solidFill>
              </a:rPr>
              <a:t>) </a:t>
            </a:r>
            <a:r>
              <a:rPr lang="en-US" altLang="ko-KR" sz="1600" dirty="0" err="1">
                <a:solidFill>
                  <a:schemeClr val="tx1"/>
                </a:solidFill>
              </a:rPr>
              <a:t>IoT</a:t>
            </a:r>
            <a:r>
              <a:rPr lang="ko-KR" altLang="en-US" sz="1600">
                <a:solidFill>
                  <a:schemeClr val="tx1"/>
                </a:solidFill>
              </a:rPr>
              <a:t>연구본부</a:t>
            </a:r>
            <a:r>
              <a:rPr lang="en-US" altLang="ko-KR" sz="1600" dirty="0">
                <a:solidFill>
                  <a:schemeClr val="tx1"/>
                </a:solidFill>
              </a:rPr>
              <a:t>/</a:t>
            </a:r>
            <a:r>
              <a:rPr lang="ko-KR" altLang="en-US" sz="1600">
                <a:solidFill>
                  <a:schemeClr val="tx1"/>
                </a:solidFill>
              </a:rPr>
              <a:t>초연결통신연구소</a:t>
            </a:r>
            <a:endParaRPr lang="en-US" altLang="ko-KR" sz="1600" dirty="0">
              <a:solidFill>
                <a:srgbClr val="000099"/>
              </a:solidFill>
            </a:endParaRPr>
          </a:p>
        </p:txBody>
      </p:sp>
      <p:sp>
        <p:nvSpPr>
          <p:cNvPr id="25606" name="Text Box 531"/>
          <p:cNvSpPr txBox="1">
            <a:spLocks noChangeArrowheads="1"/>
          </p:cNvSpPr>
          <p:nvPr/>
        </p:nvSpPr>
        <p:spPr bwMode="auto">
          <a:xfrm>
            <a:off x="5562600" y="5661025"/>
            <a:ext cx="16002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016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Wingdings" panose="05000000000000000000" pitchFamily="2" charset="2"/>
              <a:buChar char="v"/>
              <a:defRPr kumimoji="1" sz="2200" b="1">
                <a:solidFill>
                  <a:srgbClr val="0000F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  <a:lvl2pPr marL="742950" indent="-285750" latinLnBrk="1"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§"/>
              <a:defRPr kumimoji="1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–"/>
              <a:defRPr kumimoji="1" sz="14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100" b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ko-KR" sz="1500">
                <a:solidFill>
                  <a:srgbClr val="3333CC"/>
                </a:solidFill>
              </a:rPr>
              <a:t>www.etri.re.kr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3">
      <a:dk1>
        <a:srgbClr val="000000"/>
      </a:dk1>
      <a:lt1>
        <a:srgbClr val="FFFFCC"/>
      </a:lt1>
      <a:dk2>
        <a:srgbClr val="808000"/>
      </a:dk2>
      <a:lt2>
        <a:srgbClr val="666633"/>
      </a:lt2>
      <a:accent1>
        <a:srgbClr val="339933"/>
      </a:accent1>
      <a:accent2>
        <a:srgbClr val="800000"/>
      </a:accent2>
      <a:accent3>
        <a:srgbClr val="FFFFE2"/>
      </a:accent3>
      <a:accent4>
        <a:srgbClr val="000000"/>
      </a:accent4>
      <a:accent5>
        <a:srgbClr val="ADCAAD"/>
      </a:accent5>
      <a:accent6>
        <a:srgbClr val="730000"/>
      </a:accent6>
      <a:hlink>
        <a:srgbClr val="0033CC"/>
      </a:hlink>
      <a:folHlink>
        <a:srgbClr val="FFCC66"/>
      </a:folHlink>
    </a:clrScheme>
    <a:fontScheme name="기본 디자인">
      <a:majorFont>
        <a:latin typeface="Times New Roman"/>
        <a:ea typeface="굴림"/>
        <a:cs typeface=""/>
      </a:majorFont>
      <a:minorFont>
        <a:latin typeface="Times New Roman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BFE2F7"/>
        </a:solidFill>
        <a:ln w="1016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01600" cap="flat" cmpd="sng" algn="ctr">
          <a:solidFill>
            <a:srgbClr val="0033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0029AE"/>
    </a:lt1>
    <a:dk2>
      <a:srgbClr val="808000"/>
    </a:dk2>
    <a:lt2>
      <a:srgbClr val="666633"/>
    </a:lt2>
    <a:accent1>
      <a:srgbClr val="339933"/>
    </a:accent1>
    <a:accent2>
      <a:srgbClr val="800000"/>
    </a:accent2>
    <a:accent3>
      <a:srgbClr val="AAACD3"/>
    </a:accent3>
    <a:accent4>
      <a:srgbClr val="000000"/>
    </a:accent4>
    <a:accent5>
      <a:srgbClr val="ADCAAD"/>
    </a:accent5>
    <a:accent6>
      <a:srgbClr val="730000"/>
    </a:accent6>
    <a:hlink>
      <a:srgbClr val="0033CC"/>
    </a:hlink>
    <a:folHlink>
      <a:srgbClr val="FFCC66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0029AE"/>
    </a:lt1>
    <a:dk2>
      <a:srgbClr val="808000"/>
    </a:dk2>
    <a:lt2>
      <a:srgbClr val="666633"/>
    </a:lt2>
    <a:accent1>
      <a:srgbClr val="339933"/>
    </a:accent1>
    <a:accent2>
      <a:srgbClr val="800000"/>
    </a:accent2>
    <a:accent3>
      <a:srgbClr val="AAACD3"/>
    </a:accent3>
    <a:accent4>
      <a:srgbClr val="000000"/>
    </a:accent4>
    <a:accent5>
      <a:srgbClr val="ADCAAD"/>
    </a:accent5>
    <a:accent6>
      <a:srgbClr val="730000"/>
    </a:accent6>
    <a:hlink>
      <a:srgbClr val="0033CC"/>
    </a:hlink>
    <a:folHlink>
      <a:srgbClr val="FFCC66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0029AE"/>
    </a:lt1>
    <a:dk2>
      <a:srgbClr val="808000"/>
    </a:dk2>
    <a:lt2>
      <a:srgbClr val="666633"/>
    </a:lt2>
    <a:accent1>
      <a:srgbClr val="339933"/>
    </a:accent1>
    <a:accent2>
      <a:srgbClr val="800000"/>
    </a:accent2>
    <a:accent3>
      <a:srgbClr val="AAACD3"/>
    </a:accent3>
    <a:accent4>
      <a:srgbClr val="000000"/>
    </a:accent4>
    <a:accent5>
      <a:srgbClr val="ADCAAD"/>
    </a:accent5>
    <a:accent6>
      <a:srgbClr val="730000"/>
    </a:accent6>
    <a:hlink>
      <a:srgbClr val="0033CC"/>
    </a:hlink>
    <a:folHlink>
      <a:srgbClr val="FFCC66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0029AE"/>
    </a:lt1>
    <a:dk2>
      <a:srgbClr val="808000"/>
    </a:dk2>
    <a:lt2>
      <a:srgbClr val="666633"/>
    </a:lt2>
    <a:accent1>
      <a:srgbClr val="339933"/>
    </a:accent1>
    <a:accent2>
      <a:srgbClr val="800000"/>
    </a:accent2>
    <a:accent3>
      <a:srgbClr val="AAACD3"/>
    </a:accent3>
    <a:accent4>
      <a:srgbClr val="000000"/>
    </a:accent4>
    <a:accent5>
      <a:srgbClr val="ADCAAD"/>
    </a:accent5>
    <a:accent6>
      <a:srgbClr val="730000"/>
    </a:accent6>
    <a:hlink>
      <a:srgbClr val="0033CC"/>
    </a:hlink>
    <a:folHlink>
      <a:srgbClr val="FFCC6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23197</TotalTime>
  <Words>1047</Words>
  <Application>Microsoft Office PowerPoint</Application>
  <PresentationFormat>화면 슬라이드 쇼(4:3)</PresentationFormat>
  <Paragraphs>216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7" baseType="lpstr">
      <vt:lpstr>휴먼각진헤드라인</vt:lpstr>
      <vt:lpstr>바탕</vt:lpstr>
      <vt:lpstr>Tahoma</vt:lpstr>
      <vt:lpstr>Arial Black</vt:lpstr>
      <vt:lpstr>굴림</vt:lpstr>
      <vt:lpstr>나눔고딕 ExtraBold</vt:lpstr>
      <vt:lpstr>Arial</vt:lpstr>
      <vt:lpstr>Wingdings</vt:lpstr>
      <vt:lpstr>Times New Roman</vt:lpstr>
      <vt:lpstr>굴림체</vt:lpstr>
      <vt:lpstr>나눔고딕 Bold</vt:lpstr>
      <vt:lpstr>나눔고딕</vt:lpstr>
      <vt:lpstr>맑은 고딕</vt:lpstr>
      <vt:lpstr>HY헤드라인M</vt:lpstr>
      <vt:lpstr>YGO540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3. 경쟁기술과 비교</vt:lpstr>
      <vt:lpstr>3. 경쟁기술과 비교</vt:lpstr>
      <vt:lpstr>4. 기술의 사업성</vt:lpstr>
      <vt:lpstr>5. 국내외 시장 동향</vt:lpstr>
      <vt:lpstr>5. 국내외 시장 동향</vt:lpstr>
      <vt:lpstr>PowerPoint 프레젠테이션</vt:lpstr>
    </vt:vector>
  </TitlesOfParts>
  <Company>시스템공학연구소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제목 없음</dc:title>
  <dc:creator>장지훈</dc:creator>
  <cp:lastModifiedBy>Yoonmee</cp:lastModifiedBy>
  <cp:revision>1542</cp:revision>
  <cp:lastPrinted>2016-04-05T04:00:21Z</cp:lastPrinted>
  <dcterms:created xsi:type="dcterms:W3CDTF">1998-07-27T04:31:16Z</dcterms:created>
  <dcterms:modified xsi:type="dcterms:W3CDTF">2018-06-22T03:36:57Z</dcterms:modified>
</cp:coreProperties>
</file>