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24" r:id="rId2"/>
    <p:sldId id="347" r:id="rId3"/>
    <p:sldId id="444" r:id="rId4"/>
    <p:sldId id="446" r:id="rId5"/>
    <p:sldId id="442" r:id="rId6"/>
    <p:sldId id="445" r:id="rId7"/>
    <p:sldId id="443" r:id="rId8"/>
    <p:sldId id="434" r:id="rId9"/>
  </p:sldIdLst>
  <p:sldSz cx="9144000" cy="6858000" type="screen4x3"/>
  <p:notesSz cx="6797675" cy="9928225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04">
          <p15:clr>
            <a:srgbClr val="A4A3A4"/>
          </p15:clr>
        </p15:guide>
        <p15:guide id="2" pos="62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DDDDD"/>
    <a:srgbClr val="FFCCFF"/>
    <a:srgbClr val="BDEEFF"/>
    <a:srgbClr val="3333CC"/>
    <a:srgbClr val="FFFFFF"/>
    <a:srgbClr val="800000"/>
    <a:srgbClr val="FFFF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03447BB-5D67-496B-8E87-E561075AD55C}" styleName="어두운 스타일 1 - 강조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 autoAdjust="0"/>
  </p:normalViewPr>
  <p:slideViewPr>
    <p:cSldViewPr>
      <p:cViewPr varScale="1">
        <p:scale>
          <a:sx n="100" d="100"/>
          <a:sy n="100" d="100"/>
        </p:scale>
        <p:origin x="534" y="84"/>
      </p:cViewPr>
      <p:guideLst>
        <p:guide orient="horz" pos="1104"/>
        <p:guide pos="6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1944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92075"/>
            <a:ext cx="1873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711" tIns="46356" rIns="92711" bIns="46356" numCol="1" anchor="ctr" anchorCtr="0" compatLnSpc="1">
            <a:prstTxWarp prst="textNoShape">
              <a:avLst/>
            </a:prstTxWarp>
            <a:spAutoFit/>
          </a:bodyPr>
          <a:lstStyle>
            <a:lvl1pPr defTabSz="926858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575425" y="92075"/>
            <a:ext cx="1873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711" tIns="46356" rIns="92711" bIns="46356" numCol="1" anchor="ctr" anchorCtr="0" compatLnSpc="1">
            <a:prstTxWarp prst="textNoShape">
              <a:avLst/>
            </a:prstTxWarp>
            <a:spAutoFit/>
          </a:bodyPr>
          <a:lstStyle>
            <a:lvl1pPr algn="r" defTabSz="926858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647238"/>
            <a:ext cx="18732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711" tIns="46356" rIns="92711" bIns="46356" numCol="1" anchor="b" anchorCtr="0" compatLnSpc="1">
            <a:prstTxWarp prst="textNoShape">
              <a:avLst/>
            </a:prstTxWarp>
            <a:spAutoFit/>
          </a:bodyPr>
          <a:lstStyle>
            <a:lvl1pPr defTabSz="926858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345238" y="9647238"/>
            <a:ext cx="41751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711" tIns="46356" rIns="92711" bIns="46356" numCol="1" anchor="b" anchorCtr="0" compatLnSpc="1">
            <a:prstTxWarp prst="textNoShape">
              <a:avLst/>
            </a:prstTxWarp>
            <a:spAutoFit/>
          </a:bodyPr>
          <a:lstStyle>
            <a:lvl1pPr algn="r" defTabSz="926858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58A09E4E-4363-4CD8-92DE-1474D017BB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252837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63" tIns="46032" rIns="92063" bIns="46032" numCol="1" anchor="t" anchorCtr="0" compatLnSpc="1">
            <a:prstTxWarp prst="textNoShape">
              <a:avLst/>
            </a:prstTxWarp>
          </a:bodyPr>
          <a:lstStyle>
            <a:lvl1pPr defTabSz="920366">
              <a:defRPr sz="1200"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63" tIns="46032" rIns="92063" bIns="46032" numCol="1" anchor="t" anchorCtr="0" compatLnSpc="1">
            <a:prstTxWarp prst="textNoShape">
              <a:avLst/>
            </a:prstTxWarp>
          </a:bodyPr>
          <a:lstStyle>
            <a:lvl1pPr algn="r" defTabSz="920366">
              <a:defRPr sz="1200"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2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63" tIns="46032" rIns="92063" bIns="460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문자열 유형을 편집하려면 누르십시오</a:t>
            </a:r>
            <a:r>
              <a:rPr lang="en-US" altLang="ko-KR" noProof="0" smtClean="0"/>
              <a:t>.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세째 수준</a:t>
            </a:r>
          </a:p>
          <a:p>
            <a:pPr lvl="3"/>
            <a:r>
              <a:rPr lang="ko-KR" altLang="en-US" noProof="0" smtClean="0"/>
              <a:t>네째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63" tIns="46032" rIns="92063" bIns="46032" numCol="1" anchor="b" anchorCtr="0" compatLnSpc="1">
            <a:prstTxWarp prst="textNoShape">
              <a:avLst/>
            </a:prstTxWarp>
          </a:bodyPr>
          <a:lstStyle>
            <a:lvl1pPr defTabSz="920366">
              <a:defRPr sz="1200"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63" tIns="46032" rIns="92063" bIns="46032" numCol="1" anchor="b" anchorCtr="0" compatLnSpc="1">
            <a:prstTxWarp prst="textNoShape">
              <a:avLst/>
            </a:prstTxWarp>
          </a:bodyPr>
          <a:lstStyle>
            <a:lvl1pPr algn="r" defTabSz="920366">
              <a:defRPr sz="1200"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E59D1E62-1EF7-4F27-B706-B531ADB11D1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38148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27" descr="D:\pskwork\ETRI\bmp\title.bmp"/>
          <p:cNvPicPr>
            <a:picLocks noChangeAspect="1" noChangeArrowheads="1"/>
          </p:cNvPicPr>
          <p:nvPr/>
        </p:nvPicPr>
        <p:blipFill>
          <a:blip r:embed="rId2" cstate="print">
            <a:lum bright="20000" contras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85800"/>
            <a:ext cx="7496175" cy="495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030" descr="C:\My Documents\DS\New Folder\로고심볼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410200"/>
            <a:ext cx="312420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8962" name="Rectangle 102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343400"/>
            <a:ext cx="6400800" cy="838200"/>
          </a:xfrm>
        </p:spPr>
        <p:txBody>
          <a:bodyPr/>
          <a:lstStyle>
            <a:lvl1pPr marL="0" indent="0" algn="ctr">
              <a:buFont typeface="굴림체" pitchFamily="49" charset="-127"/>
              <a:buNone/>
              <a:defRPr sz="1800"/>
            </a:lvl1pPr>
          </a:lstStyle>
          <a:p>
            <a:r>
              <a:rPr lang="ko-KR" altLang="en-US"/>
              <a:t>마스터 부제목을  입력하십시요</a:t>
            </a:r>
          </a:p>
        </p:txBody>
      </p:sp>
    </p:spTree>
    <p:extLst>
      <p:ext uri="{BB962C8B-B14F-4D97-AF65-F5344CB8AC3E}">
        <p14:creationId xmlns:p14="http://schemas.microsoft.com/office/powerpoint/2010/main" val="1958502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ETRI OOO</a:t>
            </a:r>
            <a:r>
              <a:rPr lang="ko-KR" altLang="en-US"/>
              <a:t>연구소</a:t>
            </a:r>
            <a:r>
              <a:rPr lang="en-US" altLang="ko-KR"/>
              <a:t>(</a:t>
            </a:r>
            <a:r>
              <a:rPr lang="ko-KR" altLang="en-US"/>
              <a:t>단</a:t>
            </a:r>
            <a:r>
              <a:rPr lang="en-US" altLang="ko-KR"/>
              <a:t>, </a:t>
            </a:r>
            <a:r>
              <a:rPr lang="ko-KR" altLang="en-US"/>
              <a:t>본부</a:t>
            </a:r>
            <a:r>
              <a:rPr lang="en-US" altLang="ko-KR"/>
              <a:t>)</a:t>
            </a:r>
            <a:r>
              <a:rPr lang="ko-KR" altLang="en-US"/>
              <a:t>명</a:t>
            </a:r>
          </a:p>
        </p:txBody>
      </p:sp>
      <p:sp>
        <p:nvSpPr>
          <p:cNvPr id="5" name="Rectangle 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40E02-ECC3-4AB1-802A-D792AD9BA75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8790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496050" y="890588"/>
            <a:ext cx="1962150" cy="505301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600" y="890588"/>
            <a:ext cx="5734050" cy="505301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ETRI OOO</a:t>
            </a:r>
            <a:r>
              <a:rPr lang="ko-KR" altLang="en-US"/>
              <a:t>연구소</a:t>
            </a:r>
            <a:r>
              <a:rPr lang="en-US" altLang="ko-KR"/>
              <a:t>(</a:t>
            </a:r>
            <a:r>
              <a:rPr lang="ko-KR" altLang="en-US"/>
              <a:t>단</a:t>
            </a:r>
            <a:r>
              <a:rPr lang="en-US" altLang="ko-KR"/>
              <a:t>, </a:t>
            </a:r>
            <a:r>
              <a:rPr lang="ko-KR" altLang="en-US"/>
              <a:t>본부</a:t>
            </a:r>
            <a:r>
              <a:rPr lang="en-US" altLang="ko-KR"/>
              <a:t>)</a:t>
            </a:r>
            <a:r>
              <a:rPr lang="ko-KR" altLang="en-US"/>
              <a:t>명</a:t>
            </a:r>
          </a:p>
        </p:txBody>
      </p:sp>
      <p:sp>
        <p:nvSpPr>
          <p:cNvPr id="5" name="Rectangle 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CD6FBD-047F-4A7E-B178-8045800F4FF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0936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890588"/>
            <a:ext cx="7772400" cy="579437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3962400"/>
          </a:xfrm>
        </p:spPr>
        <p:txBody>
          <a:bodyPr/>
          <a:lstStyle/>
          <a:p>
            <a:pPr lvl="0"/>
            <a:endParaRPr lang="ko-KR" altLang="en-US" noProof="0" smtClean="0"/>
          </a:p>
        </p:txBody>
      </p:sp>
      <p:sp>
        <p:nvSpPr>
          <p:cNvPr id="4" name="Rectangle 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ETRI OOO</a:t>
            </a:r>
            <a:r>
              <a:rPr lang="ko-KR" altLang="en-US"/>
              <a:t>연구소</a:t>
            </a:r>
            <a:r>
              <a:rPr lang="en-US" altLang="ko-KR"/>
              <a:t>(</a:t>
            </a:r>
            <a:r>
              <a:rPr lang="ko-KR" altLang="en-US"/>
              <a:t>단</a:t>
            </a:r>
            <a:r>
              <a:rPr lang="en-US" altLang="ko-KR"/>
              <a:t>, </a:t>
            </a:r>
            <a:r>
              <a:rPr lang="ko-KR" altLang="en-US"/>
              <a:t>본부</a:t>
            </a:r>
            <a:r>
              <a:rPr lang="en-US" altLang="ko-KR"/>
              <a:t>)</a:t>
            </a:r>
            <a:r>
              <a:rPr lang="ko-KR" altLang="en-US"/>
              <a:t>명</a:t>
            </a:r>
          </a:p>
        </p:txBody>
      </p:sp>
      <p:sp>
        <p:nvSpPr>
          <p:cNvPr id="5" name="Rectangle 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61A75-1B9C-4726-8BD7-2E279298F7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15433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ETRI OOO</a:t>
            </a:r>
            <a:r>
              <a:rPr lang="ko-KR" altLang="en-US"/>
              <a:t>연구소</a:t>
            </a:r>
            <a:r>
              <a:rPr lang="en-US" altLang="ko-KR"/>
              <a:t>(</a:t>
            </a:r>
            <a:r>
              <a:rPr lang="ko-KR" altLang="en-US"/>
              <a:t>단</a:t>
            </a:r>
            <a:r>
              <a:rPr lang="en-US" altLang="ko-KR"/>
              <a:t>, </a:t>
            </a:r>
            <a:r>
              <a:rPr lang="ko-KR" altLang="en-US"/>
              <a:t>본부</a:t>
            </a:r>
            <a:r>
              <a:rPr lang="en-US" altLang="ko-KR"/>
              <a:t>)</a:t>
            </a:r>
            <a:r>
              <a:rPr lang="ko-KR" altLang="en-US"/>
              <a:t>명</a:t>
            </a:r>
          </a:p>
        </p:txBody>
      </p:sp>
      <p:sp>
        <p:nvSpPr>
          <p:cNvPr id="5" name="Rectangle 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D157F-71BE-477A-A64C-8DC7BA09288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51957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ETRI OOO</a:t>
            </a:r>
            <a:r>
              <a:rPr lang="ko-KR" altLang="en-US"/>
              <a:t>연구소</a:t>
            </a:r>
            <a:r>
              <a:rPr lang="en-US" altLang="ko-KR"/>
              <a:t>(</a:t>
            </a:r>
            <a:r>
              <a:rPr lang="ko-KR" altLang="en-US"/>
              <a:t>단</a:t>
            </a:r>
            <a:r>
              <a:rPr lang="en-US" altLang="ko-KR"/>
              <a:t>, </a:t>
            </a:r>
            <a:r>
              <a:rPr lang="ko-KR" altLang="en-US"/>
              <a:t>본부</a:t>
            </a:r>
            <a:r>
              <a:rPr lang="en-US" altLang="ko-KR"/>
              <a:t>)</a:t>
            </a:r>
            <a:r>
              <a:rPr lang="ko-KR" altLang="en-US"/>
              <a:t>명</a:t>
            </a:r>
          </a:p>
        </p:txBody>
      </p:sp>
      <p:sp>
        <p:nvSpPr>
          <p:cNvPr id="5" name="Rectangle 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ADCE7B-7774-4EEA-B77D-2A90C1678D1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68937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ETRI OOO</a:t>
            </a:r>
            <a:r>
              <a:rPr lang="ko-KR" altLang="en-US"/>
              <a:t>연구소</a:t>
            </a:r>
            <a:r>
              <a:rPr lang="en-US" altLang="ko-KR"/>
              <a:t>(</a:t>
            </a:r>
            <a:r>
              <a:rPr lang="ko-KR" altLang="en-US"/>
              <a:t>단</a:t>
            </a:r>
            <a:r>
              <a:rPr lang="en-US" altLang="ko-KR"/>
              <a:t>, </a:t>
            </a:r>
            <a:r>
              <a:rPr lang="ko-KR" altLang="en-US"/>
              <a:t>본부</a:t>
            </a:r>
            <a:r>
              <a:rPr lang="en-US" altLang="ko-KR"/>
              <a:t>)</a:t>
            </a:r>
            <a:r>
              <a:rPr lang="ko-KR" altLang="en-US"/>
              <a:t>명</a:t>
            </a:r>
          </a:p>
        </p:txBody>
      </p:sp>
      <p:sp>
        <p:nvSpPr>
          <p:cNvPr id="6" name="Rectangle 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6072D-B193-4AA2-A2D0-C9B1C034F91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79258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ETRI OOO</a:t>
            </a:r>
            <a:r>
              <a:rPr lang="ko-KR" altLang="en-US"/>
              <a:t>연구소</a:t>
            </a:r>
            <a:r>
              <a:rPr lang="en-US" altLang="ko-KR"/>
              <a:t>(</a:t>
            </a:r>
            <a:r>
              <a:rPr lang="ko-KR" altLang="en-US"/>
              <a:t>단</a:t>
            </a:r>
            <a:r>
              <a:rPr lang="en-US" altLang="ko-KR"/>
              <a:t>, </a:t>
            </a:r>
            <a:r>
              <a:rPr lang="ko-KR" altLang="en-US"/>
              <a:t>본부</a:t>
            </a:r>
            <a:r>
              <a:rPr lang="en-US" altLang="ko-KR"/>
              <a:t>)</a:t>
            </a:r>
            <a:r>
              <a:rPr lang="ko-KR" altLang="en-US"/>
              <a:t>명</a:t>
            </a:r>
          </a:p>
        </p:txBody>
      </p:sp>
      <p:sp>
        <p:nvSpPr>
          <p:cNvPr id="8" name="Rectangle 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AD9D58-E841-4C7C-97BE-2F70BB2077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00447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ETRI OOO</a:t>
            </a:r>
            <a:r>
              <a:rPr lang="ko-KR" altLang="en-US"/>
              <a:t>연구소</a:t>
            </a:r>
            <a:r>
              <a:rPr lang="en-US" altLang="ko-KR"/>
              <a:t>(</a:t>
            </a:r>
            <a:r>
              <a:rPr lang="ko-KR" altLang="en-US"/>
              <a:t>단</a:t>
            </a:r>
            <a:r>
              <a:rPr lang="en-US" altLang="ko-KR"/>
              <a:t>, </a:t>
            </a:r>
            <a:r>
              <a:rPr lang="ko-KR" altLang="en-US"/>
              <a:t>본부</a:t>
            </a:r>
            <a:r>
              <a:rPr lang="en-US" altLang="ko-KR"/>
              <a:t>)</a:t>
            </a:r>
            <a:r>
              <a:rPr lang="ko-KR" altLang="en-US"/>
              <a:t>명</a:t>
            </a:r>
          </a:p>
        </p:txBody>
      </p:sp>
      <p:sp>
        <p:nvSpPr>
          <p:cNvPr id="4" name="Rectangle 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D0825-F956-4AF6-A134-93FA81C3EEF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98494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ETRI OOO</a:t>
            </a:r>
            <a:r>
              <a:rPr lang="ko-KR" altLang="en-US"/>
              <a:t>연구소</a:t>
            </a:r>
            <a:r>
              <a:rPr lang="en-US" altLang="ko-KR"/>
              <a:t>(</a:t>
            </a:r>
            <a:r>
              <a:rPr lang="ko-KR" altLang="en-US"/>
              <a:t>단</a:t>
            </a:r>
            <a:r>
              <a:rPr lang="en-US" altLang="ko-KR"/>
              <a:t>, </a:t>
            </a:r>
            <a:r>
              <a:rPr lang="ko-KR" altLang="en-US"/>
              <a:t>본부</a:t>
            </a:r>
            <a:r>
              <a:rPr lang="en-US" altLang="ko-KR"/>
              <a:t>)</a:t>
            </a:r>
            <a:r>
              <a:rPr lang="ko-KR" altLang="en-US"/>
              <a:t>명</a:t>
            </a:r>
          </a:p>
        </p:txBody>
      </p:sp>
      <p:sp>
        <p:nvSpPr>
          <p:cNvPr id="3" name="Rectangle 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6FC07-EBD6-4FB3-BD37-68621D9F07B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84348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ETRI OOO</a:t>
            </a:r>
            <a:r>
              <a:rPr lang="ko-KR" altLang="en-US"/>
              <a:t>연구소</a:t>
            </a:r>
            <a:r>
              <a:rPr lang="en-US" altLang="ko-KR"/>
              <a:t>(</a:t>
            </a:r>
            <a:r>
              <a:rPr lang="ko-KR" altLang="en-US"/>
              <a:t>단</a:t>
            </a:r>
            <a:r>
              <a:rPr lang="en-US" altLang="ko-KR"/>
              <a:t>, </a:t>
            </a:r>
            <a:r>
              <a:rPr lang="ko-KR" altLang="en-US"/>
              <a:t>본부</a:t>
            </a:r>
            <a:r>
              <a:rPr lang="en-US" altLang="ko-KR"/>
              <a:t>)</a:t>
            </a:r>
            <a:r>
              <a:rPr lang="ko-KR" altLang="en-US"/>
              <a:t>명</a:t>
            </a:r>
          </a:p>
        </p:txBody>
      </p:sp>
      <p:sp>
        <p:nvSpPr>
          <p:cNvPr id="6" name="Rectangle 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78DF5-1F61-46C4-95F0-52C7232DFD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61972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ETRI OOO</a:t>
            </a:r>
            <a:r>
              <a:rPr lang="ko-KR" altLang="en-US"/>
              <a:t>연구소</a:t>
            </a:r>
            <a:r>
              <a:rPr lang="en-US" altLang="ko-KR"/>
              <a:t>(</a:t>
            </a:r>
            <a:r>
              <a:rPr lang="ko-KR" altLang="en-US"/>
              <a:t>단</a:t>
            </a:r>
            <a:r>
              <a:rPr lang="en-US" altLang="ko-KR"/>
              <a:t>, </a:t>
            </a:r>
            <a:r>
              <a:rPr lang="ko-KR" altLang="en-US"/>
              <a:t>본부</a:t>
            </a:r>
            <a:r>
              <a:rPr lang="en-US" altLang="ko-KR"/>
              <a:t>)</a:t>
            </a:r>
            <a:r>
              <a:rPr lang="ko-KR" altLang="en-US"/>
              <a:t>명</a:t>
            </a:r>
          </a:p>
        </p:txBody>
      </p:sp>
      <p:sp>
        <p:nvSpPr>
          <p:cNvPr id="6" name="Rectangle 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57530A-25FE-4B79-8A83-85FCEFAEDC3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16086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1" name="Rectangle 47"/>
          <p:cNvSpPr>
            <a:spLocks noChangeArrowheads="1"/>
          </p:cNvSpPr>
          <p:nvPr userDrawn="1"/>
        </p:nvSpPr>
        <p:spPr bwMode="auto">
          <a:xfrm>
            <a:off x="0" y="6400800"/>
            <a:ext cx="9144000" cy="304800"/>
          </a:xfrm>
          <a:prstGeom prst="rect">
            <a:avLst/>
          </a:prstGeom>
          <a:solidFill>
            <a:srgbClr val="CDE6FF"/>
          </a:solidFill>
          <a:ln w="1016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endParaRPr lang="ko-KR" altLang="en-US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문자열 유형을 편집하려면 누르십시오</a:t>
            </a:r>
            <a:r>
              <a:rPr lang="en-US" altLang="ko-KR" smtClean="0"/>
              <a:t>.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세째 수준</a:t>
            </a:r>
          </a:p>
          <a:p>
            <a:pPr lvl="3"/>
            <a:r>
              <a:rPr lang="ko-KR" altLang="en-US" smtClean="0"/>
              <a:t>네째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Rectangle 28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890588"/>
            <a:ext cx="7772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제목 작성</a:t>
            </a:r>
          </a:p>
        </p:txBody>
      </p:sp>
      <p:sp>
        <p:nvSpPr>
          <p:cNvPr id="1053" name="Rectangle 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80125" y="6400800"/>
            <a:ext cx="2530475" cy="304800"/>
          </a:xfrm>
          <a:prstGeom prst="rect">
            <a:avLst/>
          </a:prstGeom>
          <a:noFill/>
          <a:ln w="1016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>
              <a:defRPr sz="1400" b="1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ETRI OOO</a:t>
            </a:r>
            <a:r>
              <a:rPr lang="ko-KR" altLang="en-US"/>
              <a:t>연구소</a:t>
            </a:r>
            <a:r>
              <a:rPr lang="en-US" altLang="ko-KR"/>
              <a:t>(</a:t>
            </a:r>
            <a:r>
              <a:rPr lang="ko-KR" altLang="en-US"/>
              <a:t>단</a:t>
            </a:r>
            <a:r>
              <a:rPr lang="en-US" altLang="ko-KR"/>
              <a:t>, </a:t>
            </a:r>
            <a:r>
              <a:rPr lang="ko-KR" altLang="en-US"/>
              <a:t>본부</a:t>
            </a:r>
            <a:r>
              <a:rPr lang="en-US" altLang="ko-KR"/>
              <a:t>)</a:t>
            </a:r>
            <a:r>
              <a:rPr lang="ko-KR" altLang="en-US"/>
              <a:t>명</a:t>
            </a:r>
          </a:p>
        </p:txBody>
      </p:sp>
      <p:sp>
        <p:nvSpPr>
          <p:cNvPr id="1054" name="Rectangle 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04225" y="6400800"/>
            <a:ext cx="434975" cy="304800"/>
          </a:xfrm>
          <a:prstGeom prst="rect">
            <a:avLst/>
          </a:prstGeom>
          <a:noFill/>
          <a:ln w="1016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r">
              <a:defRPr sz="1400" b="1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C57E3671-F41A-4CE5-BCDB-D83F99AE2EF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pic>
        <p:nvPicPr>
          <p:cNvPr id="1031" name="Picture 46" descr="D:\홍보실\●홍보실 업무 자료\2003홍보실업무보고\상단 이미지(4)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50" descr="D:\2004 기술이전\ETRI CI\2004 변경 로고심볼.wmf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152400"/>
            <a:ext cx="914400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6" name="Text Box 92"/>
          <p:cNvSpPr txBox="1">
            <a:spLocks noChangeArrowheads="1"/>
          </p:cNvSpPr>
          <p:nvPr userDrawn="1"/>
        </p:nvSpPr>
        <p:spPr bwMode="auto">
          <a:xfrm>
            <a:off x="1066800" y="6400800"/>
            <a:ext cx="1219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1200">
                <a:latin typeface="휴먼새내기체" pitchFamily="18" charset="-127"/>
                <a:ea typeface="휴먼새내기체" pitchFamily="18" charset="-127"/>
              </a:rPr>
              <a:t>Proprietary</a:t>
            </a:r>
          </a:p>
        </p:txBody>
      </p:sp>
      <p:pic>
        <p:nvPicPr>
          <p:cNvPr id="1034" name="Picture 93" descr="D:\2004 기술이전\ETRI CI\2004 변경 로고심볼.wmf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500813"/>
            <a:ext cx="609600" cy="12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</p:sldLayoutIdLst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3200" b="1">
          <a:solidFill>
            <a:srgbClr val="000099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3200" b="1">
          <a:solidFill>
            <a:srgbClr val="000099"/>
          </a:solidFill>
          <a:latin typeface="Times New Roman" pitchFamily="18" charset="0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3200" b="1">
          <a:solidFill>
            <a:srgbClr val="000099"/>
          </a:solidFill>
          <a:latin typeface="Times New Roman" pitchFamily="18" charset="0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3200" b="1">
          <a:solidFill>
            <a:srgbClr val="000099"/>
          </a:solidFill>
          <a:latin typeface="Times New Roman" pitchFamily="18" charset="0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3200" b="1">
          <a:solidFill>
            <a:srgbClr val="000099"/>
          </a:solidFill>
          <a:latin typeface="Times New Roman" pitchFamily="18" charset="0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3200" b="1">
          <a:solidFill>
            <a:srgbClr val="000099"/>
          </a:solidFill>
          <a:latin typeface="Times New Roman" pitchFamily="18" charset="0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3200" b="1">
          <a:solidFill>
            <a:srgbClr val="000099"/>
          </a:solidFill>
          <a:latin typeface="Times New Roman" pitchFamily="18" charset="0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3200" b="1">
          <a:solidFill>
            <a:srgbClr val="000099"/>
          </a:solidFill>
          <a:latin typeface="Times New Roman" pitchFamily="18" charset="0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3200" b="1">
          <a:solidFill>
            <a:srgbClr val="000099"/>
          </a:solidFill>
          <a:latin typeface="Times New Roman" pitchFamily="18" charset="0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CC0066"/>
        </a:buClr>
        <a:buFont typeface="굴림체" pitchFamily="49" charset="-127"/>
        <a:buChar char="▣"/>
        <a:defRPr kumimoji="1" sz="1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6600CC"/>
        </a:buClr>
        <a:buFont typeface="굴림체" pitchFamily="49" charset="-127"/>
        <a:buChar char="◈"/>
        <a:defRPr kumimoji="1" sz="1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1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1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1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1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1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1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1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leeky@etri.re.kr" TargetMode="External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바닥글 개체 틀 1"/>
          <p:cNvSpPr>
            <a:spLocks noGrp="1"/>
          </p:cNvSpPr>
          <p:nvPr>
            <p:ph type="ftr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hangingPunct="1"/>
            <a:r>
              <a:rPr lang="en-US" altLang="ko-KR" smtClean="0"/>
              <a:t>ETRI OOO</a:t>
            </a:r>
            <a:r>
              <a:rPr lang="ko-KR" altLang="en-US" smtClean="0"/>
              <a:t>연구소</a:t>
            </a:r>
            <a:r>
              <a:rPr lang="en-US" altLang="ko-KR" smtClean="0"/>
              <a:t>(</a:t>
            </a:r>
            <a:r>
              <a:rPr lang="ko-KR" altLang="en-US" smtClean="0"/>
              <a:t>단</a:t>
            </a:r>
            <a:r>
              <a:rPr lang="en-US" altLang="ko-KR" smtClean="0"/>
              <a:t>, </a:t>
            </a:r>
            <a:r>
              <a:rPr lang="ko-KR" altLang="en-US" smtClean="0"/>
              <a:t>본부</a:t>
            </a:r>
            <a:r>
              <a:rPr lang="en-US" altLang="ko-KR" smtClean="0"/>
              <a:t>)</a:t>
            </a:r>
            <a:r>
              <a:rPr lang="ko-KR" altLang="en-US" smtClean="0"/>
              <a:t>명</a:t>
            </a:r>
          </a:p>
        </p:txBody>
      </p:sp>
      <p:sp>
        <p:nvSpPr>
          <p:cNvPr id="3075" name="슬라이드 번호 개체 틀 2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hangingPunct="1"/>
            <a:fld id="{34904317-4170-44C0-8DAA-F8B4E9CD1606}" type="slidenum">
              <a:rPr lang="en-US" altLang="ko-KR" smtClean="0"/>
              <a:pPr eaLnBrk="1" hangingPunct="1"/>
              <a:t>1</a:t>
            </a:fld>
            <a:endParaRPr lang="en-US" altLang="ko-KR" smtClean="0"/>
          </a:p>
        </p:txBody>
      </p:sp>
      <p:sp>
        <p:nvSpPr>
          <p:cNvPr id="3076" name="Rectangle 2054"/>
          <p:cNvSpPr>
            <a:spLocks noChangeArrowheads="1"/>
          </p:cNvSpPr>
          <p:nvPr/>
        </p:nvSpPr>
        <p:spPr bwMode="auto">
          <a:xfrm>
            <a:off x="0" y="5791200"/>
            <a:ext cx="9144000" cy="1066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ko-KR" altLang="en-US"/>
          </a:p>
        </p:txBody>
      </p:sp>
      <p:sp>
        <p:nvSpPr>
          <p:cNvPr id="3077" name="Rectangle 2060"/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ko-KR" altLang="en-US"/>
          </a:p>
        </p:txBody>
      </p:sp>
      <p:sp>
        <p:nvSpPr>
          <p:cNvPr id="334851" name="Rectangle 2051"/>
          <p:cNvSpPr>
            <a:spLocks noChangeArrowheads="1"/>
          </p:cNvSpPr>
          <p:nvPr/>
        </p:nvSpPr>
        <p:spPr bwMode="auto">
          <a:xfrm>
            <a:off x="1143000" y="1032560"/>
            <a:ext cx="7010400" cy="646331"/>
          </a:xfrm>
          <a:prstGeom prst="rect">
            <a:avLst/>
          </a:prstGeom>
          <a:noFill/>
          <a:ln w="101600">
            <a:noFill/>
            <a:miter lim="800000"/>
            <a:headEnd/>
            <a:tailEnd/>
          </a:ln>
          <a:effectLst>
            <a:outerShdw dist="63500" dir="2212194" algn="ctr" rotWithShape="0">
              <a:srgbClr val="D3D3D3"/>
            </a:outerShdw>
          </a:effectLst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ko-KR" altLang="en-US" sz="3600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영한</a:t>
            </a:r>
            <a:r>
              <a:rPr lang="ko-KR" altLang="en-US" sz="3600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dirty="0" err="1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대역어</a:t>
            </a:r>
            <a:r>
              <a:rPr lang="ko-KR" altLang="en-US" sz="3600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 사전</a:t>
            </a:r>
            <a:endParaRPr lang="en-US" altLang="ko-KR" sz="3600" dirty="0" smtClean="0">
              <a:solidFill>
                <a:srgbClr val="0000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334863" name="Picture 2063" descr="보고-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90800"/>
            <a:ext cx="91440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4865" name="Text Box 2065"/>
          <p:cNvSpPr txBox="1">
            <a:spLocks noChangeArrowheads="1"/>
          </p:cNvSpPr>
          <p:nvPr/>
        </p:nvSpPr>
        <p:spPr bwMode="auto">
          <a:xfrm>
            <a:off x="6934200" y="2743200"/>
            <a:ext cx="2133600" cy="1495425"/>
          </a:xfrm>
          <a:prstGeom prst="rect">
            <a:avLst/>
          </a:prstGeom>
          <a:noFill/>
          <a:ln w="101600">
            <a:noFill/>
            <a:miter lim="800000"/>
            <a:headEnd/>
            <a:tailEnd/>
          </a:ln>
          <a:effectLst>
            <a:outerShdw dist="53882" dir="2700000" algn="ctr" rotWithShape="0">
              <a:srgbClr val="003366"/>
            </a:outerShdw>
          </a:effectLst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2300">
                <a:solidFill>
                  <a:srgbClr val="ECECEC"/>
                </a:solidFill>
                <a:latin typeface="Arial Black" pitchFamily="34" charset="0"/>
                <a:ea typeface="휴먼각진헤드라인" pitchFamily="18" charset="-127"/>
              </a:rPr>
              <a:t>ETRI</a:t>
            </a:r>
          </a:p>
          <a:p>
            <a:pPr algn="r">
              <a:defRPr/>
            </a:pPr>
            <a:r>
              <a:rPr lang="en-US" altLang="ko-KR" sz="2300">
                <a:solidFill>
                  <a:srgbClr val="ECECEC"/>
                </a:solidFill>
                <a:latin typeface="Arial Black" pitchFamily="34" charset="0"/>
                <a:ea typeface="휴먼각진헤드라인" pitchFamily="18" charset="-127"/>
              </a:rPr>
              <a:t>Technology Marketing</a:t>
            </a:r>
          </a:p>
          <a:p>
            <a:pPr algn="r">
              <a:defRPr/>
            </a:pPr>
            <a:r>
              <a:rPr lang="en-US" altLang="ko-KR" sz="2300">
                <a:solidFill>
                  <a:srgbClr val="ECECEC"/>
                </a:solidFill>
                <a:latin typeface="Arial Black" pitchFamily="34" charset="0"/>
                <a:ea typeface="휴먼각진헤드라인" pitchFamily="18" charset="-127"/>
              </a:rPr>
              <a:t>Strategy</a:t>
            </a:r>
          </a:p>
        </p:txBody>
      </p:sp>
      <p:sp>
        <p:nvSpPr>
          <p:cNvPr id="334866" name="Rectangle 2066"/>
          <p:cNvSpPr>
            <a:spLocks noChangeArrowheads="1"/>
          </p:cNvSpPr>
          <p:nvPr/>
        </p:nvSpPr>
        <p:spPr bwMode="auto">
          <a:xfrm>
            <a:off x="76200" y="76200"/>
            <a:ext cx="342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altLang="ko-KR" i="1">
                <a:solidFill>
                  <a:srgbClr val="5F5F5F"/>
                </a:solidFill>
                <a:latin typeface="HY헤드라인M" pitchFamily="18" charset="-127"/>
                <a:ea typeface="HY헤드라인M" pitchFamily="18" charset="-127"/>
              </a:rPr>
              <a:t>IT R&amp;D Global Leader</a:t>
            </a:r>
          </a:p>
        </p:txBody>
      </p:sp>
      <p:pic>
        <p:nvPicPr>
          <p:cNvPr id="334870" name="Picture 2070" descr="좌우로고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8183" y="6076950"/>
            <a:ext cx="2816225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4871" name="Picture 2071" descr="2004 변경 로고심볼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667000"/>
            <a:ext cx="914400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4" name="Text Box 2072"/>
          <p:cNvSpPr txBox="1">
            <a:spLocks noChangeArrowheads="1"/>
          </p:cNvSpPr>
          <p:nvPr/>
        </p:nvSpPr>
        <p:spPr bwMode="auto">
          <a:xfrm>
            <a:off x="179388" y="620713"/>
            <a:ext cx="17287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ko-KR" sz="1200"/>
              <a:t>[</a:t>
            </a:r>
            <a:r>
              <a:rPr lang="ko-KR" altLang="en-US" sz="1200"/>
              <a:t>첨부 제</a:t>
            </a:r>
            <a:r>
              <a:rPr lang="en-US" altLang="ko-KR" sz="1200"/>
              <a:t>4</a:t>
            </a:r>
            <a:r>
              <a:rPr lang="ko-KR" altLang="en-US" sz="1200"/>
              <a:t>호</a:t>
            </a:r>
            <a:r>
              <a:rPr lang="en-US" altLang="ko-KR" sz="1200"/>
              <a:t>]</a:t>
            </a:r>
          </a:p>
        </p:txBody>
      </p:sp>
      <p:sp>
        <p:nvSpPr>
          <p:cNvPr id="14" name="Text Box 2061"/>
          <p:cNvSpPr txBox="1">
            <a:spLocks noChangeArrowheads="1"/>
          </p:cNvSpPr>
          <p:nvPr/>
        </p:nvSpPr>
        <p:spPr bwMode="auto">
          <a:xfrm>
            <a:off x="2714625" y="4657725"/>
            <a:ext cx="42148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>
            <a:spAutoFit/>
          </a:bodyPr>
          <a:lstStyle/>
          <a:p>
            <a:pPr algn="ctr" eaLnBrk="0" latinLnBrk="0" hangingPunct="0">
              <a:defRPr/>
            </a:pPr>
            <a:r>
              <a:rPr kumimoji="0" lang="ko-KR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이기영</a:t>
            </a:r>
            <a:r>
              <a:rPr kumimoji="0" lang="ko-KR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 </a:t>
            </a:r>
            <a:r>
              <a:rPr kumimoji="0" lang="en-US" altLang="ko-KR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(</a:t>
            </a:r>
            <a:r>
              <a:rPr kumimoji="0" lang="en-US" altLang="ko-KR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  <a:hlinkClick r:id="rId5"/>
              </a:rPr>
              <a:t>leeky@etri.re.kr</a:t>
            </a:r>
            <a:r>
              <a:rPr kumimoji="0" lang="en-US" altLang="ko-KR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)</a:t>
            </a:r>
          </a:p>
          <a:p>
            <a:pPr algn="ctr" eaLnBrk="0" latinLnBrk="0" hangingPunct="0">
              <a:defRPr/>
            </a:pPr>
            <a:r>
              <a:rPr kumimoji="0" lang="ko-KR" altLang="en-U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언어</a:t>
            </a:r>
            <a:r>
              <a:rPr kumimoji="0" lang="ko-KR" altLang="en-U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지능연구그룹</a:t>
            </a:r>
            <a:endParaRPr kumimoji="0" lang="ko-KR" altLang="en-US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5" name="Text Box 2061"/>
          <p:cNvSpPr txBox="1">
            <a:spLocks noChangeArrowheads="1"/>
          </p:cNvSpPr>
          <p:nvPr/>
        </p:nvSpPr>
        <p:spPr bwMode="auto">
          <a:xfrm>
            <a:off x="4788024" y="6400800"/>
            <a:ext cx="36447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000">
            <a:spAutoFit/>
          </a:bodyPr>
          <a:lstStyle/>
          <a:p>
            <a:pPr algn="ctr" eaLnBrk="0" latinLnBrk="0" hangingPunct="0">
              <a:defRPr/>
            </a:pPr>
            <a:r>
              <a:rPr kumimoji="0" lang="en-US" altLang="ko-KR" sz="1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SW</a:t>
            </a:r>
            <a:r>
              <a:rPr kumimoji="0" lang="ko-KR" altLang="en-US" sz="12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콘텐츠연구소</a:t>
            </a:r>
            <a:r>
              <a:rPr kumimoji="0" lang="en-US" altLang="ko-KR" sz="1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/</a:t>
            </a:r>
            <a:r>
              <a:rPr kumimoji="0" lang="ko-KR" altLang="en-US" sz="1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자동통역언어지능연구부</a:t>
            </a:r>
            <a:endParaRPr kumimoji="0" lang="ko-KR" altLang="en-US" sz="12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견고딕" pitchFamily="18" charset="-127"/>
              <a:ea typeface="HY견고딕" pitchFamily="18" charset="-127"/>
            </a:endParaRPr>
          </a:p>
          <a:p>
            <a:pPr algn="ctr" eaLnBrk="0" latinLnBrk="0" hangingPunct="0">
              <a:defRPr/>
            </a:pPr>
            <a:endParaRPr kumimoji="0" lang="ko-KR" altLang="en-US" sz="12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4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4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4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4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34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34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34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4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34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34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851" grpId="0" autoUpdateAnimBg="0"/>
      <p:bldP spid="334865" grpId="0" autoUpdateAnimBg="0"/>
      <p:bldP spid="334866" grpId="0" autoUpdateAnimBg="0"/>
      <p:bldP spid="14" grpId="0" autoUpdateAnimBg="0"/>
      <p:bldP spid="15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hangingPunct="1"/>
            <a:fld id="{23C57E19-11B6-4982-B8E4-E82FE65223E3}" type="slidenum">
              <a:rPr lang="en-US" altLang="ko-KR" smtClean="0"/>
              <a:pPr eaLnBrk="1" hangingPunct="1"/>
              <a:t>2</a:t>
            </a:fld>
            <a:endParaRPr lang="en-US" altLang="ko-KR" smtClean="0"/>
          </a:p>
        </p:txBody>
      </p:sp>
      <p:pic>
        <p:nvPicPr>
          <p:cNvPr id="4099" name="Picture 742" descr="D:\홍보실\●홍보실 업무 자료\2003홍보실업무보고\상단 이미지(3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AutoShape 743"/>
          <p:cNvSpPr>
            <a:spLocks noChangeArrowheads="1"/>
          </p:cNvSpPr>
          <p:nvPr/>
        </p:nvSpPr>
        <p:spPr bwMode="auto">
          <a:xfrm>
            <a:off x="1143000" y="1524000"/>
            <a:ext cx="5715000" cy="4119563"/>
          </a:xfrm>
          <a:prstGeom prst="roundRect">
            <a:avLst>
              <a:gd name="adj" fmla="val 4852"/>
            </a:avLst>
          </a:prstGeom>
          <a:solidFill>
            <a:srgbClr val="FFFFFF"/>
          </a:solidFill>
          <a:ln w="28575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pPr marL="895350" lvl="1" indent="-609600">
              <a:lnSpc>
                <a:spcPct val="120000"/>
              </a:lnSpc>
              <a:buClr>
                <a:srgbClr val="CC0066"/>
              </a:buClr>
            </a:pPr>
            <a:r>
              <a:rPr lang="ko-KR" altLang="en-US" sz="290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</a:rPr>
              <a:t>목    차</a:t>
            </a:r>
          </a:p>
          <a:p>
            <a:pPr marL="895350" lvl="1" indent="-609600">
              <a:lnSpc>
                <a:spcPct val="110000"/>
              </a:lnSpc>
              <a:buClr>
                <a:srgbClr val="CC0066"/>
              </a:buClr>
            </a:pPr>
            <a:r>
              <a:rPr lang="en-US" altLang="ko-KR" sz="2500" b="1">
                <a:solidFill>
                  <a:srgbClr val="FF6600"/>
                </a:solidFill>
                <a:latin typeface="Times New Roman" charset="0"/>
              </a:rPr>
              <a:t>----------------------------------------------</a:t>
            </a:r>
          </a:p>
          <a:p>
            <a:pPr marL="895350" lvl="1" indent="-609600">
              <a:lnSpc>
                <a:spcPct val="120000"/>
              </a:lnSpc>
              <a:buClr>
                <a:srgbClr val="CC0066"/>
              </a:buClr>
            </a:pPr>
            <a:r>
              <a:rPr lang="en-US" altLang="ko-KR" sz="2500" b="1">
                <a:latin typeface="Times New Roman" charset="0"/>
              </a:rPr>
              <a:t>1. </a:t>
            </a:r>
            <a:r>
              <a:rPr lang="ko-KR" altLang="en-US" sz="2500" b="1">
                <a:latin typeface="Times New Roman" charset="0"/>
              </a:rPr>
              <a:t>기술의 개요</a:t>
            </a:r>
          </a:p>
          <a:p>
            <a:pPr marL="895350" lvl="1" indent="-609600">
              <a:lnSpc>
                <a:spcPct val="120000"/>
              </a:lnSpc>
              <a:buClr>
                <a:srgbClr val="CC0066"/>
              </a:buClr>
            </a:pPr>
            <a:r>
              <a:rPr lang="en-US" altLang="ko-KR" sz="2500" b="1">
                <a:latin typeface="Times New Roman" charset="0"/>
              </a:rPr>
              <a:t>2. </a:t>
            </a:r>
            <a:r>
              <a:rPr lang="ko-KR" altLang="en-US" sz="2500" b="1">
                <a:latin typeface="Times New Roman" charset="0"/>
              </a:rPr>
              <a:t>기술이전 내용 및 범위</a:t>
            </a:r>
          </a:p>
          <a:p>
            <a:pPr marL="895350" lvl="1" indent="-609600">
              <a:lnSpc>
                <a:spcPct val="120000"/>
              </a:lnSpc>
              <a:buClr>
                <a:srgbClr val="CC0066"/>
              </a:buClr>
            </a:pPr>
            <a:r>
              <a:rPr lang="en-US" altLang="ko-KR" sz="2500" b="1">
                <a:latin typeface="Times New Roman" charset="0"/>
              </a:rPr>
              <a:t>3. </a:t>
            </a:r>
            <a:r>
              <a:rPr lang="ko-KR" altLang="en-US" sz="2500" b="1">
                <a:latin typeface="Times New Roman" charset="0"/>
              </a:rPr>
              <a:t>경쟁기술과 비교</a:t>
            </a:r>
          </a:p>
          <a:p>
            <a:pPr marL="895350" lvl="1" indent="-609600">
              <a:lnSpc>
                <a:spcPct val="120000"/>
              </a:lnSpc>
              <a:buClr>
                <a:srgbClr val="CC0066"/>
              </a:buClr>
            </a:pPr>
            <a:r>
              <a:rPr lang="en-US" altLang="ko-KR" sz="2500" b="1">
                <a:latin typeface="Times New Roman" charset="0"/>
              </a:rPr>
              <a:t>4. </a:t>
            </a:r>
            <a:r>
              <a:rPr lang="ko-KR" altLang="en-US" sz="2500" b="1">
                <a:latin typeface="Times New Roman" charset="0"/>
              </a:rPr>
              <a:t>기술의 사업성 </a:t>
            </a:r>
            <a:endParaRPr lang="en-US" altLang="ko-KR" sz="2500" b="1">
              <a:latin typeface="Times New Roman" charset="0"/>
            </a:endParaRPr>
          </a:p>
          <a:p>
            <a:pPr marL="895350" lvl="1" indent="-609600">
              <a:lnSpc>
                <a:spcPct val="120000"/>
              </a:lnSpc>
              <a:buClr>
                <a:srgbClr val="CC0066"/>
              </a:buClr>
            </a:pPr>
            <a:r>
              <a:rPr lang="ko-KR" altLang="en-US" sz="2500" b="1">
                <a:latin typeface="Times New Roman" charset="0"/>
              </a:rPr>
              <a:t> </a:t>
            </a:r>
            <a:r>
              <a:rPr lang="en-US" altLang="ko-KR" sz="2500" b="1">
                <a:latin typeface="Times New Roman" charset="0"/>
              </a:rPr>
              <a:t>- </a:t>
            </a:r>
            <a:r>
              <a:rPr lang="ko-KR" altLang="en-US" sz="2500" b="1">
                <a:latin typeface="Times New Roman" charset="0"/>
              </a:rPr>
              <a:t>활용분야 및 기대효과</a:t>
            </a:r>
          </a:p>
          <a:p>
            <a:pPr marL="895350" lvl="1" indent="-609600">
              <a:lnSpc>
                <a:spcPct val="120000"/>
              </a:lnSpc>
              <a:buClr>
                <a:srgbClr val="CC0066"/>
              </a:buClr>
            </a:pPr>
            <a:r>
              <a:rPr lang="en-US" altLang="ko-KR" sz="2500" b="1">
                <a:latin typeface="Times New Roman" charset="0"/>
              </a:rPr>
              <a:t>5. </a:t>
            </a:r>
            <a:r>
              <a:rPr lang="ko-KR" altLang="en-US" sz="2500" b="1">
                <a:latin typeface="Times New Roman" charset="0"/>
              </a:rPr>
              <a:t>국내외 시장 동향</a:t>
            </a:r>
          </a:p>
        </p:txBody>
      </p:sp>
      <p:sp>
        <p:nvSpPr>
          <p:cNvPr id="6" name="Text Box 2061"/>
          <p:cNvSpPr txBox="1">
            <a:spLocks noChangeArrowheads="1"/>
          </p:cNvSpPr>
          <p:nvPr/>
        </p:nvSpPr>
        <p:spPr bwMode="auto">
          <a:xfrm>
            <a:off x="4788024" y="6400800"/>
            <a:ext cx="36447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000">
            <a:spAutoFit/>
          </a:bodyPr>
          <a:lstStyle/>
          <a:p>
            <a:pPr algn="ctr" eaLnBrk="0" latinLnBrk="0" hangingPunct="0">
              <a:defRPr/>
            </a:pPr>
            <a:r>
              <a:rPr kumimoji="0" lang="en-US" altLang="ko-KR" sz="1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SW</a:t>
            </a:r>
            <a:r>
              <a:rPr kumimoji="0" lang="ko-KR" altLang="en-US" sz="12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콘텐츠연구소</a:t>
            </a:r>
            <a:r>
              <a:rPr kumimoji="0" lang="en-US" altLang="ko-KR" sz="1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/</a:t>
            </a:r>
            <a:r>
              <a:rPr kumimoji="0" lang="ko-KR" altLang="en-US" sz="1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자동통역언어지능연구부</a:t>
            </a:r>
          </a:p>
          <a:p>
            <a:pPr algn="ctr" eaLnBrk="0" latinLnBrk="0" hangingPunct="0">
              <a:defRPr/>
            </a:pPr>
            <a:endParaRPr kumimoji="0" lang="ko-KR" altLang="en-US" sz="12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hangingPunct="1"/>
            <a:fld id="{8CA5017F-11CA-4925-B243-6462CB68DAB9}" type="slidenum">
              <a:rPr lang="en-US" altLang="ko-KR" smtClean="0"/>
              <a:pPr eaLnBrk="1" hangingPunct="1"/>
              <a:t>3</a:t>
            </a:fld>
            <a:endParaRPr lang="en-US" altLang="ko-KR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58763"/>
            <a:ext cx="5867400" cy="519112"/>
          </a:xfrm>
          <a:noFill/>
        </p:spPr>
        <p:txBody>
          <a:bodyPr/>
          <a:lstStyle/>
          <a:p>
            <a:pPr eaLnBrk="1" hangingPunct="1"/>
            <a:r>
              <a:rPr lang="en-US" altLang="ko-KR" sz="2800" smtClean="0">
                <a:solidFill>
                  <a:srgbClr val="4D4D4D"/>
                </a:solidFill>
                <a:latin typeface="HY견명조" pitchFamily="18" charset="-127"/>
                <a:ea typeface="HY견명조" pitchFamily="18" charset="-127"/>
              </a:rPr>
              <a:t>1</a:t>
            </a:r>
            <a:r>
              <a:rPr lang="en-US" altLang="ko-KR" sz="2600" b="0" smtClean="0">
                <a:solidFill>
                  <a:srgbClr val="4D4D4D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ko-KR" altLang="en-US" sz="2600" b="0" smtClean="0">
                <a:solidFill>
                  <a:srgbClr val="4D4D4D"/>
                </a:solidFill>
                <a:latin typeface="HY헤드라인M" pitchFamily="18" charset="-127"/>
                <a:ea typeface="HY헤드라인M" pitchFamily="18" charset="-127"/>
              </a:rPr>
              <a:t>기술의 개요</a:t>
            </a: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357188" y="1033463"/>
            <a:ext cx="8501062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rgbClr val="CC0066"/>
              </a:buClr>
              <a:buFont typeface="굴림체" pitchFamily="49" charset="-127"/>
              <a:buChar char="▣"/>
            </a:pPr>
            <a:r>
              <a:rPr lang="en-US" altLang="ko-KR" sz="2800" b="1" dirty="0">
                <a:solidFill>
                  <a:srgbClr val="CC0066"/>
                </a:solidFill>
              </a:rPr>
              <a:t> </a:t>
            </a:r>
            <a:r>
              <a:rPr lang="ko-KR" altLang="en-US" sz="2800" b="1" dirty="0" smtClean="0">
                <a:solidFill>
                  <a:srgbClr val="CC0066"/>
                </a:solidFill>
              </a:rPr>
              <a:t>영한</a:t>
            </a:r>
            <a:r>
              <a:rPr lang="ko-KR" altLang="en-US" sz="2800" b="1" dirty="0" smtClean="0">
                <a:solidFill>
                  <a:srgbClr val="CC0066"/>
                </a:solidFill>
              </a:rPr>
              <a:t> </a:t>
            </a:r>
            <a:r>
              <a:rPr lang="ko-KR" altLang="en-US" sz="2800" b="1" dirty="0" err="1" smtClean="0">
                <a:solidFill>
                  <a:srgbClr val="CC0066"/>
                </a:solidFill>
              </a:rPr>
              <a:t>대역어</a:t>
            </a:r>
            <a:r>
              <a:rPr lang="ko-KR" altLang="en-US" sz="2800" b="1" dirty="0" smtClean="0">
                <a:solidFill>
                  <a:srgbClr val="CC0066"/>
                </a:solidFill>
              </a:rPr>
              <a:t> 사전 </a:t>
            </a:r>
            <a:endParaRPr lang="en-US" altLang="ko-KR" sz="2800" b="1" dirty="0" smtClean="0">
              <a:solidFill>
                <a:srgbClr val="CC0066"/>
              </a:solidFill>
            </a:endParaRPr>
          </a:p>
          <a:p>
            <a:pPr marL="762000" lvl="1" indent="-285750" algn="just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</a:pPr>
            <a:r>
              <a:rPr lang="ko-KR" altLang="en-US" sz="2000" b="1" dirty="0"/>
              <a:t>영</a:t>
            </a:r>
            <a:r>
              <a:rPr lang="ko-KR" altLang="en-US" sz="2000" b="1" dirty="0" smtClean="0"/>
              <a:t>어 </a:t>
            </a:r>
            <a:r>
              <a:rPr lang="ko-KR" altLang="en-US" sz="2000" b="1" dirty="0"/>
              <a:t>어휘에 대해 </a:t>
            </a:r>
            <a:r>
              <a:rPr lang="ko-KR" altLang="en-US" sz="2000" b="1" dirty="0" smtClean="0"/>
              <a:t>한국어 </a:t>
            </a:r>
            <a:r>
              <a:rPr lang="ko-KR" altLang="en-US" sz="2000" b="1" dirty="0" err="1"/>
              <a:t>대역어</a:t>
            </a:r>
            <a:r>
              <a:rPr lang="ko-KR" altLang="en-US" sz="2000" b="1" dirty="0"/>
              <a:t> 정보가 부착된 사전</a:t>
            </a:r>
          </a:p>
          <a:p>
            <a:pPr marL="762000" lvl="1" indent="-285750" algn="just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</a:pPr>
            <a:endParaRPr lang="en-US" altLang="ko-KR" sz="2000" b="1" dirty="0" smtClean="0"/>
          </a:p>
          <a:p>
            <a:pPr marL="476250" lvl="1" algn="just">
              <a:spcBef>
                <a:spcPct val="20000"/>
              </a:spcBef>
              <a:buClr>
                <a:srgbClr val="6600CC"/>
              </a:buClr>
            </a:pPr>
            <a:endParaRPr lang="en-US" altLang="ko-KR" sz="2000" b="1" dirty="0" smtClean="0"/>
          </a:p>
          <a:p>
            <a:pPr marL="762000" lvl="1" indent="-285750" algn="just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</a:pPr>
            <a:r>
              <a:rPr lang="ko-KR" altLang="en-US" sz="2000" b="1" dirty="0" smtClean="0"/>
              <a:t>배경 </a:t>
            </a:r>
            <a:r>
              <a:rPr lang="en-US" altLang="ko-KR" sz="2000" b="1" dirty="0" smtClean="0"/>
              <a:t>: </a:t>
            </a:r>
            <a:r>
              <a:rPr lang="ko-KR" altLang="en-US" sz="2000" b="1" dirty="0"/>
              <a:t>영한 </a:t>
            </a:r>
            <a:r>
              <a:rPr lang="ko-KR" altLang="en-US" sz="2000" b="1" dirty="0" err="1"/>
              <a:t>대역어</a:t>
            </a:r>
            <a:r>
              <a:rPr lang="ko-KR" altLang="en-US" sz="2000" b="1" dirty="0"/>
              <a:t> 사전은 영한 자동번역</a:t>
            </a:r>
            <a:r>
              <a:rPr lang="en-US" altLang="ko-KR" sz="2000" b="1" dirty="0"/>
              <a:t>, </a:t>
            </a:r>
            <a:r>
              <a:rPr lang="ko-KR" altLang="en-US" sz="2000" b="1" dirty="0"/>
              <a:t>영한 </a:t>
            </a:r>
            <a:r>
              <a:rPr lang="ko-KR" altLang="en-US" sz="2000" b="1" dirty="0" err="1"/>
              <a:t>교차언어</a:t>
            </a:r>
            <a:r>
              <a:rPr lang="ko-KR" altLang="en-US" sz="2000" b="1" dirty="0"/>
              <a:t> 검색 및 영어</a:t>
            </a:r>
            <a:r>
              <a:rPr lang="en-US" altLang="ko-KR" sz="2000" b="1" dirty="0"/>
              <a:t>/</a:t>
            </a:r>
            <a:r>
              <a:rPr lang="ko-KR" altLang="en-US" sz="2000" b="1" dirty="0"/>
              <a:t>한국어 언어교육 등 다양한 분야에 적용될 수 있다</a:t>
            </a:r>
            <a:r>
              <a:rPr lang="en-US" altLang="ko-KR" sz="2000" b="1" dirty="0"/>
              <a:t>. </a:t>
            </a:r>
            <a:r>
              <a:rPr lang="ko-KR" altLang="en-US" sz="2000" b="1" dirty="0"/>
              <a:t>실제로</a:t>
            </a:r>
            <a:r>
              <a:rPr lang="en-US" altLang="ko-KR" sz="2000" b="1" dirty="0"/>
              <a:t>, </a:t>
            </a:r>
            <a:r>
              <a:rPr lang="ko-KR" altLang="en-US" sz="2000" b="1" dirty="0"/>
              <a:t>영어 교육 응용 및 </a:t>
            </a:r>
            <a:r>
              <a:rPr lang="ko-KR" altLang="en-US" sz="2000" b="1" dirty="0" err="1"/>
              <a:t>교차언어</a:t>
            </a:r>
            <a:r>
              <a:rPr lang="ko-KR" altLang="en-US" sz="2000" b="1" dirty="0"/>
              <a:t> 검색을 필요로 하는 응용에서 영한 </a:t>
            </a:r>
            <a:r>
              <a:rPr lang="ko-KR" altLang="en-US" sz="2000" b="1" dirty="0" err="1"/>
              <a:t>대역어</a:t>
            </a:r>
            <a:r>
              <a:rPr lang="ko-KR" altLang="en-US" sz="2000" b="1" dirty="0"/>
              <a:t> 사전에 대한 요구들이 종종 발행하여 본 기술이전을 추진하고자 </a:t>
            </a:r>
            <a:r>
              <a:rPr lang="ko-KR" altLang="en-US" sz="2000" b="1" dirty="0" smtClean="0"/>
              <a:t>함</a:t>
            </a:r>
            <a:r>
              <a:rPr lang="en-US" altLang="ko-KR" sz="2000" b="1" dirty="0" smtClean="0"/>
              <a:t>.</a:t>
            </a:r>
            <a:endParaRPr lang="en-US" altLang="ko-KR" sz="2000" b="1" dirty="0"/>
          </a:p>
          <a:p>
            <a:pPr marL="476250" lvl="1" algn="just">
              <a:spcBef>
                <a:spcPct val="20000"/>
              </a:spcBef>
              <a:buClr>
                <a:srgbClr val="6600CC"/>
              </a:buClr>
            </a:pPr>
            <a:endParaRPr lang="en-US" altLang="ko-KR" sz="2000" b="1" dirty="0" smtClean="0"/>
          </a:p>
          <a:p>
            <a:pPr marL="990600" lvl="2" indent="-276225">
              <a:spcBef>
                <a:spcPct val="20000"/>
              </a:spcBef>
              <a:buClr>
                <a:srgbClr val="3333CC"/>
              </a:buClr>
            </a:pPr>
            <a:endParaRPr lang="en-US" altLang="ko-KR" dirty="0"/>
          </a:p>
        </p:txBody>
      </p:sp>
      <p:sp>
        <p:nvSpPr>
          <p:cNvPr id="8" name="Text Box 2061"/>
          <p:cNvSpPr txBox="1">
            <a:spLocks noChangeArrowheads="1"/>
          </p:cNvSpPr>
          <p:nvPr/>
        </p:nvSpPr>
        <p:spPr bwMode="auto">
          <a:xfrm>
            <a:off x="4788025" y="6400800"/>
            <a:ext cx="36447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000">
            <a:spAutoFit/>
          </a:bodyPr>
          <a:lstStyle/>
          <a:p>
            <a:pPr algn="ctr" eaLnBrk="0" latinLnBrk="0" hangingPunct="0">
              <a:defRPr/>
            </a:pPr>
            <a:r>
              <a:rPr kumimoji="0" lang="en-US" altLang="ko-KR" sz="1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SW</a:t>
            </a:r>
            <a:r>
              <a:rPr kumimoji="0" lang="ko-KR" altLang="en-US" sz="12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콘텐츠연구소</a:t>
            </a:r>
            <a:r>
              <a:rPr kumimoji="0" lang="en-US" altLang="ko-KR" sz="1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/</a:t>
            </a:r>
            <a:r>
              <a:rPr kumimoji="0" lang="ko-KR" altLang="en-US" sz="1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자동통역언어지능연구부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hangingPunct="1"/>
            <a:fld id="{73191622-21D6-4A59-9154-5E367913002C}" type="slidenum">
              <a:rPr lang="en-US" altLang="ko-KR" smtClean="0"/>
              <a:pPr eaLnBrk="1" hangingPunct="1"/>
              <a:t>4</a:t>
            </a:fld>
            <a:endParaRPr lang="en-US" altLang="ko-KR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58763"/>
            <a:ext cx="7162800" cy="519112"/>
          </a:xfrm>
          <a:noFill/>
        </p:spPr>
        <p:txBody>
          <a:bodyPr/>
          <a:lstStyle/>
          <a:p>
            <a:pPr eaLnBrk="1" hangingPunct="1"/>
            <a:r>
              <a:rPr lang="en-US" altLang="ko-KR" sz="2800" smtClean="0">
                <a:solidFill>
                  <a:srgbClr val="4D4D4D"/>
                </a:solidFill>
                <a:latin typeface="HY견명조" pitchFamily="18" charset="-127"/>
                <a:ea typeface="HY견명조" pitchFamily="18" charset="-127"/>
              </a:rPr>
              <a:t>2</a:t>
            </a:r>
            <a:r>
              <a:rPr lang="en-US" altLang="ko-KR" sz="2600" b="0" smtClean="0">
                <a:solidFill>
                  <a:srgbClr val="4D4D4D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ko-KR" altLang="en-US" sz="2600" b="0" smtClean="0">
                <a:solidFill>
                  <a:srgbClr val="4D4D4D"/>
                </a:solidFill>
                <a:latin typeface="HY헤드라인M" pitchFamily="18" charset="-127"/>
                <a:ea typeface="HY헤드라인M" pitchFamily="18" charset="-127"/>
              </a:rPr>
              <a:t>기술이전 내용 및 범위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57188" y="928688"/>
            <a:ext cx="8501062" cy="509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0066"/>
              </a:buClr>
              <a:buFont typeface="굴림체" pitchFamily="49" charset="-127"/>
              <a:buChar char="▣"/>
              <a:defRPr/>
            </a:pPr>
            <a:r>
              <a:rPr lang="en-US" altLang="ko-KR" sz="2800" b="1" dirty="0">
                <a:solidFill>
                  <a:srgbClr val="CC0066"/>
                </a:solidFill>
                <a:latin typeface="굴림" pitchFamily="50" charset="-127"/>
                <a:ea typeface="굴림" pitchFamily="50" charset="-127"/>
              </a:rPr>
              <a:t> </a:t>
            </a:r>
            <a:r>
              <a:rPr lang="ko-KR" altLang="en-US" sz="2800" b="1" dirty="0">
                <a:solidFill>
                  <a:srgbClr val="CC0066"/>
                </a:solidFill>
                <a:latin typeface="굴림" pitchFamily="50" charset="-127"/>
                <a:ea typeface="굴림" pitchFamily="50" charset="-127"/>
              </a:rPr>
              <a:t>기술이전 내용 및 범위</a:t>
            </a:r>
            <a:endParaRPr lang="en-US" altLang="ko-KR" sz="2800" b="1" dirty="0">
              <a:solidFill>
                <a:srgbClr val="CC0066"/>
              </a:solidFill>
              <a:latin typeface="굴림" pitchFamily="50" charset="-127"/>
              <a:ea typeface="굴림" pitchFamily="50" charset="-127"/>
            </a:endParaRPr>
          </a:p>
          <a:p>
            <a:pPr marL="762000" lvl="1" indent="-285750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ko-KR" altLang="en-US" sz="2000" b="1" dirty="0" smtClean="0">
                <a:latin typeface="굴림" pitchFamily="50" charset="-127"/>
                <a:ea typeface="굴림" pitchFamily="50" charset="-127"/>
              </a:rPr>
              <a:t>영어 </a:t>
            </a:r>
            <a:r>
              <a:rPr lang="ko-KR" altLang="en-US" sz="2000" b="1" dirty="0" smtClean="0">
                <a:latin typeface="굴림" pitchFamily="50" charset="-127"/>
                <a:ea typeface="굴림" pitchFamily="50" charset="-127"/>
              </a:rPr>
              <a:t>각 </a:t>
            </a:r>
            <a:r>
              <a:rPr lang="ko-KR" altLang="en-US" sz="2000" b="1" dirty="0">
                <a:latin typeface="굴림" pitchFamily="50" charset="-127"/>
                <a:ea typeface="굴림" pitchFamily="50" charset="-127"/>
              </a:rPr>
              <a:t>어휘당 </a:t>
            </a:r>
            <a:r>
              <a:rPr lang="ko-KR" altLang="en-US" sz="2000" b="1" dirty="0" smtClean="0">
                <a:latin typeface="굴림" pitchFamily="50" charset="-127"/>
                <a:ea typeface="굴림" pitchFamily="50" charset="-127"/>
              </a:rPr>
              <a:t>한국어 </a:t>
            </a:r>
            <a:r>
              <a:rPr lang="ko-KR" altLang="en-US" sz="2000" b="1" dirty="0" err="1">
                <a:latin typeface="굴림" pitchFamily="50" charset="-127"/>
                <a:ea typeface="굴림" pitchFamily="50" charset="-127"/>
              </a:rPr>
              <a:t>대역어</a:t>
            </a:r>
            <a:r>
              <a:rPr lang="ko-KR" altLang="en-US" sz="2000" b="1" dirty="0">
                <a:latin typeface="굴림" pitchFamily="50" charset="-127"/>
                <a:ea typeface="굴림" pitchFamily="50" charset="-127"/>
              </a:rPr>
              <a:t> 부착</a:t>
            </a:r>
            <a:endParaRPr lang="en-US" altLang="ko-KR" sz="2000" b="1" dirty="0">
              <a:latin typeface="굴림" pitchFamily="50" charset="-127"/>
              <a:ea typeface="굴림" pitchFamily="50" charset="-127"/>
            </a:endParaRPr>
          </a:p>
          <a:p>
            <a:pPr marL="1219200" lvl="2" indent="-285750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ko-KR" altLang="en-US" sz="2000" b="1" dirty="0" smtClean="0">
                <a:latin typeface="굴림" pitchFamily="50" charset="-127"/>
                <a:ea typeface="굴림" pitchFamily="50" charset="-127"/>
              </a:rPr>
              <a:t>영어 단일어 </a:t>
            </a:r>
            <a:r>
              <a:rPr lang="en-US" altLang="ko-KR" sz="2000" b="1" dirty="0" smtClean="0">
                <a:latin typeface="굴림" pitchFamily="50" charset="-127"/>
                <a:ea typeface="굴림" pitchFamily="50" charset="-127"/>
              </a:rPr>
              <a:t>82</a:t>
            </a:r>
            <a:r>
              <a:rPr lang="ko-KR" altLang="en-US" sz="2000" b="1" dirty="0" smtClean="0">
                <a:latin typeface="굴림" pitchFamily="50" charset="-127"/>
                <a:ea typeface="굴림" pitchFamily="50" charset="-127"/>
              </a:rPr>
              <a:t>만개</a:t>
            </a:r>
            <a:endParaRPr lang="en-US" altLang="ko-KR" sz="2000" b="1" dirty="0" smtClean="0">
              <a:latin typeface="굴림" pitchFamily="50" charset="-127"/>
              <a:ea typeface="굴림" pitchFamily="50" charset="-127"/>
            </a:endParaRPr>
          </a:p>
          <a:p>
            <a:pPr marL="1219200" lvl="2" indent="-285750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ko-KR" altLang="en-US" sz="2000" b="1" dirty="0" smtClean="0">
                <a:latin typeface="굴림" pitchFamily="50" charset="-127"/>
                <a:ea typeface="굴림" pitchFamily="50" charset="-127"/>
              </a:rPr>
              <a:t>영어 복합어 </a:t>
            </a:r>
            <a:r>
              <a:rPr lang="en-US" altLang="ko-KR" sz="2000" b="1" dirty="0" smtClean="0">
                <a:latin typeface="굴림" pitchFamily="50" charset="-127"/>
                <a:ea typeface="굴림" pitchFamily="50" charset="-127"/>
              </a:rPr>
              <a:t>185</a:t>
            </a:r>
            <a:r>
              <a:rPr lang="ko-KR" altLang="en-US" sz="2000" b="1" dirty="0" smtClean="0">
                <a:latin typeface="굴림" pitchFamily="50" charset="-127"/>
                <a:ea typeface="굴림" pitchFamily="50" charset="-127"/>
              </a:rPr>
              <a:t>만개</a:t>
            </a:r>
            <a:endParaRPr lang="en-US" altLang="ko-KR" sz="2000" b="1" dirty="0">
              <a:latin typeface="굴림" pitchFamily="50" charset="-127"/>
              <a:ea typeface="굴림" pitchFamily="50" charset="-127"/>
            </a:endParaRPr>
          </a:p>
          <a:p>
            <a:pPr marL="933450" lvl="2">
              <a:spcBef>
                <a:spcPct val="20000"/>
              </a:spcBef>
              <a:buClr>
                <a:srgbClr val="6600CC"/>
              </a:buClr>
              <a:defRPr/>
            </a:pPr>
            <a:endParaRPr lang="en-US" altLang="ko-KR" dirty="0" smtClean="0">
              <a:latin typeface="굴림" pitchFamily="50" charset="-127"/>
              <a:ea typeface="굴림" pitchFamily="50" charset="-127"/>
            </a:endParaRPr>
          </a:p>
          <a:p>
            <a:pPr marL="342900" indent="-342900">
              <a:spcBef>
                <a:spcPct val="20000"/>
              </a:spcBef>
              <a:buClr>
                <a:srgbClr val="CC0066"/>
              </a:buClr>
              <a:buFont typeface="굴림체" pitchFamily="49" charset="-127"/>
              <a:buChar char="▣"/>
              <a:defRPr/>
            </a:pPr>
            <a:r>
              <a:rPr lang="ko-KR" altLang="en-US" sz="2800" b="1" dirty="0" smtClean="0">
                <a:solidFill>
                  <a:srgbClr val="CC0066"/>
                </a:solidFill>
                <a:latin typeface="굴림" pitchFamily="50" charset="-127"/>
                <a:ea typeface="굴림" pitchFamily="50" charset="-127"/>
              </a:rPr>
              <a:t> 기술 개발 현황</a:t>
            </a:r>
            <a:endParaRPr lang="en-US" altLang="ko-KR" sz="2800" b="1" dirty="0" smtClean="0">
              <a:solidFill>
                <a:srgbClr val="CC0066"/>
              </a:solidFill>
              <a:latin typeface="굴림" pitchFamily="50" charset="-127"/>
              <a:ea typeface="굴림" pitchFamily="50" charset="-127"/>
            </a:endParaRPr>
          </a:p>
          <a:p>
            <a:pPr marL="762000" lvl="1" indent="-285750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en-US" altLang="ko-KR" sz="2000" b="1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lang="ko-KR" altLang="en-US" sz="2000" b="1" dirty="0">
                <a:latin typeface="굴림" pitchFamily="50" charset="-127"/>
                <a:ea typeface="굴림" pitchFamily="50" charset="-127"/>
              </a:rPr>
              <a:t>기술개발단계</a:t>
            </a:r>
            <a:r>
              <a:rPr lang="en-US" altLang="ko-KR" sz="2000" b="1" dirty="0">
                <a:latin typeface="굴림" pitchFamily="50" charset="-127"/>
                <a:ea typeface="굴림" pitchFamily="50" charset="-127"/>
              </a:rPr>
              <a:t>: </a:t>
            </a:r>
            <a:r>
              <a:rPr lang="ko-KR" altLang="en-US" sz="2000" b="1" dirty="0" smtClean="0">
                <a:latin typeface="굴림" pitchFamily="50" charset="-127"/>
                <a:ea typeface="굴림" pitchFamily="50" charset="-127"/>
              </a:rPr>
              <a:t>영한</a:t>
            </a:r>
            <a:r>
              <a:rPr lang="ko-KR" altLang="en-US" sz="2000" b="1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lang="ko-KR" altLang="en-US" sz="2000" b="1" dirty="0" err="1" smtClean="0">
                <a:latin typeface="굴림" pitchFamily="50" charset="-127"/>
                <a:ea typeface="굴림" pitchFamily="50" charset="-127"/>
              </a:rPr>
              <a:t>대역어</a:t>
            </a:r>
            <a:r>
              <a:rPr lang="ko-KR" altLang="en-US" sz="2000" b="1" dirty="0" smtClean="0">
                <a:latin typeface="굴림" pitchFamily="50" charset="-127"/>
                <a:ea typeface="굴림" pitchFamily="50" charset="-127"/>
              </a:rPr>
              <a:t> 사전 구축 완료 단계</a:t>
            </a:r>
            <a:endParaRPr lang="en-US" altLang="ko-KR" b="1" dirty="0">
              <a:latin typeface="굴림" pitchFamily="50" charset="-127"/>
              <a:ea typeface="굴림" pitchFamily="50" charset="-127"/>
            </a:endParaRPr>
          </a:p>
          <a:p>
            <a:pPr marL="990600" lvl="2" indent="-276225">
              <a:spcBef>
                <a:spcPct val="20000"/>
              </a:spcBef>
              <a:buClr>
                <a:srgbClr val="3333CC"/>
              </a:buClr>
              <a:buFont typeface="Arial" pitchFamily="34" charset="0"/>
              <a:buChar char="•"/>
              <a:defRPr/>
            </a:pPr>
            <a:endParaRPr lang="en-US" altLang="ko-KR" sz="1600" b="1" dirty="0">
              <a:latin typeface="굴림" pitchFamily="50" charset="-127"/>
              <a:ea typeface="굴림" pitchFamily="50" charset="-127"/>
            </a:endParaRPr>
          </a:p>
          <a:p>
            <a:pPr marL="990600" lvl="2" indent="-276225">
              <a:spcBef>
                <a:spcPct val="20000"/>
              </a:spcBef>
              <a:buClr>
                <a:srgbClr val="3333CC"/>
              </a:buClr>
              <a:buFont typeface="Arial" pitchFamily="34" charset="0"/>
              <a:buChar char="•"/>
              <a:defRPr/>
            </a:pPr>
            <a:endParaRPr lang="en-US" altLang="ko-KR" sz="1600" dirty="0">
              <a:latin typeface="굴림" pitchFamily="50" charset="-127"/>
              <a:ea typeface="굴림" pitchFamily="50" charset="-127"/>
            </a:endParaRPr>
          </a:p>
          <a:p>
            <a:pPr marL="990600" lvl="2" indent="-723900">
              <a:spcBef>
                <a:spcPct val="20000"/>
              </a:spcBef>
              <a:buClr>
                <a:srgbClr val="3333CC"/>
              </a:buClr>
              <a:defRPr/>
            </a:pPr>
            <a:endParaRPr lang="en-US" altLang="ko-KR" sz="1400" dirty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8" name="Text Box 2061"/>
          <p:cNvSpPr txBox="1">
            <a:spLocks noChangeArrowheads="1"/>
          </p:cNvSpPr>
          <p:nvPr/>
        </p:nvSpPr>
        <p:spPr bwMode="auto">
          <a:xfrm>
            <a:off x="4788024" y="6400800"/>
            <a:ext cx="36447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000">
            <a:spAutoFit/>
          </a:bodyPr>
          <a:lstStyle/>
          <a:p>
            <a:pPr algn="ctr" eaLnBrk="0" latinLnBrk="0" hangingPunct="0">
              <a:defRPr/>
            </a:pPr>
            <a:r>
              <a:rPr kumimoji="0" lang="en-US" altLang="ko-KR" sz="1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SW</a:t>
            </a:r>
            <a:r>
              <a:rPr kumimoji="0" lang="ko-KR" altLang="en-US" sz="12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콘텐츠연구소</a:t>
            </a:r>
            <a:r>
              <a:rPr kumimoji="0" lang="en-US" altLang="ko-KR" sz="1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/</a:t>
            </a:r>
            <a:r>
              <a:rPr kumimoji="0" lang="ko-KR" altLang="en-US" sz="1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자동통역언어지능연구부</a:t>
            </a:r>
          </a:p>
          <a:p>
            <a:pPr algn="ctr" eaLnBrk="0" latinLnBrk="0" hangingPunct="0">
              <a:defRPr/>
            </a:pPr>
            <a:endParaRPr kumimoji="0" lang="ko-KR" altLang="en-US" sz="12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hangingPunct="1"/>
            <a:fld id="{AD2BCC31-4034-4CE3-AFD2-85C4503C6308}" type="slidenum">
              <a:rPr lang="en-US" altLang="ko-KR" smtClean="0"/>
              <a:pPr eaLnBrk="1" hangingPunct="1"/>
              <a:t>5</a:t>
            </a:fld>
            <a:endParaRPr lang="en-US" altLang="ko-KR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58763"/>
            <a:ext cx="7162800" cy="519112"/>
          </a:xfrm>
          <a:noFill/>
        </p:spPr>
        <p:txBody>
          <a:bodyPr/>
          <a:lstStyle/>
          <a:p>
            <a:pPr eaLnBrk="1" hangingPunct="1"/>
            <a:r>
              <a:rPr lang="en-US" altLang="ko-KR" sz="2800" dirty="0" smtClean="0">
                <a:solidFill>
                  <a:srgbClr val="4D4D4D"/>
                </a:solidFill>
                <a:latin typeface="HY견명조" pitchFamily="18" charset="-127"/>
                <a:ea typeface="HY견명조" pitchFamily="18" charset="-127"/>
              </a:rPr>
              <a:t>3</a:t>
            </a:r>
            <a:r>
              <a:rPr lang="en-US" altLang="ko-KR" sz="2600" b="0" dirty="0" smtClean="0">
                <a:solidFill>
                  <a:srgbClr val="4D4D4D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ko-KR" altLang="en-US" sz="2600" b="0" dirty="0" err="1" smtClean="0">
                <a:solidFill>
                  <a:srgbClr val="4D4D4D"/>
                </a:solidFill>
                <a:latin typeface="HY헤드라인M" pitchFamily="18" charset="-127"/>
                <a:ea typeface="HY헤드라인M" pitchFamily="18" charset="-127"/>
              </a:rPr>
              <a:t>경쟁기술과</a:t>
            </a:r>
            <a:r>
              <a:rPr lang="ko-KR" altLang="en-US" sz="2600" b="0" dirty="0" smtClean="0">
                <a:solidFill>
                  <a:srgbClr val="4D4D4D"/>
                </a:solidFill>
                <a:latin typeface="HY헤드라인M" pitchFamily="18" charset="-127"/>
                <a:ea typeface="HY헤드라인M" pitchFamily="18" charset="-127"/>
              </a:rPr>
              <a:t> 비교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57188" y="1071563"/>
            <a:ext cx="8501062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0066"/>
              </a:buClr>
              <a:buFont typeface="굴림체" pitchFamily="49" charset="-127"/>
              <a:buChar char="▣"/>
              <a:defRPr/>
            </a:pPr>
            <a:r>
              <a:rPr lang="en-US" altLang="ko-KR" sz="2800" b="1" dirty="0">
                <a:solidFill>
                  <a:srgbClr val="CC0066"/>
                </a:solidFill>
                <a:latin typeface="굴림" pitchFamily="50" charset="-127"/>
                <a:ea typeface="굴림" pitchFamily="50" charset="-127"/>
              </a:rPr>
              <a:t> </a:t>
            </a:r>
            <a:r>
              <a:rPr lang="ko-KR" altLang="en-US" sz="2800" b="1" dirty="0" smtClean="0">
                <a:solidFill>
                  <a:srgbClr val="CC0066"/>
                </a:solidFill>
                <a:latin typeface="굴림" pitchFamily="50" charset="-127"/>
                <a:ea typeface="굴림" pitchFamily="50" charset="-127"/>
              </a:rPr>
              <a:t>영한</a:t>
            </a:r>
            <a:r>
              <a:rPr lang="ko-KR" altLang="en-US" sz="2800" b="1" dirty="0" smtClean="0">
                <a:solidFill>
                  <a:srgbClr val="CC0066"/>
                </a:solidFill>
                <a:latin typeface="굴림" pitchFamily="50" charset="-127"/>
                <a:ea typeface="굴림" pitchFamily="50" charset="-127"/>
              </a:rPr>
              <a:t> </a:t>
            </a:r>
            <a:r>
              <a:rPr lang="ko-KR" altLang="en-US" sz="2800" b="1" dirty="0" err="1" smtClean="0">
                <a:solidFill>
                  <a:srgbClr val="CC0066"/>
                </a:solidFill>
                <a:latin typeface="굴림" pitchFamily="50" charset="-127"/>
                <a:ea typeface="굴림" pitchFamily="50" charset="-127"/>
              </a:rPr>
              <a:t>대역어</a:t>
            </a:r>
            <a:r>
              <a:rPr lang="ko-KR" altLang="en-US" sz="2800" b="1" dirty="0" smtClean="0">
                <a:solidFill>
                  <a:srgbClr val="CC0066"/>
                </a:solidFill>
                <a:latin typeface="굴림" pitchFamily="50" charset="-127"/>
                <a:ea typeface="굴림" pitchFamily="50" charset="-127"/>
              </a:rPr>
              <a:t> 사전</a:t>
            </a:r>
            <a:endParaRPr lang="en-US" altLang="ko-KR" sz="2800" b="1" dirty="0" smtClean="0">
              <a:solidFill>
                <a:srgbClr val="CC0066"/>
              </a:solidFill>
              <a:latin typeface="굴림" pitchFamily="50" charset="-127"/>
              <a:ea typeface="굴림" pitchFamily="50" charset="-127"/>
            </a:endParaRPr>
          </a:p>
          <a:p>
            <a:pPr marL="762000" lvl="1" indent="-285750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ko-KR" altLang="en-US" sz="2000" b="1" dirty="0" smtClean="0">
                <a:latin typeface="굴림" pitchFamily="50" charset="-127"/>
                <a:ea typeface="굴림" pitchFamily="50" charset="-127"/>
              </a:rPr>
              <a:t>영한</a:t>
            </a:r>
            <a:r>
              <a:rPr lang="ko-KR" altLang="en-US" sz="2000" b="1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lang="ko-KR" altLang="en-US" sz="2000" b="1" dirty="0" smtClean="0">
                <a:latin typeface="굴림" pitchFamily="50" charset="-127"/>
                <a:ea typeface="굴림" pitchFamily="50" charset="-127"/>
              </a:rPr>
              <a:t>자동번역 기술 개발에 필요 </a:t>
            </a:r>
            <a:endParaRPr lang="en-US" altLang="ko-KR" sz="2000" b="1" dirty="0" smtClean="0">
              <a:latin typeface="굴림" pitchFamily="50" charset="-127"/>
              <a:ea typeface="굴림" pitchFamily="50" charset="-127"/>
            </a:endParaRPr>
          </a:p>
          <a:p>
            <a:pPr marL="990600" lvl="2" indent="-276225">
              <a:spcBef>
                <a:spcPct val="20000"/>
              </a:spcBef>
              <a:buClr>
                <a:srgbClr val="3333CC"/>
              </a:buClr>
              <a:buFont typeface="Arial" pitchFamily="34" charset="0"/>
              <a:buChar char="•"/>
              <a:defRPr/>
            </a:pPr>
            <a:r>
              <a:rPr lang="ko-KR" altLang="en-US" sz="1600" b="1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영한 </a:t>
            </a:r>
            <a:r>
              <a:rPr lang="ko-KR" altLang="en-US" sz="1600" b="1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자동번역 기술 개발을 위해서는 </a:t>
            </a:r>
            <a:r>
              <a:rPr lang="ko-KR" altLang="en-US" sz="1600" b="1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영한</a:t>
            </a:r>
            <a:r>
              <a:rPr lang="ko-KR" altLang="en-US" sz="1600" b="1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 </a:t>
            </a:r>
            <a:r>
              <a:rPr lang="ko-KR" altLang="en-US" sz="1600" b="1" dirty="0" err="1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대역어</a:t>
            </a:r>
            <a:r>
              <a:rPr lang="ko-KR" altLang="en-US" sz="1600" b="1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 사전이 </a:t>
            </a:r>
            <a:r>
              <a:rPr lang="ko-KR" altLang="en-US" sz="1600" b="1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필요함</a:t>
            </a:r>
            <a:endParaRPr lang="en-US" altLang="ko-KR" sz="2000" b="1" dirty="0" smtClean="0">
              <a:latin typeface="굴림" pitchFamily="50" charset="-127"/>
              <a:ea typeface="굴림" pitchFamily="50" charset="-127"/>
            </a:endParaRPr>
          </a:p>
          <a:p>
            <a:pPr marL="762000" lvl="1" indent="-285750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ko-KR" altLang="en-US" sz="2000" b="1" dirty="0" smtClean="0">
                <a:latin typeface="굴림" pitchFamily="50" charset="-127"/>
                <a:ea typeface="굴림" pitchFamily="50" charset="-127"/>
              </a:rPr>
              <a:t>영한</a:t>
            </a:r>
            <a:r>
              <a:rPr lang="ko-KR" altLang="en-US" sz="2000" b="1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lang="ko-KR" altLang="en-US" sz="2000" b="1" dirty="0" smtClean="0">
                <a:latin typeface="굴림" pitchFamily="50" charset="-127"/>
                <a:ea typeface="굴림" pitchFamily="50" charset="-127"/>
              </a:rPr>
              <a:t>교차언어 검색 기술에 필요</a:t>
            </a:r>
            <a:endParaRPr lang="en-US" altLang="ko-KR" sz="2000" b="1" dirty="0" smtClean="0">
              <a:latin typeface="굴림" pitchFamily="50" charset="-127"/>
              <a:ea typeface="굴림" pitchFamily="50" charset="-127"/>
            </a:endParaRPr>
          </a:p>
          <a:p>
            <a:pPr marL="990600" lvl="2" indent="-276225">
              <a:spcBef>
                <a:spcPct val="20000"/>
              </a:spcBef>
              <a:buClr>
                <a:srgbClr val="3333CC"/>
              </a:buClr>
              <a:buFont typeface="Arial" pitchFamily="34" charset="0"/>
              <a:buChar char="•"/>
              <a:defRPr/>
            </a:pPr>
            <a:r>
              <a:rPr lang="ko-KR" altLang="en-US" sz="1600" b="1" dirty="0" smtClean="0">
                <a:latin typeface="굴림" pitchFamily="50" charset="-127"/>
                <a:ea typeface="굴림" pitchFamily="50" charset="-127"/>
              </a:rPr>
              <a:t>영한</a:t>
            </a:r>
            <a:r>
              <a:rPr lang="ko-KR" altLang="en-US" sz="1600" b="1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lang="ko-KR" altLang="en-US" sz="1600" b="1" dirty="0" smtClean="0">
                <a:latin typeface="굴림" pitchFamily="50" charset="-127"/>
                <a:ea typeface="굴림" pitchFamily="50" charset="-127"/>
              </a:rPr>
              <a:t>교차언어 검색을 위해서는 </a:t>
            </a:r>
            <a:r>
              <a:rPr lang="ko-KR" altLang="en-US" sz="1600" b="1" dirty="0" smtClean="0">
                <a:latin typeface="굴림" pitchFamily="50" charset="-127"/>
                <a:ea typeface="굴림" pitchFamily="50" charset="-127"/>
              </a:rPr>
              <a:t>영한</a:t>
            </a:r>
            <a:r>
              <a:rPr lang="ko-KR" altLang="en-US" sz="1600" b="1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lang="ko-KR" altLang="en-US" sz="1600" b="1" dirty="0" err="1" smtClean="0">
                <a:latin typeface="굴림" pitchFamily="50" charset="-127"/>
                <a:ea typeface="굴림" pitchFamily="50" charset="-127"/>
              </a:rPr>
              <a:t>대역어</a:t>
            </a:r>
            <a:r>
              <a:rPr lang="ko-KR" altLang="en-US" sz="1600" b="1" dirty="0" smtClean="0">
                <a:latin typeface="굴림" pitchFamily="50" charset="-127"/>
                <a:ea typeface="굴림" pitchFamily="50" charset="-127"/>
              </a:rPr>
              <a:t> 사전이 </a:t>
            </a:r>
            <a:r>
              <a:rPr lang="ko-KR" altLang="en-US" sz="1600" b="1" dirty="0" smtClean="0">
                <a:latin typeface="굴림" pitchFamily="50" charset="-127"/>
                <a:ea typeface="굴림" pitchFamily="50" charset="-127"/>
              </a:rPr>
              <a:t>필요함</a:t>
            </a:r>
            <a:endParaRPr lang="en-US" altLang="ko-KR" sz="1600" b="1" dirty="0" smtClean="0">
              <a:latin typeface="굴림" pitchFamily="50" charset="-127"/>
              <a:ea typeface="굴림" pitchFamily="50" charset="-127"/>
            </a:endParaRPr>
          </a:p>
          <a:p>
            <a:pPr marL="762000" lvl="1" indent="-285750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ko-KR" altLang="en-US" sz="2000" b="1" dirty="0" smtClean="0">
                <a:latin typeface="굴림" pitchFamily="50" charset="-127"/>
                <a:ea typeface="굴림" pitchFamily="50" charset="-127"/>
              </a:rPr>
              <a:t>영어</a:t>
            </a:r>
            <a:r>
              <a:rPr lang="en-US" altLang="ko-KR" sz="2000" b="1" dirty="0" smtClean="0">
                <a:latin typeface="굴림" pitchFamily="50" charset="-127"/>
                <a:ea typeface="굴림" pitchFamily="50" charset="-127"/>
              </a:rPr>
              <a:t>/</a:t>
            </a:r>
            <a:r>
              <a:rPr lang="ko-KR" altLang="en-US" sz="2000" b="1" dirty="0" smtClean="0">
                <a:latin typeface="굴림" pitchFamily="50" charset="-127"/>
                <a:ea typeface="굴림" pitchFamily="50" charset="-127"/>
              </a:rPr>
              <a:t>한국어 교육 </a:t>
            </a:r>
            <a:r>
              <a:rPr lang="ko-KR" altLang="en-US" sz="2000" b="1" dirty="0">
                <a:latin typeface="굴림" pitchFamily="50" charset="-127"/>
                <a:ea typeface="굴림" pitchFamily="50" charset="-127"/>
              </a:rPr>
              <a:t>기술에 필요</a:t>
            </a:r>
            <a:endParaRPr lang="en-US" altLang="ko-KR" sz="2000" b="1" dirty="0">
              <a:latin typeface="굴림" pitchFamily="50" charset="-127"/>
              <a:ea typeface="굴림" pitchFamily="50" charset="-127"/>
            </a:endParaRPr>
          </a:p>
          <a:p>
            <a:pPr marL="990600" lvl="2" indent="-276225">
              <a:spcBef>
                <a:spcPct val="20000"/>
              </a:spcBef>
              <a:buClr>
                <a:srgbClr val="3333CC"/>
              </a:buClr>
              <a:buFont typeface="Arial" pitchFamily="34" charset="0"/>
              <a:buChar char="•"/>
              <a:defRPr/>
            </a:pPr>
            <a:r>
              <a:rPr lang="ko-KR" altLang="en-US" sz="1600" b="1" dirty="0" smtClean="0">
                <a:latin typeface="굴림" pitchFamily="50" charset="-127"/>
                <a:ea typeface="굴림" pitchFamily="50" charset="-127"/>
              </a:rPr>
              <a:t>영어 및 한국어 교육을 위한 다양한 </a:t>
            </a:r>
            <a:r>
              <a:rPr lang="ko-KR" altLang="en-US" sz="1600" b="1" dirty="0" err="1" smtClean="0">
                <a:latin typeface="굴림" pitchFamily="50" charset="-127"/>
                <a:ea typeface="굴림" pitchFamily="50" charset="-127"/>
              </a:rPr>
              <a:t>응용도구의</a:t>
            </a:r>
            <a:r>
              <a:rPr lang="ko-KR" altLang="en-US" sz="1600" b="1" dirty="0" smtClean="0">
                <a:latin typeface="굴림" pitchFamily="50" charset="-127"/>
                <a:ea typeface="굴림" pitchFamily="50" charset="-127"/>
              </a:rPr>
              <a:t> 기반 기술로 사전이 필요함</a:t>
            </a:r>
            <a:endParaRPr lang="en-US" altLang="ko-KR" sz="1600" b="1" dirty="0">
              <a:latin typeface="굴림" pitchFamily="50" charset="-127"/>
              <a:ea typeface="굴림" pitchFamily="50" charset="-127"/>
            </a:endParaRPr>
          </a:p>
          <a:p>
            <a:pPr marL="762000" lvl="1" indent="-285750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endParaRPr lang="en-US" altLang="ko-KR" sz="2000" b="1" dirty="0" smtClean="0">
              <a:latin typeface="굴림" pitchFamily="50" charset="-127"/>
              <a:ea typeface="굴림" pitchFamily="50" charset="-127"/>
            </a:endParaRPr>
          </a:p>
          <a:p>
            <a:pPr marL="762000" lvl="1" indent="-285750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ko-KR" altLang="en-US" sz="2000" b="1" dirty="0" smtClean="0">
                <a:latin typeface="굴림" pitchFamily="50" charset="-127"/>
                <a:ea typeface="굴림" pitchFamily="50" charset="-127"/>
              </a:rPr>
              <a:t>경쟁기술과 비교</a:t>
            </a:r>
            <a:endParaRPr lang="en-US" altLang="ko-KR" sz="2000" b="1" dirty="0" smtClean="0">
              <a:latin typeface="굴림" pitchFamily="50" charset="-127"/>
              <a:ea typeface="굴림" pitchFamily="50" charset="-127"/>
            </a:endParaRPr>
          </a:p>
          <a:p>
            <a:pPr marL="990600" lvl="2" indent="-276225">
              <a:spcBef>
                <a:spcPct val="20000"/>
              </a:spcBef>
              <a:buClr>
                <a:srgbClr val="3333CC"/>
              </a:buClr>
              <a:buFont typeface="Arial" pitchFamily="34" charset="0"/>
              <a:buChar char="•"/>
              <a:defRPr/>
            </a:pPr>
            <a:r>
              <a:rPr lang="ko-KR" altLang="en-US" sz="1600" b="1" dirty="0" smtClean="0">
                <a:latin typeface="굴림" pitchFamily="50" charset="-127"/>
                <a:ea typeface="굴림" pitchFamily="50" charset="-127"/>
              </a:rPr>
              <a:t>영한</a:t>
            </a:r>
            <a:r>
              <a:rPr lang="ko-KR" altLang="en-US" sz="1600" b="1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lang="ko-KR" altLang="en-US" sz="1600" b="1" dirty="0" err="1" smtClean="0">
                <a:latin typeface="굴림" pitchFamily="50" charset="-127"/>
                <a:ea typeface="굴림" pitchFamily="50" charset="-127"/>
              </a:rPr>
              <a:t>대역어</a:t>
            </a:r>
            <a:r>
              <a:rPr lang="ko-KR" altLang="en-US" sz="1600" b="1" dirty="0" smtClean="0">
                <a:latin typeface="굴림" pitchFamily="50" charset="-127"/>
                <a:ea typeface="굴림" pitchFamily="50" charset="-127"/>
              </a:rPr>
              <a:t> 사전은 사람이 읽을 수 있는 형태의 사전과 컴퓨터로 읽을 수 있는 형식의 구조화 형태의 사전으로 구분할 수 있음</a:t>
            </a:r>
            <a:endParaRPr lang="en-US" altLang="ko-KR" sz="1600" b="1" dirty="0" smtClean="0">
              <a:latin typeface="굴림" pitchFamily="50" charset="-127"/>
              <a:ea typeface="굴림" pitchFamily="50" charset="-127"/>
            </a:endParaRPr>
          </a:p>
          <a:p>
            <a:pPr marL="990600" lvl="2" indent="-276225">
              <a:spcBef>
                <a:spcPct val="20000"/>
              </a:spcBef>
              <a:buClr>
                <a:srgbClr val="3333CC"/>
              </a:buClr>
              <a:buFont typeface="Arial" pitchFamily="34" charset="0"/>
              <a:buChar char="•"/>
              <a:defRPr/>
            </a:pPr>
            <a:r>
              <a:rPr lang="ko-KR" altLang="en-US" sz="1600" b="1" dirty="0" err="1" smtClean="0">
                <a:latin typeface="굴림" pitchFamily="50" charset="-127"/>
                <a:ea typeface="굴림" pitchFamily="50" charset="-127"/>
              </a:rPr>
              <a:t>네이버나</a:t>
            </a:r>
            <a:r>
              <a:rPr lang="ko-KR" altLang="en-US" sz="1600" b="1" dirty="0" smtClean="0">
                <a:latin typeface="굴림" pitchFamily="50" charset="-127"/>
                <a:ea typeface="굴림" pitchFamily="50" charset="-127"/>
              </a:rPr>
              <a:t> 다음과 같은 포탈에서 제공되는 사전뿐 아니라</a:t>
            </a:r>
            <a:r>
              <a:rPr lang="en-US" altLang="ko-KR" sz="1600" b="1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sz="1600" b="1" dirty="0" smtClean="0">
                <a:latin typeface="굴림" pitchFamily="50" charset="-127"/>
                <a:ea typeface="굴림" pitchFamily="50" charset="-127"/>
              </a:rPr>
              <a:t>기존의 전통적인 사전 구축 업체들의 사전은 사람이 읽을 수 잇는 형태의 사전 형태임</a:t>
            </a:r>
            <a:endParaRPr lang="en-US" altLang="ko-KR" sz="1600" b="1" dirty="0" smtClean="0">
              <a:latin typeface="굴림" pitchFamily="50" charset="-127"/>
              <a:ea typeface="굴림" pitchFamily="50" charset="-127"/>
            </a:endParaRPr>
          </a:p>
          <a:p>
            <a:pPr marL="990600" lvl="2" indent="-276225">
              <a:spcBef>
                <a:spcPct val="20000"/>
              </a:spcBef>
              <a:buClr>
                <a:srgbClr val="3333CC"/>
              </a:buClr>
              <a:buFont typeface="Arial" pitchFamily="34" charset="0"/>
              <a:buChar char="•"/>
              <a:defRPr/>
            </a:pPr>
            <a:r>
              <a:rPr lang="ko-KR" altLang="en-US" sz="1600" b="1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본 기술이전 대상인 </a:t>
            </a:r>
            <a:r>
              <a:rPr lang="ko-KR" altLang="en-US" sz="1600" b="1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영한</a:t>
            </a:r>
            <a:r>
              <a:rPr lang="ko-KR" altLang="en-US" sz="1600" b="1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 </a:t>
            </a:r>
            <a:r>
              <a:rPr lang="ko-KR" altLang="en-US" sz="1600" b="1" dirty="0" err="1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대역어</a:t>
            </a:r>
            <a:r>
              <a:rPr lang="ko-KR" altLang="en-US" sz="1600" b="1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 사전은</a:t>
            </a:r>
            <a:r>
              <a:rPr lang="en-US" altLang="ko-KR" sz="1600" b="1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sz="1600" b="1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컴퓨터로 읽어 처리할 수 있는 형태의 구조화된 형태의 사전 가운데에서는 </a:t>
            </a:r>
            <a:r>
              <a:rPr lang="ko-KR" altLang="en-US" sz="1600" b="1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품질 및 가격이 </a:t>
            </a:r>
            <a:r>
              <a:rPr lang="ko-KR" altLang="en-US" sz="1600" b="1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가장 우수한 사전임</a:t>
            </a:r>
            <a:endParaRPr lang="en-US" altLang="ko-KR" sz="1600" b="1" dirty="0">
              <a:solidFill>
                <a:srgbClr val="000000"/>
              </a:solidFill>
              <a:latin typeface="굴림" pitchFamily="50" charset="-127"/>
              <a:ea typeface="굴림" pitchFamily="50" charset="-127"/>
            </a:endParaRPr>
          </a:p>
          <a:p>
            <a:pPr marL="762000" lvl="1" indent="-285750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endParaRPr lang="en-US" altLang="ko-KR" sz="2000" b="1" dirty="0" smtClean="0">
              <a:latin typeface="굴림" pitchFamily="50" charset="-127"/>
              <a:ea typeface="굴림" pitchFamily="50" charset="-127"/>
            </a:endParaRPr>
          </a:p>
          <a:p>
            <a:pPr marL="762000" lvl="1" indent="-285750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endParaRPr lang="en-US" altLang="ko-KR" sz="2000" b="1" dirty="0">
              <a:latin typeface="굴림" pitchFamily="50" charset="-127"/>
              <a:ea typeface="굴림" pitchFamily="50" charset="-127"/>
            </a:endParaRPr>
          </a:p>
          <a:p>
            <a:pPr marL="762000" lvl="1" indent="-285750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endParaRPr lang="en-US" altLang="ko-KR" sz="2000" b="1" dirty="0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9" name="Text Box 2061"/>
          <p:cNvSpPr txBox="1">
            <a:spLocks noChangeArrowheads="1"/>
          </p:cNvSpPr>
          <p:nvPr/>
        </p:nvSpPr>
        <p:spPr bwMode="auto">
          <a:xfrm>
            <a:off x="4788024" y="6400800"/>
            <a:ext cx="36447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000">
            <a:spAutoFit/>
          </a:bodyPr>
          <a:lstStyle/>
          <a:p>
            <a:pPr algn="ctr" eaLnBrk="0" latinLnBrk="0" hangingPunct="0">
              <a:defRPr/>
            </a:pPr>
            <a:r>
              <a:rPr kumimoji="0" lang="en-US" altLang="ko-KR" sz="1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SW</a:t>
            </a:r>
            <a:r>
              <a:rPr kumimoji="0" lang="ko-KR" altLang="en-US" sz="12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콘텐츠연구소</a:t>
            </a:r>
            <a:r>
              <a:rPr kumimoji="0" lang="en-US" altLang="ko-KR" sz="1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/</a:t>
            </a:r>
            <a:r>
              <a:rPr kumimoji="0" lang="ko-KR" altLang="en-US" sz="1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자동통역언어지능연구부</a:t>
            </a:r>
          </a:p>
          <a:p>
            <a:pPr algn="ctr" eaLnBrk="0" latinLnBrk="0" hangingPunct="0">
              <a:defRPr/>
            </a:pPr>
            <a:endParaRPr kumimoji="0" lang="ko-KR" altLang="en-US" sz="12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hangingPunct="1"/>
            <a:fld id="{96D4679F-936A-4F7D-9E78-25F938FDA133}" type="slidenum">
              <a:rPr lang="en-US" altLang="ko-KR" smtClean="0"/>
              <a:pPr eaLnBrk="1" hangingPunct="1"/>
              <a:t>6</a:t>
            </a:fld>
            <a:endParaRPr lang="en-US" altLang="ko-KR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58763"/>
            <a:ext cx="7162800" cy="519112"/>
          </a:xfrm>
          <a:noFill/>
        </p:spPr>
        <p:txBody>
          <a:bodyPr/>
          <a:lstStyle/>
          <a:p>
            <a:pPr eaLnBrk="1" hangingPunct="1"/>
            <a:r>
              <a:rPr lang="en-US" altLang="ko-KR" sz="2800" smtClean="0">
                <a:solidFill>
                  <a:srgbClr val="4D4D4D"/>
                </a:solidFill>
                <a:latin typeface="HY견명조" pitchFamily="18" charset="-127"/>
                <a:ea typeface="HY견명조" pitchFamily="18" charset="-127"/>
              </a:rPr>
              <a:t>4</a:t>
            </a:r>
            <a:r>
              <a:rPr lang="en-US" altLang="ko-KR" sz="2600" b="0" smtClean="0">
                <a:solidFill>
                  <a:srgbClr val="4D4D4D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ko-KR" altLang="en-US" sz="2600" b="0" smtClean="0">
                <a:solidFill>
                  <a:srgbClr val="4D4D4D"/>
                </a:solidFill>
                <a:latin typeface="HY헤드라인M" pitchFamily="18" charset="-127"/>
                <a:ea typeface="HY헤드라인M" pitchFamily="18" charset="-127"/>
              </a:rPr>
              <a:t>기술의 사업성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85750" y="1071563"/>
            <a:ext cx="8572500" cy="5165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rgbClr val="CC0066"/>
              </a:buClr>
              <a:buFont typeface="굴림체" pitchFamily="49" charset="-127"/>
              <a:buChar char="▣"/>
              <a:defRPr/>
            </a:pPr>
            <a:r>
              <a:rPr lang="ko-KR" altLang="en-US" sz="2800" b="1" dirty="0" smtClean="0">
                <a:solidFill>
                  <a:srgbClr val="CC0066"/>
                </a:solidFill>
                <a:latin typeface="굴림" pitchFamily="50" charset="-127"/>
                <a:ea typeface="굴림" pitchFamily="50" charset="-127"/>
              </a:rPr>
              <a:t>기술의 사업성</a:t>
            </a:r>
            <a:endParaRPr lang="en-US" altLang="ko-KR" sz="2800" b="1" dirty="0" smtClean="0">
              <a:solidFill>
                <a:srgbClr val="CC0066"/>
              </a:solidFill>
              <a:latin typeface="굴림" pitchFamily="50" charset="-127"/>
              <a:ea typeface="굴림" pitchFamily="50" charset="-127"/>
            </a:endParaRPr>
          </a:p>
          <a:p>
            <a:pPr marL="762000" lvl="1" indent="-285750" algn="just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en-US" altLang="ko-KR" sz="2000" b="1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lang="ko-KR" altLang="en-US" sz="2000" b="1" dirty="0" smtClean="0">
                <a:latin typeface="굴림" pitchFamily="50" charset="-127"/>
                <a:ea typeface="굴림" pitchFamily="50" charset="-127"/>
              </a:rPr>
              <a:t>예상 응용 제품 및 서비스</a:t>
            </a:r>
            <a:endParaRPr lang="en-US" altLang="ko-KR" sz="2000" b="1" dirty="0" smtClean="0">
              <a:latin typeface="굴림" pitchFamily="50" charset="-127"/>
              <a:ea typeface="굴림" pitchFamily="50" charset="-127"/>
            </a:endParaRPr>
          </a:p>
          <a:p>
            <a:pPr marL="990600" lvl="2" indent="-276225">
              <a:spcBef>
                <a:spcPct val="20000"/>
              </a:spcBef>
              <a:buClr>
                <a:srgbClr val="3333CC"/>
              </a:buClr>
              <a:buFont typeface="Arial" pitchFamily="34" charset="0"/>
              <a:buChar char="•"/>
              <a:defRPr/>
            </a:pPr>
            <a:r>
              <a:rPr lang="ko-KR" altLang="en-US" sz="1600" b="1" dirty="0" smtClean="0">
                <a:latin typeface="굴림" pitchFamily="50" charset="-127"/>
                <a:ea typeface="굴림" pitchFamily="50" charset="-127"/>
              </a:rPr>
              <a:t>영한</a:t>
            </a:r>
            <a:r>
              <a:rPr lang="ko-KR" altLang="en-US" sz="1600" b="1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lang="ko-KR" altLang="en-US" sz="1600" b="1" dirty="0" smtClean="0">
                <a:latin typeface="굴림" pitchFamily="50" charset="-127"/>
                <a:ea typeface="굴림" pitchFamily="50" charset="-127"/>
              </a:rPr>
              <a:t>자동번역 서비스</a:t>
            </a:r>
            <a:endParaRPr lang="en-US" altLang="ko-KR" sz="1600" b="1" dirty="0" smtClean="0">
              <a:latin typeface="굴림" pitchFamily="50" charset="-127"/>
              <a:ea typeface="굴림" pitchFamily="50" charset="-127"/>
            </a:endParaRPr>
          </a:p>
          <a:p>
            <a:pPr marL="990600" lvl="2" indent="-276225">
              <a:spcBef>
                <a:spcPct val="20000"/>
              </a:spcBef>
              <a:buClr>
                <a:srgbClr val="3333CC"/>
              </a:buClr>
              <a:buFont typeface="Arial" pitchFamily="34" charset="0"/>
              <a:buChar char="•"/>
              <a:defRPr/>
            </a:pPr>
            <a:r>
              <a:rPr lang="ko-KR" altLang="en-US" sz="1600" b="1" dirty="0" smtClean="0">
                <a:latin typeface="굴림" pitchFamily="50" charset="-127"/>
                <a:ea typeface="굴림" pitchFamily="50" charset="-127"/>
              </a:rPr>
              <a:t>영한</a:t>
            </a:r>
            <a:r>
              <a:rPr lang="ko-KR" altLang="en-US" sz="1600" b="1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lang="ko-KR" altLang="en-US" sz="1600" b="1" dirty="0" smtClean="0">
                <a:latin typeface="굴림" pitchFamily="50" charset="-127"/>
                <a:ea typeface="굴림" pitchFamily="50" charset="-127"/>
              </a:rPr>
              <a:t>교차언어 검색 </a:t>
            </a:r>
            <a:r>
              <a:rPr lang="ko-KR" altLang="en-US" sz="1600" b="1" dirty="0" smtClean="0">
                <a:latin typeface="굴림" pitchFamily="50" charset="-127"/>
                <a:ea typeface="굴림" pitchFamily="50" charset="-127"/>
              </a:rPr>
              <a:t>서비스</a:t>
            </a:r>
            <a:endParaRPr lang="en-US" altLang="ko-KR" sz="1600" b="1" dirty="0" smtClean="0">
              <a:latin typeface="굴림" pitchFamily="50" charset="-127"/>
              <a:ea typeface="굴림" pitchFamily="50" charset="-127"/>
            </a:endParaRPr>
          </a:p>
          <a:p>
            <a:pPr marL="990600" lvl="2" indent="-276225">
              <a:spcBef>
                <a:spcPct val="20000"/>
              </a:spcBef>
              <a:buClr>
                <a:srgbClr val="3333CC"/>
              </a:buClr>
              <a:buFont typeface="Arial" pitchFamily="34" charset="0"/>
              <a:buChar char="•"/>
              <a:defRPr/>
            </a:pPr>
            <a:r>
              <a:rPr lang="ko-KR" altLang="en-US" sz="1600" b="1" dirty="0" smtClean="0">
                <a:latin typeface="굴림" pitchFamily="50" charset="-127"/>
                <a:ea typeface="굴림" pitchFamily="50" charset="-127"/>
              </a:rPr>
              <a:t>영어</a:t>
            </a:r>
            <a:r>
              <a:rPr lang="en-US" altLang="ko-KR" sz="1600" b="1" dirty="0" smtClean="0">
                <a:latin typeface="굴림" pitchFamily="50" charset="-127"/>
                <a:ea typeface="굴림" pitchFamily="50" charset="-127"/>
              </a:rPr>
              <a:t>/</a:t>
            </a:r>
            <a:r>
              <a:rPr lang="ko-KR" altLang="en-US" sz="1600" b="1" dirty="0" smtClean="0">
                <a:latin typeface="굴림" pitchFamily="50" charset="-127"/>
                <a:ea typeface="굴림" pitchFamily="50" charset="-127"/>
              </a:rPr>
              <a:t>한국어 교육 관련 응용 도구 및 서비스</a:t>
            </a:r>
            <a:endParaRPr lang="en-US" altLang="ko-KR" sz="1600" b="1" dirty="0" smtClean="0">
              <a:latin typeface="굴림" pitchFamily="50" charset="-127"/>
              <a:ea typeface="굴림" pitchFamily="50" charset="-127"/>
            </a:endParaRPr>
          </a:p>
          <a:p>
            <a:pPr marL="1219200" lvl="2" indent="-285750" algn="just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endParaRPr lang="en-US" altLang="ko-KR" sz="1050" b="1" dirty="0">
              <a:latin typeface="굴림" pitchFamily="50" charset="-127"/>
              <a:ea typeface="굴림" pitchFamily="50" charset="-127"/>
            </a:endParaRPr>
          </a:p>
          <a:p>
            <a:pPr marL="762000" lvl="1" indent="-285750" algn="just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en-US" altLang="ko-KR" sz="2000" b="1" dirty="0">
                <a:latin typeface="굴림" pitchFamily="50" charset="-127"/>
                <a:ea typeface="굴림" pitchFamily="50" charset="-127"/>
              </a:rPr>
              <a:t> </a:t>
            </a:r>
            <a:r>
              <a:rPr lang="ko-KR" altLang="en-US" sz="2000" b="1" dirty="0" smtClean="0">
                <a:latin typeface="굴림" pitchFamily="50" charset="-127"/>
                <a:ea typeface="굴림" pitchFamily="50" charset="-127"/>
              </a:rPr>
              <a:t>사업성</a:t>
            </a:r>
            <a:endParaRPr lang="en-US" altLang="ko-KR" sz="2000" b="1" dirty="0" smtClean="0">
              <a:latin typeface="굴림" pitchFamily="50" charset="-127"/>
              <a:ea typeface="굴림" pitchFamily="50" charset="-127"/>
            </a:endParaRPr>
          </a:p>
          <a:p>
            <a:pPr marL="990600" lvl="2" indent="-276225">
              <a:spcBef>
                <a:spcPct val="20000"/>
              </a:spcBef>
              <a:buClr>
                <a:srgbClr val="3333CC"/>
              </a:buClr>
              <a:buFont typeface="Arial" pitchFamily="34" charset="0"/>
              <a:buChar char="•"/>
              <a:defRPr/>
            </a:pPr>
            <a:r>
              <a:rPr lang="ko-KR" altLang="en-US" sz="1600" b="1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영어</a:t>
            </a:r>
            <a:r>
              <a:rPr lang="en-US" altLang="ko-KR" sz="1600" b="1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-</a:t>
            </a:r>
            <a:r>
              <a:rPr lang="ko-KR" altLang="en-US" sz="1600" b="1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한국어 </a:t>
            </a:r>
            <a:r>
              <a:rPr lang="ko-KR" altLang="en-US" sz="1600" b="1" dirty="0" err="1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콘텐는</a:t>
            </a:r>
            <a:r>
              <a:rPr lang="ko-KR" altLang="en-US" sz="1600" b="1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 지속적으로 그 양이 증가하는 추세임</a:t>
            </a:r>
            <a:endParaRPr lang="en-US" altLang="ko-KR" sz="1600" b="1" dirty="0" smtClean="0">
              <a:solidFill>
                <a:srgbClr val="000000"/>
              </a:solidFill>
              <a:latin typeface="굴림" pitchFamily="50" charset="-127"/>
              <a:ea typeface="굴림" pitchFamily="50" charset="-127"/>
            </a:endParaRPr>
          </a:p>
          <a:p>
            <a:pPr marL="990600" lvl="2" indent="-276225">
              <a:spcBef>
                <a:spcPct val="20000"/>
              </a:spcBef>
              <a:buClr>
                <a:srgbClr val="3333CC"/>
              </a:buClr>
              <a:buFont typeface="Arial" pitchFamily="34" charset="0"/>
              <a:buChar char="•"/>
              <a:defRPr/>
            </a:pPr>
            <a:r>
              <a:rPr lang="ko-KR" altLang="en-US" sz="1600" b="1" dirty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이에 따라 </a:t>
            </a:r>
            <a:r>
              <a:rPr lang="ko-KR" altLang="en-US" sz="1600" b="1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영한 </a:t>
            </a:r>
            <a:r>
              <a:rPr lang="ko-KR" altLang="en-US" sz="1600" b="1" dirty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자동번역 서비스나 </a:t>
            </a:r>
            <a:r>
              <a:rPr lang="ko-KR" altLang="en-US" sz="1600" b="1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영한 </a:t>
            </a:r>
            <a:r>
              <a:rPr lang="ko-KR" altLang="en-US" sz="1600" b="1" dirty="0" err="1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교차언어</a:t>
            </a:r>
            <a:r>
              <a:rPr lang="ko-KR" altLang="en-US" sz="1600" b="1" dirty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 검색 서비스에 대한 수요가 증가하고 있으며</a:t>
            </a:r>
            <a:r>
              <a:rPr lang="en-US" altLang="ko-KR" sz="1600" b="1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sz="1600" b="1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영한 </a:t>
            </a:r>
            <a:r>
              <a:rPr lang="ko-KR" altLang="en-US" sz="1600" b="1" dirty="0" err="1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대역사전에</a:t>
            </a:r>
            <a:r>
              <a:rPr lang="ko-KR" altLang="en-US" sz="1600" b="1" dirty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 대한 요구도 증가할 것임</a:t>
            </a:r>
            <a:r>
              <a:rPr lang="en-US" altLang="ko-KR" sz="1600" b="1" dirty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.</a:t>
            </a:r>
          </a:p>
          <a:p>
            <a:pPr marL="990600" lvl="2" indent="-276225">
              <a:spcBef>
                <a:spcPct val="20000"/>
              </a:spcBef>
              <a:buClr>
                <a:srgbClr val="3333CC"/>
              </a:buClr>
              <a:buFont typeface="Arial" pitchFamily="34" charset="0"/>
              <a:buChar char="•"/>
              <a:defRPr/>
            </a:pPr>
            <a:r>
              <a:rPr lang="ko-KR" altLang="en-US" sz="1600" b="1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최근 </a:t>
            </a:r>
            <a:r>
              <a:rPr lang="ko-KR" altLang="en-US" sz="1600" b="1" dirty="0" err="1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자연어처리</a:t>
            </a:r>
            <a:r>
              <a:rPr lang="ko-KR" altLang="en-US" sz="1600" b="1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 기술의 발달로 이를 이용한 영어</a:t>
            </a:r>
            <a:r>
              <a:rPr lang="en-US" altLang="ko-KR" sz="1600" b="1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/</a:t>
            </a:r>
            <a:r>
              <a:rPr lang="ko-KR" altLang="en-US" sz="1600" b="1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한국어 교육 응용 서비스에 대한 관심도 또한 증가하고 있음</a:t>
            </a:r>
            <a:r>
              <a:rPr lang="en-US" altLang="ko-KR" sz="1600" b="1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.</a:t>
            </a:r>
            <a:endParaRPr lang="en-US" altLang="ko-KR" sz="1600" b="1" dirty="0" smtClean="0">
              <a:solidFill>
                <a:srgbClr val="000000"/>
              </a:solidFill>
              <a:latin typeface="굴림" pitchFamily="50" charset="-127"/>
              <a:ea typeface="굴림" pitchFamily="50" charset="-127"/>
            </a:endParaRPr>
          </a:p>
          <a:p>
            <a:pPr marL="476250" lvl="1" algn="just">
              <a:spcBef>
                <a:spcPct val="20000"/>
              </a:spcBef>
              <a:buClr>
                <a:srgbClr val="6600CC"/>
              </a:buClr>
              <a:defRPr/>
            </a:pPr>
            <a:endParaRPr lang="en-US" altLang="ko-KR" sz="1100" b="1" dirty="0" smtClean="0">
              <a:latin typeface="굴림" pitchFamily="50" charset="-127"/>
              <a:ea typeface="굴림" pitchFamily="50" charset="-127"/>
            </a:endParaRPr>
          </a:p>
          <a:p>
            <a:pPr marL="762000" lvl="1" indent="-285750" algn="just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en-US" altLang="ko-KR" sz="2000" b="1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lang="ko-KR" altLang="en-US" sz="2000" b="1" dirty="0">
                <a:latin typeface="굴림" pitchFamily="50" charset="-127"/>
                <a:ea typeface="굴림" pitchFamily="50" charset="-127"/>
              </a:rPr>
              <a:t>기술이전 업체 </a:t>
            </a:r>
            <a:r>
              <a:rPr lang="ko-KR" altLang="en-US" sz="2000" b="1" dirty="0" smtClean="0">
                <a:latin typeface="굴림" pitchFamily="50" charset="-127"/>
                <a:ea typeface="굴림" pitchFamily="50" charset="-127"/>
              </a:rPr>
              <a:t>조건</a:t>
            </a:r>
            <a:endParaRPr lang="en-US" altLang="ko-KR" sz="2000" b="1" dirty="0" smtClean="0">
              <a:latin typeface="굴림" pitchFamily="50" charset="-127"/>
              <a:ea typeface="굴림" pitchFamily="50" charset="-127"/>
            </a:endParaRPr>
          </a:p>
          <a:p>
            <a:pPr marL="990600" lvl="2" indent="-276225">
              <a:spcBef>
                <a:spcPct val="20000"/>
              </a:spcBef>
              <a:buClr>
                <a:srgbClr val="3333CC"/>
              </a:buClr>
              <a:buFont typeface="Arial" pitchFamily="34" charset="0"/>
              <a:buChar char="•"/>
              <a:defRPr/>
            </a:pPr>
            <a:r>
              <a:rPr lang="ko-KR" altLang="en-US" sz="1600" b="1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해당사항 없음</a:t>
            </a:r>
            <a:endParaRPr lang="en-US" altLang="ko-KR" sz="1600" b="1" dirty="0" smtClean="0">
              <a:solidFill>
                <a:srgbClr val="000000"/>
              </a:solidFill>
              <a:latin typeface="굴림" pitchFamily="50" charset="-127"/>
              <a:ea typeface="굴림" pitchFamily="50" charset="-127"/>
            </a:endParaRPr>
          </a:p>
          <a:p>
            <a:pPr marL="762000" lvl="1" indent="-285750" algn="just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endParaRPr lang="en-US" altLang="ko-KR" sz="1100" b="1" dirty="0" smtClean="0">
              <a:latin typeface="굴림" pitchFamily="50" charset="-127"/>
              <a:ea typeface="굴림" pitchFamily="50" charset="-127"/>
            </a:endParaRPr>
          </a:p>
          <a:p>
            <a:pPr marL="762000" lvl="1" indent="-285750" algn="just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en-US" altLang="ko-KR" sz="2000" b="1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lang="ko-KR" altLang="en-US" sz="2000" b="1" dirty="0" err="1">
                <a:latin typeface="굴림" pitchFamily="50" charset="-127"/>
                <a:ea typeface="굴림" pitchFamily="50" charset="-127"/>
              </a:rPr>
              <a:t>사업화시</a:t>
            </a:r>
            <a:r>
              <a:rPr lang="ko-KR" altLang="en-US" sz="2000" b="1" dirty="0">
                <a:latin typeface="굴림" pitchFamily="50" charset="-127"/>
                <a:ea typeface="굴림" pitchFamily="50" charset="-127"/>
              </a:rPr>
              <a:t> 제약 </a:t>
            </a:r>
            <a:r>
              <a:rPr lang="ko-KR" altLang="en-US" sz="2000" b="1" dirty="0" smtClean="0">
                <a:latin typeface="굴림" pitchFamily="50" charset="-127"/>
                <a:ea typeface="굴림" pitchFamily="50" charset="-127"/>
              </a:rPr>
              <a:t>조건</a:t>
            </a:r>
            <a:endParaRPr lang="en-US" altLang="ko-KR" sz="2000" b="1" dirty="0" smtClean="0">
              <a:latin typeface="굴림" pitchFamily="50" charset="-127"/>
              <a:ea typeface="굴림" pitchFamily="50" charset="-127"/>
            </a:endParaRPr>
          </a:p>
          <a:p>
            <a:pPr marL="990600" lvl="2" indent="-276225">
              <a:spcBef>
                <a:spcPct val="20000"/>
              </a:spcBef>
              <a:buClr>
                <a:srgbClr val="3333CC"/>
              </a:buClr>
              <a:buFont typeface="Arial" pitchFamily="34" charset="0"/>
              <a:buChar char="•"/>
              <a:defRPr/>
            </a:pPr>
            <a:r>
              <a:rPr lang="ko-KR" altLang="en-US" sz="1600" b="1" dirty="0" smtClean="0">
                <a:solidFill>
                  <a:srgbClr val="000000"/>
                </a:solidFill>
                <a:latin typeface="굴림" pitchFamily="50" charset="-127"/>
                <a:ea typeface="굴림" pitchFamily="50" charset="-127"/>
              </a:rPr>
              <a:t>해당사항 없음</a:t>
            </a:r>
            <a:endParaRPr lang="en-US" altLang="ko-KR" sz="1600" b="1" dirty="0" smtClean="0">
              <a:solidFill>
                <a:srgbClr val="000000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0" name="Text Box 2061"/>
          <p:cNvSpPr txBox="1">
            <a:spLocks noChangeArrowheads="1"/>
          </p:cNvSpPr>
          <p:nvPr/>
        </p:nvSpPr>
        <p:spPr bwMode="auto">
          <a:xfrm>
            <a:off x="4788025" y="6400800"/>
            <a:ext cx="36447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000">
            <a:spAutoFit/>
          </a:bodyPr>
          <a:lstStyle/>
          <a:p>
            <a:pPr algn="ctr" eaLnBrk="0" latinLnBrk="0" hangingPunct="0">
              <a:defRPr/>
            </a:pPr>
            <a:r>
              <a:rPr kumimoji="0" lang="en-US" altLang="ko-KR" sz="1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SW</a:t>
            </a:r>
            <a:r>
              <a:rPr kumimoji="0" lang="ko-KR" altLang="en-US" sz="12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콘텐츠연구소</a:t>
            </a:r>
            <a:r>
              <a:rPr kumimoji="0" lang="en-US" altLang="ko-KR" sz="1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/</a:t>
            </a:r>
            <a:r>
              <a:rPr kumimoji="0" lang="ko-KR" altLang="en-US" sz="1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자동통역언어지능연구부</a:t>
            </a:r>
          </a:p>
          <a:p>
            <a:pPr algn="ctr" eaLnBrk="0" latinLnBrk="0" hangingPunct="0">
              <a:defRPr/>
            </a:pPr>
            <a:endParaRPr kumimoji="0" lang="ko-KR" altLang="en-US" sz="12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hangingPunct="1"/>
            <a:fld id="{05A26D94-B7BF-4F86-8D6A-0D4F21BC6F4C}" type="slidenum">
              <a:rPr lang="en-US" altLang="ko-KR" smtClean="0"/>
              <a:pPr eaLnBrk="1" hangingPunct="1"/>
              <a:t>7</a:t>
            </a:fld>
            <a:endParaRPr lang="en-US" altLang="ko-KR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57175"/>
            <a:ext cx="7162800" cy="522288"/>
          </a:xfrm>
          <a:noFill/>
        </p:spPr>
        <p:txBody>
          <a:bodyPr/>
          <a:lstStyle/>
          <a:p>
            <a:pPr eaLnBrk="1" hangingPunct="1"/>
            <a:r>
              <a:rPr lang="en-US" altLang="ko-KR" sz="2800" smtClean="0">
                <a:solidFill>
                  <a:srgbClr val="4D4D4D"/>
                </a:solidFill>
                <a:latin typeface="HY견명조" pitchFamily="18" charset="-127"/>
                <a:ea typeface="HY견명조" pitchFamily="18" charset="-127"/>
              </a:rPr>
              <a:t>5</a:t>
            </a:r>
            <a:r>
              <a:rPr lang="en-US" altLang="ko-KR" sz="2600" b="0" smtClean="0">
                <a:solidFill>
                  <a:srgbClr val="4D4D4D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ko-KR" altLang="en-US" sz="2600" b="0" smtClean="0">
                <a:solidFill>
                  <a:srgbClr val="4D4D4D"/>
                </a:solidFill>
                <a:latin typeface="HY헤드라인M" pitchFamily="18" charset="-127"/>
                <a:ea typeface="HY헤드라인M" pitchFamily="18" charset="-127"/>
              </a:rPr>
              <a:t>국내외 시장 동향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85750" y="1176338"/>
            <a:ext cx="85725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0066"/>
              </a:buClr>
              <a:buFont typeface="굴림체" pitchFamily="49" charset="-127"/>
              <a:buChar char="▣"/>
              <a:defRPr/>
            </a:pPr>
            <a:r>
              <a:rPr lang="ko-KR" altLang="en-US" sz="2800" b="1" dirty="0" smtClean="0">
                <a:solidFill>
                  <a:srgbClr val="CC0066"/>
                </a:solidFill>
                <a:latin typeface="굴림" pitchFamily="50" charset="-127"/>
                <a:ea typeface="굴림" pitchFamily="50" charset="-127"/>
              </a:rPr>
              <a:t>시장 동향</a:t>
            </a:r>
            <a:endParaRPr lang="en-US" altLang="ko-KR" sz="2800" b="1" dirty="0">
              <a:solidFill>
                <a:srgbClr val="CC0066"/>
              </a:solidFill>
              <a:latin typeface="굴림" pitchFamily="50" charset="-127"/>
              <a:ea typeface="굴림" pitchFamily="50" charset="-127"/>
            </a:endParaRPr>
          </a:p>
          <a:p>
            <a:pPr marL="762000" lvl="1" indent="-285750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en-US" altLang="ko-KR" sz="2000" b="1" dirty="0">
                <a:latin typeface="굴림" pitchFamily="50" charset="-127"/>
                <a:ea typeface="굴림" pitchFamily="50" charset="-127"/>
              </a:rPr>
              <a:t> </a:t>
            </a:r>
            <a:r>
              <a:rPr lang="ko-KR" altLang="en-US" sz="2000" b="1" dirty="0" smtClean="0">
                <a:latin typeface="굴림" pitchFamily="50" charset="-127"/>
                <a:ea typeface="굴림" pitchFamily="50" charset="-127"/>
              </a:rPr>
              <a:t>영한</a:t>
            </a:r>
            <a:r>
              <a:rPr lang="ko-KR" altLang="en-US" sz="2000" b="1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lang="ko-KR" altLang="en-US" sz="2000" b="1" dirty="0" smtClean="0">
                <a:latin typeface="굴림" pitchFamily="50" charset="-127"/>
                <a:ea typeface="굴림" pitchFamily="50" charset="-127"/>
              </a:rPr>
              <a:t>자동번역 솔루션 전망</a:t>
            </a:r>
            <a:endParaRPr lang="en-US" altLang="ko-KR" sz="2000" b="1" dirty="0">
              <a:latin typeface="굴림" pitchFamily="50" charset="-127"/>
              <a:ea typeface="굴림" pitchFamily="50" charset="-127"/>
            </a:endParaRPr>
          </a:p>
          <a:p>
            <a:pPr marL="990600" lvl="2" indent="-276225">
              <a:spcBef>
                <a:spcPct val="20000"/>
              </a:spcBef>
              <a:buClr>
                <a:srgbClr val="3333CC"/>
              </a:buClr>
              <a:buFont typeface="Arial" pitchFamily="34" charset="0"/>
              <a:buChar char="•"/>
              <a:defRPr/>
            </a:pP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영어 콘텐츠는 지속적으로 그 양이 증가하고 있으며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이러한 요구를 대상으로 하는 영한 자동번역 기술에 대한 수요도 증가하고 있음</a:t>
            </a:r>
            <a:endParaRPr lang="en-US" altLang="ko-KR" dirty="0" smtClean="0">
              <a:latin typeface="굴림" pitchFamily="50" charset="-127"/>
              <a:ea typeface="굴림" pitchFamily="50" charset="-127"/>
            </a:endParaRPr>
          </a:p>
          <a:p>
            <a:pPr marL="990600" lvl="2" indent="-276225">
              <a:spcBef>
                <a:spcPct val="20000"/>
              </a:spcBef>
              <a:buClr>
                <a:srgbClr val="3333CC"/>
              </a:buClr>
              <a:buFont typeface="Arial" pitchFamily="34" charset="0"/>
              <a:buChar char="•"/>
              <a:defRPr/>
            </a:pPr>
            <a:endParaRPr lang="en-US" altLang="ko-KR" dirty="0">
              <a:latin typeface="굴림" pitchFamily="50" charset="-127"/>
              <a:ea typeface="굴림" pitchFamily="50" charset="-127"/>
            </a:endParaRPr>
          </a:p>
          <a:p>
            <a:pPr marL="762000" lvl="1" indent="-285750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ko-KR" altLang="en-US" sz="2000" b="1" dirty="0" smtClean="0">
                <a:latin typeface="굴림" pitchFamily="50" charset="-127"/>
                <a:ea typeface="굴림" pitchFamily="50" charset="-127"/>
              </a:rPr>
              <a:t>세계 시장 전망</a:t>
            </a:r>
            <a:endParaRPr lang="en-US" altLang="ko-KR" sz="2000" b="1" dirty="0">
              <a:latin typeface="굴림" pitchFamily="50" charset="-127"/>
              <a:ea typeface="굴림" pitchFamily="50" charset="-127"/>
            </a:endParaRPr>
          </a:p>
          <a:p>
            <a:pPr marL="990600" lvl="2" indent="-276225">
              <a:spcBef>
                <a:spcPct val="20000"/>
              </a:spcBef>
              <a:buClr>
                <a:srgbClr val="3333CC"/>
              </a:buClr>
              <a:buFont typeface="Arial" pitchFamily="34" charset="0"/>
              <a:buChar char="•"/>
              <a:defRPr/>
            </a:pP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국외 자동번역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SW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시장은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2010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년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575.5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만 달러에서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2017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년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30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억 달러 규모로 성장 예측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(</a:t>
            </a:r>
            <a:r>
              <a:rPr lang="en-US" altLang="ko-KR" dirty="0" err="1" smtClean="0">
                <a:latin typeface="굴림" pitchFamily="50" charset="-127"/>
                <a:ea typeface="굴림" pitchFamily="50" charset="-127"/>
              </a:rPr>
              <a:t>WinterGreen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 Research Inc., Jan. 2011)</a:t>
            </a:r>
          </a:p>
          <a:p>
            <a:pPr marL="990600" lvl="2" indent="-276225">
              <a:spcBef>
                <a:spcPct val="20000"/>
              </a:spcBef>
              <a:buClr>
                <a:srgbClr val="3333CC"/>
              </a:buClr>
              <a:buFont typeface="Arial" pitchFamily="34" charset="0"/>
              <a:buChar char="•"/>
              <a:defRPr/>
            </a:pP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국외 번역 서비스 시장은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2010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년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109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억 달러 규모에서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2015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년 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213</a:t>
            </a:r>
            <a:r>
              <a:rPr lang="ko-KR" altLang="en-US" dirty="0" smtClean="0">
                <a:latin typeface="굴림" pitchFamily="50" charset="-127"/>
                <a:ea typeface="굴림" pitchFamily="50" charset="-127"/>
              </a:rPr>
              <a:t>억 달러 규모로 성장할 것으로 기대 </a:t>
            </a:r>
            <a:r>
              <a:rPr lang="en-US" altLang="ko-KR" dirty="0">
                <a:latin typeface="굴림" pitchFamily="50" charset="-127"/>
                <a:ea typeface="굴림" pitchFamily="50" charset="-127"/>
              </a:rPr>
              <a:t>(</a:t>
            </a:r>
            <a:r>
              <a:rPr lang="en-US" altLang="ko-KR" dirty="0" err="1">
                <a:latin typeface="굴림" pitchFamily="50" charset="-127"/>
                <a:ea typeface="굴림" pitchFamily="50" charset="-127"/>
              </a:rPr>
              <a:t>WinterGreen</a:t>
            </a:r>
            <a:r>
              <a:rPr lang="en-US" altLang="ko-KR" dirty="0">
                <a:latin typeface="굴림" pitchFamily="50" charset="-127"/>
                <a:ea typeface="굴림" pitchFamily="50" charset="-127"/>
              </a:rPr>
              <a:t> Research Inc., Jan. 2011</a:t>
            </a:r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)</a:t>
            </a:r>
            <a:endParaRPr lang="en-US" altLang="ko-KR" dirty="0">
              <a:latin typeface="굴림" pitchFamily="50" charset="-127"/>
              <a:ea typeface="굴림" pitchFamily="50" charset="-127"/>
            </a:endParaRPr>
          </a:p>
          <a:p>
            <a:pPr marL="990600" lvl="2" indent="-276225">
              <a:spcBef>
                <a:spcPct val="20000"/>
              </a:spcBef>
              <a:buClr>
                <a:srgbClr val="3333CC"/>
              </a:buClr>
              <a:defRPr/>
            </a:pPr>
            <a:endParaRPr lang="en-US" altLang="ko-KR" dirty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7" name="Text Box 2061"/>
          <p:cNvSpPr txBox="1">
            <a:spLocks noChangeArrowheads="1"/>
          </p:cNvSpPr>
          <p:nvPr/>
        </p:nvSpPr>
        <p:spPr bwMode="auto">
          <a:xfrm>
            <a:off x="4788024" y="6400800"/>
            <a:ext cx="36447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000">
            <a:spAutoFit/>
          </a:bodyPr>
          <a:lstStyle/>
          <a:p>
            <a:pPr algn="ctr" eaLnBrk="0" latinLnBrk="0" hangingPunct="0">
              <a:defRPr/>
            </a:pPr>
            <a:r>
              <a:rPr kumimoji="0" lang="en-US" altLang="ko-KR" sz="1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SW</a:t>
            </a:r>
            <a:r>
              <a:rPr kumimoji="0" lang="ko-KR" altLang="en-US" sz="12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콘텐츠연구소</a:t>
            </a:r>
            <a:r>
              <a:rPr kumimoji="0" lang="en-US" altLang="ko-KR" sz="1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/</a:t>
            </a:r>
            <a:r>
              <a:rPr kumimoji="0" lang="ko-KR" altLang="en-US" sz="1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자동통역언어지능연구부</a:t>
            </a:r>
          </a:p>
          <a:p>
            <a:pPr algn="ctr" eaLnBrk="0" latinLnBrk="0" hangingPunct="0">
              <a:defRPr/>
            </a:pPr>
            <a:endParaRPr kumimoji="0" lang="ko-KR" altLang="en-US" sz="12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바닥글 개체 틀 3"/>
          <p:cNvSpPr>
            <a:spLocks noGrp="1"/>
          </p:cNvSpPr>
          <p:nvPr>
            <p:ph type="ftr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hangingPunct="1"/>
            <a:r>
              <a:rPr lang="en-US" altLang="ko-KR" smtClean="0"/>
              <a:t>ETRI OOO</a:t>
            </a:r>
            <a:r>
              <a:rPr lang="ko-KR" altLang="en-US" smtClean="0"/>
              <a:t>연구소</a:t>
            </a:r>
            <a:r>
              <a:rPr lang="en-US" altLang="ko-KR" smtClean="0"/>
              <a:t>(</a:t>
            </a:r>
            <a:r>
              <a:rPr lang="ko-KR" altLang="en-US" smtClean="0"/>
              <a:t>단</a:t>
            </a:r>
            <a:r>
              <a:rPr lang="en-US" altLang="ko-KR" smtClean="0"/>
              <a:t>, </a:t>
            </a:r>
            <a:r>
              <a:rPr lang="ko-KR" altLang="en-US" smtClean="0"/>
              <a:t>본부</a:t>
            </a:r>
            <a:r>
              <a:rPr lang="en-US" altLang="ko-KR" smtClean="0"/>
              <a:t>)</a:t>
            </a:r>
            <a:r>
              <a:rPr lang="ko-KR" altLang="en-US" smtClean="0"/>
              <a:t>명</a:t>
            </a:r>
          </a:p>
        </p:txBody>
      </p:sp>
      <p:sp>
        <p:nvSpPr>
          <p:cNvPr id="10243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hangingPunct="1"/>
            <a:fld id="{841CE02E-B7BE-4669-8891-9EA1EB002321}" type="slidenum">
              <a:rPr lang="en-US" altLang="ko-KR" smtClean="0"/>
              <a:pPr eaLnBrk="1" hangingPunct="1"/>
              <a:t>8</a:t>
            </a:fld>
            <a:endParaRPr lang="en-US" altLang="ko-KR" smtClean="0"/>
          </a:p>
        </p:txBody>
      </p:sp>
      <p:pic>
        <p:nvPicPr>
          <p:cNvPr id="349706" name="Picture 522" descr="D:\과거홍보\●ETRI CIS\연구원 이미지\연구장면(4개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2025650"/>
            <a:ext cx="4572000" cy="3579813"/>
          </a:xfrm>
          <a:prstGeom prst="rect">
            <a:avLst/>
          </a:prstGeom>
          <a:noFill/>
          <a:effectLst>
            <a:outerShdw dist="89803" dir="2700000" algn="ctr" rotWithShape="0">
              <a:srgbClr val="4D4D4D">
                <a:alpha val="50000"/>
              </a:srgbClr>
            </a:outerShdw>
          </a:effectLst>
        </p:spPr>
      </p:pic>
      <p:sp>
        <p:nvSpPr>
          <p:cNvPr id="10245" name="Text Box 523"/>
          <p:cNvSpPr txBox="1">
            <a:spLocks noChangeArrowheads="1"/>
          </p:cNvSpPr>
          <p:nvPr/>
        </p:nvSpPr>
        <p:spPr bwMode="auto">
          <a:xfrm>
            <a:off x="2057400" y="1339850"/>
            <a:ext cx="2667000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ko-KR" altLang="en-US" sz="3100">
                <a:solidFill>
                  <a:srgbClr val="FF6600"/>
                </a:solidFill>
                <a:latin typeface="HY헤드라인M" pitchFamily="18" charset="-127"/>
                <a:ea typeface="HY헤드라인M" pitchFamily="18" charset="-127"/>
              </a:rPr>
              <a:t>감사합니다</a:t>
            </a:r>
            <a:r>
              <a:rPr lang="en-US" altLang="ko-KR" sz="3100">
                <a:solidFill>
                  <a:srgbClr val="FF6600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</a:p>
        </p:txBody>
      </p:sp>
      <p:sp>
        <p:nvSpPr>
          <p:cNvPr id="10246" name="Rectangle 529"/>
          <p:cNvSpPr>
            <a:spLocks noChangeArrowheads="1"/>
          </p:cNvSpPr>
          <p:nvPr/>
        </p:nvSpPr>
        <p:spPr bwMode="auto">
          <a:xfrm>
            <a:off x="0" y="6400800"/>
            <a:ext cx="9144000" cy="304800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10247" name="Rectangle 530"/>
          <p:cNvSpPr>
            <a:spLocks noChangeArrowheads="1"/>
          </p:cNvSpPr>
          <p:nvPr/>
        </p:nvSpPr>
        <p:spPr bwMode="auto">
          <a:xfrm>
            <a:off x="533400" y="6400800"/>
            <a:ext cx="8382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CC0066"/>
              </a:buClr>
              <a:buFont typeface="굴림체" pitchFamily="49" charset="-127"/>
              <a:buNone/>
            </a:pPr>
            <a:r>
              <a:rPr lang="en-US" altLang="ko-KR" sz="1600" b="1" dirty="0">
                <a:solidFill>
                  <a:srgbClr val="000099"/>
                </a:solidFill>
              </a:rPr>
              <a:t>♣ </a:t>
            </a:r>
            <a:r>
              <a:rPr lang="ko-KR" altLang="en-US" sz="1600" b="1" dirty="0">
                <a:solidFill>
                  <a:srgbClr val="000099"/>
                </a:solidFill>
              </a:rPr>
              <a:t>연락처 </a:t>
            </a:r>
            <a:r>
              <a:rPr lang="en-US" altLang="ko-KR" sz="1600" b="1" dirty="0">
                <a:solidFill>
                  <a:srgbClr val="000099"/>
                </a:solidFill>
              </a:rPr>
              <a:t>: </a:t>
            </a:r>
            <a:r>
              <a:rPr lang="ko-KR" altLang="en-US" sz="1600" b="1" dirty="0">
                <a:solidFill>
                  <a:srgbClr val="000099"/>
                </a:solidFill>
              </a:rPr>
              <a:t>소프트웨어연구부문</a:t>
            </a:r>
            <a:r>
              <a:rPr lang="en-US" altLang="ko-KR" sz="1600" b="1" dirty="0">
                <a:solidFill>
                  <a:srgbClr val="000099"/>
                </a:solidFill>
              </a:rPr>
              <a:t>, </a:t>
            </a:r>
            <a:r>
              <a:rPr lang="ko-KR" altLang="en-US" sz="1600" b="1" dirty="0" smtClean="0">
                <a:solidFill>
                  <a:srgbClr val="000099"/>
                </a:solidFill>
              </a:rPr>
              <a:t>이기영</a:t>
            </a:r>
            <a:r>
              <a:rPr lang="ko-KR" altLang="en-US" sz="1600" b="1" dirty="0" smtClean="0">
                <a:solidFill>
                  <a:srgbClr val="000099"/>
                </a:solidFill>
              </a:rPr>
              <a:t> </a:t>
            </a:r>
            <a:r>
              <a:rPr lang="ko-KR" altLang="en-US" sz="1600" b="1" dirty="0">
                <a:solidFill>
                  <a:srgbClr val="000099"/>
                </a:solidFill>
              </a:rPr>
              <a:t>책</a:t>
            </a:r>
            <a:r>
              <a:rPr lang="en-US" altLang="ko-KR" sz="1600" b="1" dirty="0" smtClean="0">
                <a:solidFill>
                  <a:srgbClr val="000099"/>
                </a:solidFill>
                <a:latin typeface="Times New Roman" charset="0"/>
              </a:rPr>
              <a:t>·</a:t>
            </a:r>
            <a:r>
              <a:rPr lang="ko-KR" altLang="en-US" sz="1600" b="1" dirty="0">
                <a:solidFill>
                  <a:srgbClr val="000099"/>
                </a:solidFill>
              </a:rPr>
              <a:t>연 </a:t>
            </a:r>
            <a:r>
              <a:rPr lang="en-US" altLang="ko-KR" sz="1600" b="1" dirty="0">
                <a:solidFill>
                  <a:srgbClr val="000099"/>
                </a:solidFill>
              </a:rPr>
              <a:t>(</a:t>
            </a:r>
            <a:r>
              <a:rPr lang="en-US" altLang="ko-KR" sz="1600" b="1" dirty="0" smtClean="0">
                <a:solidFill>
                  <a:srgbClr val="000099"/>
                </a:solidFill>
              </a:rPr>
              <a:t>042-860-1585, </a:t>
            </a:r>
            <a:r>
              <a:rPr lang="en-US" altLang="ko-KR" sz="1600" b="1" dirty="0" smtClean="0">
                <a:solidFill>
                  <a:srgbClr val="000099"/>
                </a:solidFill>
              </a:rPr>
              <a:t>leeky</a:t>
            </a:r>
            <a:r>
              <a:rPr lang="en-US" altLang="ko-KR" sz="1600" b="1" dirty="0" smtClean="0">
                <a:solidFill>
                  <a:srgbClr val="000099"/>
                </a:solidFill>
              </a:rPr>
              <a:t>@etri.re.kr</a:t>
            </a:r>
            <a:r>
              <a:rPr lang="en-US" altLang="ko-KR" sz="1600" b="1" dirty="0">
                <a:solidFill>
                  <a:srgbClr val="000099"/>
                </a:solidFill>
              </a:rPr>
              <a:t>)</a:t>
            </a:r>
          </a:p>
        </p:txBody>
      </p:sp>
      <p:sp>
        <p:nvSpPr>
          <p:cNvPr id="10248" name="Text Box 531"/>
          <p:cNvSpPr txBox="1">
            <a:spLocks noChangeArrowheads="1"/>
          </p:cNvSpPr>
          <p:nvPr/>
        </p:nvSpPr>
        <p:spPr bwMode="auto">
          <a:xfrm>
            <a:off x="5562600" y="5715000"/>
            <a:ext cx="160020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ko-KR" sz="1500" b="1">
                <a:solidFill>
                  <a:srgbClr val="3333CC"/>
                </a:solidFill>
                <a:latin typeface="Arial" charset="0"/>
                <a:ea typeface="돋움" pitchFamily="50" charset="-127"/>
              </a:rPr>
              <a:t>www.etri.re.kr</a:t>
            </a:r>
          </a:p>
        </p:txBody>
      </p:sp>
      <p:sp>
        <p:nvSpPr>
          <p:cNvPr id="10249" name="직사각형 8"/>
          <p:cNvSpPr>
            <a:spLocks noChangeArrowheads="1"/>
          </p:cNvSpPr>
          <p:nvPr/>
        </p:nvSpPr>
        <p:spPr bwMode="auto">
          <a:xfrm>
            <a:off x="382588" y="6019800"/>
            <a:ext cx="85010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990600" lvl="2" indent="-723900" algn="just">
              <a:spcBef>
                <a:spcPct val="20000"/>
              </a:spcBef>
              <a:buClr>
                <a:srgbClr val="3333CC"/>
              </a:buClr>
            </a:pPr>
            <a:r>
              <a:rPr lang="en-US" altLang="ko-KR" sz="1600" b="1"/>
              <a:t>※ </a:t>
            </a:r>
            <a:r>
              <a:rPr lang="ko-KR" altLang="en-US" sz="1600" b="1"/>
              <a:t>하단의 문의처 소개후</a:t>
            </a:r>
            <a:r>
              <a:rPr lang="en-US" altLang="ko-KR" sz="1600" b="1"/>
              <a:t>,  </a:t>
            </a:r>
            <a:r>
              <a:rPr lang="ko-KR" altLang="en-US" sz="1600" b="1"/>
              <a:t>발표후 개별기술 상담이 가능함을 다시 한 번 안내함</a:t>
            </a:r>
            <a:r>
              <a:rPr lang="en-US" altLang="ko-KR" sz="1600" b="1"/>
              <a:t> </a:t>
            </a:r>
            <a:endParaRPr lang="en-US" altLang="ko-KR" sz="1200" b="1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기본 디자인">
  <a:themeElements>
    <a:clrScheme name="기본 디자인 3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기본 디자인">
      <a:majorFont>
        <a:latin typeface="Times New Roman"/>
        <a:ea typeface="굴림"/>
        <a:cs typeface=""/>
      </a:majorFont>
      <a:minorFont>
        <a:latin typeface="Times New Roman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01600" cap="flat" cmpd="sng" algn="ctr">
          <a:solidFill>
            <a:srgbClr val="0033CC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50" charset="-127"/>
            <a:ea typeface="굴림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01600" cap="flat" cmpd="sng" algn="ctr">
          <a:solidFill>
            <a:srgbClr val="0033CC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50" charset="-127"/>
            <a:ea typeface="굴림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0029AE"/>
    </a:lt1>
    <a:dk2>
      <a:srgbClr val="808000"/>
    </a:dk2>
    <a:lt2>
      <a:srgbClr val="666633"/>
    </a:lt2>
    <a:accent1>
      <a:srgbClr val="339933"/>
    </a:accent1>
    <a:accent2>
      <a:srgbClr val="800000"/>
    </a:accent2>
    <a:accent3>
      <a:srgbClr val="AAACD3"/>
    </a:accent3>
    <a:accent4>
      <a:srgbClr val="000000"/>
    </a:accent4>
    <a:accent5>
      <a:srgbClr val="ADCAAD"/>
    </a:accent5>
    <a:accent6>
      <a:srgbClr val="730000"/>
    </a:accent6>
    <a:hlink>
      <a:srgbClr val="0033CC"/>
    </a:hlink>
    <a:folHlink>
      <a:srgbClr val="FFCC66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0029AE"/>
    </a:lt1>
    <a:dk2>
      <a:srgbClr val="808000"/>
    </a:dk2>
    <a:lt2>
      <a:srgbClr val="666633"/>
    </a:lt2>
    <a:accent1>
      <a:srgbClr val="339933"/>
    </a:accent1>
    <a:accent2>
      <a:srgbClr val="800000"/>
    </a:accent2>
    <a:accent3>
      <a:srgbClr val="AAACD3"/>
    </a:accent3>
    <a:accent4>
      <a:srgbClr val="000000"/>
    </a:accent4>
    <a:accent5>
      <a:srgbClr val="ADCAAD"/>
    </a:accent5>
    <a:accent6>
      <a:srgbClr val="730000"/>
    </a:accent6>
    <a:hlink>
      <a:srgbClr val="0033CC"/>
    </a:hlink>
    <a:folHlink>
      <a:srgbClr val="FFCC66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0029AE"/>
    </a:lt1>
    <a:dk2>
      <a:srgbClr val="808000"/>
    </a:dk2>
    <a:lt2>
      <a:srgbClr val="666633"/>
    </a:lt2>
    <a:accent1>
      <a:srgbClr val="339933"/>
    </a:accent1>
    <a:accent2>
      <a:srgbClr val="800000"/>
    </a:accent2>
    <a:accent3>
      <a:srgbClr val="AAACD3"/>
    </a:accent3>
    <a:accent4>
      <a:srgbClr val="000000"/>
    </a:accent4>
    <a:accent5>
      <a:srgbClr val="ADCAAD"/>
    </a:accent5>
    <a:accent6>
      <a:srgbClr val="730000"/>
    </a:accent6>
    <a:hlink>
      <a:srgbClr val="0033CC"/>
    </a:hlink>
    <a:folHlink>
      <a:srgbClr val="FFCC66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0029AE"/>
    </a:lt1>
    <a:dk2>
      <a:srgbClr val="808000"/>
    </a:dk2>
    <a:lt2>
      <a:srgbClr val="666633"/>
    </a:lt2>
    <a:accent1>
      <a:srgbClr val="339933"/>
    </a:accent1>
    <a:accent2>
      <a:srgbClr val="800000"/>
    </a:accent2>
    <a:accent3>
      <a:srgbClr val="AAACD3"/>
    </a:accent3>
    <a:accent4>
      <a:srgbClr val="000000"/>
    </a:accent4>
    <a:accent5>
      <a:srgbClr val="ADCAAD"/>
    </a:accent5>
    <a:accent6>
      <a:srgbClr val="730000"/>
    </a:accent6>
    <a:hlink>
      <a:srgbClr val="0033CC"/>
    </a:hlink>
    <a:folHlink>
      <a:srgbClr val="FFCC66"/>
    </a:folHlink>
  </a:clrScheme>
</a:themeOverride>
</file>

<file path=ppt/theme/themeOverride5.xml><?xml version="1.0" encoding="utf-8"?>
<a:themeOverride xmlns:a="http://schemas.openxmlformats.org/drawingml/2006/main">
  <a:clrScheme name="">
    <a:dk1>
      <a:srgbClr val="000000"/>
    </a:dk1>
    <a:lt1>
      <a:srgbClr val="0029AE"/>
    </a:lt1>
    <a:dk2>
      <a:srgbClr val="808000"/>
    </a:dk2>
    <a:lt2>
      <a:srgbClr val="666633"/>
    </a:lt2>
    <a:accent1>
      <a:srgbClr val="339933"/>
    </a:accent1>
    <a:accent2>
      <a:srgbClr val="800000"/>
    </a:accent2>
    <a:accent3>
      <a:srgbClr val="AAACD3"/>
    </a:accent3>
    <a:accent4>
      <a:srgbClr val="000000"/>
    </a:accent4>
    <a:accent5>
      <a:srgbClr val="ADCAAD"/>
    </a:accent5>
    <a:accent6>
      <a:srgbClr val="730000"/>
    </a:accent6>
    <a:hlink>
      <a:srgbClr val="0033CC"/>
    </a:hlink>
    <a:folHlink>
      <a:srgbClr val="FFCC66"/>
    </a:folHlink>
  </a:clrScheme>
</a:themeOverride>
</file>

<file path=ppt/theme/themeOverride6.xml><?xml version="1.0" encoding="utf-8"?>
<a:themeOverride xmlns:a="http://schemas.openxmlformats.org/drawingml/2006/main">
  <a:clrScheme name="">
    <a:dk1>
      <a:srgbClr val="000000"/>
    </a:dk1>
    <a:lt1>
      <a:srgbClr val="0029AE"/>
    </a:lt1>
    <a:dk2>
      <a:srgbClr val="808000"/>
    </a:dk2>
    <a:lt2>
      <a:srgbClr val="666633"/>
    </a:lt2>
    <a:accent1>
      <a:srgbClr val="339933"/>
    </a:accent1>
    <a:accent2>
      <a:srgbClr val="800000"/>
    </a:accent2>
    <a:accent3>
      <a:srgbClr val="AAACD3"/>
    </a:accent3>
    <a:accent4>
      <a:srgbClr val="000000"/>
    </a:accent4>
    <a:accent5>
      <a:srgbClr val="ADCAAD"/>
    </a:accent5>
    <a:accent6>
      <a:srgbClr val="730000"/>
    </a:accent6>
    <a:hlink>
      <a:srgbClr val="0033CC"/>
    </a:hlink>
    <a:folHlink>
      <a:srgbClr val="FFCC66"/>
    </a:folHlink>
  </a:clrScheme>
</a:themeOverride>
</file>

<file path=ppt/theme/themeOverride7.xml><?xml version="1.0" encoding="utf-8"?>
<a:themeOverride xmlns:a="http://schemas.openxmlformats.org/drawingml/2006/main">
  <a:clrScheme name="">
    <a:dk1>
      <a:srgbClr val="000000"/>
    </a:dk1>
    <a:lt1>
      <a:srgbClr val="0029AE"/>
    </a:lt1>
    <a:dk2>
      <a:srgbClr val="808000"/>
    </a:dk2>
    <a:lt2>
      <a:srgbClr val="666633"/>
    </a:lt2>
    <a:accent1>
      <a:srgbClr val="339933"/>
    </a:accent1>
    <a:accent2>
      <a:srgbClr val="800000"/>
    </a:accent2>
    <a:accent3>
      <a:srgbClr val="AAACD3"/>
    </a:accent3>
    <a:accent4>
      <a:srgbClr val="000000"/>
    </a:accent4>
    <a:accent5>
      <a:srgbClr val="ADCAAD"/>
    </a:accent5>
    <a:accent6>
      <a:srgbClr val="730000"/>
    </a:accent6>
    <a:hlink>
      <a:srgbClr val="0033CC"/>
    </a:hlink>
    <a:folHlink>
      <a:srgbClr val="FFCC6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17571</TotalTime>
  <Words>533</Words>
  <Application>Microsoft Office PowerPoint</Application>
  <PresentationFormat>화면 슬라이드 쇼(4:3)</PresentationFormat>
  <Paragraphs>91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21" baseType="lpstr">
      <vt:lpstr>HY견고딕</vt:lpstr>
      <vt:lpstr>HY견명조</vt:lpstr>
      <vt:lpstr>HY헤드라인M</vt:lpstr>
      <vt:lpstr>굴림</vt:lpstr>
      <vt:lpstr>굴림체</vt:lpstr>
      <vt:lpstr>돋움</vt:lpstr>
      <vt:lpstr>휴먼각진헤드라인</vt:lpstr>
      <vt:lpstr>휴먼새내기체</vt:lpstr>
      <vt:lpstr>Arial</vt:lpstr>
      <vt:lpstr>Arial Black</vt:lpstr>
      <vt:lpstr>Times New Roman</vt:lpstr>
      <vt:lpstr>Wingdings</vt:lpstr>
      <vt:lpstr>기본 디자인</vt:lpstr>
      <vt:lpstr>PowerPoint 프레젠테이션</vt:lpstr>
      <vt:lpstr>PowerPoint 프레젠테이션</vt:lpstr>
      <vt:lpstr>1. 기술의 개요</vt:lpstr>
      <vt:lpstr>2. 기술이전 내용 및 범위</vt:lpstr>
      <vt:lpstr>3. 경쟁기술과 비교</vt:lpstr>
      <vt:lpstr>4. 기술의 사업성</vt:lpstr>
      <vt:lpstr>5. 국내외 시장 동향</vt:lpstr>
      <vt:lpstr>PowerPoint 프레젠테이션</vt:lpstr>
    </vt:vector>
  </TitlesOfParts>
  <Company>시스템공학연구소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제목 없음</dc:title>
  <dc:creator>장지훈</dc:creator>
  <cp:lastModifiedBy>이 기영</cp:lastModifiedBy>
  <cp:revision>1260</cp:revision>
  <cp:lastPrinted>2000-01-26T07:28:59Z</cp:lastPrinted>
  <dcterms:created xsi:type="dcterms:W3CDTF">1998-07-27T04:31:16Z</dcterms:created>
  <dcterms:modified xsi:type="dcterms:W3CDTF">2018-07-03T01:47:59Z</dcterms:modified>
</cp:coreProperties>
</file>