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4" r:id="rId2"/>
    <p:sldId id="347" r:id="rId3"/>
    <p:sldId id="444" r:id="rId4"/>
    <p:sldId id="446" r:id="rId5"/>
    <p:sldId id="442" r:id="rId6"/>
    <p:sldId id="445" r:id="rId7"/>
    <p:sldId id="443" r:id="rId8"/>
    <p:sldId id="434" r:id="rId9"/>
  </p:sldIdLst>
  <p:sldSz cx="9144000" cy="6858000" type="screen4x3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6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DDDD"/>
    <a:srgbClr val="FFCCFF"/>
    <a:srgbClr val="BDEEFF"/>
    <a:srgbClr val="3333CC"/>
    <a:srgbClr val="FFFFFF"/>
    <a:srgbClr val="8000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534" y="84"/>
      </p:cViewPr>
      <p:guideLst>
        <p:guide orient="horz" pos="110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4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2075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575425" y="92075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algn="r"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4723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5238" y="9647238"/>
            <a:ext cx="4175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algn="r"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58A09E4E-4363-4CD8-92DE-1474D017BB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5283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algn="r"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algn="r"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E59D1E62-1EF7-4F27-B706-B531ADB11D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814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 descr="D:\pskwork\ETRI\bmp\title.bmp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4961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30" descr="C:\My Documents\DS\New Folder\로고심볼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0200"/>
            <a:ext cx="3124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2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/>
          <a:lstStyle>
            <a:lvl1pPr marL="0" indent="0" algn="ctr">
              <a:buFont typeface="굴림체" pitchFamily="49" charset="-127"/>
              <a:buNone/>
              <a:defRPr sz="1800"/>
            </a:lvl1pPr>
          </a:lstStyle>
          <a:p>
            <a:r>
              <a:rPr lang="ko-KR" altLang="en-US"/>
              <a:t>마스터 부제목을  입력하십시요</a:t>
            </a:r>
          </a:p>
        </p:txBody>
      </p:sp>
    </p:spTree>
    <p:extLst>
      <p:ext uri="{BB962C8B-B14F-4D97-AF65-F5344CB8AC3E}">
        <p14:creationId xmlns:p14="http://schemas.microsoft.com/office/powerpoint/2010/main" val="195850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40E02-ECC3-4AB1-802A-D792AD9BA75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790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96050" y="890588"/>
            <a:ext cx="1962150" cy="505301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890588"/>
            <a:ext cx="5734050" cy="505301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6FBD-047F-4A7E-B178-8045800F4F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93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890588"/>
            <a:ext cx="7772400" cy="57943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61A75-1B9C-4726-8BD7-2E279298F7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543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D157F-71BE-477A-A64C-8DC7BA0928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5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DCE7B-7774-4EEA-B77D-2A90C1678D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893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072D-B193-4AA2-A2D0-C9B1C034F9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925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8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D9D58-E841-4C7C-97BE-2F70BB2077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044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D0825-F956-4AF6-A134-93FA81C3EE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849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3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FC07-EBD6-4FB3-BD37-68621D9F07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434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8DF5-1F61-46C4-95F0-52C7232DFD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197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7530A-25FE-4B79-8A83-85FCEFAEDC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608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Rectangle 47"/>
          <p:cNvSpPr>
            <a:spLocks noChangeArrowheads="1"/>
          </p:cNvSpPr>
          <p:nvPr userDrawn="1"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DE6FF"/>
          </a:solidFill>
          <a:ln w="1016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90588"/>
            <a:ext cx="777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제목 작성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0125" y="6400800"/>
            <a:ext cx="25304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00800"/>
            <a:ext cx="4349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57E3671-F41A-4CE5-BCDB-D83F99AE2E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1" name="Picture 46" descr="D:\홍보실\●홍보실 업무 자료\2003홍보실업무보고\상단 이미지(4)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0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" name="Text Box 92"/>
          <p:cNvSpPr txBox="1">
            <a:spLocks noChangeArrowheads="1"/>
          </p:cNvSpPr>
          <p:nvPr userDrawn="1"/>
        </p:nvSpPr>
        <p:spPr bwMode="auto">
          <a:xfrm>
            <a:off x="1066800" y="64008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1200">
                <a:latin typeface="휴먼새내기체" pitchFamily="18" charset="-127"/>
                <a:ea typeface="휴먼새내기체" pitchFamily="18" charset="-127"/>
              </a:rPr>
              <a:t>Proprietary</a:t>
            </a:r>
          </a:p>
        </p:txBody>
      </p:sp>
      <p:pic>
        <p:nvPicPr>
          <p:cNvPr id="1034" name="Picture 93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00813"/>
            <a:ext cx="60960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굴림체" pitchFamily="49" charset="-127"/>
        <a:buChar char="▣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굴림체" pitchFamily="49" charset="-127"/>
        <a:buChar char="◈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leeky@etri.re.kr" TargetMode="Externa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1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3075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34904317-4170-44C0-8DAA-F8B4E9CD1606}" type="slidenum">
              <a:rPr lang="en-US" altLang="ko-KR" smtClean="0"/>
              <a:pPr eaLnBrk="1" hangingPunct="1"/>
              <a:t>1</a:t>
            </a:fld>
            <a:endParaRPr lang="en-US" altLang="ko-KR" smtClean="0"/>
          </a:p>
        </p:txBody>
      </p:sp>
      <p:sp>
        <p:nvSpPr>
          <p:cNvPr id="3076" name="Rectangle 2054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077" name="Rectangle 2060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34851" name="Rectangle 2051"/>
          <p:cNvSpPr>
            <a:spLocks noChangeArrowheads="1"/>
          </p:cNvSpPr>
          <p:nvPr/>
        </p:nvSpPr>
        <p:spPr bwMode="auto">
          <a:xfrm>
            <a:off x="1143000" y="1032560"/>
            <a:ext cx="7010400" cy="646331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63500" dir="2212194" algn="ctr" rotWithShape="0">
              <a:srgbClr val="D3D3D3"/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영한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dirty="0" err="1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대역어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 사전</a:t>
            </a:r>
            <a:endParaRPr lang="en-US" altLang="ko-KR" sz="3600" dirty="0" smtClean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34863" name="Picture 2063" descr="보고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65" name="Text Box 2065"/>
          <p:cNvSpPr txBox="1">
            <a:spLocks noChangeArrowheads="1"/>
          </p:cNvSpPr>
          <p:nvPr/>
        </p:nvSpPr>
        <p:spPr bwMode="auto">
          <a:xfrm>
            <a:off x="6934200" y="2743200"/>
            <a:ext cx="2133600" cy="149542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53882" dir="2700000" algn="ctr" rotWithShape="0">
              <a:srgbClr val="003366"/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ETRI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Technology Marketing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Strategy</a:t>
            </a:r>
          </a:p>
        </p:txBody>
      </p:sp>
      <p:sp>
        <p:nvSpPr>
          <p:cNvPr id="334866" name="Rectangle 2066"/>
          <p:cNvSpPr>
            <a:spLocks noChangeArrowheads="1"/>
          </p:cNvSpPr>
          <p:nvPr/>
        </p:nvSpPr>
        <p:spPr bwMode="auto">
          <a:xfrm>
            <a:off x="76200" y="762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i="1">
                <a:solidFill>
                  <a:srgbClr val="5F5F5F"/>
                </a:solidFill>
                <a:latin typeface="HY헤드라인M" pitchFamily="18" charset="-127"/>
                <a:ea typeface="HY헤드라인M" pitchFamily="18" charset="-127"/>
              </a:rPr>
              <a:t>IT R&amp;D Global Leader</a:t>
            </a:r>
          </a:p>
        </p:txBody>
      </p:sp>
      <p:pic>
        <p:nvPicPr>
          <p:cNvPr id="334870" name="Picture 2070" descr="좌우로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183" y="6076950"/>
            <a:ext cx="2816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71" name="Picture 2071" descr="2004 변경 로고심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 Box 2072"/>
          <p:cNvSpPr txBox="1">
            <a:spLocks noChangeArrowheads="1"/>
          </p:cNvSpPr>
          <p:nvPr/>
        </p:nvSpPr>
        <p:spPr bwMode="auto">
          <a:xfrm>
            <a:off x="179388" y="620713"/>
            <a:ext cx="1728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200"/>
              <a:t>[</a:t>
            </a:r>
            <a:r>
              <a:rPr lang="ko-KR" altLang="en-US" sz="1200"/>
              <a:t>첨부 제</a:t>
            </a:r>
            <a:r>
              <a:rPr lang="en-US" altLang="ko-KR" sz="1200"/>
              <a:t>4</a:t>
            </a:r>
            <a:r>
              <a:rPr lang="ko-KR" altLang="en-US" sz="1200"/>
              <a:t>호</a:t>
            </a:r>
            <a:r>
              <a:rPr lang="en-US" altLang="ko-KR" sz="1200"/>
              <a:t>]</a:t>
            </a:r>
          </a:p>
        </p:txBody>
      </p:sp>
      <p:sp>
        <p:nvSpPr>
          <p:cNvPr id="14" name="Text Box 2061"/>
          <p:cNvSpPr txBox="1">
            <a:spLocks noChangeArrowheads="1"/>
          </p:cNvSpPr>
          <p:nvPr/>
        </p:nvSpPr>
        <p:spPr bwMode="auto">
          <a:xfrm>
            <a:off x="2714625" y="4657725"/>
            <a:ext cx="4214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이기영</a:t>
            </a:r>
            <a:r>
              <a:rPr kumimoji="0" lang="ko-KR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en-US" altLang="ko-K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en-US" altLang="ko-K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hlinkClick r:id="rId5"/>
              </a:rPr>
              <a:t>leeky@etri.re.kr</a:t>
            </a:r>
            <a:r>
              <a:rPr kumimoji="0"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algn="ctr" eaLnBrk="0" latinLnBrk="0" hangingPunct="0">
              <a:defRPr/>
            </a:pPr>
            <a:r>
              <a:rPr kumimoji="0" lang="ko-KR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</a:t>
            </a:r>
            <a:r>
              <a:rPr kumimoji="0" lang="ko-KR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지능연구그룹</a:t>
            </a:r>
            <a:endParaRPr kumimoji="0" lang="ko-KR" alt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5" name="Text Box 2061"/>
          <p:cNvSpPr txBox="1">
            <a:spLocks noChangeArrowheads="1"/>
          </p:cNvSpPr>
          <p:nvPr/>
        </p:nvSpPr>
        <p:spPr bwMode="auto">
          <a:xfrm>
            <a:off x="4788024" y="6400800"/>
            <a:ext cx="3644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  <a:r>
              <a:rPr kumimoji="0" lang="en-US" altLang="ko-KR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자동통역언어지능연구부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 eaLnBrk="0" latinLnBrk="0" hangingPunct="0">
              <a:defRPr/>
            </a:pP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autoUpdateAnimBg="0"/>
      <p:bldP spid="334865" grpId="0" autoUpdateAnimBg="0"/>
      <p:bldP spid="334866" grpId="0" autoUpdateAnimBg="0"/>
      <p:bldP spid="14" grpId="0" autoUpdateAnimBg="0"/>
      <p:bldP spid="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23C57E19-11B6-4982-B8E4-E82FE65223E3}" type="slidenum">
              <a:rPr lang="en-US" altLang="ko-KR" smtClean="0"/>
              <a:pPr eaLnBrk="1" hangingPunct="1"/>
              <a:t>2</a:t>
            </a:fld>
            <a:endParaRPr lang="en-US" altLang="ko-KR" smtClean="0"/>
          </a:p>
        </p:txBody>
      </p:sp>
      <p:pic>
        <p:nvPicPr>
          <p:cNvPr id="4099" name="Picture 742" descr="D:\홍보실\●홍보실 업무 자료\2003홍보실업무보고\상단 이미지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AutoShape 743"/>
          <p:cNvSpPr>
            <a:spLocks noChangeArrowheads="1"/>
          </p:cNvSpPr>
          <p:nvPr/>
        </p:nvSpPr>
        <p:spPr bwMode="auto">
          <a:xfrm>
            <a:off x="1143000" y="1524000"/>
            <a:ext cx="5715000" cy="4119563"/>
          </a:xfrm>
          <a:prstGeom prst="roundRect">
            <a:avLst>
              <a:gd name="adj" fmla="val 4852"/>
            </a:avLst>
          </a:prstGeom>
          <a:solidFill>
            <a:srgbClr val="FFFFFF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ko-KR" altLang="en-US" sz="290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목    차</a:t>
            </a:r>
          </a:p>
          <a:p>
            <a:pPr marL="895350" lvl="1" indent="-609600">
              <a:lnSpc>
                <a:spcPct val="110000"/>
              </a:lnSpc>
              <a:buClr>
                <a:srgbClr val="CC0066"/>
              </a:buClr>
            </a:pPr>
            <a:r>
              <a:rPr lang="en-US" altLang="ko-KR" sz="2500" b="1">
                <a:solidFill>
                  <a:srgbClr val="FF6600"/>
                </a:solidFill>
                <a:latin typeface="Times New Roman" charset="0"/>
              </a:rPr>
              <a:t>----------------------------------------------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1. </a:t>
            </a:r>
            <a:r>
              <a:rPr lang="ko-KR" altLang="en-US" sz="2500" b="1">
                <a:latin typeface="Times New Roman" charset="0"/>
              </a:rPr>
              <a:t>기술의 개요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2. </a:t>
            </a:r>
            <a:r>
              <a:rPr lang="ko-KR" altLang="en-US" sz="2500" b="1">
                <a:latin typeface="Times New Roman" charset="0"/>
              </a:rPr>
              <a:t>기술이전 내용 및 범위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3. </a:t>
            </a:r>
            <a:r>
              <a:rPr lang="ko-KR" altLang="en-US" sz="2500" b="1">
                <a:latin typeface="Times New Roman" charset="0"/>
              </a:rPr>
              <a:t>경쟁기술과 비교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4. </a:t>
            </a:r>
            <a:r>
              <a:rPr lang="ko-KR" altLang="en-US" sz="2500" b="1">
                <a:latin typeface="Times New Roman" charset="0"/>
              </a:rPr>
              <a:t>기술의 사업성 </a:t>
            </a:r>
            <a:endParaRPr lang="en-US" altLang="ko-KR" sz="2500" b="1">
              <a:latin typeface="Times New Roman" charset="0"/>
            </a:endParaRP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ko-KR" altLang="en-US" sz="2500" b="1">
                <a:latin typeface="Times New Roman" charset="0"/>
              </a:rPr>
              <a:t> </a:t>
            </a:r>
            <a:r>
              <a:rPr lang="en-US" altLang="ko-KR" sz="2500" b="1">
                <a:latin typeface="Times New Roman" charset="0"/>
              </a:rPr>
              <a:t>- </a:t>
            </a:r>
            <a:r>
              <a:rPr lang="ko-KR" altLang="en-US" sz="2500" b="1">
                <a:latin typeface="Times New Roman" charset="0"/>
              </a:rPr>
              <a:t>활용분야 및 기대효과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5. </a:t>
            </a:r>
            <a:r>
              <a:rPr lang="ko-KR" altLang="en-US" sz="2500" b="1">
                <a:latin typeface="Times New Roman" charset="0"/>
              </a:rPr>
              <a:t>국내외 시장 동향</a:t>
            </a:r>
          </a:p>
        </p:txBody>
      </p:sp>
      <p:sp>
        <p:nvSpPr>
          <p:cNvPr id="6" name="Text Box 2061"/>
          <p:cNvSpPr txBox="1">
            <a:spLocks noChangeArrowheads="1"/>
          </p:cNvSpPr>
          <p:nvPr/>
        </p:nvSpPr>
        <p:spPr bwMode="auto">
          <a:xfrm>
            <a:off x="4788024" y="6400800"/>
            <a:ext cx="3644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자동통역언어지능연구부</a:t>
            </a:r>
          </a:p>
          <a:p>
            <a:pPr algn="ctr" eaLnBrk="0" latinLnBrk="0" hangingPunct="0">
              <a:defRPr/>
            </a:pP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8CA5017F-11CA-4925-B243-6462CB68DAB9}" type="slidenum">
              <a:rPr lang="en-US" altLang="ko-KR" smtClean="0"/>
              <a:pPr eaLnBrk="1" hangingPunct="1"/>
              <a:t>3</a:t>
            </a:fld>
            <a:endParaRPr lang="en-US" altLang="ko-KR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1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개요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57188" y="1033463"/>
            <a:ext cx="85010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</a:pPr>
            <a:r>
              <a:rPr lang="en-US" altLang="ko-KR" sz="2800" b="1" dirty="0">
                <a:solidFill>
                  <a:srgbClr val="CC0066"/>
                </a:solidFill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영한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 </a:t>
            </a:r>
            <a:r>
              <a:rPr lang="ko-KR" altLang="en-US" sz="2800" b="1" dirty="0" err="1" smtClean="0">
                <a:solidFill>
                  <a:srgbClr val="CC0066"/>
                </a:solidFill>
              </a:rPr>
              <a:t>대역어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 사전 </a:t>
            </a:r>
            <a:endParaRPr lang="en-US" altLang="ko-KR" sz="2800" b="1" dirty="0" smtClean="0">
              <a:solidFill>
                <a:srgbClr val="CC0066"/>
              </a:solidFill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r>
              <a:rPr lang="ko-KR" altLang="en-US" sz="2000" b="1" dirty="0"/>
              <a:t>영</a:t>
            </a:r>
            <a:r>
              <a:rPr lang="ko-KR" altLang="en-US" sz="2000" b="1" dirty="0" smtClean="0"/>
              <a:t>어 </a:t>
            </a:r>
            <a:r>
              <a:rPr lang="ko-KR" altLang="en-US" sz="2000" b="1" dirty="0"/>
              <a:t>어휘에 대해 </a:t>
            </a:r>
            <a:r>
              <a:rPr lang="ko-KR" altLang="en-US" sz="2000" b="1" dirty="0" smtClean="0"/>
              <a:t>한국어 </a:t>
            </a:r>
            <a:r>
              <a:rPr lang="ko-KR" altLang="en-US" sz="2000" b="1" dirty="0" err="1"/>
              <a:t>대역어</a:t>
            </a:r>
            <a:r>
              <a:rPr lang="ko-KR" altLang="en-US" sz="2000" b="1" dirty="0"/>
              <a:t> 정보가 부착된 사전</a:t>
            </a: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endParaRPr lang="en-US" altLang="ko-KR" sz="2000" b="1" dirty="0" smtClean="0"/>
          </a:p>
          <a:p>
            <a:pPr marL="476250" lvl="1" algn="just">
              <a:spcBef>
                <a:spcPct val="20000"/>
              </a:spcBef>
              <a:buClr>
                <a:srgbClr val="6600CC"/>
              </a:buClr>
            </a:pP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r>
              <a:rPr lang="ko-KR" altLang="en-US" sz="2000" b="1" dirty="0" smtClean="0"/>
              <a:t>배경 </a:t>
            </a:r>
            <a:r>
              <a:rPr lang="en-US" altLang="ko-KR" sz="2000" b="1" dirty="0" smtClean="0"/>
              <a:t>: </a:t>
            </a:r>
            <a:r>
              <a:rPr lang="ko-KR" altLang="en-US" sz="2000" b="1" dirty="0"/>
              <a:t>영한 </a:t>
            </a:r>
            <a:r>
              <a:rPr lang="ko-KR" altLang="en-US" sz="2000" b="1" dirty="0" err="1"/>
              <a:t>대역어</a:t>
            </a:r>
            <a:r>
              <a:rPr lang="ko-KR" altLang="en-US" sz="2000" b="1" dirty="0"/>
              <a:t> 사전은 영한 자동번역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영한 </a:t>
            </a:r>
            <a:r>
              <a:rPr lang="ko-KR" altLang="en-US" sz="2000" b="1" dirty="0" err="1"/>
              <a:t>교차언어</a:t>
            </a:r>
            <a:r>
              <a:rPr lang="ko-KR" altLang="en-US" sz="2000" b="1" dirty="0"/>
              <a:t> 검색 및 영어</a:t>
            </a:r>
            <a:r>
              <a:rPr lang="en-US" altLang="ko-KR" sz="2000" b="1" dirty="0"/>
              <a:t>/</a:t>
            </a:r>
            <a:r>
              <a:rPr lang="ko-KR" altLang="en-US" sz="2000" b="1" dirty="0"/>
              <a:t>한국어 언어교육 등 다양한 분야에 적용될 수 있다</a:t>
            </a:r>
            <a:r>
              <a:rPr lang="en-US" altLang="ko-KR" sz="2000" b="1" dirty="0"/>
              <a:t>. </a:t>
            </a:r>
            <a:r>
              <a:rPr lang="ko-KR" altLang="en-US" sz="2000" b="1" dirty="0"/>
              <a:t>실제로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영어 교육 응용 및 </a:t>
            </a:r>
            <a:r>
              <a:rPr lang="ko-KR" altLang="en-US" sz="2000" b="1" dirty="0" err="1"/>
              <a:t>교차언어</a:t>
            </a:r>
            <a:r>
              <a:rPr lang="ko-KR" altLang="en-US" sz="2000" b="1" dirty="0"/>
              <a:t> 검색을 필요로 하는 응용에서 영한 </a:t>
            </a:r>
            <a:r>
              <a:rPr lang="ko-KR" altLang="en-US" sz="2000" b="1" dirty="0" err="1"/>
              <a:t>대역어</a:t>
            </a:r>
            <a:r>
              <a:rPr lang="ko-KR" altLang="en-US" sz="2000" b="1" dirty="0"/>
              <a:t> 사전에 대한 요구들이 종종 발행하여 본 기술이전을 추진하고자 </a:t>
            </a:r>
            <a:r>
              <a:rPr lang="ko-KR" altLang="en-US" sz="2000" b="1" dirty="0" smtClean="0"/>
              <a:t>함</a:t>
            </a:r>
            <a:r>
              <a:rPr lang="en-US" altLang="ko-KR" sz="2000" b="1" dirty="0" smtClean="0"/>
              <a:t>.</a:t>
            </a:r>
            <a:endParaRPr lang="en-US" altLang="ko-KR" sz="2000" b="1" dirty="0"/>
          </a:p>
          <a:p>
            <a:pPr marL="476250" lvl="1" algn="just">
              <a:spcBef>
                <a:spcPct val="20000"/>
              </a:spcBef>
              <a:buClr>
                <a:srgbClr val="6600CC"/>
              </a:buClr>
            </a:pPr>
            <a:endParaRPr lang="en-US" altLang="ko-KR" sz="2000" b="1" dirty="0" smtClean="0"/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</a:pPr>
            <a:endParaRPr lang="en-US" altLang="ko-KR" dirty="0"/>
          </a:p>
        </p:txBody>
      </p:sp>
      <p:sp>
        <p:nvSpPr>
          <p:cNvPr id="8" name="Text Box 2061"/>
          <p:cNvSpPr txBox="1">
            <a:spLocks noChangeArrowheads="1"/>
          </p:cNvSpPr>
          <p:nvPr/>
        </p:nvSpPr>
        <p:spPr bwMode="auto">
          <a:xfrm>
            <a:off x="4788025" y="6400800"/>
            <a:ext cx="3644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자동통역언어지능연구부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73191622-21D6-4A59-9154-5E367913002C}" type="slidenum">
              <a:rPr lang="en-US" altLang="ko-KR" smtClean="0"/>
              <a:pPr eaLnBrk="1" hangingPunct="1"/>
              <a:t>4</a:t>
            </a:fld>
            <a:endParaRPr lang="en-US" altLang="ko-KR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2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928688"/>
            <a:ext cx="8501062" cy="50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기술이전 내용 및 범위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영어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각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어휘당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한국어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대역어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 부착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영어 단일어 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82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만개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영어 복합어 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185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만개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기술 개발 현황</a:t>
            </a:r>
            <a:endParaRPr lang="en-US" altLang="ko-KR" sz="2800" b="1" dirty="0" smtClean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기술개발단계</a:t>
            </a: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영한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err="1" smtClean="0">
                <a:latin typeface="굴림" pitchFamily="50" charset="-127"/>
                <a:ea typeface="굴림" pitchFamily="50" charset="-127"/>
              </a:rPr>
              <a:t>대역어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사전 구축 완료 단계</a:t>
            </a:r>
            <a:endParaRPr lang="en-US" altLang="ko-KR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sz="16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sz="1600" dirty="0">
              <a:latin typeface="굴림" pitchFamily="50" charset="-127"/>
              <a:ea typeface="굴림" pitchFamily="50" charset="-127"/>
            </a:endParaRPr>
          </a:p>
          <a:p>
            <a:pPr marL="990600" lvl="2" indent="-723900">
              <a:spcBef>
                <a:spcPct val="20000"/>
              </a:spcBef>
              <a:buClr>
                <a:srgbClr val="3333CC"/>
              </a:buClr>
              <a:defRPr/>
            </a:pPr>
            <a:endParaRPr lang="en-US" altLang="ko-KR" sz="1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Text Box 2061"/>
          <p:cNvSpPr txBox="1">
            <a:spLocks noChangeArrowheads="1"/>
          </p:cNvSpPr>
          <p:nvPr/>
        </p:nvSpPr>
        <p:spPr bwMode="auto">
          <a:xfrm>
            <a:off x="4788024" y="6400800"/>
            <a:ext cx="3644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자동통역언어지능연구부</a:t>
            </a:r>
          </a:p>
          <a:p>
            <a:pPr algn="ctr" eaLnBrk="0" latinLnBrk="0" hangingPunct="0">
              <a:defRPr/>
            </a:pP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AD2BCC31-4034-4CE3-AFD2-85C4503C6308}" type="slidenum">
              <a:rPr lang="en-US" altLang="ko-KR" smtClean="0"/>
              <a:pPr eaLnBrk="1" hangingPunct="1"/>
              <a:t>5</a:t>
            </a:fld>
            <a:endParaRPr lang="en-US" altLang="ko-KR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3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 err="1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경쟁기술과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 비교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1071563"/>
            <a:ext cx="850106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영한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 err="1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대역어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사전</a:t>
            </a:r>
            <a:endParaRPr lang="en-US" altLang="ko-KR" sz="2800" b="1" dirty="0" smtClean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영한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자동번역 기술 개발에 필요 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영한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자동번역 기술 개발을 위해서는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영한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600" b="1" dirty="0" err="1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대역어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사전이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필요함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영한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교차언어 검색 기술에 필요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영한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교차언어 검색을 위해서는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영한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600" b="1" dirty="0" err="1" smtClean="0">
                <a:latin typeface="굴림" pitchFamily="50" charset="-127"/>
                <a:ea typeface="굴림" pitchFamily="50" charset="-127"/>
              </a:rPr>
              <a:t>대역어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사전이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필요함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영어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한국어 교육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기술에 필요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영어 및 한국어 교육을 위한 다양한 </a:t>
            </a:r>
            <a:r>
              <a:rPr lang="ko-KR" altLang="en-US" sz="1600" b="1" dirty="0" err="1" smtClean="0">
                <a:latin typeface="굴림" pitchFamily="50" charset="-127"/>
                <a:ea typeface="굴림" pitchFamily="50" charset="-127"/>
              </a:rPr>
              <a:t>응용도구의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기반 기술로 사전이 필요함</a:t>
            </a:r>
            <a:endParaRPr lang="en-US" altLang="ko-KR" sz="160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경쟁기술과 비교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영한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600" b="1" dirty="0" err="1" smtClean="0">
                <a:latin typeface="굴림" pitchFamily="50" charset="-127"/>
                <a:ea typeface="굴림" pitchFamily="50" charset="-127"/>
              </a:rPr>
              <a:t>대역어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사전은 사람이 읽을 수 있는 형태의 사전과 컴퓨터로 읽을 수 있는 형식의 구조화 형태의 사전으로 구분할 수 있음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err="1" smtClean="0">
                <a:latin typeface="굴림" pitchFamily="50" charset="-127"/>
                <a:ea typeface="굴림" pitchFamily="50" charset="-127"/>
              </a:rPr>
              <a:t>네이버나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다음과 같은 포탈에서 제공되는 사전뿐 아니라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기존의 전통적인 사전 구축 업체들의 사전은 사람이 읽을 수 잇는 형태의 사전 형태임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본 기술이전 대상인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영한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600" b="1" dirty="0" err="1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대역어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사전은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컴퓨터로 읽어 처리할 수 있는 형태의 구조화된 형태의 사전 가운데에서는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품질 및 가격이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가장 우수한 사전임</a:t>
            </a:r>
            <a:endParaRPr lang="en-US" altLang="ko-KR" sz="1600" b="1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Text Box 2061"/>
          <p:cNvSpPr txBox="1">
            <a:spLocks noChangeArrowheads="1"/>
          </p:cNvSpPr>
          <p:nvPr/>
        </p:nvSpPr>
        <p:spPr bwMode="auto">
          <a:xfrm>
            <a:off x="4788024" y="6400800"/>
            <a:ext cx="3644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자동통역언어지능연구부</a:t>
            </a:r>
          </a:p>
          <a:p>
            <a:pPr algn="ctr" eaLnBrk="0" latinLnBrk="0" hangingPunct="0">
              <a:defRPr/>
            </a:pP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96D4679F-936A-4F7D-9E78-25F938FDA133}" type="slidenum">
              <a:rPr lang="en-US" altLang="ko-KR" smtClean="0"/>
              <a:pPr eaLnBrk="1" hangingPunct="1"/>
              <a:t>6</a:t>
            </a:fld>
            <a:endParaRPr lang="en-US" altLang="ko-K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4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사업성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50" y="1071563"/>
            <a:ext cx="8572500" cy="516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기술의 사업성</a:t>
            </a:r>
            <a:endParaRPr lang="en-US" altLang="ko-KR" sz="2800" b="1" dirty="0" smtClean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예상 응용 제품 및 서비스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영한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자동번역 서비스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영한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교차언어 검색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서비스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영어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한국어 교육 관련 응용 도구 및 서비스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219200" lvl="2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105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사업성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영어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-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한국어 </a:t>
            </a:r>
            <a:r>
              <a:rPr lang="ko-KR" altLang="en-US" sz="1600" b="1" dirty="0" err="1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콘텐는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지속적으로 그 양이 증가하는 추세임</a:t>
            </a:r>
            <a:endParaRPr lang="en-US" altLang="ko-KR" sz="1600" b="1" dirty="0" smtClean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이에 따라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영한 </a:t>
            </a:r>
            <a:r>
              <a:rPr lang="ko-KR" altLang="en-US" sz="16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자동번역 서비스나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영한 </a:t>
            </a:r>
            <a:r>
              <a:rPr lang="ko-KR" altLang="en-US" sz="1600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교차언어</a:t>
            </a:r>
            <a:r>
              <a:rPr lang="ko-KR" altLang="en-US" sz="16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검색 서비스에 대한 수요가 증가하고 있으며</a:t>
            </a:r>
            <a:r>
              <a:rPr lang="en-US" altLang="ko-KR" sz="1600" b="1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영한 </a:t>
            </a:r>
            <a:r>
              <a:rPr lang="ko-KR" altLang="en-US" sz="1600" b="1" dirty="0" err="1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대역사전에</a:t>
            </a:r>
            <a:r>
              <a:rPr lang="ko-KR" altLang="en-US" sz="16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대한 요구도 증가할 것임</a:t>
            </a:r>
            <a:r>
              <a:rPr lang="en-US" altLang="ko-KR" sz="16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.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최근 </a:t>
            </a:r>
            <a:r>
              <a:rPr lang="ko-KR" altLang="en-US" sz="1600" b="1" dirty="0" err="1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자연어처리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기술의 발달로 이를 이용한 영어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한국어 교육 응용 서비스에 대한 관심도 또한 증가하고 있음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.</a:t>
            </a:r>
            <a:endParaRPr lang="en-US" altLang="ko-KR" sz="1600" b="1" dirty="0" smtClean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marL="476250" lvl="1" algn="just">
              <a:spcBef>
                <a:spcPct val="20000"/>
              </a:spcBef>
              <a:buClr>
                <a:srgbClr val="6600CC"/>
              </a:buClr>
              <a:defRPr/>
            </a:pPr>
            <a:endParaRPr lang="en-US" altLang="ko-KR" sz="11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기술이전 업체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조건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해당사항 없음</a:t>
            </a:r>
            <a:endParaRPr lang="en-US" altLang="ko-KR" sz="1600" b="1" dirty="0" smtClean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11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사업화시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 제약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조건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해당사항 없음</a:t>
            </a:r>
            <a:endParaRPr lang="en-US" altLang="ko-KR" sz="1600" b="1" dirty="0" smtClean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Text Box 2061"/>
          <p:cNvSpPr txBox="1">
            <a:spLocks noChangeArrowheads="1"/>
          </p:cNvSpPr>
          <p:nvPr/>
        </p:nvSpPr>
        <p:spPr bwMode="auto">
          <a:xfrm>
            <a:off x="4788025" y="6400800"/>
            <a:ext cx="364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자동통역언어지능연구부</a:t>
            </a:r>
          </a:p>
          <a:p>
            <a:pPr algn="ctr" eaLnBrk="0" latinLnBrk="0" hangingPunct="0">
              <a:defRPr/>
            </a:pP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05A26D94-B7BF-4F86-8D6A-0D4F21BC6F4C}" type="slidenum">
              <a:rPr lang="en-US" altLang="ko-KR" smtClean="0"/>
              <a:pPr eaLnBrk="1" hangingPunct="1"/>
              <a:t>7</a:t>
            </a:fld>
            <a:endParaRPr lang="en-US" altLang="ko-K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7175"/>
            <a:ext cx="7162800" cy="522288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5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국내외 시장 동향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1176338"/>
            <a:ext cx="85725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시장 동향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영한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자동번역 솔루션 전망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영어 콘텐츠는 지속적으로 그 양이 증가하고 있으며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이러한 요구를 대상으로 하는 영한 자동번역 기술에 대한 수요도 증가하고 있음</a:t>
            </a: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세계 시장 전망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국외 자동번역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SW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시장은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575.5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 달러에서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2017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30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규모로 성장 예측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en-US" altLang="ko-KR" dirty="0" err="1" smtClean="0">
                <a:latin typeface="굴림" pitchFamily="50" charset="-127"/>
                <a:ea typeface="굴림" pitchFamily="50" charset="-127"/>
              </a:rPr>
              <a:t>WinterGreen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Research Inc., Jan. 2011)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국외 번역 서비스 시장은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109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규모에서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2015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213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규모로 성장할 것으로 기대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(</a:t>
            </a:r>
            <a:r>
              <a:rPr lang="en-US" altLang="ko-KR" dirty="0" err="1">
                <a:latin typeface="굴림" pitchFamily="50" charset="-127"/>
                <a:ea typeface="굴림" pitchFamily="50" charset="-127"/>
              </a:rPr>
              <a:t>WinterGreen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 Research Inc., Jan. 2011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)</a:t>
            </a:r>
            <a:endParaRPr lang="en-US" altLang="ko-KR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defRPr/>
            </a:pPr>
            <a:endParaRPr lang="en-US" altLang="ko-KR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4788024" y="6400800"/>
            <a:ext cx="3644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SW</a:t>
            </a:r>
            <a:r>
              <a:rPr kumimoji="0" lang="ko-KR" altLang="en-US" sz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콘텐츠연구소</a:t>
            </a:r>
            <a:r>
              <a:rPr kumimoji="0" lang="en-US" altLang="ko-KR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자동통역언어지능연구부</a:t>
            </a:r>
          </a:p>
          <a:p>
            <a:pPr algn="ctr" eaLnBrk="0" latinLnBrk="0" hangingPunct="0">
              <a:defRPr/>
            </a:pP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1024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841CE02E-B7BE-4669-8891-9EA1EB002321}" type="slidenum">
              <a:rPr lang="en-US" altLang="ko-KR" smtClean="0"/>
              <a:pPr eaLnBrk="1" hangingPunct="1"/>
              <a:t>8</a:t>
            </a:fld>
            <a:endParaRPr lang="en-US" altLang="ko-KR" smtClean="0"/>
          </a:p>
        </p:txBody>
      </p:sp>
      <p:pic>
        <p:nvPicPr>
          <p:cNvPr id="349706" name="Picture 522" descr="D:\과거홍보\●ETRI CIS\연구원 이미지\연구장면(4개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25650"/>
            <a:ext cx="4572000" cy="3579813"/>
          </a:xfrm>
          <a:prstGeom prst="rect">
            <a:avLst/>
          </a:prstGeom>
          <a:noFill/>
          <a:effectLst>
            <a:outerShdw dist="8980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10245" name="Text Box 523"/>
          <p:cNvSpPr txBox="1">
            <a:spLocks noChangeArrowheads="1"/>
          </p:cNvSpPr>
          <p:nvPr/>
        </p:nvSpPr>
        <p:spPr bwMode="auto">
          <a:xfrm>
            <a:off x="2057400" y="1339850"/>
            <a:ext cx="2667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10246" name="Rectangle 529"/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247" name="Rectangle 530"/>
          <p:cNvSpPr>
            <a:spLocks noChangeArrowheads="1"/>
          </p:cNvSpPr>
          <p:nvPr/>
        </p:nvSpPr>
        <p:spPr bwMode="auto">
          <a:xfrm>
            <a:off x="533400" y="6400800"/>
            <a:ext cx="838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None/>
            </a:pPr>
            <a:r>
              <a:rPr lang="en-US" altLang="ko-KR" sz="1600" b="1" dirty="0">
                <a:solidFill>
                  <a:srgbClr val="000099"/>
                </a:solidFill>
              </a:rPr>
              <a:t>♣ </a:t>
            </a:r>
            <a:r>
              <a:rPr lang="ko-KR" altLang="en-US" sz="1600" b="1" dirty="0">
                <a:solidFill>
                  <a:srgbClr val="000099"/>
                </a:solidFill>
              </a:rPr>
              <a:t>연락처 </a:t>
            </a:r>
            <a:r>
              <a:rPr lang="en-US" altLang="ko-KR" sz="1600" b="1" dirty="0">
                <a:solidFill>
                  <a:srgbClr val="000099"/>
                </a:solidFill>
              </a:rPr>
              <a:t>: </a:t>
            </a:r>
            <a:r>
              <a:rPr lang="ko-KR" altLang="en-US" sz="1600" b="1" dirty="0">
                <a:solidFill>
                  <a:srgbClr val="000099"/>
                </a:solidFill>
              </a:rPr>
              <a:t>소프트웨어연구부문</a:t>
            </a:r>
            <a:r>
              <a:rPr lang="en-US" altLang="ko-KR" sz="1600" b="1" dirty="0">
                <a:solidFill>
                  <a:srgbClr val="000099"/>
                </a:solidFill>
              </a:rPr>
              <a:t>, </a:t>
            </a:r>
            <a:r>
              <a:rPr lang="ko-KR" altLang="en-US" sz="1600" b="1" dirty="0" smtClean="0">
                <a:solidFill>
                  <a:srgbClr val="000099"/>
                </a:solidFill>
              </a:rPr>
              <a:t>이기영</a:t>
            </a:r>
            <a:r>
              <a:rPr lang="ko-KR" altLang="en-US" sz="1600" b="1" dirty="0" smtClean="0">
                <a:solidFill>
                  <a:srgbClr val="000099"/>
                </a:solidFill>
              </a:rPr>
              <a:t> </a:t>
            </a:r>
            <a:r>
              <a:rPr lang="ko-KR" altLang="en-US" sz="1600" b="1" dirty="0">
                <a:solidFill>
                  <a:srgbClr val="000099"/>
                </a:solidFill>
              </a:rPr>
              <a:t>책</a:t>
            </a:r>
            <a:r>
              <a:rPr lang="en-US" altLang="ko-KR" sz="1600" b="1" dirty="0" smtClean="0">
                <a:solidFill>
                  <a:srgbClr val="000099"/>
                </a:solidFill>
                <a:latin typeface="Times New Roman" charset="0"/>
              </a:rPr>
              <a:t>·</a:t>
            </a:r>
            <a:r>
              <a:rPr lang="ko-KR" altLang="en-US" sz="1600" b="1" dirty="0">
                <a:solidFill>
                  <a:srgbClr val="000099"/>
                </a:solidFill>
              </a:rPr>
              <a:t>연 </a:t>
            </a:r>
            <a:r>
              <a:rPr lang="en-US" altLang="ko-KR" sz="1600" b="1" dirty="0">
                <a:solidFill>
                  <a:srgbClr val="000099"/>
                </a:solidFill>
              </a:rPr>
              <a:t>(</a:t>
            </a:r>
            <a:r>
              <a:rPr lang="en-US" altLang="ko-KR" sz="1600" b="1" dirty="0" smtClean="0">
                <a:solidFill>
                  <a:srgbClr val="000099"/>
                </a:solidFill>
              </a:rPr>
              <a:t>042-860-1585, </a:t>
            </a:r>
            <a:r>
              <a:rPr lang="en-US" altLang="ko-KR" sz="1600" b="1" dirty="0" smtClean="0">
                <a:solidFill>
                  <a:srgbClr val="000099"/>
                </a:solidFill>
              </a:rPr>
              <a:t>leeky</a:t>
            </a:r>
            <a:r>
              <a:rPr lang="en-US" altLang="ko-KR" sz="1600" b="1" dirty="0" smtClean="0">
                <a:solidFill>
                  <a:srgbClr val="000099"/>
                </a:solidFill>
              </a:rPr>
              <a:t>@etri.re.kr</a:t>
            </a:r>
            <a:r>
              <a:rPr lang="en-US" altLang="ko-KR" sz="1600" b="1" dirty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0248" name="Text Box 531"/>
          <p:cNvSpPr txBox="1">
            <a:spLocks noChangeArrowheads="1"/>
          </p:cNvSpPr>
          <p:nvPr/>
        </p:nvSpPr>
        <p:spPr bwMode="auto">
          <a:xfrm>
            <a:off x="5562600" y="5715000"/>
            <a:ext cx="1600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500" b="1">
                <a:solidFill>
                  <a:srgbClr val="3333CC"/>
                </a:solidFill>
                <a:latin typeface="Arial" charset="0"/>
                <a:ea typeface="돋움" pitchFamily="50" charset="-127"/>
              </a:rPr>
              <a:t>www.etri.re.kr</a:t>
            </a:r>
          </a:p>
        </p:txBody>
      </p:sp>
      <p:sp>
        <p:nvSpPr>
          <p:cNvPr id="10249" name="직사각형 8"/>
          <p:cNvSpPr>
            <a:spLocks noChangeArrowheads="1"/>
          </p:cNvSpPr>
          <p:nvPr/>
        </p:nvSpPr>
        <p:spPr bwMode="auto">
          <a:xfrm>
            <a:off x="382588" y="6019800"/>
            <a:ext cx="85010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90600" lvl="2" indent="-723900" algn="just">
              <a:spcBef>
                <a:spcPct val="20000"/>
              </a:spcBef>
              <a:buClr>
                <a:srgbClr val="3333CC"/>
              </a:buClr>
            </a:pPr>
            <a:r>
              <a:rPr lang="en-US" altLang="ko-KR" sz="1600" b="1"/>
              <a:t>※ </a:t>
            </a:r>
            <a:r>
              <a:rPr lang="ko-KR" altLang="en-US" sz="1600" b="1"/>
              <a:t>하단의 문의처 소개후</a:t>
            </a:r>
            <a:r>
              <a:rPr lang="en-US" altLang="ko-KR" sz="1600" b="1"/>
              <a:t>,  </a:t>
            </a:r>
            <a:r>
              <a:rPr lang="ko-KR" altLang="en-US" sz="1600" b="1"/>
              <a:t>발표후 개별기술 상담이 가능함을 다시 한 번 안내함</a:t>
            </a:r>
            <a:r>
              <a:rPr lang="en-US" altLang="ko-KR" sz="1600" b="1"/>
              <a:t> </a:t>
            </a:r>
            <a:endParaRPr lang="en-US" altLang="ko-KR" sz="1200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기본 디자인">
  <a:themeElements>
    <a:clrScheme name="기본 디자인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17571</TotalTime>
  <Words>533</Words>
  <Application>Microsoft Office PowerPoint</Application>
  <PresentationFormat>화면 슬라이드 쇼(4:3)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21" baseType="lpstr">
      <vt:lpstr>HY견고딕</vt:lpstr>
      <vt:lpstr>HY견명조</vt:lpstr>
      <vt:lpstr>HY헤드라인M</vt:lpstr>
      <vt:lpstr>굴림</vt:lpstr>
      <vt:lpstr>굴림체</vt:lpstr>
      <vt:lpstr>돋움</vt:lpstr>
      <vt:lpstr>휴먼각진헤드라인</vt:lpstr>
      <vt:lpstr>휴먼새내기체</vt:lpstr>
      <vt:lpstr>Arial</vt:lpstr>
      <vt:lpstr>Arial Black</vt:lpstr>
      <vt:lpstr>Times New Roman</vt:lpstr>
      <vt:lpstr>Wingdings</vt:lpstr>
      <vt:lpstr>기본 디자인</vt:lpstr>
      <vt:lpstr>PowerPoint 프레젠테이션</vt:lpstr>
      <vt:lpstr>PowerPoint 프레젠테이션</vt:lpstr>
      <vt:lpstr>1. 기술의 개요</vt:lpstr>
      <vt:lpstr>2. 기술이전 내용 및 범위</vt:lpstr>
      <vt:lpstr>3. 경쟁기술과 비교</vt:lpstr>
      <vt:lpstr>4. 기술의 사업성</vt:lpstr>
      <vt:lpstr>5. 국내외 시장 동향</vt:lpstr>
      <vt:lpstr>PowerPoint 프레젠테이션</vt:lpstr>
    </vt:vector>
  </TitlesOfParts>
  <Company>시스템공학연구소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장지훈</dc:creator>
  <cp:lastModifiedBy>이 기영</cp:lastModifiedBy>
  <cp:revision>1260</cp:revision>
  <cp:lastPrinted>2000-01-26T07:28:59Z</cp:lastPrinted>
  <dcterms:created xsi:type="dcterms:W3CDTF">1998-07-27T04:31:16Z</dcterms:created>
  <dcterms:modified xsi:type="dcterms:W3CDTF">2018-07-03T01:47:59Z</dcterms:modified>
</cp:coreProperties>
</file>