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4" r:id="rId2"/>
    <p:sldId id="347" r:id="rId3"/>
    <p:sldId id="444" r:id="rId4"/>
    <p:sldId id="446" r:id="rId5"/>
    <p:sldId id="442" r:id="rId6"/>
    <p:sldId id="445" r:id="rId7"/>
    <p:sldId id="443" r:id="rId8"/>
    <p:sldId id="434" r:id="rId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DDDDDD"/>
    <a:srgbClr val="FFCCFF"/>
    <a:srgbClr val="BDEEFF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27" d="100"/>
          <a:sy n="127" d="100"/>
        </p:scale>
        <p:origin x="1158" y="120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723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7238"/>
            <a:ext cx="417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8A09E4E-4363-4CD8-92DE-1474D017BB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528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E59D1E62-1EF7-4F27-B706-B531ADB11D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814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19585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0E02-ECC3-4AB1-802A-D792AD9BA7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90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6FBD-047F-4A7E-B178-8045800F4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93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1A75-1B9C-4726-8BD7-2E279298F7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543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157F-71BE-477A-A64C-8DC7BA0928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CE7B-7774-4EEA-B77D-2A90C1678D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89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072D-B193-4AA2-A2D0-C9B1C034F9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25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9D58-E841-4C7C-97BE-2F70BB2077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44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0825-F956-4AF6-A134-93FA81C3E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849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FC07-EBD6-4FB3-BD37-68621D9F07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434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8DF5-1F61-46C4-95F0-52C7232DFD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197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530A-25FE-4B79-8A83-85FCEFAEDC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60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제목 작성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57E3671-F41A-4CE5-BCDB-D83F99AE2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" name="Text Box 92"/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3075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34904317-4170-44C0-8DAA-F8B4E9CD1606}" type="slidenum">
              <a:rPr lang="en-US" altLang="ko-KR" smtClean="0"/>
              <a:pPr eaLnBrk="1" hangingPunct="1"/>
              <a:t>1</a:t>
            </a:fld>
            <a:endParaRPr lang="en-US" altLang="ko-KR" smtClean="0"/>
          </a:p>
        </p:txBody>
      </p:sp>
      <p:sp>
        <p:nvSpPr>
          <p:cNvPr id="3076" name="Rectangle 205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077" name="Rectangle 206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34851" name="Rectangle 2051"/>
          <p:cNvSpPr>
            <a:spLocks noChangeArrowheads="1"/>
          </p:cNvSpPr>
          <p:nvPr/>
        </p:nvSpPr>
        <p:spPr bwMode="auto">
          <a:xfrm>
            <a:off x="539552" y="1004535"/>
            <a:ext cx="8008440" cy="1200329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ko-KR" altLang="en-US" sz="3600" dirty="0" err="1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단말탑재형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영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중 신경망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기반 </a:t>
            </a:r>
            <a:endParaRPr lang="en-US" altLang="ko-KR" sz="3600" dirty="0" smtClean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자동번역 기술</a:t>
            </a:r>
            <a:endParaRPr lang="en-US" altLang="ko-KR" sz="3600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/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53882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/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072"/>
          <p:cNvSpPr txBox="1">
            <a:spLocks noChangeArrowheads="1"/>
          </p:cNvSpPr>
          <p:nvPr/>
        </p:nvSpPr>
        <p:spPr bwMode="auto">
          <a:xfrm>
            <a:off x="179388" y="620713"/>
            <a:ext cx="1728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200"/>
              <a:t>[</a:t>
            </a:r>
            <a:r>
              <a:rPr lang="ko-KR" altLang="en-US" sz="1200"/>
              <a:t>첨부 제</a:t>
            </a:r>
            <a:r>
              <a:rPr lang="en-US" altLang="ko-KR" sz="1200"/>
              <a:t>4</a:t>
            </a:r>
            <a:r>
              <a:rPr lang="ko-KR" altLang="en-US" sz="1200"/>
              <a:t>호</a:t>
            </a:r>
            <a:r>
              <a:rPr lang="en-US" altLang="ko-KR" sz="1200"/>
              <a:t>]</a:t>
            </a:r>
          </a:p>
        </p:txBody>
      </p:sp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김창현 </a:t>
            </a:r>
            <a:r>
              <a:rPr kumimoji="0"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(chkim@etri.re.kr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 eaLnBrk="0" latinLnBrk="0" hangingPunct="0">
              <a:defRPr/>
            </a:pP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</a:t>
            </a:r>
            <a:r>
              <a:rPr kumimoji="0" lang="en-US" altLang="ko-K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그</a:t>
            </a:r>
            <a:r>
              <a:rPr kumimoji="0" lang="ko-KR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룹</a:t>
            </a:r>
          </a:p>
        </p:txBody>
      </p:sp>
      <p:sp>
        <p:nvSpPr>
          <p:cNvPr id="1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23C57E19-11B6-4982-B8E4-E82FE65223E3}" type="slidenum">
              <a:rPr lang="en-US" altLang="ko-KR" smtClean="0"/>
              <a:pPr eaLnBrk="1" hangingPunct="1"/>
              <a:t>2</a:t>
            </a:fld>
            <a:endParaRPr lang="en-US" altLang="ko-KR" smtClean="0"/>
          </a:p>
        </p:txBody>
      </p:sp>
      <p:pic>
        <p:nvPicPr>
          <p:cNvPr id="4099" name="Picture 742" descr="D:\홍보실\●홍보실 업무 자료\2003홍보실업무보고\상단 이미지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/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marL="895350" lvl="1" indent="-609600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charset="0"/>
              </a:rPr>
              <a:t>----------------------------------------------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1. </a:t>
            </a:r>
            <a:r>
              <a:rPr lang="ko-KR" altLang="en-US" sz="2500" b="1">
                <a:latin typeface="Times New Roman" charset="0"/>
              </a:rPr>
              <a:t>기술의 개요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2. </a:t>
            </a:r>
            <a:r>
              <a:rPr lang="ko-KR" altLang="en-US" sz="2500" b="1">
                <a:latin typeface="Times New Roman" charset="0"/>
              </a:rPr>
              <a:t>기술이전 내용 및 범위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3. </a:t>
            </a:r>
            <a:r>
              <a:rPr lang="ko-KR" altLang="en-US" sz="2500" b="1">
                <a:latin typeface="Times New Roman" charset="0"/>
              </a:rPr>
              <a:t>경쟁기술과 비교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4. </a:t>
            </a:r>
            <a:r>
              <a:rPr lang="ko-KR" altLang="en-US" sz="2500" b="1">
                <a:latin typeface="Times New Roman" charset="0"/>
              </a:rPr>
              <a:t>기술의 사업성 </a:t>
            </a:r>
            <a:endParaRPr lang="en-US" altLang="ko-KR" sz="2500" b="1">
              <a:latin typeface="Times New Roman" charset="0"/>
            </a:endParaRP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charset="0"/>
              </a:rPr>
              <a:t> </a:t>
            </a:r>
            <a:r>
              <a:rPr lang="en-US" altLang="ko-KR" sz="2500" b="1">
                <a:latin typeface="Times New Roman" charset="0"/>
              </a:rPr>
              <a:t>- </a:t>
            </a:r>
            <a:r>
              <a:rPr lang="ko-KR" altLang="en-US" sz="2500" b="1">
                <a:latin typeface="Times New Roman" charset="0"/>
              </a:rPr>
              <a:t>활용분야 및 기대효과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5. </a:t>
            </a:r>
            <a:r>
              <a:rPr lang="ko-KR" altLang="en-US" sz="2500" b="1">
                <a:latin typeface="Times New Roman" charset="0"/>
              </a:rPr>
              <a:t>국내외 시장 동향</a:t>
            </a:r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CA5017F-11CA-4925-B243-6462CB68DAB9}" type="slidenum">
              <a:rPr lang="en-US" altLang="ko-KR" smtClean="0"/>
              <a:pPr eaLnBrk="1" hangingPunct="1"/>
              <a:t>3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</a:pPr>
            <a:r>
              <a:rPr lang="en-US" altLang="ko-KR" sz="2800" b="1" dirty="0">
                <a:solidFill>
                  <a:srgbClr val="CC0066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단말탑재형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영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,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중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신경망 기반 자동번역 기</a:t>
            </a:r>
            <a:r>
              <a:rPr lang="ko-KR" altLang="en-US" sz="2800" b="1" dirty="0">
                <a:solidFill>
                  <a:srgbClr val="CC0066"/>
                </a:solidFill>
              </a:rPr>
              <a:t>술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en-US" altLang="ko-KR" sz="2000" b="1" dirty="0" smtClean="0"/>
              <a:t> </a:t>
            </a:r>
            <a:r>
              <a:rPr lang="ko-KR" altLang="en-US" sz="2000" b="1" dirty="0" err="1" smtClean="0"/>
              <a:t>단말탑재형</a:t>
            </a:r>
            <a:r>
              <a:rPr lang="ko-KR" altLang="en-US" sz="2000" b="1" dirty="0" smtClean="0"/>
              <a:t>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 신경망 기반 자동번역 기술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한국어를 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중국어를 한국어로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자동 번역하는 </a:t>
            </a:r>
            <a:r>
              <a:rPr lang="ko-KR" altLang="en-US" sz="2000" b="1" dirty="0" err="1" smtClean="0"/>
              <a:t>단말탑재형</a:t>
            </a:r>
            <a:r>
              <a:rPr lang="ko-KR" altLang="en-US" sz="2000" b="1" dirty="0" smtClean="0"/>
              <a:t> </a:t>
            </a:r>
            <a:r>
              <a:rPr lang="ko-KR" altLang="en-US" sz="2000" b="1" dirty="0" smtClean="0"/>
              <a:t>자동번역 기술이며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신경망 기술을 적용해 기존의 번역 품질을 개선시킨 기술임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ko-KR" altLang="en-US" sz="2000" b="1" dirty="0" smtClean="0"/>
              <a:t>배경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자동번역 기술의 성능 개선이 이루어짐에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다양한 분야에서 자동번역에 대한 요구가 급격하게 증가하고 있음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특히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한국어와 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 간의 번역 요구가 급증하고 있는 상황임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이에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한국어를 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중국어를 한국어로 번역하고자 하는 요구에 대응하기 위해 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 신경망 기반 자동번역 기술을 지원하기로 함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특히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무선통신망이 없는 환경에서도 적용 가능한 </a:t>
            </a:r>
            <a:r>
              <a:rPr lang="ko-KR" altLang="en-US" sz="2000" b="1" dirty="0" err="1" smtClean="0"/>
              <a:t>기술요구에</a:t>
            </a:r>
            <a:r>
              <a:rPr lang="ko-KR" altLang="en-US" sz="2000" b="1" dirty="0" smtClean="0"/>
              <a:t> 대응하기 위한 </a:t>
            </a:r>
            <a:r>
              <a:rPr lang="ko-KR" altLang="en-US" sz="2000" b="1" dirty="0" err="1" smtClean="0"/>
              <a:t>기술임</a:t>
            </a:r>
            <a:r>
              <a:rPr lang="en-US" altLang="ko-KR" sz="2000" b="1" dirty="0" smtClean="0"/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</a:pPr>
            <a:endParaRPr lang="en-US" altLang="ko-KR" dirty="0"/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73191622-21D6-4A59-9154-5E367913002C}" type="slidenum">
              <a:rPr lang="en-US" altLang="ko-KR" smtClean="0"/>
              <a:pPr eaLnBrk="1" hangingPunct="1"/>
              <a:t>4</a:t>
            </a:fld>
            <a:endParaRPr lang="en-US" altLang="ko-K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928688"/>
            <a:ext cx="8501062" cy="50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기술이전 내용 및 범위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지식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한중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중한 번역 학습 모델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endParaRPr lang="ko-KR" altLang="en-US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엔진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한중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중한 자동번역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엔진 라이브러리 및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API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기술 개발 현황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기술개발단계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 대화체 및 문어체 대상 번역엔진 개발 완료 및 튜닝 단계임</a:t>
            </a:r>
            <a:endParaRPr lang="en-US" altLang="ko-KR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dirty="0">
              <a:latin typeface="굴림" pitchFamily="50" charset="-127"/>
              <a:ea typeface="굴림" pitchFamily="50" charset="-127"/>
            </a:endParaRPr>
          </a:p>
          <a:p>
            <a:pPr marL="990600" lvl="2" indent="-723900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sz="1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AD2BCC31-4034-4CE3-AFD2-85C4503C6308}" type="slidenum">
              <a:rPr lang="en-US" altLang="ko-KR" smtClean="0"/>
              <a:pPr eaLnBrk="1" hangingPunct="1"/>
              <a:t>5</a:t>
            </a:fld>
            <a:endParaRPr lang="en-US" altLang="ko-K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3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71563"/>
            <a:ext cx="85010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중 신경망 기반 자동번역 기술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신경망 기반 자동번역 기술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기존의 신경망 기반 자동번역 기술을 모바일 플랫폼에 </a:t>
            </a: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임베딩시킨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번역 기술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NMT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기반 기술의 장점 모두 적용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자연스러운 번역 문장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원문의 오류에 강건한 번역결과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번역 품질의 향상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성능 및 안정성 검증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대량의 문장을 대상으로 한 번역엔진 테스트를 통해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한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중 자동번역 기술의 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성능 및 안정성을 검증함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경쟁기술과 비교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Google/</a:t>
            </a:r>
            <a:r>
              <a:rPr lang="ko-KR" altLang="en-US" sz="1600" b="1" dirty="0" err="1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파파고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등의 자동번역 결과와 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비교하여 일반 대화 분야에서 더 우수한 </a:t>
            </a:r>
            <a:r>
              <a:rPr lang="ko-KR" altLang="en-US" sz="1600" b="1" dirty="0" err="1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번역률을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보임</a:t>
            </a: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문어체 번역의 경우</a:t>
            </a: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도메인 특화 기능을 적용할 수 있어 분야별 성능 향상이 가능함</a:t>
            </a:r>
            <a:endParaRPr lang="en-US" altLang="ko-KR" sz="1600" b="1" dirty="0">
              <a:solidFill>
                <a:srgbClr val="3333CC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96D4679F-936A-4F7D-9E78-25F938FDA133}" type="slidenum">
              <a:rPr lang="en-US" altLang="ko-KR" smtClean="0"/>
              <a:pPr eaLnBrk="1" hangingPunct="1"/>
              <a:t>6</a:t>
            </a:fld>
            <a:endParaRPr lang="en-US" altLang="ko-K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0" y="1071563"/>
            <a:ext cx="8572500" cy="516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기술의 사업성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예상 응용 제품 및 서비스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한국어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중국어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영어  콘텐츠의 초벌 번역을 통해 번역가들의 수동 번역 지원시스템으로 활용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의사소통이 필요한 분야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특히 실시간 번역 요구가 있는 응용분야에 활용 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05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사업성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글로벌화 및 한국어와 영어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중국어 간의 번역시장이 확대됨에 따라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다양한 한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중 번역에 대한 자동번역 기술 수요가  증대할 것임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476250" lvl="1" algn="just">
              <a:spcBef>
                <a:spcPct val="20000"/>
              </a:spcBef>
              <a:buClr>
                <a:srgbClr val="6600CC"/>
              </a:buClr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기술이전 업체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번역기술을  이용한 자동번역 서비스 활용 및 사업이 가능한 업체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사업화시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제약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없음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05A26D94-B7BF-4F86-8D6A-0D4F21BC6F4C}" type="slidenum">
              <a:rPr lang="en-US" altLang="ko-KR" smtClean="0"/>
              <a:pPr eaLnBrk="1" hangingPunct="1"/>
              <a:t>7</a:t>
            </a:fld>
            <a:endParaRPr lang="en-US" altLang="ko-K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시장 동향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 자동번역 솔루션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자동번역의 품질이 개선됨에 따라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다양한 분야에서 자동번역에 대한 수요가 발생하고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특히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한국어와 영어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한국어와 중국어 간의 번역 수요가 가장 많이 발생하고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세계 시장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자동번역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SW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575.5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 달러에서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2017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30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 예측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 smtClean="0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Research Inc., Jan. 2011)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번역 서비스 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109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213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성장할 것으로 기대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 Research Inc., Jan. 2011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41CE02E-B7BE-4669-8891-9EA1EB002321}" type="slidenum">
              <a:rPr lang="en-US" altLang="ko-KR" smtClean="0"/>
              <a:pPr eaLnBrk="1" hangingPunct="1"/>
              <a:t>8</a:t>
            </a:fld>
            <a:endParaRPr lang="en-US" altLang="ko-KR" smtClean="0"/>
          </a:p>
        </p:txBody>
      </p:sp>
      <p:pic>
        <p:nvPicPr>
          <p:cNvPr id="349706" name="Picture 522" descr="D:\과거홍보\●ETRI CIS\연구원 이미지\연구장면(4개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effectLst>
            <a:outerShdw dist="8980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10245" name="Text Box 523"/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46" name="Rectangle 529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47" name="Rectangle 530"/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None/>
            </a:pPr>
            <a:r>
              <a:rPr lang="en-US" altLang="ko-KR" sz="1600" b="1" dirty="0">
                <a:solidFill>
                  <a:srgbClr val="000099"/>
                </a:solidFill>
              </a:rPr>
              <a:t>♣ </a:t>
            </a:r>
            <a:r>
              <a:rPr lang="ko-KR" altLang="en-US" sz="1600" b="1" dirty="0">
                <a:solidFill>
                  <a:srgbClr val="000099"/>
                </a:solidFill>
              </a:rPr>
              <a:t>연락처 </a:t>
            </a:r>
            <a:r>
              <a:rPr lang="en-US" altLang="ko-KR" sz="1600" b="1" dirty="0">
                <a:solidFill>
                  <a:srgbClr val="000099"/>
                </a:solidFill>
              </a:rPr>
              <a:t>: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언어지능연구그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룹</a:t>
            </a:r>
            <a:r>
              <a:rPr lang="en-US" altLang="ko-KR" sz="1600" b="1" dirty="0" smtClean="0">
                <a:solidFill>
                  <a:srgbClr val="000099"/>
                </a:solidFill>
                <a:latin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김창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현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 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책</a:t>
            </a:r>
            <a:r>
              <a:rPr lang="en-US" altLang="ko-KR" sz="1600" b="1" dirty="0">
                <a:solidFill>
                  <a:srgbClr val="000099"/>
                </a:solidFill>
              </a:rPr>
              <a:t>·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연 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(042-860-6485, chkim@etri.re.kr</a:t>
            </a:r>
            <a:r>
              <a:rPr lang="en-US" altLang="ko-KR" sz="16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0248" name="Text Box 531"/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charset="0"/>
                <a:ea typeface="돋움" pitchFamily="50" charset="-127"/>
              </a:rPr>
              <a:t>www.etri.re.kr</a:t>
            </a:r>
          </a:p>
        </p:txBody>
      </p:sp>
      <p:sp>
        <p:nvSpPr>
          <p:cNvPr id="10249" name="직사각형 8"/>
          <p:cNvSpPr>
            <a:spLocks noChangeArrowheads="1"/>
          </p:cNvSpPr>
          <p:nvPr/>
        </p:nvSpPr>
        <p:spPr bwMode="auto">
          <a:xfrm>
            <a:off x="382588" y="6019800"/>
            <a:ext cx="8501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90600" lvl="2" indent="-723900" algn="just">
              <a:spcBef>
                <a:spcPct val="20000"/>
              </a:spcBef>
              <a:buClr>
                <a:srgbClr val="3333CC"/>
              </a:buClr>
            </a:pPr>
            <a:r>
              <a:rPr lang="en-US" altLang="ko-KR" sz="1600" b="1"/>
              <a:t>※ </a:t>
            </a:r>
            <a:r>
              <a:rPr lang="ko-KR" altLang="en-US" sz="1600" b="1"/>
              <a:t>하단의 문의처 소개후</a:t>
            </a:r>
            <a:r>
              <a:rPr lang="en-US" altLang="ko-KR" sz="1600" b="1"/>
              <a:t>,  </a:t>
            </a:r>
            <a:r>
              <a:rPr lang="ko-KR" altLang="en-US" sz="1600" b="1"/>
              <a:t>발표후 개별기술 상담이 가능함을 다시 한 번 안내함</a:t>
            </a:r>
            <a:r>
              <a:rPr lang="en-US" altLang="ko-KR" sz="1600" b="1"/>
              <a:t> </a:t>
            </a:r>
            <a:endParaRPr lang="en-US" altLang="ko-KR" sz="12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17576</TotalTime>
  <Words>614</Words>
  <Application>Microsoft Office PowerPoint</Application>
  <PresentationFormat>화면 슬라이드 쇼(4:3)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21" baseType="lpstr">
      <vt:lpstr>HY견고딕</vt:lpstr>
      <vt:lpstr>HY견명조</vt:lpstr>
      <vt:lpstr>HY헤드라인M</vt:lpstr>
      <vt:lpstr>굴림</vt:lpstr>
      <vt:lpstr>굴림체</vt:lpstr>
      <vt:lpstr>돋움</vt:lpstr>
      <vt:lpstr>휴먼각진헤드라인</vt:lpstr>
      <vt:lpstr>휴먼새내기체</vt:lpstr>
      <vt:lpstr>Arial</vt:lpstr>
      <vt:lpstr>Arial Black</vt:lpstr>
      <vt:lpstr>Times New Roman</vt:lpstr>
      <vt:lpstr>Wingdings</vt:lpstr>
      <vt:lpstr>기본 디자인</vt:lpstr>
      <vt:lpstr>PowerPoint 프레젠테이션</vt:lpstr>
      <vt:lpstr>PowerPoint 프레젠테이션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프레젠테이션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Windows 사용자</cp:lastModifiedBy>
  <cp:revision>1257</cp:revision>
  <cp:lastPrinted>2000-01-26T07:28:59Z</cp:lastPrinted>
  <dcterms:created xsi:type="dcterms:W3CDTF">1998-07-27T04:31:16Z</dcterms:created>
  <dcterms:modified xsi:type="dcterms:W3CDTF">2018-09-21T00:00:22Z</dcterms:modified>
</cp:coreProperties>
</file>