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24" r:id="rId2"/>
    <p:sldId id="347" r:id="rId3"/>
    <p:sldId id="444" r:id="rId4"/>
    <p:sldId id="446" r:id="rId5"/>
    <p:sldId id="442" r:id="rId6"/>
    <p:sldId id="445" r:id="rId7"/>
    <p:sldId id="443" r:id="rId8"/>
    <p:sldId id="434" r:id="rId9"/>
  </p:sldIdLst>
  <p:sldSz cx="9144000" cy="6858000" type="screen4x3"/>
  <p:notesSz cx="6797675" cy="992822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>
          <p15:clr>
            <a:srgbClr val="A4A3A4"/>
          </p15:clr>
        </p15:guide>
        <p15:guide id="2" pos="6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DDDDDD"/>
    <a:srgbClr val="FFCCFF"/>
    <a:srgbClr val="BDEEFF"/>
    <a:srgbClr val="FFFFFF"/>
    <a:srgbClr val="800000"/>
    <a:srgbClr val="FFFF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03447BB-5D67-496B-8E87-E561075AD55C}" styleName="어두운 스타일 1 - 강조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27" d="100"/>
          <a:sy n="127" d="100"/>
        </p:scale>
        <p:origin x="1158" y="120"/>
      </p:cViewPr>
      <p:guideLst>
        <p:guide orient="horz" pos="1104"/>
        <p:guide pos="6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944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92075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711" tIns="46356" rIns="92711" bIns="46356" numCol="1" anchor="ctr" anchorCtr="0" compatLnSpc="1">
            <a:prstTxWarp prst="textNoShape">
              <a:avLst/>
            </a:prstTxWarp>
            <a:spAutoFit/>
          </a:bodyPr>
          <a:lstStyle>
            <a:lvl1pPr defTabSz="926858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575425" y="92075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711" tIns="46356" rIns="92711" bIns="46356" numCol="1" anchor="ctr" anchorCtr="0" compatLnSpc="1">
            <a:prstTxWarp prst="textNoShape">
              <a:avLst/>
            </a:prstTxWarp>
            <a:spAutoFit/>
          </a:bodyPr>
          <a:lstStyle>
            <a:lvl1pPr algn="r" defTabSz="926858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47238"/>
            <a:ext cx="1873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711" tIns="46356" rIns="92711" bIns="46356" numCol="1" anchor="b" anchorCtr="0" compatLnSpc="1">
            <a:prstTxWarp prst="textNoShape">
              <a:avLst/>
            </a:prstTxWarp>
            <a:spAutoFit/>
          </a:bodyPr>
          <a:lstStyle>
            <a:lvl1pPr defTabSz="926858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345238" y="9647238"/>
            <a:ext cx="4175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711" tIns="46356" rIns="92711" bIns="46356" numCol="1" anchor="b" anchorCtr="0" compatLnSpc="1">
            <a:prstTxWarp prst="textNoShape">
              <a:avLst/>
            </a:prstTxWarp>
            <a:spAutoFit/>
          </a:bodyPr>
          <a:lstStyle>
            <a:lvl1pPr algn="r" defTabSz="926858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58A09E4E-4363-4CD8-92DE-1474D017BB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25283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3" tIns="46032" rIns="92063" bIns="46032" numCol="1" anchor="t" anchorCtr="0" compatLnSpc="1">
            <a:prstTxWarp prst="textNoShape">
              <a:avLst/>
            </a:prstTxWarp>
          </a:bodyPr>
          <a:lstStyle>
            <a:lvl1pPr defTabSz="920366">
              <a:defRPr sz="120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3" tIns="46032" rIns="92063" bIns="46032" numCol="1" anchor="t" anchorCtr="0" compatLnSpc="1">
            <a:prstTxWarp prst="textNoShape">
              <a:avLst/>
            </a:prstTxWarp>
          </a:bodyPr>
          <a:lstStyle>
            <a:lvl1pPr algn="r" defTabSz="920366">
              <a:defRPr sz="120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3" tIns="46032" rIns="92063" bIns="460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문자열 유형을 편집하려면 누르십시오</a:t>
            </a:r>
            <a:r>
              <a:rPr lang="en-US" altLang="ko-KR" noProof="0" smtClean="0"/>
              <a:t>.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세째 수준</a:t>
            </a:r>
          </a:p>
          <a:p>
            <a:pPr lvl="3"/>
            <a:r>
              <a:rPr lang="ko-KR" altLang="en-US" noProof="0" smtClean="0"/>
              <a:t>네째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3" tIns="46032" rIns="92063" bIns="46032" numCol="1" anchor="b" anchorCtr="0" compatLnSpc="1">
            <a:prstTxWarp prst="textNoShape">
              <a:avLst/>
            </a:prstTxWarp>
          </a:bodyPr>
          <a:lstStyle>
            <a:lvl1pPr defTabSz="920366">
              <a:defRPr sz="120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3" tIns="46032" rIns="92063" bIns="46032" numCol="1" anchor="b" anchorCtr="0" compatLnSpc="1">
            <a:prstTxWarp prst="textNoShape">
              <a:avLst/>
            </a:prstTxWarp>
          </a:bodyPr>
          <a:lstStyle>
            <a:lvl1pPr algn="r" defTabSz="920366">
              <a:defRPr sz="120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E59D1E62-1EF7-4F27-B706-B531ADB11D1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38148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27" descr="D:\pskwork\ETRI\bmp\title.bmp"/>
          <p:cNvPicPr>
            <a:picLocks noChangeAspect="1" noChangeArrowheads="1"/>
          </p:cNvPicPr>
          <p:nvPr/>
        </p:nvPicPr>
        <p:blipFill>
          <a:blip r:embed="rId2" cstate="print">
            <a:lum bright="2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85800"/>
            <a:ext cx="7496175" cy="495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030" descr="C:\My Documents\DS\New Folder\로고심볼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410200"/>
            <a:ext cx="312420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8962" name="Rectangle 102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3400"/>
            <a:ext cx="6400800" cy="838200"/>
          </a:xfrm>
        </p:spPr>
        <p:txBody>
          <a:bodyPr/>
          <a:lstStyle>
            <a:lvl1pPr marL="0" indent="0" algn="ctr">
              <a:buFont typeface="굴림체" pitchFamily="49" charset="-127"/>
              <a:buNone/>
              <a:defRPr sz="1800"/>
            </a:lvl1pPr>
          </a:lstStyle>
          <a:p>
            <a:r>
              <a:rPr lang="ko-KR" altLang="en-US"/>
              <a:t>마스터 부제목을  입력하십시요</a:t>
            </a:r>
          </a:p>
        </p:txBody>
      </p:sp>
    </p:spTree>
    <p:extLst>
      <p:ext uri="{BB962C8B-B14F-4D97-AF65-F5344CB8AC3E}">
        <p14:creationId xmlns:p14="http://schemas.microsoft.com/office/powerpoint/2010/main" val="195850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40E02-ECC3-4AB1-802A-D792AD9BA75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8790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496050" y="890588"/>
            <a:ext cx="1962150" cy="5053012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890588"/>
            <a:ext cx="5734050" cy="505301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D6FBD-047F-4A7E-B178-8045800F4FF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0936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890588"/>
            <a:ext cx="7772400" cy="57943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3962400"/>
          </a:xfrm>
        </p:spPr>
        <p:txBody>
          <a:bodyPr/>
          <a:lstStyle/>
          <a:p>
            <a:pPr lvl="0"/>
            <a:endParaRPr lang="ko-KR" altLang="en-US" noProof="0" smtClean="0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61A75-1B9C-4726-8BD7-2E279298F7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15433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D157F-71BE-477A-A64C-8DC7BA09288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51957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DCE7B-7774-4EEA-B77D-2A90C1678D1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68937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6072D-B193-4AA2-A2D0-C9B1C034F91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79258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8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D9D58-E841-4C7C-97BE-2F70BB2077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00447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4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D0825-F956-4AF6-A134-93FA81C3EEF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9849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3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6FC07-EBD6-4FB3-BD37-68621D9F07B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84348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78DF5-1F61-46C4-95F0-52C7232DFD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61972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7530A-25FE-4B79-8A83-85FCEFAEDC3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1608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" name="Rectangle 47"/>
          <p:cNvSpPr>
            <a:spLocks noChangeArrowheads="1"/>
          </p:cNvSpPr>
          <p:nvPr userDrawn="1"/>
        </p:nvSpPr>
        <p:spPr bwMode="auto">
          <a:xfrm>
            <a:off x="0" y="6400800"/>
            <a:ext cx="9144000" cy="304800"/>
          </a:xfrm>
          <a:prstGeom prst="rect">
            <a:avLst/>
          </a:prstGeom>
          <a:solidFill>
            <a:srgbClr val="CDE6FF"/>
          </a:solidFill>
          <a:ln w="1016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문자열 유형을 편집하려면 누르십시오</a:t>
            </a:r>
            <a:r>
              <a:rPr lang="en-US" altLang="ko-KR" smtClean="0"/>
              <a:t>.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세째 수준</a:t>
            </a:r>
          </a:p>
          <a:p>
            <a:pPr lvl="3"/>
            <a:r>
              <a:rPr lang="ko-KR" altLang="en-US" smtClean="0"/>
              <a:t>네째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28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890588"/>
            <a:ext cx="7772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제목 작성</a:t>
            </a:r>
          </a:p>
        </p:txBody>
      </p:sp>
      <p:sp>
        <p:nvSpPr>
          <p:cNvPr id="1053" name="Rectangle 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80125" y="6400800"/>
            <a:ext cx="2530475" cy="304800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defRPr sz="1400" b="1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1054" name="Rectangle 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04225" y="6400800"/>
            <a:ext cx="434975" cy="304800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400" b="1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C57E3671-F41A-4CE5-BCDB-D83F99AE2EF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pic>
        <p:nvPicPr>
          <p:cNvPr id="1031" name="Picture 46" descr="D:\홍보실\●홍보실 업무 자료\2003홍보실업무보고\상단 이미지(4)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50" descr="D:\2004 기술이전\ETRI CI\2004 변경 로고심볼.wmf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52400"/>
            <a:ext cx="914400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" name="Text Box 92"/>
          <p:cNvSpPr txBox="1">
            <a:spLocks noChangeArrowheads="1"/>
          </p:cNvSpPr>
          <p:nvPr userDrawn="1"/>
        </p:nvSpPr>
        <p:spPr bwMode="auto">
          <a:xfrm>
            <a:off x="1066800" y="6400800"/>
            <a:ext cx="121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1200">
                <a:latin typeface="휴먼새내기체" pitchFamily="18" charset="-127"/>
                <a:ea typeface="휴먼새내기체" pitchFamily="18" charset="-127"/>
              </a:rPr>
              <a:t>Proprietary</a:t>
            </a:r>
          </a:p>
        </p:txBody>
      </p:sp>
      <p:pic>
        <p:nvPicPr>
          <p:cNvPr id="1034" name="Picture 93" descr="D:\2004 기술이전\ETRI CI\2004 변경 로고심볼.wmf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500813"/>
            <a:ext cx="609600" cy="12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CC0066"/>
        </a:buClr>
        <a:buFont typeface="굴림체" pitchFamily="49" charset="-127"/>
        <a:buChar char="▣"/>
        <a:defRPr kumimoji="1"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6600CC"/>
        </a:buClr>
        <a:buFont typeface="굴림체" pitchFamily="49" charset="-127"/>
        <a:buChar char="◈"/>
        <a:defRPr kumimoji="1" sz="1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1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1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바닥글 개체 틀 1"/>
          <p:cNvSpPr>
            <a:spLocks noGrp="1"/>
          </p:cNvSpPr>
          <p:nvPr>
            <p:ph type="ftr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mtClean="0"/>
              <a:t>ETRI OOO</a:t>
            </a:r>
            <a:r>
              <a:rPr lang="ko-KR" altLang="en-US" smtClean="0"/>
              <a:t>연구소</a:t>
            </a:r>
            <a:r>
              <a:rPr lang="en-US" altLang="ko-KR" smtClean="0"/>
              <a:t>(</a:t>
            </a:r>
            <a:r>
              <a:rPr lang="ko-KR" altLang="en-US" smtClean="0"/>
              <a:t>단</a:t>
            </a:r>
            <a:r>
              <a:rPr lang="en-US" altLang="ko-KR" smtClean="0"/>
              <a:t>, </a:t>
            </a:r>
            <a:r>
              <a:rPr lang="ko-KR" altLang="en-US" smtClean="0"/>
              <a:t>본부</a:t>
            </a:r>
            <a:r>
              <a:rPr lang="en-US" altLang="ko-KR" smtClean="0"/>
              <a:t>)</a:t>
            </a:r>
            <a:r>
              <a:rPr lang="ko-KR" altLang="en-US" smtClean="0"/>
              <a:t>명</a:t>
            </a:r>
          </a:p>
        </p:txBody>
      </p:sp>
      <p:sp>
        <p:nvSpPr>
          <p:cNvPr id="3075" name="슬라이드 번호 개체 틀 2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fld id="{34904317-4170-44C0-8DAA-F8B4E9CD1606}" type="slidenum">
              <a:rPr lang="en-US" altLang="ko-KR" smtClean="0"/>
              <a:pPr eaLnBrk="1" hangingPunct="1"/>
              <a:t>1</a:t>
            </a:fld>
            <a:endParaRPr lang="en-US" altLang="ko-KR" smtClean="0"/>
          </a:p>
        </p:txBody>
      </p:sp>
      <p:sp>
        <p:nvSpPr>
          <p:cNvPr id="3076" name="Rectangle 2054"/>
          <p:cNvSpPr>
            <a:spLocks noChangeArrowheads="1"/>
          </p:cNvSpPr>
          <p:nvPr/>
        </p:nvSpPr>
        <p:spPr bwMode="auto">
          <a:xfrm>
            <a:off x="0" y="5791200"/>
            <a:ext cx="9144000" cy="1066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3077" name="Rectangle 2060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334851" name="Rectangle 2051"/>
          <p:cNvSpPr>
            <a:spLocks noChangeArrowheads="1"/>
          </p:cNvSpPr>
          <p:nvPr/>
        </p:nvSpPr>
        <p:spPr bwMode="auto">
          <a:xfrm>
            <a:off x="539552" y="1004535"/>
            <a:ext cx="8008440" cy="1200329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>
            <a:outerShdw dist="63500" dir="2212194" algn="ctr" rotWithShape="0">
              <a:srgbClr val="D3D3D3"/>
            </a:outerShdw>
          </a:effectLst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ko-KR" altLang="en-US" sz="3600" dirty="0" err="1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단말탑재형</a:t>
            </a:r>
            <a:r>
              <a:rPr lang="ko-KR" altLang="en-US" sz="3600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한</a:t>
            </a:r>
            <a:r>
              <a:rPr lang="en-US" altLang="ko-KR" sz="3600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3600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일 신경망</a:t>
            </a:r>
            <a:r>
              <a:rPr lang="en-US" altLang="ko-KR" sz="3600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기반 </a:t>
            </a:r>
            <a:endParaRPr lang="en-US" altLang="ko-KR" sz="3600" dirty="0" smtClean="0">
              <a:solidFill>
                <a:srgbClr val="000099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>
              <a:defRPr/>
            </a:pPr>
            <a:r>
              <a:rPr lang="ko-KR" altLang="en-US" sz="3600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자동번역 기술</a:t>
            </a:r>
            <a:endParaRPr lang="en-US" altLang="ko-KR" sz="3600" dirty="0">
              <a:solidFill>
                <a:srgbClr val="0000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334863" name="Picture 2063" descr="보고-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90800"/>
            <a:ext cx="9144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4865" name="Text Box 2065"/>
          <p:cNvSpPr txBox="1">
            <a:spLocks noChangeArrowheads="1"/>
          </p:cNvSpPr>
          <p:nvPr/>
        </p:nvSpPr>
        <p:spPr bwMode="auto">
          <a:xfrm>
            <a:off x="6934200" y="2743200"/>
            <a:ext cx="2133600" cy="1495425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>
            <a:outerShdw dist="53882" dir="2700000" algn="ctr" rotWithShape="0">
              <a:srgbClr val="003366"/>
            </a:outerShdw>
          </a:effec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2300">
                <a:solidFill>
                  <a:srgbClr val="ECECEC"/>
                </a:solidFill>
                <a:latin typeface="Arial Black" pitchFamily="34" charset="0"/>
                <a:ea typeface="휴먼각진헤드라인" pitchFamily="18" charset="-127"/>
              </a:rPr>
              <a:t>ETRI</a:t>
            </a:r>
          </a:p>
          <a:p>
            <a:pPr algn="r">
              <a:defRPr/>
            </a:pPr>
            <a:r>
              <a:rPr lang="en-US" altLang="ko-KR" sz="2300">
                <a:solidFill>
                  <a:srgbClr val="ECECEC"/>
                </a:solidFill>
                <a:latin typeface="Arial Black" pitchFamily="34" charset="0"/>
                <a:ea typeface="휴먼각진헤드라인" pitchFamily="18" charset="-127"/>
              </a:rPr>
              <a:t>Technology Marketing</a:t>
            </a:r>
          </a:p>
          <a:p>
            <a:pPr algn="r">
              <a:defRPr/>
            </a:pPr>
            <a:r>
              <a:rPr lang="en-US" altLang="ko-KR" sz="2300">
                <a:solidFill>
                  <a:srgbClr val="ECECEC"/>
                </a:solidFill>
                <a:latin typeface="Arial Black" pitchFamily="34" charset="0"/>
                <a:ea typeface="휴먼각진헤드라인" pitchFamily="18" charset="-127"/>
              </a:rPr>
              <a:t>Strategy</a:t>
            </a:r>
          </a:p>
        </p:txBody>
      </p:sp>
      <p:sp>
        <p:nvSpPr>
          <p:cNvPr id="334866" name="Rectangle 2066"/>
          <p:cNvSpPr>
            <a:spLocks noChangeArrowheads="1"/>
          </p:cNvSpPr>
          <p:nvPr/>
        </p:nvSpPr>
        <p:spPr bwMode="auto">
          <a:xfrm>
            <a:off x="76200" y="76200"/>
            <a:ext cx="342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ko-KR" i="1">
                <a:solidFill>
                  <a:srgbClr val="5F5F5F"/>
                </a:solidFill>
                <a:latin typeface="HY헤드라인M" pitchFamily="18" charset="-127"/>
                <a:ea typeface="HY헤드라인M" pitchFamily="18" charset="-127"/>
              </a:rPr>
              <a:t>IT R&amp;D Global Leader</a:t>
            </a:r>
          </a:p>
        </p:txBody>
      </p:sp>
      <p:pic>
        <p:nvPicPr>
          <p:cNvPr id="334870" name="Picture 2070" descr="좌우로고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076950"/>
            <a:ext cx="281622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4871" name="Picture 2071" descr="2004 변경 로고심볼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667000"/>
            <a:ext cx="914400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4" name="Text Box 2072"/>
          <p:cNvSpPr txBox="1">
            <a:spLocks noChangeArrowheads="1"/>
          </p:cNvSpPr>
          <p:nvPr/>
        </p:nvSpPr>
        <p:spPr bwMode="auto">
          <a:xfrm>
            <a:off x="179388" y="620713"/>
            <a:ext cx="17287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200"/>
              <a:t>[</a:t>
            </a:r>
            <a:r>
              <a:rPr lang="ko-KR" altLang="en-US" sz="1200"/>
              <a:t>첨부 제</a:t>
            </a:r>
            <a:r>
              <a:rPr lang="en-US" altLang="ko-KR" sz="1200"/>
              <a:t>4</a:t>
            </a:r>
            <a:r>
              <a:rPr lang="ko-KR" altLang="en-US" sz="1200"/>
              <a:t>호</a:t>
            </a:r>
            <a:r>
              <a:rPr lang="en-US" altLang="ko-KR" sz="1200"/>
              <a:t>]</a:t>
            </a:r>
          </a:p>
        </p:txBody>
      </p:sp>
      <p:sp>
        <p:nvSpPr>
          <p:cNvPr id="14" name="Text Box 2061"/>
          <p:cNvSpPr txBox="1">
            <a:spLocks noChangeArrowheads="1"/>
          </p:cNvSpPr>
          <p:nvPr/>
        </p:nvSpPr>
        <p:spPr bwMode="auto">
          <a:xfrm>
            <a:off x="2714625" y="4657725"/>
            <a:ext cx="4214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김창현 </a:t>
            </a:r>
            <a:r>
              <a:rPr kumimoji="0" lang="en-US" altLang="ko-KR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(chkim@etri.re.kr</a:t>
            </a:r>
            <a:r>
              <a:rPr kumimoji="0" lang="en-US" altLang="ko-KR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pPr algn="ctr" eaLnBrk="0" latinLnBrk="0" hangingPunct="0">
              <a:defRPr/>
            </a:pPr>
            <a:r>
              <a:rPr kumimoji="0" lang="ko-KR" alt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언어지능연구</a:t>
            </a:r>
            <a:r>
              <a:rPr kumimoji="0" lang="en-US" altLang="ko-KR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 </a:t>
            </a:r>
            <a:r>
              <a:rPr kumimoji="0" lang="ko-KR" alt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그</a:t>
            </a:r>
            <a:r>
              <a:rPr kumimoji="0" lang="ko-KR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룹</a:t>
            </a:r>
          </a:p>
        </p:txBody>
      </p:sp>
      <p:sp>
        <p:nvSpPr>
          <p:cNvPr id="17" name="Text Box 2061"/>
          <p:cNvSpPr txBox="1">
            <a:spLocks noChangeArrowheads="1"/>
          </p:cNvSpPr>
          <p:nvPr/>
        </p:nvSpPr>
        <p:spPr bwMode="auto">
          <a:xfrm>
            <a:off x="6081713" y="6416675"/>
            <a:ext cx="30003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sz="12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언어지능연구그룹</a:t>
            </a:r>
            <a:endParaRPr kumimoji="0" lang="ko-KR" altLang="en-US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4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4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4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4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4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4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4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4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4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34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1" grpId="0" autoUpdateAnimBg="0"/>
      <p:bldP spid="334865" grpId="0" autoUpdateAnimBg="0"/>
      <p:bldP spid="334866" grpId="0" autoUpdateAnimBg="0"/>
      <p:bldP spid="14" grpId="0" autoUpdateAnimBg="0"/>
      <p:bldP spid="1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fld id="{23C57E19-11B6-4982-B8E4-E82FE65223E3}" type="slidenum">
              <a:rPr lang="en-US" altLang="ko-KR" smtClean="0"/>
              <a:pPr eaLnBrk="1" hangingPunct="1"/>
              <a:t>2</a:t>
            </a:fld>
            <a:endParaRPr lang="en-US" altLang="ko-KR" smtClean="0"/>
          </a:p>
        </p:txBody>
      </p:sp>
      <p:pic>
        <p:nvPicPr>
          <p:cNvPr id="4099" name="Picture 742" descr="D:\홍보실\●홍보실 업무 자료\2003홍보실업무보고\상단 이미지(3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AutoShape 743"/>
          <p:cNvSpPr>
            <a:spLocks noChangeArrowheads="1"/>
          </p:cNvSpPr>
          <p:nvPr/>
        </p:nvSpPr>
        <p:spPr bwMode="auto">
          <a:xfrm>
            <a:off x="1143000" y="1524000"/>
            <a:ext cx="5715000" cy="4119563"/>
          </a:xfrm>
          <a:prstGeom prst="roundRect">
            <a:avLst>
              <a:gd name="adj" fmla="val 4852"/>
            </a:avLst>
          </a:prstGeom>
          <a:solidFill>
            <a:srgbClr val="FFFFFF"/>
          </a:solidFill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pPr marL="895350" lvl="1" indent="-609600">
              <a:lnSpc>
                <a:spcPct val="120000"/>
              </a:lnSpc>
              <a:buClr>
                <a:srgbClr val="CC0066"/>
              </a:buClr>
            </a:pPr>
            <a:r>
              <a:rPr lang="ko-KR" altLang="en-US" sz="290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</a:rPr>
              <a:t>목    차</a:t>
            </a:r>
          </a:p>
          <a:p>
            <a:pPr marL="895350" lvl="1" indent="-609600">
              <a:lnSpc>
                <a:spcPct val="110000"/>
              </a:lnSpc>
              <a:buClr>
                <a:srgbClr val="CC0066"/>
              </a:buClr>
            </a:pPr>
            <a:r>
              <a:rPr lang="en-US" altLang="ko-KR" sz="2500" b="1">
                <a:solidFill>
                  <a:srgbClr val="FF6600"/>
                </a:solidFill>
                <a:latin typeface="Times New Roman" charset="0"/>
              </a:rPr>
              <a:t>----------------------------------------------</a:t>
            </a:r>
          </a:p>
          <a:p>
            <a:pPr marL="895350" lvl="1" indent="-609600">
              <a:lnSpc>
                <a:spcPct val="120000"/>
              </a:lnSpc>
              <a:buClr>
                <a:srgbClr val="CC0066"/>
              </a:buClr>
            </a:pPr>
            <a:r>
              <a:rPr lang="en-US" altLang="ko-KR" sz="2500" b="1">
                <a:latin typeface="Times New Roman" charset="0"/>
              </a:rPr>
              <a:t>1. </a:t>
            </a:r>
            <a:r>
              <a:rPr lang="ko-KR" altLang="en-US" sz="2500" b="1">
                <a:latin typeface="Times New Roman" charset="0"/>
              </a:rPr>
              <a:t>기술의 개요</a:t>
            </a:r>
          </a:p>
          <a:p>
            <a:pPr marL="895350" lvl="1" indent="-609600">
              <a:lnSpc>
                <a:spcPct val="120000"/>
              </a:lnSpc>
              <a:buClr>
                <a:srgbClr val="CC0066"/>
              </a:buClr>
            </a:pPr>
            <a:r>
              <a:rPr lang="en-US" altLang="ko-KR" sz="2500" b="1">
                <a:latin typeface="Times New Roman" charset="0"/>
              </a:rPr>
              <a:t>2. </a:t>
            </a:r>
            <a:r>
              <a:rPr lang="ko-KR" altLang="en-US" sz="2500" b="1">
                <a:latin typeface="Times New Roman" charset="0"/>
              </a:rPr>
              <a:t>기술이전 내용 및 범위</a:t>
            </a:r>
          </a:p>
          <a:p>
            <a:pPr marL="895350" lvl="1" indent="-609600">
              <a:lnSpc>
                <a:spcPct val="120000"/>
              </a:lnSpc>
              <a:buClr>
                <a:srgbClr val="CC0066"/>
              </a:buClr>
            </a:pPr>
            <a:r>
              <a:rPr lang="en-US" altLang="ko-KR" sz="2500" b="1">
                <a:latin typeface="Times New Roman" charset="0"/>
              </a:rPr>
              <a:t>3. </a:t>
            </a:r>
            <a:r>
              <a:rPr lang="ko-KR" altLang="en-US" sz="2500" b="1">
                <a:latin typeface="Times New Roman" charset="0"/>
              </a:rPr>
              <a:t>경쟁기술과 비교</a:t>
            </a:r>
          </a:p>
          <a:p>
            <a:pPr marL="895350" lvl="1" indent="-609600">
              <a:lnSpc>
                <a:spcPct val="120000"/>
              </a:lnSpc>
              <a:buClr>
                <a:srgbClr val="CC0066"/>
              </a:buClr>
            </a:pPr>
            <a:r>
              <a:rPr lang="en-US" altLang="ko-KR" sz="2500" b="1">
                <a:latin typeface="Times New Roman" charset="0"/>
              </a:rPr>
              <a:t>4. </a:t>
            </a:r>
            <a:r>
              <a:rPr lang="ko-KR" altLang="en-US" sz="2500" b="1">
                <a:latin typeface="Times New Roman" charset="0"/>
              </a:rPr>
              <a:t>기술의 사업성 </a:t>
            </a:r>
            <a:endParaRPr lang="en-US" altLang="ko-KR" sz="2500" b="1">
              <a:latin typeface="Times New Roman" charset="0"/>
            </a:endParaRPr>
          </a:p>
          <a:p>
            <a:pPr marL="895350" lvl="1" indent="-609600">
              <a:lnSpc>
                <a:spcPct val="120000"/>
              </a:lnSpc>
              <a:buClr>
                <a:srgbClr val="CC0066"/>
              </a:buClr>
            </a:pPr>
            <a:r>
              <a:rPr lang="ko-KR" altLang="en-US" sz="2500" b="1">
                <a:latin typeface="Times New Roman" charset="0"/>
              </a:rPr>
              <a:t> </a:t>
            </a:r>
            <a:r>
              <a:rPr lang="en-US" altLang="ko-KR" sz="2500" b="1">
                <a:latin typeface="Times New Roman" charset="0"/>
              </a:rPr>
              <a:t>- </a:t>
            </a:r>
            <a:r>
              <a:rPr lang="ko-KR" altLang="en-US" sz="2500" b="1">
                <a:latin typeface="Times New Roman" charset="0"/>
              </a:rPr>
              <a:t>활용분야 및 기대효과</a:t>
            </a:r>
          </a:p>
          <a:p>
            <a:pPr marL="895350" lvl="1" indent="-609600">
              <a:lnSpc>
                <a:spcPct val="120000"/>
              </a:lnSpc>
              <a:buClr>
                <a:srgbClr val="CC0066"/>
              </a:buClr>
            </a:pPr>
            <a:r>
              <a:rPr lang="en-US" altLang="ko-KR" sz="2500" b="1">
                <a:latin typeface="Times New Roman" charset="0"/>
              </a:rPr>
              <a:t>5. </a:t>
            </a:r>
            <a:r>
              <a:rPr lang="ko-KR" altLang="en-US" sz="2500" b="1">
                <a:latin typeface="Times New Roman" charset="0"/>
              </a:rPr>
              <a:t>국내외 시장 동향</a:t>
            </a:r>
          </a:p>
        </p:txBody>
      </p:sp>
      <p:sp>
        <p:nvSpPr>
          <p:cNvPr id="8" name="Text Box 2061"/>
          <p:cNvSpPr txBox="1">
            <a:spLocks noChangeArrowheads="1"/>
          </p:cNvSpPr>
          <p:nvPr/>
        </p:nvSpPr>
        <p:spPr bwMode="auto">
          <a:xfrm>
            <a:off x="6081713" y="6416675"/>
            <a:ext cx="30003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sz="12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언어지능연구그룹</a:t>
            </a:r>
            <a:endParaRPr kumimoji="0" lang="ko-KR" altLang="en-US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fld id="{8CA5017F-11CA-4925-B243-6462CB68DAB9}" type="slidenum">
              <a:rPr lang="en-US" altLang="ko-KR" smtClean="0"/>
              <a:pPr eaLnBrk="1" hangingPunct="1"/>
              <a:t>3</a:t>
            </a:fld>
            <a:endParaRPr lang="en-US" altLang="ko-KR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8763"/>
            <a:ext cx="5867400" cy="519112"/>
          </a:xfrm>
          <a:noFill/>
        </p:spPr>
        <p:txBody>
          <a:bodyPr/>
          <a:lstStyle/>
          <a:p>
            <a:pPr eaLnBrk="1" hangingPunct="1"/>
            <a:r>
              <a:rPr lang="en-US" altLang="ko-KR" sz="2800" smtClean="0">
                <a:solidFill>
                  <a:srgbClr val="4D4D4D"/>
                </a:solidFill>
                <a:latin typeface="HY견명조" pitchFamily="18" charset="-127"/>
                <a:ea typeface="HY견명조" pitchFamily="18" charset="-127"/>
              </a:rPr>
              <a:t>1</a:t>
            </a:r>
            <a:r>
              <a:rPr lang="en-US" altLang="ko-KR" sz="2600" b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600" b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기술의 개요</a:t>
            </a: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357188" y="1033463"/>
            <a:ext cx="8501062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</a:pPr>
            <a:r>
              <a:rPr lang="en-US" altLang="ko-KR" sz="2800" b="1" dirty="0">
                <a:solidFill>
                  <a:srgbClr val="CC0066"/>
                </a:solidFill>
              </a:rPr>
              <a:t> </a:t>
            </a:r>
            <a:r>
              <a:rPr lang="ko-KR" altLang="en-US" sz="2800" b="1" dirty="0" err="1" smtClean="0">
                <a:solidFill>
                  <a:srgbClr val="CC0066"/>
                </a:solidFill>
              </a:rPr>
              <a:t>단말탑재형</a:t>
            </a:r>
            <a:r>
              <a:rPr lang="ko-KR" altLang="en-US" sz="2800" b="1" dirty="0" smtClean="0">
                <a:solidFill>
                  <a:srgbClr val="CC0066"/>
                </a:solidFill>
              </a:rPr>
              <a:t> </a:t>
            </a:r>
            <a:r>
              <a:rPr lang="ko-KR" altLang="en-US" sz="2800" b="1" dirty="0" smtClean="0">
                <a:solidFill>
                  <a:srgbClr val="CC0066"/>
                </a:solidFill>
              </a:rPr>
              <a:t>한</a:t>
            </a:r>
            <a:r>
              <a:rPr lang="en-US" altLang="ko-KR" sz="2800" b="1" dirty="0" smtClean="0">
                <a:solidFill>
                  <a:srgbClr val="CC0066"/>
                </a:solidFill>
              </a:rPr>
              <a:t>/</a:t>
            </a:r>
            <a:r>
              <a:rPr lang="ko-KR" altLang="en-US" sz="2800" b="1" dirty="0" smtClean="0">
                <a:solidFill>
                  <a:srgbClr val="CC0066"/>
                </a:solidFill>
              </a:rPr>
              <a:t>일 신경망 기반 자동번역 기</a:t>
            </a:r>
            <a:r>
              <a:rPr lang="ko-KR" altLang="en-US" sz="2800" b="1" dirty="0">
                <a:solidFill>
                  <a:srgbClr val="CC0066"/>
                </a:solidFill>
              </a:rPr>
              <a:t>술</a:t>
            </a:r>
            <a:endParaRPr lang="en-US" altLang="ko-KR" sz="2800" b="1" dirty="0">
              <a:solidFill>
                <a:srgbClr val="CC0066"/>
              </a:solidFill>
            </a:endParaRPr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</a:pPr>
            <a:r>
              <a:rPr lang="en-US" altLang="ko-KR" sz="2000" b="1" dirty="0" smtClean="0"/>
              <a:t> </a:t>
            </a:r>
            <a:r>
              <a:rPr lang="ko-KR" altLang="en-US" sz="2000" b="1" dirty="0" err="1" smtClean="0"/>
              <a:t>단말탑재형</a:t>
            </a:r>
            <a:r>
              <a:rPr lang="ko-KR" altLang="en-US" sz="2000" b="1" dirty="0" smtClean="0"/>
              <a:t> </a:t>
            </a:r>
            <a:r>
              <a:rPr lang="ko-KR" altLang="en-US" sz="2000" b="1" dirty="0" smtClean="0"/>
              <a:t>한</a:t>
            </a:r>
            <a:r>
              <a:rPr lang="en-US" altLang="ko-KR" sz="2000" b="1" dirty="0" smtClean="0"/>
              <a:t>/</a:t>
            </a:r>
            <a:r>
              <a:rPr lang="ko-KR" altLang="en-US" sz="2000" b="1" dirty="0" smtClean="0"/>
              <a:t>일 신경망 기반 자동번역 기술 </a:t>
            </a:r>
            <a:r>
              <a:rPr lang="en-US" altLang="ko-KR" sz="2000" b="1" dirty="0" smtClean="0"/>
              <a:t>: </a:t>
            </a:r>
            <a:r>
              <a:rPr lang="ko-KR" altLang="en-US" sz="2000" b="1" dirty="0" smtClean="0"/>
              <a:t>한국어를 일본어로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일본어를 한국어로</a:t>
            </a:r>
            <a:r>
              <a:rPr lang="en-US" altLang="ko-KR" sz="2000" b="1" dirty="0" smtClean="0"/>
              <a:t> </a:t>
            </a:r>
            <a:r>
              <a:rPr lang="ko-KR" altLang="en-US" sz="2000" b="1" dirty="0" smtClean="0"/>
              <a:t>자동 번역하는 </a:t>
            </a:r>
            <a:r>
              <a:rPr lang="ko-KR" altLang="en-US" sz="2000" b="1" dirty="0" err="1" smtClean="0"/>
              <a:t>단말탑재형</a:t>
            </a:r>
            <a:r>
              <a:rPr lang="ko-KR" altLang="en-US" sz="2000" b="1" dirty="0" smtClean="0"/>
              <a:t> </a:t>
            </a:r>
            <a:r>
              <a:rPr lang="ko-KR" altLang="en-US" sz="2000" b="1" dirty="0" smtClean="0"/>
              <a:t>자동번역 기술이며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신경망 기술을 적용해 기존의 번역 품질을 개선시킨 기술임</a:t>
            </a:r>
            <a:endParaRPr lang="en-US" altLang="ko-KR" sz="2000" b="1" dirty="0" smtClean="0"/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</a:pPr>
            <a:endParaRPr lang="en-US" altLang="ko-KR" sz="2000" b="1" dirty="0" smtClean="0"/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</a:pPr>
            <a:r>
              <a:rPr lang="ko-KR" altLang="en-US" sz="2000" b="1" dirty="0" smtClean="0"/>
              <a:t>배경 </a:t>
            </a:r>
            <a:r>
              <a:rPr lang="en-US" altLang="ko-KR" sz="2000" b="1" dirty="0" smtClean="0"/>
              <a:t>: </a:t>
            </a:r>
            <a:r>
              <a:rPr lang="ko-KR" altLang="en-US" sz="2000" b="1" dirty="0" smtClean="0"/>
              <a:t>자동번역 기술의 성능 개선이 이루어짐에 따라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다양한 분야에서 자동번역에 대한 요구가 급격하게 증가하고 있음</a:t>
            </a:r>
            <a:r>
              <a:rPr lang="en-US" altLang="ko-KR" sz="2000" b="1" dirty="0" smtClean="0"/>
              <a:t>. </a:t>
            </a:r>
            <a:r>
              <a:rPr lang="ko-KR" altLang="en-US" sz="2000" b="1" dirty="0" smtClean="0"/>
              <a:t>특히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한국어와 일본어 간의 번역 요구가 지속적으로 존재하는 상황임</a:t>
            </a:r>
            <a:r>
              <a:rPr lang="en-US" altLang="ko-KR" sz="2000" b="1" dirty="0" smtClean="0"/>
              <a:t>. </a:t>
            </a:r>
            <a:r>
              <a:rPr lang="ko-KR" altLang="en-US" sz="2000" b="1" dirty="0" smtClean="0"/>
              <a:t>이에 따라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한국어를 일본어로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일본어를 한국어로 번역하고자 하는 요구에 대응하기 위해 한</a:t>
            </a:r>
            <a:r>
              <a:rPr lang="en-US" altLang="ko-KR" sz="2000" b="1" dirty="0" smtClean="0"/>
              <a:t>/</a:t>
            </a:r>
            <a:r>
              <a:rPr lang="ko-KR" altLang="en-US" sz="2000" b="1" dirty="0" smtClean="0"/>
              <a:t>일 신경망 기반 자동번역 기술을 지원하기로 함</a:t>
            </a:r>
            <a:r>
              <a:rPr lang="en-US" altLang="ko-KR" sz="2000" b="1" dirty="0" smtClean="0"/>
              <a:t>. </a:t>
            </a:r>
            <a:r>
              <a:rPr lang="ko-KR" altLang="en-US" sz="2000" b="1" dirty="0" smtClean="0"/>
              <a:t>특히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무선통신망이 없는 환경에서도 적용 가능한 </a:t>
            </a:r>
            <a:r>
              <a:rPr lang="ko-KR" altLang="en-US" sz="2000" b="1" dirty="0" err="1" smtClean="0"/>
              <a:t>기술요구에</a:t>
            </a:r>
            <a:r>
              <a:rPr lang="ko-KR" altLang="en-US" sz="2000" b="1" dirty="0" smtClean="0"/>
              <a:t> 대응하기 위한 </a:t>
            </a:r>
            <a:r>
              <a:rPr lang="ko-KR" altLang="en-US" sz="2000" b="1" dirty="0" err="1" smtClean="0"/>
              <a:t>기술임</a:t>
            </a:r>
            <a:r>
              <a:rPr lang="en-US" altLang="ko-KR" sz="2000" b="1" dirty="0" smtClean="0"/>
              <a:t>.</a:t>
            </a: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</a:pPr>
            <a:endParaRPr lang="en-US" altLang="ko-KR" dirty="0"/>
          </a:p>
        </p:txBody>
      </p:sp>
      <p:sp>
        <p:nvSpPr>
          <p:cNvPr id="6" name="Text Box 2061"/>
          <p:cNvSpPr txBox="1">
            <a:spLocks noChangeArrowheads="1"/>
          </p:cNvSpPr>
          <p:nvPr/>
        </p:nvSpPr>
        <p:spPr bwMode="auto">
          <a:xfrm>
            <a:off x="6081713" y="6416675"/>
            <a:ext cx="30003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sz="12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언어지능연구그룹</a:t>
            </a:r>
            <a:endParaRPr kumimoji="0" lang="ko-KR" altLang="en-US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fld id="{73191622-21D6-4A59-9154-5E367913002C}" type="slidenum">
              <a:rPr lang="en-US" altLang="ko-KR" smtClean="0"/>
              <a:pPr eaLnBrk="1" hangingPunct="1"/>
              <a:t>4</a:t>
            </a:fld>
            <a:endParaRPr lang="en-US" altLang="ko-KR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8763"/>
            <a:ext cx="7162800" cy="519112"/>
          </a:xfrm>
          <a:noFill/>
        </p:spPr>
        <p:txBody>
          <a:bodyPr/>
          <a:lstStyle/>
          <a:p>
            <a:pPr eaLnBrk="1" hangingPunct="1"/>
            <a:r>
              <a:rPr lang="en-US" altLang="ko-KR" sz="2800" smtClean="0">
                <a:solidFill>
                  <a:srgbClr val="4D4D4D"/>
                </a:solidFill>
                <a:latin typeface="HY견명조" pitchFamily="18" charset="-127"/>
                <a:ea typeface="HY견명조" pitchFamily="18" charset="-127"/>
              </a:rPr>
              <a:t>2</a:t>
            </a:r>
            <a:r>
              <a:rPr lang="en-US" altLang="ko-KR" sz="2600" b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600" b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기술이전 내용 및 범위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57188" y="928688"/>
            <a:ext cx="8501062" cy="509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  <a:defRPr/>
            </a:pPr>
            <a:r>
              <a:rPr lang="en-US" altLang="ko-KR" sz="2800" b="1" dirty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800" b="1" dirty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기술이전 내용 및 범위</a:t>
            </a:r>
            <a:endParaRPr lang="en-US" altLang="ko-KR" sz="2800" b="1" dirty="0">
              <a:solidFill>
                <a:srgbClr val="CC0066"/>
              </a:solidFill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자동번역 지식</a:t>
            </a:r>
            <a:endParaRPr lang="en-US" altLang="ko-KR" sz="2000" b="1" dirty="0">
              <a:latin typeface="굴림" pitchFamily="50" charset="-127"/>
              <a:ea typeface="굴림" pitchFamily="50" charset="-127"/>
            </a:endParaRPr>
          </a:p>
          <a:p>
            <a:pPr marL="933450" lvl="2">
              <a:spcBef>
                <a:spcPct val="20000"/>
              </a:spcBef>
              <a:buClr>
                <a:srgbClr val="6600CC"/>
              </a:buClr>
              <a:defRPr/>
            </a:pP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: </a:t>
            </a:r>
            <a:r>
              <a:rPr lang="ko-KR" altLang="en-US" sz="2000" b="1" dirty="0" err="1" smtClean="0">
                <a:latin typeface="굴림" pitchFamily="50" charset="-127"/>
                <a:ea typeface="굴림" pitchFamily="50" charset="-127"/>
              </a:rPr>
              <a:t>단말탑재형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한일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일한 번역 학습 모델</a:t>
            </a: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  <a:p>
            <a:pPr marL="933450" lvl="2">
              <a:spcBef>
                <a:spcPct val="20000"/>
              </a:spcBef>
              <a:buClr>
                <a:srgbClr val="6600CC"/>
              </a:buClr>
              <a:defRPr/>
            </a:pPr>
            <a:endParaRPr lang="ko-KR" altLang="en-US" sz="2000" b="1" dirty="0" smtClean="0"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자동번역 엔진</a:t>
            </a:r>
            <a:endParaRPr lang="en-US" altLang="ko-KR" sz="2000" b="1" dirty="0">
              <a:latin typeface="굴림" pitchFamily="50" charset="-127"/>
              <a:ea typeface="굴림" pitchFamily="50" charset="-127"/>
            </a:endParaRPr>
          </a:p>
          <a:p>
            <a:pPr marL="933450" lvl="2">
              <a:spcBef>
                <a:spcPct val="20000"/>
              </a:spcBef>
              <a:buClr>
                <a:srgbClr val="6600CC"/>
              </a:buClr>
              <a:defRPr/>
            </a:pP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: </a:t>
            </a:r>
            <a:r>
              <a:rPr lang="ko-KR" altLang="en-US" sz="2000" b="1" dirty="0" err="1" smtClean="0">
                <a:latin typeface="굴림" pitchFamily="50" charset="-127"/>
                <a:ea typeface="굴림" pitchFamily="50" charset="-127"/>
              </a:rPr>
              <a:t>단말탑재형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한일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일한 자동번역 </a:t>
            </a:r>
            <a:r>
              <a:rPr lang="ko-KR" altLang="en-US" sz="2000" b="1" dirty="0">
                <a:latin typeface="굴림" pitchFamily="50" charset="-127"/>
                <a:ea typeface="굴림" pitchFamily="50" charset="-127"/>
              </a:rPr>
              <a:t>엔진 라이브러리 및 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API</a:t>
            </a:r>
          </a:p>
          <a:p>
            <a:pPr marL="1219200" lvl="2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endParaRPr lang="en-US" altLang="ko-KR" dirty="0" smtClean="0">
              <a:latin typeface="굴림" pitchFamily="50" charset="-127"/>
              <a:ea typeface="굴림" pitchFamily="50" charset="-127"/>
            </a:endParaRPr>
          </a:p>
          <a:p>
            <a:pPr marL="342900" indent="-342900"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  <a:defRPr/>
            </a:pPr>
            <a:r>
              <a:rPr lang="ko-KR" altLang="en-US" sz="2800" b="1" dirty="0" smtClean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 기술 개발 현황</a:t>
            </a:r>
            <a:endParaRPr lang="en-US" altLang="ko-KR" sz="2800" b="1" dirty="0" smtClean="0">
              <a:solidFill>
                <a:srgbClr val="CC0066"/>
              </a:solidFill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기술개발단계</a:t>
            </a:r>
            <a:endParaRPr lang="en-US" altLang="ko-KR" sz="2000" b="1" dirty="0">
              <a:latin typeface="굴림" pitchFamily="50" charset="-127"/>
              <a:ea typeface="굴림" pitchFamily="50" charset="-127"/>
            </a:endParaRPr>
          </a:p>
          <a:p>
            <a:pPr marL="933450" lvl="2">
              <a:spcBef>
                <a:spcPct val="20000"/>
              </a:spcBef>
              <a:buClr>
                <a:srgbClr val="6600CC"/>
              </a:buClr>
              <a:defRPr/>
            </a:pP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: </a:t>
            </a:r>
            <a:r>
              <a:rPr lang="ko-KR" altLang="en-US" sz="2000" b="1" dirty="0" err="1" smtClean="0">
                <a:latin typeface="굴림" pitchFamily="50" charset="-127"/>
                <a:ea typeface="굴림" pitchFamily="50" charset="-127"/>
              </a:rPr>
              <a:t>단말탑재형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한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일 대화체 및 문어체 대상 번역엔진 개발 완료 및 튜닝 단계임</a:t>
            </a:r>
            <a:endParaRPr lang="en-US" altLang="ko-KR" b="1" dirty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endParaRPr lang="en-US" altLang="ko-KR" sz="1600" b="1" dirty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endParaRPr lang="en-US" altLang="ko-KR" sz="1600" dirty="0">
              <a:latin typeface="굴림" pitchFamily="50" charset="-127"/>
              <a:ea typeface="굴림" pitchFamily="50" charset="-127"/>
            </a:endParaRPr>
          </a:p>
          <a:p>
            <a:pPr marL="990600" lvl="2" indent="-723900">
              <a:spcBef>
                <a:spcPct val="20000"/>
              </a:spcBef>
              <a:buClr>
                <a:srgbClr val="3333CC"/>
              </a:buClr>
              <a:defRPr/>
            </a:pPr>
            <a:endParaRPr lang="en-US" altLang="ko-KR" sz="1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" name="Text Box 2061"/>
          <p:cNvSpPr txBox="1">
            <a:spLocks noChangeArrowheads="1"/>
          </p:cNvSpPr>
          <p:nvPr/>
        </p:nvSpPr>
        <p:spPr bwMode="auto">
          <a:xfrm>
            <a:off x="6081713" y="6416675"/>
            <a:ext cx="30003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sz="12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언어지능연구그룹</a:t>
            </a:r>
            <a:endParaRPr kumimoji="0" lang="ko-KR" altLang="en-US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fld id="{AD2BCC31-4034-4CE3-AFD2-85C4503C6308}" type="slidenum">
              <a:rPr lang="en-US" altLang="ko-KR" smtClean="0"/>
              <a:pPr eaLnBrk="1" hangingPunct="1"/>
              <a:t>5</a:t>
            </a:fld>
            <a:endParaRPr lang="en-US" altLang="ko-KR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8763"/>
            <a:ext cx="7162800" cy="519112"/>
          </a:xfrm>
          <a:noFill/>
        </p:spPr>
        <p:txBody>
          <a:bodyPr/>
          <a:lstStyle/>
          <a:p>
            <a:pPr eaLnBrk="1" hangingPunct="1"/>
            <a:r>
              <a:rPr lang="en-US" altLang="ko-KR" sz="2800" dirty="0" smtClean="0">
                <a:solidFill>
                  <a:srgbClr val="4D4D4D"/>
                </a:solidFill>
                <a:latin typeface="HY견명조" pitchFamily="18" charset="-127"/>
                <a:ea typeface="HY견명조" pitchFamily="18" charset="-127"/>
              </a:rPr>
              <a:t>3</a:t>
            </a:r>
            <a:r>
              <a:rPr lang="en-US" altLang="ko-KR" sz="2600" b="0" dirty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600" b="0" dirty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경쟁기술과 비교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57188" y="1071563"/>
            <a:ext cx="8501062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  <a:defRPr/>
            </a:pPr>
            <a:r>
              <a:rPr lang="en-US" altLang="ko-KR" sz="2800" b="1" dirty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800" b="1" dirty="0" err="1" smtClean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단말탑재형</a:t>
            </a:r>
            <a:r>
              <a:rPr lang="ko-KR" altLang="en-US" sz="2800" b="1" dirty="0" smtClean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800" b="1" dirty="0" smtClean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한</a:t>
            </a:r>
            <a:r>
              <a:rPr lang="en-US" altLang="ko-KR" sz="2800" b="1" dirty="0" smtClean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sz="2800" b="1" dirty="0" smtClean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일 신경망 기반 자동번역 기술</a:t>
            </a:r>
            <a:endParaRPr lang="en-US" altLang="ko-KR" sz="2000" b="1" dirty="0"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smtClean="0">
                <a:latin typeface="굴림" pitchFamily="50" charset="-127"/>
                <a:ea typeface="굴림" pitchFamily="50" charset="-127"/>
              </a:rPr>
              <a:t>단말탑재형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신경망 기반 자동번역 기술</a:t>
            </a: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기존의 신경망 기반 자동번역 기술을 모바일 플랫폼에 </a:t>
            </a:r>
            <a:r>
              <a:rPr lang="ko-KR" altLang="en-US" sz="1600" b="1" dirty="0" err="1" smtClean="0">
                <a:latin typeface="굴림" pitchFamily="50" charset="-127"/>
                <a:ea typeface="굴림" pitchFamily="50" charset="-127"/>
              </a:rPr>
              <a:t>임베딩시킨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 번역 기술</a:t>
            </a:r>
            <a:endParaRPr lang="en-US" altLang="ko-KR" sz="1600" b="1" dirty="0" smtClean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en-US" altLang="ko-KR" sz="1600" b="1" dirty="0" smtClean="0">
                <a:latin typeface="굴림" pitchFamily="50" charset="-127"/>
                <a:ea typeface="굴림" pitchFamily="50" charset="-127"/>
              </a:rPr>
              <a:t>NMT 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기반 기술의 장점 모두 적용</a:t>
            </a:r>
            <a:endParaRPr lang="en-US" altLang="ko-KR" sz="1600" b="1" dirty="0" smtClean="0">
              <a:latin typeface="굴림" pitchFamily="50" charset="-127"/>
              <a:ea typeface="굴림" pitchFamily="50" charset="-127"/>
            </a:endParaRPr>
          </a:p>
          <a:p>
            <a:pPr marL="1447800" lvl="3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자연스러운 번역 문장 생성</a:t>
            </a:r>
            <a:endParaRPr lang="en-US" altLang="ko-KR" sz="1600" b="1" dirty="0" smtClean="0">
              <a:latin typeface="굴림" pitchFamily="50" charset="-127"/>
              <a:ea typeface="굴림" pitchFamily="50" charset="-127"/>
            </a:endParaRPr>
          </a:p>
          <a:p>
            <a:pPr marL="1447800" lvl="3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원문의 오류에 강건한 번역결과 생성</a:t>
            </a:r>
            <a:endParaRPr lang="en-US" altLang="ko-KR" sz="1600" b="1" dirty="0" smtClean="0">
              <a:latin typeface="굴림" pitchFamily="50" charset="-127"/>
              <a:ea typeface="굴림" pitchFamily="50" charset="-127"/>
            </a:endParaRPr>
          </a:p>
          <a:p>
            <a:pPr marL="1447800" lvl="3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번역 품질의 향상</a:t>
            </a:r>
            <a:endParaRPr lang="en-US" altLang="ko-KR" sz="1600" b="1" dirty="0" smtClean="0"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성능 및 안정성 검증</a:t>
            </a: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대량의 문장을 대상으로 한 번역엔진 테스트를 통해</a:t>
            </a:r>
            <a:r>
              <a:rPr lang="en-US" altLang="ko-KR" sz="1600" b="1" dirty="0" smtClean="0">
                <a:latin typeface="굴림" pitchFamily="50" charset="-127"/>
                <a:ea typeface="굴림" pitchFamily="50" charset="-127"/>
              </a:rPr>
              <a:t>,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 한</a:t>
            </a:r>
            <a:r>
              <a:rPr lang="en-US" altLang="ko-KR" sz="1600" b="1" dirty="0" smtClean="0"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일 자동번역 기술의 </a:t>
            </a:r>
            <a:r>
              <a:rPr lang="ko-KR" altLang="en-US" sz="1600" b="1" dirty="0">
                <a:latin typeface="굴림" pitchFamily="50" charset="-127"/>
                <a:ea typeface="굴림" pitchFamily="50" charset="-127"/>
              </a:rPr>
              <a:t>성능 및 안정성을 검증함</a:t>
            </a:r>
            <a:r>
              <a:rPr lang="en-US" altLang="ko-KR" sz="1600" b="1" dirty="0" smtClean="0">
                <a:latin typeface="굴림" pitchFamily="50" charset="-127"/>
                <a:ea typeface="굴림" pitchFamily="50" charset="-127"/>
              </a:rPr>
              <a:t>.</a:t>
            </a: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경쟁기술과 비교</a:t>
            </a: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en-US" altLang="ko-KR" sz="1600" b="1" dirty="0" smtClean="0">
                <a:solidFill>
                  <a:srgbClr val="3333CC"/>
                </a:solidFill>
                <a:latin typeface="굴림" pitchFamily="50" charset="-127"/>
                <a:ea typeface="굴림" pitchFamily="50" charset="-127"/>
              </a:rPr>
              <a:t>Google/</a:t>
            </a:r>
            <a:r>
              <a:rPr lang="ko-KR" altLang="en-US" sz="1600" b="1" dirty="0" err="1" smtClean="0">
                <a:solidFill>
                  <a:srgbClr val="3333CC"/>
                </a:solidFill>
                <a:latin typeface="굴림" pitchFamily="50" charset="-127"/>
                <a:ea typeface="굴림" pitchFamily="50" charset="-127"/>
              </a:rPr>
              <a:t>파파고</a:t>
            </a:r>
            <a:r>
              <a:rPr lang="ko-KR" altLang="en-US" sz="1600" b="1" dirty="0" smtClean="0">
                <a:solidFill>
                  <a:srgbClr val="3333CC"/>
                </a:solidFill>
                <a:latin typeface="굴림" pitchFamily="50" charset="-127"/>
                <a:ea typeface="굴림" pitchFamily="50" charset="-127"/>
              </a:rPr>
              <a:t> 등의 자동번역 결과와 </a:t>
            </a:r>
            <a:r>
              <a:rPr lang="ko-KR" altLang="en-US" sz="1600" b="1" dirty="0">
                <a:solidFill>
                  <a:srgbClr val="3333CC"/>
                </a:solidFill>
                <a:latin typeface="굴림" pitchFamily="50" charset="-127"/>
                <a:ea typeface="굴림" pitchFamily="50" charset="-127"/>
              </a:rPr>
              <a:t>비교하여 일반 대화 분야에서 더 우수한 </a:t>
            </a:r>
            <a:r>
              <a:rPr lang="ko-KR" altLang="en-US" sz="1600" b="1" dirty="0" err="1">
                <a:solidFill>
                  <a:srgbClr val="3333CC"/>
                </a:solidFill>
                <a:latin typeface="굴림" pitchFamily="50" charset="-127"/>
                <a:ea typeface="굴림" pitchFamily="50" charset="-127"/>
              </a:rPr>
              <a:t>번역률을</a:t>
            </a:r>
            <a:r>
              <a:rPr lang="ko-KR" altLang="en-US" sz="1600" b="1" dirty="0">
                <a:solidFill>
                  <a:srgbClr val="3333CC"/>
                </a:solidFill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1600" b="1" dirty="0" smtClean="0">
                <a:solidFill>
                  <a:srgbClr val="3333CC"/>
                </a:solidFill>
                <a:latin typeface="굴림" pitchFamily="50" charset="-127"/>
                <a:ea typeface="굴림" pitchFamily="50" charset="-127"/>
              </a:rPr>
              <a:t>보임</a:t>
            </a:r>
            <a:r>
              <a:rPr lang="en-US" altLang="ko-KR" sz="1600" b="1" dirty="0" smtClean="0">
                <a:solidFill>
                  <a:srgbClr val="3333CC"/>
                </a:solidFill>
                <a:latin typeface="굴림" pitchFamily="50" charset="-127"/>
                <a:ea typeface="굴림" pitchFamily="50" charset="-127"/>
              </a:rPr>
              <a:t>. </a:t>
            </a:r>
            <a:r>
              <a:rPr lang="ko-KR" altLang="en-US" sz="1600" b="1" dirty="0" smtClean="0">
                <a:solidFill>
                  <a:srgbClr val="3333CC"/>
                </a:solidFill>
                <a:latin typeface="굴림" pitchFamily="50" charset="-127"/>
                <a:ea typeface="굴림" pitchFamily="50" charset="-127"/>
              </a:rPr>
              <a:t>문어체 번역의 경우</a:t>
            </a:r>
            <a:r>
              <a:rPr lang="en-US" altLang="ko-KR" sz="1600" b="1" dirty="0" smtClean="0">
                <a:solidFill>
                  <a:srgbClr val="3333CC"/>
                </a:solidFill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1600" b="1" dirty="0" smtClean="0">
                <a:solidFill>
                  <a:srgbClr val="3333CC"/>
                </a:solidFill>
                <a:latin typeface="굴림" pitchFamily="50" charset="-127"/>
                <a:ea typeface="굴림" pitchFamily="50" charset="-127"/>
              </a:rPr>
              <a:t>도메인 특화 기능을 적용할 수 있어 분야별 성능 향상이 가능함</a:t>
            </a:r>
            <a:endParaRPr lang="en-US" altLang="ko-KR" sz="1600" b="1" dirty="0">
              <a:solidFill>
                <a:srgbClr val="3333CC"/>
              </a:solidFill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endParaRPr lang="en-US" altLang="ko-KR" sz="2000" b="1" dirty="0"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" name="Text Box 2061"/>
          <p:cNvSpPr txBox="1">
            <a:spLocks noChangeArrowheads="1"/>
          </p:cNvSpPr>
          <p:nvPr/>
        </p:nvSpPr>
        <p:spPr bwMode="auto">
          <a:xfrm>
            <a:off x="6081713" y="6416675"/>
            <a:ext cx="30003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sz="12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언어지능연구그룹</a:t>
            </a:r>
            <a:endParaRPr kumimoji="0" lang="ko-KR" altLang="en-US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fld id="{96D4679F-936A-4F7D-9E78-25F938FDA133}" type="slidenum">
              <a:rPr lang="en-US" altLang="ko-KR" smtClean="0"/>
              <a:pPr eaLnBrk="1" hangingPunct="1"/>
              <a:t>6</a:t>
            </a:fld>
            <a:endParaRPr lang="en-US" altLang="ko-KR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8763"/>
            <a:ext cx="7162800" cy="519112"/>
          </a:xfrm>
          <a:noFill/>
        </p:spPr>
        <p:txBody>
          <a:bodyPr/>
          <a:lstStyle/>
          <a:p>
            <a:pPr eaLnBrk="1" hangingPunct="1"/>
            <a:r>
              <a:rPr lang="en-US" altLang="ko-KR" sz="2800" smtClean="0">
                <a:solidFill>
                  <a:srgbClr val="4D4D4D"/>
                </a:solidFill>
                <a:latin typeface="HY견명조" pitchFamily="18" charset="-127"/>
                <a:ea typeface="HY견명조" pitchFamily="18" charset="-127"/>
              </a:rPr>
              <a:t>4</a:t>
            </a:r>
            <a:r>
              <a:rPr lang="en-US" altLang="ko-KR" sz="2600" b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600" b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기술의 사업성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85750" y="1071563"/>
            <a:ext cx="8572500" cy="5165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  <a:defRPr/>
            </a:pPr>
            <a:r>
              <a:rPr lang="ko-KR" altLang="en-US" sz="2800" b="1" dirty="0" smtClean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기술의 사업성</a:t>
            </a:r>
            <a:endParaRPr lang="en-US" altLang="ko-KR" sz="2800" b="1" dirty="0" smtClean="0">
              <a:solidFill>
                <a:srgbClr val="CC0066"/>
              </a:solidFill>
              <a:latin typeface="굴림" pitchFamily="50" charset="-127"/>
              <a:ea typeface="굴림" pitchFamily="50" charset="-127"/>
            </a:endParaRPr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예상 응용 제품 및 서비스</a:t>
            </a: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한국어</a:t>
            </a:r>
            <a:r>
              <a:rPr lang="en-US" altLang="ko-KR" sz="1600" b="1" dirty="0" smtClean="0"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일본어 콘텐츠의 초벌 번역을 통해 번역가들의 수동 번역 지원시스템으로 활용</a:t>
            </a:r>
            <a:endParaRPr lang="en-US" altLang="ko-KR" sz="1600" b="1" dirty="0" smtClean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의사소통이 필요한 분야</a:t>
            </a:r>
            <a:r>
              <a:rPr lang="en-US" altLang="ko-KR" sz="1600" b="1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1600" b="1" dirty="0" smtClean="0">
                <a:latin typeface="굴림" pitchFamily="50" charset="-127"/>
                <a:ea typeface="굴림" pitchFamily="50" charset="-127"/>
              </a:rPr>
              <a:t>특히 실시간 번역 요구가 있는 응용분야에 활용 </a:t>
            </a:r>
            <a:endParaRPr lang="en-US" altLang="ko-KR" sz="1600" b="1" dirty="0" smtClean="0">
              <a:latin typeface="굴림" pitchFamily="50" charset="-127"/>
              <a:ea typeface="굴림" pitchFamily="50" charset="-127"/>
            </a:endParaRPr>
          </a:p>
          <a:p>
            <a:pPr marL="1219200" lvl="2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endParaRPr lang="en-US" altLang="ko-KR" sz="1050" b="1" dirty="0">
              <a:latin typeface="굴림" pitchFamily="50" charset="-127"/>
              <a:ea typeface="굴림" pitchFamily="50" charset="-127"/>
            </a:endParaRPr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en-US" altLang="ko-KR" sz="2000" b="1" dirty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사업성</a:t>
            </a: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글로벌화 및 한국어와 일본어 간의 번역시장이 확대됨에 따라</a:t>
            </a:r>
            <a:r>
              <a:rPr lang="en-US" altLang="ko-KR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다양한 한</a:t>
            </a:r>
            <a:r>
              <a:rPr lang="en-US" altLang="ko-KR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일 번역에 대한 자동번역 기술 수요가  증대할 것임</a:t>
            </a:r>
            <a:r>
              <a:rPr lang="en-US" altLang="ko-KR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.</a:t>
            </a:r>
            <a:endParaRPr lang="en-US" altLang="ko-KR" sz="1600" b="1" dirty="0">
              <a:solidFill>
                <a:srgbClr val="000000"/>
              </a:solidFill>
              <a:latin typeface="굴림" pitchFamily="50" charset="-127"/>
              <a:ea typeface="굴림" pitchFamily="50" charset="-127"/>
            </a:endParaRPr>
          </a:p>
          <a:p>
            <a:pPr marL="476250" lvl="1" algn="just">
              <a:spcBef>
                <a:spcPct val="20000"/>
              </a:spcBef>
              <a:buClr>
                <a:srgbClr val="6600CC"/>
              </a:buClr>
              <a:defRPr/>
            </a:pPr>
            <a:endParaRPr lang="en-US" altLang="ko-KR" sz="1100" b="1" dirty="0" smtClean="0">
              <a:latin typeface="굴림" pitchFamily="50" charset="-127"/>
              <a:ea typeface="굴림" pitchFamily="50" charset="-127"/>
            </a:endParaRPr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000" b="1" dirty="0">
                <a:latin typeface="굴림" pitchFamily="50" charset="-127"/>
                <a:ea typeface="굴림" pitchFamily="50" charset="-127"/>
              </a:rPr>
              <a:t>기술이전 업체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조건</a:t>
            </a: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번역기술을  이용한 자동번역 서비스 활용 및 사업이 가능한 업체</a:t>
            </a:r>
            <a:endParaRPr lang="en-US" altLang="ko-KR" sz="1600" b="1" dirty="0" smtClean="0">
              <a:solidFill>
                <a:srgbClr val="000000"/>
              </a:solidFill>
              <a:latin typeface="굴림" pitchFamily="50" charset="-127"/>
              <a:ea typeface="굴림" pitchFamily="50" charset="-127"/>
            </a:endParaRPr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endParaRPr lang="en-US" altLang="ko-KR" sz="1100" b="1" dirty="0" smtClean="0">
              <a:latin typeface="굴림" pitchFamily="50" charset="-127"/>
              <a:ea typeface="굴림" pitchFamily="50" charset="-127"/>
            </a:endParaRPr>
          </a:p>
          <a:p>
            <a:pPr marL="762000" lvl="1" indent="-285750" algn="just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000" b="1" dirty="0" err="1">
                <a:latin typeface="굴림" pitchFamily="50" charset="-127"/>
                <a:ea typeface="굴림" pitchFamily="50" charset="-127"/>
              </a:rPr>
              <a:t>사업화시</a:t>
            </a:r>
            <a:r>
              <a:rPr lang="ko-KR" altLang="en-US" sz="2000" b="1" dirty="0">
                <a:latin typeface="굴림" pitchFamily="50" charset="-127"/>
                <a:ea typeface="굴림" pitchFamily="50" charset="-127"/>
              </a:rPr>
              <a:t> 제약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조건</a:t>
            </a:r>
            <a:endParaRPr lang="en-US" altLang="ko-KR" sz="2000" b="1" dirty="0" smtClean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sz="1600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없음</a:t>
            </a:r>
            <a:endParaRPr lang="en-US" altLang="ko-KR" sz="1600" b="1" dirty="0">
              <a:solidFill>
                <a:srgbClr val="000000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" name="Text Box 2061"/>
          <p:cNvSpPr txBox="1">
            <a:spLocks noChangeArrowheads="1"/>
          </p:cNvSpPr>
          <p:nvPr/>
        </p:nvSpPr>
        <p:spPr bwMode="auto">
          <a:xfrm>
            <a:off x="6081713" y="6416675"/>
            <a:ext cx="30003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sz="12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언어지능연구그룹</a:t>
            </a:r>
            <a:endParaRPr kumimoji="0" lang="ko-KR" altLang="en-US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fld id="{05A26D94-B7BF-4F86-8D6A-0D4F21BC6F4C}" type="slidenum">
              <a:rPr lang="en-US" altLang="ko-KR" smtClean="0"/>
              <a:pPr eaLnBrk="1" hangingPunct="1"/>
              <a:t>7</a:t>
            </a:fld>
            <a:endParaRPr lang="en-US" altLang="ko-KR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7175"/>
            <a:ext cx="7162800" cy="522288"/>
          </a:xfrm>
          <a:noFill/>
        </p:spPr>
        <p:txBody>
          <a:bodyPr/>
          <a:lstStyle/>
          <a:p>
            <a:pPr eaLnBrk="1" hangingPunct="1"/>
            <a:r>
              <a:rPr lang="en-US" altLang="ko-KR" sz="2800" smtClean="0">
                <a:solidFill>
                  <a:srgbClr val="4D4D4D"/>
                </a:solidFill>
                <a:latin typeface="HY견명조" pitchFamily="18" charset="-127"/>
                <a:ea typeface="HY견명조" pitchFamily="18" charset="-127"/>
              </a:rPr>
              <a:t>5</a:t>
            </a:r>
            <a:r>
              <a:rPr lang="en-US" altLang="ko-KR" sz="2600" b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600" b="0" smtClean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국내외 시장 동향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5750" y="1176338"/>
            <a:ext cx="85725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  <a:defRPr/>
            </a:pPr>
            <a:r>
              <a:rPr lang="ko-KR" altLang="en-US" sz="2800" b="1" dirty="0" smtClean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시장 동향</a:t>
            </a:r>
            <a:endParaRPr lang="en-US" altLang="ko-KR" sz="2800" b="1" dirty="0">
              <a:solidFill>
                <a:srgbClr val="CC0066"/>
              </a:solidFill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en-US" altLang="ko-KR" sz="2000" b="1" dirty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한</a:t>
            </a:r>
            <a:r>
              <a:rPr lang="en-US" altLang="ko-KR" sz="2000" b="1" dirty="0" smtClean="0"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일 자동번역 솔루션 전망</a:t>
            </a:r>
            <a:endParaRPr lang="en-US" altLang="ko-KR" sz="2000" b="1" dirty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자동번역의 품질이 개선됨에 따라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다양한 분야에서 자동번역에 대한 수요가 발생하고 있음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. 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특히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한국어와 일본어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간의 번역 수요는 지속적으로 </a:t>
            </a:r>
            <a:r>
              <a:rPr lang="ko-KR" altLang="en-US" dirty="0" err="1" smtClean="0">
                <a:latin typeface="굴림" pitchFamily="50" charset="-127"/>
                <a:ea typeface="굴림" pitchFamily="50" charset="-127"/>
              </a:rPr>
              <a:t>꾸준이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 발생하고 있음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.</a:t>
            </a: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endParaRPr lang="en-US" altLang="ko-KR" dirty="0"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 smtClean="0">
                <a:latin typeface="굴림" pitchFamily="50" charset="-127"/>
                <a:ea typeface="굴림" pitchFamily="50" charset="-127"/>
              </a:rPr>
              <a:t>세계 시장 전망</a:t>
            </a:r>
            <a:endParaRPr lang="en-US" altLang="ko-KR" sz="2000" b="1" dirty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국외 자동번역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SW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시장은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2010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년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575.5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만 달러에서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2017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년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30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억 달러 규모로 성장 예측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(</a:t>
            </a:r>
            <a:r>
              <a:rPr lang="en-US" altLang="ko-KR" dirty="0" err="1" smtClean="0">
                <a:latin typeface="굴림" pitchFamily="50" charset="-127"/>
                <a:ea typeface="굴림" pitchFamily="50" charset="-127"/>
              </a:rPr>
              <a:t>WinterGreen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 Research Inc., Jan. 2011)</a:t>
            </a: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buFont typeface="Arial" pitchFamily="34" charset="0"/>
              <a:buChar char="•"/>
              <a:defRPr/>
            </a:pP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국외 번역 서비스 시장은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2010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년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109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억 달러 규모에서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2015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년 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213</a:t>
            </a:r>
            <a:r>
              <a:rPr lang="ko-KR" altLang="en-US" dirty="0" smtClean="0">
                <a:latin typeface="굴림" pitchFamily="50" charset="-127"/>
                <a:ea typeface="굴림" pitchFamily="50" charset="-127"/>
              </a:rPr>
              <a:t>억 달러 규모로 성장할 것으로 기대 </a:t>
            </a:r>
            <a:r>
              <a:rPr lang="en-US" altLang="ko-KR" dirty="0">
                <a:latin typeface="굴림" pitchFamily="50" charset="-127"/>
                <a:ea typeface="굴림" pitchFamily="50" charset="-127"/>
              </a:rPr>
              <a:t>(</a:t>
            </a:r>
            <a:r>
              <a:rPr lang="en-US" altLang="ko-KR" dirty="0" err="1">
                <a:latin typeface="굴림" pitchFamily="50" charset="-127"/>
                <a:ea typeface="굴림" pitchFamily="50" charset="-127"/>
              </a:rPr>
              <a:t>WinterGreen</a:t>
            </a:r>
            <a:r>
              <a:rPr lang="en-US" altLang="ko-KR" dirty="0">
                <a:latin typeface="굴림" pitchFamily="50" charset="-127"/>
                <a:ea typeface="굴림" pitchFamily="50" charset="-127"/>
              </a:rPr>
              <a:t> Research Inc., Jan. 2011</a:t>
            </a:r>
            <a:r>
              <a:rPr lang="en-US" altLang="ko-KR" dirty="0" smtClean="0">
                <a:latin typeface="굴림" pitchFamily="50" charset="-127"/>
                <a:ea typeface="굴림" pitchFamily="50" charset="-127"/>
              </a:rPr>
              <a:t>)</a:t>
            </a:r>
            <a:endParaRPr lang="en-US" altLang="ko-KR" dirty="0">
              <a:latin typeface="굴림" pitchFamily="50" charset="-127"/>
              <a:ea typeface="굴림" pitchFamily="50" charset="-127"/>
            </a:endParaRPr>
          </a:p>
          <a:p>
            <a:pPr marL="990600" lvl="2" indent="-276225">
              <a:spcBef>
                <a:spcPct val="20000"/>
              </a:spcBef>
              <a:buClr>
                <a:srgbClr val="3333CC"/>
              </a:buClr>
              <a:defRPr/>
            </a:pPr>
            <a:endParaRPr lang="en-US" altLang="ko-KR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" name="Text Box 2061"/>
          <p:cNvSpPr txBox="1">
            <a:spLocks noChangeArrowheads="1"/>
          </p:cNvSpPr>
          <p:nvPr/>
        </p:nvSpPr>
        <p:spPr bwMode="auto">
          <a:xfrm>
            <a:off x="6081713" y="6416675"/>
            <a:ext cx="30003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sz="12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언어지능연구그룹</a:t>
            </a:r>
            <a:endParaRPr kumimoji="0" lang="ko-KR" altLang="en-US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바닥글 개체 틀 3"/>
          <p:cNvSpPr>
            <a:spLocks noGrp="1"/>
          </p:cNvSpPr>
          <p:nvPr>
            <p:ph type="ftr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mtClean="0"/>
              <a:t>ETRI OOO</a:t>
            </a:r>
            <a:r>
              <a:rPr lang="ko-KR" altLang="en-US" smtClean="0"/>
              <a:t>연구소</a:t>
            </a:r>
            <a:r>
              <a:rPr lang="en-US" altLang="ko-KR" smtClean="0"/>
              <a:t>(</a:t>
            </a:r>
            <a:r>
              <a:rPr lang="ko-KR" altLang="en-US" smtClean="0"/>
              <a:t>단</a:t>
            </a:r>
            <a:r>
              <a:rPr lang="en-US" altLang="ko-KR" smtClean="0"/>
              <a:t>, </a:t>
            </a:r>
            <a:r>
              <a:rPr lang="ko-KR" altLang="en-US" smtClean="0"/>
              <a:t>본부</a:t>
            </a:r>
            <a:r>
              <a:rPr lang="en-US" altLang="ko-KR" smtClean="0"/>
              <a:t>)</a:t>
            </a:r>
            <a:r>
              <a:rPr lang="ko-KR" altLang="en-US" smtClean="0"/>
              <a:t>명</a:t>
            </a:r>
          </a:p>
        </p:txBody>
      </p:sp>
      <p:sp>
        <p:nvSpPr>
          <p:cNvPr id="10243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fld id="{841CE02E-B7BE-4669-8891-9EA1EB002321}" type="slidenum">
              <a:rPr lang="en-US" altLang="ko-KR" smtClean="0"/>
              <a:pPr eaLnBrk="1" hangingPunct="1"/>
              <a:t>8</a:t>
            </a:fld>
            <a:endParaRPr lang="en-US" altLang="ko-KR" smtClean="0"/>
          </a:p>
        </p:txBody>
      </p:sp>
      <p:pic>
        <p:nvPicPr>
          <p:cNvPr id="349706" name="Picture 522" descr="D:\과거홍보\●ETRI CIS\연구원 이미지\연구장면(4개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025650"/>
            <a:ext cx="4572000" cy="3579813"/>
          </a:xfrm>
          <a:prstGeom prst="rect">
            <a:avLst/>
          </a:prstGeom>
          <a:noFill/>
          <a:effectLst>
            <a:outerShdw dist="89803" dir="2700000" algn="ctr" rotWithShape="0">
              <a:srgbClr val="4D4D4D">
                <a:alpha val="50000"/>
              </a:srgbClr>
            </a:outerShdw>
          </a:effectLst>
        </p:spPr>
      </p:pic>
      <p:sp>
        <p:nvSpPr>
          <p:cNvPr id="10245" name="Text Box 523"/>
          <p:cNvSpPr txBox="1">
            <a:spLocks noChangeArrowheads="1"/>
          </p:cNvSpPr>
          <p:nvPr/>
        </p:nvSpPr>
        <p:spPr bwMode="auto">
          <a:xfrm>
            <a:off x="2057400" y="1339850"/>
            <a:ext cx="26670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ko-KR" altLang="en-US" sz="3100">
                <a:solidFill>
                  <a:srgbClr val="FF6600"/>
                </a:solidFill>
                <a:latin typeface="HY헤드라인M" pitchFamily="18" charset="-127"/>
                <a:ea typeface="HY헤드라인M" pitchFamily="18" charset="-127"/>
              </a:rPr>
              <a:t>감사합니다</a:t>
            </a:r>
            <a:r>
              <a:rPr lang="en-US" altLang="ko-KR" sz="3100">
                <a:solidFill>
                  <a:srgbClr val="FF6600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</p:txBody>
      </p:sp>
      <p:sp>
        <p:nvSpPr>
          <p:cNvPr id="10246" name="Rectangle 529"/>
          <p:cNvSpPr>
            <a:spLocks noChangeArrowheads="1"/>
          </p:cNvSpPr>
          <p:nvPr/>
        </p:nvSpPr>
        <p:spPr bwMode="auto">
          <a:xfrm>
            <a:off x="0" y="6400800"/>
            <a:ext cx="9144000" cy="30480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10247" name="Rectangle 530"/>
          <p:cNvSpPr>
            <a:spLocks noChangeArrowheads="1"/>
          </p:cNvSpPr>
          <p:nvPr/>
        </p:nvSpPr>
        <p:spPr bwMode="auto">
          <a:xfrm>
            <a:off x="533400" y="6400800"/>
            <a:ext cx="838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None/>
            </a:pPr>
            <a:r>
              <a:rPr lang="en-US" altLang="ko-KR" sz="1600" b="1" dirty="0">
                <a:solidFill>
                  <a:srgbClr val="000099"/>
                </a:solidFill>
              </a:rPr>
              <a:t>♣ </a:t>
            </a:r>
            <a:r>
              <a:rPr lang="ko-KR" altLang="en-US" sz="1600" b="1" dirty="0">
                <a:solidFill>
                  <a:srgbClr val="000099"/>
                </a:solidFill>
              </a:rPr>
              <a:t>연락처 </a:t>
            </a:r>
            <a:r>
              <a:rPr lang="en-US" altLang="ko-KR" sz="1600" b="1" dirty="0">
                <a:solidFill>
                  <a:srgbClr val="000099"/>
                </a:solidFill>
              </a:rPr>
              <a:t>: </a:t>
            </a:r>
            <a:r>
              <a:rPr lang="ko-KR" altLang="en-US" sz="1600" b="1" dirty="0" smtClean="0">
                <a:solidFill>
                  <a:srgbClr val="000099"/>
                </a:solidFill>
                <a:latin typeface="굴림" pitchFamily="50" charset="-127"/>
              </a:rPr>
              <a:t>언어지능연구그</a:t>
            </a:r>
            <a:r>
              <a:rPr lang="ko-KR" altLang="en-US" sz="1600" b="1" dirty="0">
                <a:solidFill>
                  <a:srgbClr val="000099"/>
                </a:solidFill>
                <a:latin typeface="굴림" pitchFamily="50" charset="-127"/>
              </a:rPr>
              <a:t>룹</a:t>
            </a:r>
            <a:r>
              <a:rPr lang="en-US" altLang="ko-KR" sz="1600" b="1" dirty="0" smtClean="0">
                <a:solidFill>
                  <a:srgbClr val="000099"/>
                </a:solidFill>
                <a:latin typeface="굴림" pitchFamily="50" charset="-127"/>
              </a:rPr>
              <a:t>, </a:t>
            </a:r>
            <a:r>
              <a:rPr lang="ko-KR" altLang="en-US" sz="1600" b="1" dirty="0" smtClean="0">
                <a:solidFill>
                  <a:srgbClr val="000099"/>
                </a:solidFill>
                <a:latin typeface="굴림" pitchFamily="50" charset="-127"/>
              </a:rPr>
              <a:t>김창</a:t>
            </a:r>
            <a:r>
              <a:rPr lang="ko-KR" altLang="en-US" sz="1600" b="1" dirty="0">
                <a:solidFill>
                  <a:srgbClr val="000099"/>
                </a:solidFill>
                <a:latin typeface="굴림" pitchFamily="50" charset="-127"/>
              </a:rPr>
              <a:t>현</a:t>
            </a:r>
            <a:r>
              <a:rPr lang="ko-KR" altLang="en-US" sz="1600" b="1" dirty="0" smtClean="0">
                <a:solidFill>
                  <a:srgbClr val="000099"/>
                </a:solidFill>
                <a:latin typeface="굴림" pitchFamily="50" charset="-127"/>
              </a:rPr>
              <a:t> </a:t>
            </a:r>
            <a:r>
              <a:rPr lang="ko-KR" altLang="en-US" sz="1600" b="1" dirty="0">
                <a:solidFill>
                  <a:srgbClr val="000099"/>
                </a:solidFill>
                <a:latin typeface="굴림" pitchFamily="50" charset="-127"/>
              </a:rPr>
              <a:t>책</a:t>
            </a:r>
            <a:r>
              <a:rPr lang="en-US" altLang="ko-KR" sz="1600" b="1" dirty="0">
                <a:solidFill>
                  <a:srgbClr val="000099"/>
                </a:solidFill>
              </a:rPr>
              <a:t>·</a:t>
            </a:r>
            <a:r>
              <a:rPr lang="ko-KR" altLang="en-US" sz="1600" b="1" dirty="0">
                <a:solidFill>
                  <a:srgbClr val="000099"/>
                </a:solidFill>
                <a:latin typeface="굴림" pitchFamily="50" charset="-127"/>
              </a:rPr>
              <a:t>연 </a:t>
            </a:r>
            <a:r>
              <a:rPr lang="en-US" altLang="ko-KR" sz="1600" b="1" dirty="0" smtClean="0">
                <a:solidFill>
                  <a:srgbClr val="000099"/>
                </a:solidFill>
              </a:rPr>
              <a:t>(042-860-6485, chkim@etri.re.kr</a:t>
            </a:r>
            <a:r>
              <a:rPr lang="en-US" altLang="ko-KR" sz="1600" b="1" dirty="0">
                <a:solidFill>
                  <a:srgbClr val="000099"/>
                </a:solidFill>
              </a:rPr>
              <a:t>)</a:t>
            </a:r>
          </a:p>
        </p:txBody>
      </p:sp>
      <p:sp>
        <p:nvSpPr>
          <p:cNvPr id="10248" name="Text Box 531"/>
          <p:cNvSpPr txBox="1">
            <a:spLocks noChangeArrowheads="1"/>
          </p:cNvSpPr>
          <p:nvPr/>
        </p:nvSpPr>
        <p:spPr bwMode="auto">
          <a:xfrm>
            <a:off x="5562600" y="5715000"/>
            <a:ext cx="16002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500" b="1">
                <a:solidFill>
                  <a:srgbClr val="3333CC"/>
                </a:solidFill>
                <a:latin typeface="Arial" charset="0"/>
                <a:ea typeface="돋움" pitchFamily="50" charset="-127"/>
              </a:rPr>
              <a:t>www.etri.re.kr</a:t>
            </a:r>
          </a:p>
        </p:txBody>
      </p:sp>
      <p:sp>
        <p:nvSpPr>
          <p:cNvPr id="10249" name="직사각형 8"/>
          <p:cNvSpPr>
            <a:spLocks noChangeArrowheads="1"/>
          </p:cNvSpPr>
          <p:nvPr/>
        </p:nvSpPr>
        <p:spPr bwMode="auto">
          <a:xfrm>
            <a:off x="382588" y="6019800"/>
            <a:ext cx="85010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990600" lvl="2" indent="-723900" algn="just">
              <a:spcBef>
                <a:spcPct val="20000"/>
              </a:spcBef>
              <a:buClr>
                <a:srgbClr val="3333CC"/>
              </a:buClr>
            </a:pPr>
            <a:r>
              <a:rPr lang="en-US" altLang="ko-KR" sz="1600" b="1"/>
              <a:t>※ </a:t>
            </a:r>
            <a:r>
              <a:rPr lang="ko-KR" altLang="en-US" sz="1600" b="1"/>
              <a:t>하단의 문의처 소개후</a:t>
            </a:r>
            <a:r>
              <a:rPr lang="en-US" altLang="ko-KR" sz="1600" b="1"/>
              <a:t>,  </a:t>
            </a:r>
            <a:r>
              <a:rPr lang="ko-KR" altLang="en-US" sz="1600" b="1"/>
              <a:t>발표후 개별기술 상담이 가능함을 다시 한 번 안내함</a:t>
            </a:r>
            <a:r>
              <a:rPr lang="en-US" altLang="ko-KR" sz="1600" b="1"/>
              <a:t> </a:t>
            </a:r>
            <a:endParaRPr lang="en-US" altLang="ko-KR" sz="1200" b="1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기본 디자인">
  <a:themeElements>
    <a:clrScheme name="기본 디자인 3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기본 디자인">
      <a:majorFont>
        <a:latin typeface="Times New Roman"/>
        <a:ea typeface="굴림"/>
        <a:cs typeface=""/>
      </a:majorFont>
      <a:minorFont>
        <a:latin typeface="Times New Roman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01600" cap="flat" cmpd="sng" algn="ctr">
          <a:solidFill>
            <a:srgbClr val="0033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01600" cap="flat" cmpd="sng" algn="ctr">
          <a:solidFill>
            <a:srgbClr val="0033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17579</TotalTime>
  <Words>553</Words>
  <Application>Microsoft Office PowerPoint</Application>
  <PresentationFormat>화면 슬라이드 쇼(4:3)</PresentationFormat>
  <Paragraphs>90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21" baseType="lpstr">
      <vt:lpstr>HY견고딕</vt:lpstr>
      <vt:lpstr>HY견명조</vt:lpstr>
      <vt:lpstr>HY헤드라인M</vt:lpstr>
      <vt:lpstr>굴림</vt:lpstr>
      <vt:lpstr>굴림체</vt:lpstr>
      <vt:lpstr>돋움</vt:lpstr>
      <vt:lpstr>휴먼각진헤드라인</vt:lpstr>
      <vt:lpstr>휴먼새내기체</vt:lpstr>
      <vt:lpstr>Arial</vt:lpstr>
      <vt:lpstr>Arial Black</vt:lpstr>
      <vt:lpstr>Times New Roman</vt:lpstr>
      <vt:lpstr>Wingdings</vt:lpstr>
      <vt:lpstr>기본 디자인</vt:lpstr>
      <vt:lpstr>PowerPoint 프레젠테이션</vt:lpstr>
      <vt:lpstr>PowerPoint 프레젠테이션</vt:lpstr>
      <vt:lpstr>1. 기술의 개요</vt:lpstr>
      <vt:lpstr>2. 기술이전 내용 및 범위</vt:lpstr>
      <vt:lpstr>3. 경쟁기술과 비교</vt:lpstr>
      <vt:lpstr>4. 기술의 사업성</vt:lpstr>
      <vt:lpstr>5. 국내외 시장 동향</vt:lpstr>
      <vt:lpstr>PowerPoint 프레젠테이션</vt:lpstr>
    </vt:vector>
  </TitlesOfParts>
  <Company>시스템공학연구소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제목 없음</dc:title>
  <dc:creator>장지훈</dc:creator>
  <cp:lastModifiedBy>Windows 사용자</cp:lastModifiedBy>
  <cp:revision>1258</cp:revision>
  <cp:lastPrinted>2000-01-26T07:28:59Z</cp:lastPrinted>
  <dcterms:created xsi:type="dcterms:W3CDTF">1998-07-27T04:31:16Z</dcterms:created>
  <dcterms:modified xsi:type="dcterms:W3CDTF">2018-09-21T00:01:11Z</dcterms:modified>
</cp:coreProperties>
</file>