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4" r:id="rId3"/>
    <p:sldId id="347" r:id="rId4"/>
    <p:sldId id="444" r:id="rId5"/>
    <p:sldId id="446" r:id="rId6"/>
    <p:sldId id="448" r:id="rId7"/>
    <p:sldId id="442" r:id="rId8"/>
    <p:sldId id="445" r:id="rId9"/>
    <p:sldId id="443" r:id="rId10"/>
    <p:sldId id="449" r:id="rId11"/>
  </p:sldIdLst>
  <p:sldSz cx="9144000" cy="6858000" type="screen4x3"/>
  <p:notesSz cx="6797675" cy="9928225"/>
  <p:defaultTextStyle>
    <a:defPPr>
      <a:defRPr lang="ko-K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DDDDDD"/>
    <a:srgbClr val="FFCCFF"/>
    <a:srgbClr val="BDEEFF"/>
    <a:srgbClr val="3333CC"/>
    <a:srgbClr val="FFFFFF"/>
    <a:srgbClr val="8000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>
        <p:scale>
          <a:sx n="101" d="100"/>
          <a:sy n="101" d="100"/>
        </p:scale>
        <p:origin x="-774" y="-1164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2075"/>
            <a:ext cx="187325" cy="2778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711" tIns="46356" rIns="92711" bIns="46356" numCol="1" anchor="ctr" anchorCtr="0" compatLnSpc="1">
            <a:spAutoFit/>
          </a:bodyPr>
          <a:lstStyle>
            <a:lvl1pPr defTabSz="927100" eaLnBrk="1" latinLnBrk="1" hangingPunct="1">
              <a:defRPr sz="1200"/>
            </a:lvl1pPr>
          </a:lstStyle>
          <a:p>
            <a:pPr marL="0" marR="0" lvl="0" indent="0" algn="l" defTabSz="9271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575425" y="92075"/>
            <a:ext cx="187325" cy="2778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711" tIns="46356" rIns="92711" bIns="46356" numCol="1" anchor="ctr" anchorCtr="0" compatLnSpc="1">
            <a:spAutoFit/>
          </a:bodyPr>
          <a:lstStyle>
            <a:lvl1pPr algn="r" defTabSz="927100" eaLnBrk="1" latinLnBrk="1" hangingPunct="1">
              <a:defRPr sz="1200"/>
            </a:lvl1pPr>
          </a:lstStyle>
          <a:p>
            <a:pPr marL="0" marR="0" lvl="0" indent="0" algn="r" defTabSz="9271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47238"/>
            <a:ext cx="187325" cy="2778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711" tIns="46356" rIns="92711" bIns="46356" numCol="1" anchor="b" anchorCtr="0" compatLnSpc="1">
            <a:spAutoFit/>
          </a:bodyPr>
          <a:lstStyle>
            <a:lvl1pPr defTabSz="927100" eaLnBrk="1" latinLnBrk="1" hangingPunct="1">
              <a:defRPr sz="1200"/>
            </a:lvl1pPr>
          </a:lstStyle>
          <a:p>
            <a:pPr marL="0" marR="0" lvl="0" indent="0" algn="l" defTabSz="9271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5238" y="9647238"/>
            <a:ext cx="417513" cy="2778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711" tIns="46356" rIns="92711" bIns="46356" numCol="1" anchor="b" anchorCtr="0" compatLnSpc="1">
            <a:spAutoFit/>
          </a:bodyPr>
          <a:p>
            <a:pPr lvl="0" algn="r" defTabSz="925830" eaLnBrk="1" latinLnBrk="1" hangingPunct="1">
              <a:buNone/>
            </a:pPr>
            <a:fld id="{9A0DB2DC-4C9A-4742-B13C-FB6460FD3503}" type="slidenum">
              <a:rPr lang="en-US" altLang="ko-KR" sz="1200" dirty="0"/>
            </a:fld>
            <a:endParaRPr lang="en-US" altLang="ko-K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63" tIns="46032" rIns="92063" bIns="46032" numCol="1" anchor="t" anchorCtr="0" compatLnSpc="1"/>
          <a:lstStyle>
            <a:lvl1pPr defTabSz="920115" eaLnBrk="1" latin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2011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63" tIns="46032" rIns="92063" bIns="46032" numCol="1" anchor="t" anchorCtr="0" compatLnSpc="1"/>
          <a:lstStyle>
            <a:lvl1pPr algn="r" defTabSz="920115" eaLnBrk="1" latin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2011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1268" name="Rectangle 4"/>
          <p:cNvSpPr>
            <a:spLocks noTextEdit="1"/>
          </p:cNvSpPr>
          <p:nvPr>
            <p:ph type="sldImg" idx="2"/>
          </p:nvPr>
        </p:nvSpPr>
        <p:spPr>
          <a:xfrm>
            <a:off x="920750" y="746125"/>
            <a:ext cx="4959350" cy="3721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63" tIns="46032" rIns="92063" bIns="46032" numCol="1" anchor="t" anchorCtr="0" compatLnSpc="1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마스터 문자열 유형을 편집하려면 누르십시오</a:t>
            </a:r>
            <a:r>
              <a:rPr kumimoji="1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.</a:t>
            </a:r>
            <a:endParaRPr kumimoji="1" lang="en-US" altLang="ko-K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  <a:p>
            <a:pPr marL="457200" marR="0" lvl="1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둘째 수준</a:t>
            </a:r>
            <a:endParaRPr kumimoji="1" lang="ko-KR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  <a:p>
            <a:pPr marL="914400" marR="0" lvl="2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세째 수준</a:t>
            </a:r>
            <a:endParaRPr kumimoji="1" lang="ko-KR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  <a:p>
            <a:pPr marL="1371600" marR="0" lvl="3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네째 수준</a:t>
            </a:r>
            <a:endParaRPr kumimoji="1" lang="ko-KR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  <a:p>
            <a:pPr marL="1828800" marR="0" lvl="4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다섯째 수준</a:t>
            </a:r>
            <a:endParaRPr kumimoji="1" lang="ko-KR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63" tIns="46032" rIns="92063" bIns="46032" numCol="1" anchor="b" anchorCtr="0" compatLnSpc="1"/>
          <a:lstStyle>
            <a:lvl1pPr defTabSz="920115" eaLnBrk="1" latin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2011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63" tIns="46032" rIns="92063" bIns="46032" numCol="1" anchor="b" anchorCtr="0" compatLnSpc="1"/>
          <a:p>
            <a:pPr lvl="0" algn="r" defTabSz="919480" eaLnBrk="1" latinLnBrk="1" hangingPunct="1">
              <a:buNone/>
            </a:pPr>
            <a:fld id="{9A0DB2DC-4C9A-4742-B13C-FB6460FD3503}" type="slidenum">
              <a:rPr lang="en-US" altLang="ko-KR" sz="1200" dirty="0">
                <a:latin typeface="Times New Roman" panose="02020603050405020304" pitchFamily="18" charset="0"/>
              </a:rPr>
            </a:fld>
            <a:endParaRPr lang="en-US" altLang="ko-KR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23528" y="302459"/>
            <a:ext cx="8147614" cy="49244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ko-KR" altLang="en-US" sz="2600" b="0" ker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pPr lvl="0"/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2" hasCustomPrompt="1"/>
          </p:nvPr>
        </p:nvSpPr>
        <p:spPr>
          <a:xfrm>
            <a:off x="323528" y="1196752"/>
            <a:ext cx="8515672" cy="49690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  <a:endParaRPr lang="ko-KR" altLang="en-US" dirty="0" smtClean="0"/>
          </a:p>
          <a:p>
            <a:pPr lvl="1"/>
            <a:r>
              <a:rPr lang="ko-KR" altLang="en-US" dirty="0" smtClean="0"/>
              <a:t>둘째 수준</a:t>
            </a:r>
            <a:endParaRPr lang="ko-KR" altLang="en-US" dirty="0" smtClean="0"/>
          </a:p>
          <a:p>
            <a:pPr lvl="2"/>
            <a:r>
              <a:rPr lang="ko-KR" altLang="en-US" dirty="0" smtClean="0"/>
              <a:t>셋째 수준</a:t>
            </a:r>
            <a:endParaRPr lang="ko-KR" alt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3"/>
          </p:nvPr>
        </p:nvSpPr>
        <p:spPr/>
        <p:txBody>
          <a:bodyPr/>
          <a:p>
            <a:pPr lvl="0" eaLnBrk="1" latinLnBrk="1" hangingPunct="1">
              <a:buNone/>
            </a:pPr>
            <a:fld id="{9A0DB2DC-4C9A-4742-B13C-FB6460FD3503}" type="slidenum">
              <a:rPr lang="en-US" altLang="ko-KR" dirty="0">
                <a:latin typeface="Gulim" panose="020B0600000101010101" pitchFamily="50" charset="-127"/>
              </a:rPr>
            </a:fld>
            <a:endParaRPr lang="en-US" altLang="ko-KR" dirty="0">
              <a:latin typeface="Gulim" panose="020B0600000101010101" pitchFamily="50" charset="-127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323528" y="302459"/>
            <a:ext cx="8147614" cy="49244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ko-KR" altLang="en-US" sz="2600" b="0" ker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pPr lvl="0"/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latinLnBrk="1" hangingPunct="1">
              <a:buNone/>
            </a:pPr>
            <a:fld id="{9A0DB2DC-4C9A-4742-B13C-FB6460FD3503}" type="slidenum">
              <a:rPr lang="en-US" altLang="ko-KR" dirty="0">
                <a:latin typeface="Gulim" panose="020B0600000101010101" pitchFamily="50" charset="-127"/>
              </a:rPr>
            </a:fld>
            <a:endParaRPr lang="en-US" altLang="ko-KR" dirty="0">
              <a:latin typeface="Gulim" panose="020B0600000101010101" pitchFamily="50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endParaRPr kumimoji="1" lang="ko-KR" altLang="en-US" sz="28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latinLnBrk="1" hangingPunct="1">
              <a:buNone/>
            </a:pPr>
            <a:fld id="{9A0DB2DC-4C9A-4742-B13C-FB6460FD3503}" type="slidenum">
              <a:rPr lang="en-US" altLang="ko-KR" dirty="0">
                <a:latin typeface="Gulim" panose="020B0600000101010101" pitchFamily="50" charset="-127"/>
              </a:rPr>
            </a:fld>
            <a:endParaRPr lang="en-US" altLang="ko-KR" dirty="0">
              <a:latin typeface="Gulim" panose="020B0600000101010101" pitchFamily="50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2.wmf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47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ko-KR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algn="r">
              <a:defRPr sz="1400" b="1"/>
            </a:lvl1pPr>
          </a:lstStyle>
          <a:p>
            <a:pPr lvl="0" eaLnBrk="1" latinLnBrk="1" hangingPunct="1">
              <a:buNone/>
            </a:pPr>
            <a:fld id="{9A0DB2DC-4C9A-4742-B13C-FB6460FD3503}" type="slidenum">
              <a:rPr lang="en-US" altLang="ko-KR" dirty="0">
                <a:latin typeface="Gulim" panose="020B0600000101010101" pitchFamily="50" charset="-127"/>
              </a:rPr>
            </a:fld>
            <a:endParaRPr lang="en-US" altLang="ko-KR" dirty="0">
              <a:latin typeface="Gulim" panose="020B0600000101010101" pitchFamily="50" charset="-127"/>
            </a:endParaRPr>
          </a:p>
        </p:txBody>
      </p:sp>
      <p:pic>
        <p:nvPicPr>
          <p:cNvPr id="1028" name="Picture 46" descr="D:\홍보실\●홍보실 업무 자료\2003홍보실업무보고\상단 이미지(4)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9" name="Picture 50" descr="D:\2004 기술이전\ETRI CI\2004 변경 로고심볼.wmf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01000" y="152400"/>
            <a:ext cx="914400" cy="192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0" name="Text Box 92"/>
          <p:cNvSpPr txBox="1">
            <a:spLocks noChangeArrowheads="1"/>
          </p:cNvSpPr>
          <p:nvPr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휴먼새내기체" pitchFamily="18" charset="-127"/>
                <a:ea typeface="휴먼새내기체" pitchFamily="18" charset="-127"/>
                <a:cs typeface="+mn-cs"/>
              </a:rPr>
              <a:t>Proprietary</a:t>
            </a:r>
            <a:endParaRPr kumimoji="1" lang="en-US" altLang="ko-K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새내기체" pitchFamily="18" charset="-127"/>
              <a:ea typeface="휴먼새내기체" pitchFamily="18" charset="-127"/>
              <a:cs typeface="+mn-cs"/>
            </a:endParaRPr>
          </a:p>
        </p:txBody>
      </p:sp>
      <p:pic>
        <p:nvPicPr>
          <p:cNvPr id="1031" name="Picture 93" descr="D:\2004 기술이전\ETRI CI\2004 변경 로고심볼.wmf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57200" y="6500813"/>
            <a:ext cx="609600" cy="128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2" name="Rectangle 28"/>
          <p:cNvSpPr>
            <a:spLocks noGrp="1"/>
          </p:cNvSpPr>
          <p:nvPr>
            <p:ph type="title"/>
          </p:nvPr>
        </p:nvSpPr>
        <p:spPr>
          <a:xfrm>
            <a:off x="631825" y="160338"/>
            <a:ext cx="7772400" cy="579437"/>
          </a:xfrm>
          <a:prstGeom prst="rect">
            <a:avLst/>
          </a:prstGeom>
          <a:noFill/>
          <a:ln w="101600">
            <a:noFill/>
          </a:ln>
        </p:spPr>
        <p:txBody>
          <a:bodyPr anchor="ctr">
            <a:spAutoFit/>
          </a:bodyPr>
          <a:p>
            <a:pPr lvl="0"/>
            <a:r>
              <a:rPr lang="ko-KR" altLang="en-US" dirty="0"/>
              <a:t>제목 작성</a:t>
            </a:r>
            <a:endParaRPr lang="ko-KR" altLang="en-US" dirty="0"/>
          </a:p>
        </p:txBody>
      </p:sp>
      <p:sp>
        <p:nvSpPr>
          <p:cNvPr id="1033" name="텍스트 개체 틀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591550" cy="49085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ko-KR" altLang="en-US" dirty="0"/>
              <a:t>마스터 텍스트 스타일을 편집합니다</a:t>
            </a:r>
            <a:endParaRPr lang="ko-KR" altLang="en-US" dirty="0"/>
          </a:p>
          <a:p>
            <a:pPr lvl="1"/>
            <a:r>
              <a:rPr lang="ko-KR" altLang="en-US" dirty="0"/>
              <a:t>둘째 수준</a:t>
            </a:r>
            <a:endParaRPr lang="ko-KR" altLang="en-US" dirty="0"/>
          </a:p>
          <a:p>
            <a:pPr lvl="2"/>
            <a:r>
              <a:rPr lang="ko-KR" altLang="en-US" dirty="0"/>
              <a:t>셋째 수준</a:t>
            </a:r>
            <a:endParaRPr lang="en-US" altLang="ko-KR" dirty="0"/>
          </a:p>
          <a:p>
            <a:pPr lvl="3"/>
            <a:r>
              <a:rPr lang="ko-KR" altLang="en-US" dirty="0"/>
              <a:t>넷째 수준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00788" y="6391275"/>
            <a:ext cx="2032000" cy="306388"/>
          </a:xfrm>
          <a:prstGeom prst="rect">
            <a:avLst/>
          </a:prstGeom>
          <a:noFill/>
          <a:ln w="101600">
            <a:noFill/>
            <a:miter lim="800000"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ctr">
              <a:defRPr sz="1400" b="1"/>
            </a:lvl1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</a:t>
            </a:r>
            <a:r>
              <a:rPr kumimoji="1" lang="ko-KR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통신인터넷연구소</a:t>
            </a:r>
            <a:endParaRPr kumimoji="1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GulimChe" panose="020B0609000101010101" pitchFamily="49" charset="-127"/>
        <a:buChar char="▣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Wingdings" panose="05000000000000000000" pitchFamily="2" charset="2"/>
        <a:buChar char="v"/>
        <a:defRPr kumimoji="1" sz="2000" b="1">
          <a:solidFill>
            <a:schemeClr val="tx1"/>
          </a:solidFill>
          <a:latin typeface="+mn-lt"/>
          <a:ea typeface="+mn-ea"/>
        </a:defRPr>
      </a:lvl2pPr>
      <a:lvl3pPr marL="990600" indent="-276225" algn="l" rtl="0" eaLnBrk="0" fontAlgn="base" latinLnBrk="1" hangingPunct="0">
        <a:spcBef>
          <a:spcPct val="20000"/>
        </a:spcBef>
        <a:spcAft>
          <a:spcPct val="0"/>
        </a:spcAft>
        <a:buClr>
          <a:srgbClr val="3333CC"/>
        </a:buClr>
        <a:buFont typeface="Arial" panose="020B0604020202020204" pitchFamily="34" charset="0"/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165225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바닥글 개체 틀 1"/>
          <p:cNvSpPr txBox="1">
            <a:spLocks noGrp="1"/>
          </p:cNvSpPr>
          <p:nvPr>
            <p:ph type="ftr" sz="quarter" idx="4294967295"/>
          </p:nvPr>
        </p:nvSpPr>
        <p:spPr>
          <a:xfrm>
            <a:off x="6329363" y="6399213"/>
            <a:ext cx="2032000" cy="307975"/>
          </a:xfrm>
          <a:prstGeom prst="rect">
            <a:avLst/>
          </a:prstGeom>
          <a:noFill/>
          <a:ln w="101600">
            <a:noFill/>
          </a:ln>
        </p:spPr>
        <p:txBody>
          <a:bodyPr/>
          <a:p>
            <a:pPr mar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1800" b="0" dirty="0">
                <a:latin typeface="Gulim" panose="020B0600000101010101" pitchFamily="50" charset="-127"/>
              </a:rPr>
              <a:t>ETRI OOO</a:t>
            </a:r>
            <a:r>
              <a:rPr lang="ko-KR" altLang="en-US" sz="1800" b="0" dirty="0">
                <a:latin typeface="Gulim" panose="020B0600000101010101" pitchFamily="50" charset="-127"/>
              </a:rPr>
              <a:t>연구소</a:t>
            </a:r>
            <a:endParaRPr lang="ko-KR" altLang="en-US" sz="1800" b="0" dirty="0">
              <a:latin typeface="Gulim" panose="020B0600000101010101" pitchFamily="50" charset="-127"/>
            </a:endParaRPr>
          </a:p>
        </p:txBody>
      </p:sp>
      <p:sp>
        <p:nvSpPr>
          <p:cNvPr id="2051" name="슬라이드 번호 개체 틀 2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dirty="0">
                <a:latin typeface="Gulim" panose="020B0600000101010101" pitchFamily="50" charset="-127"/>
              </a:rPr>
            </a:fld>
            <a:endParaRPr lang="en-US" altLang="ko-KR" sz="1400" dirty="0">
              <a:latin typeface="Gulim" panose="020B0600000101010101" pitchFamily="50" charset="-127"/>
            </a:endParaRPr>
          </a:p>
        </p:txBody>
      </p:sp>
      <p:sp>
        <p:nvSpPr>
          <p:cNvPr id="2052" name="Rectangle 205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 w="101600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anose="05000000000000000000" pitchFamily="2" charset="2"/>
              <a:buChar char="v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90600" indent="-276225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65225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endParaRPr lang="ko-KR" altLang="en-US" sz="1800" b="0" dirty="0">
              <a:latin typeface="Gulim" panose="020B0600000101010101" pitchFamily="50" charset="-127"/>
            </a:endParaRPr>
          </a:p>
        </p:txBody>
      </p:sp>
      <p:sp>
        <p:nvSpPr>
          <p:cNvPr id="2053" name="Rectangle 206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 w="101600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anose="05000000000000000000" pitchFamily="2" charset="2"/>
              <a:buChar char="v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90600" indent="-276225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65225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endParaRPr lang="ko-KR" altLang="en-US" sz="1800" b="0" dirty="0">
              <a:latin typeface="Gulim" panose="020B0600000101010101" pitchFamily="50" charset="-127"/>
            </a:endParaRPr>
          </a:p>
        </p:txBody>
      </p:sp>
      <p:sp>
        <p:nvSpPr>
          <p:cNvPr id="334851" name="Rectangle 2051"/>
          <p:cNvSpPr/>
          <p:nvPr/>
        </p:nvSpPr>
        <p:spPr>
          <a:xfrm>
            <a:off x="1143000" y="755650"/>
            <a:ext cx="7100888" cy="1200150"/>
          </a:xfrm>
          <a:prstGeom prst="rect">
            <a:avLst/>
          </a:prstGeom>
          <a:noFill/>
          <a:ln w="101600">
            <a:noFill/>
          </a:ln>
          <a:effectLst>
            <a:outerShdw dist="63500" dir="2212193" algn="ctr" rotWithShape="0">
              <a:srgbClr val="D3D3D3"/>
            </a:outerShdw>
          </a:effectLst>
        </p:spPr>
        <p:txBody>
          <a:bodyPr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anose="05000000000000000000" pitchFamily="2" charset="2"/>
              <a:buChar char="v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90600" indent="-276225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65225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en-US" altLang="ko-KR" sz="3600" b="0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T-SDN </a:t>
            </a:r>
            <a:r>
              <a:rPr lang="ko-KR" altLang="en-US" sz="3600" b="0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멀티세그먼트 슈도와이어 서비스 제어 기술</a:t>
            </a:r>
            <a:endParaRPr lang="ko-KR" altLang="en-US" sz="3600" b="0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34863" name="Picture 2063" descr="보고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590800"/>
            <a:ext cx="9144000" cy="1676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4865" name="Text Box 2065"/>
          <p:cNvSpPr txBox="1"/>
          <p:nvPr/>
        </p:nvSpPr>
        <p:spPr>
          <a:xfrm>
            <a:off x="6934200" y="2743200"/>
            <a:ext cx="2133600" cy="1495425"/>
          </a:xfrm>
          <a:prstGeom prst="rect">
            <a:avLst/>
          </a:prstGeom>
          <a:noFill/>
          <a:ln w="101600">
            <a:noFill/>
          </a:ln>
          <a:effectLst>
            <a:outerShdw dist="53882" dir="2699999" algn="ctr" rotWithShape="0">
              <a:srgbClr val="003366"/>
            </a:outerShdw>
          </a:effectLst>
        </p:spPr>
        <p:txBody>
          <a:bodyPr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anose="05000000000000000000" pitchFamily="2" charset="2"/>
              <a:buChar char="v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90600" indent="-276225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65225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2300" b="0" dirty="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ETRI</a:t>
            </a:r>
            <a:endParaRPr lang="en-US" altLang="ko-KR" sz="2300" b="0" dirty="0">
              <a:solidFill>
                <a:srgbClr val="ECECEC"/>
              </a:solidFill>
              <a:latin typeface="Arial Black" panose="020B0A04020102020204" pitchFamily="34" charset="0"/>
              <a:ea typeface="휴먼각진헤드라인" pitchFamily="18" charset="-127"/>
            </a:endParaRPr>
          </a:p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2300" b="0" dirty="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Technology Marketing</a:t>
            </a:r>
            <a:endParaRPr lang="en-US" altLang="ko-KR" sz="2300" b="0" dirty="0">
              <a:solidFill>
                <a:srgbClr val="ECECEC"/>
              </a:solidFill>
              <a:latin typeface="Arial Black" panose="020B0A04020102020204" pitchFamily="34" charset="0"/>
              <a:ea typeface="휴먼각진헤드라인" pitchFamily="18" charset="-127"/>
            </a:endParaRPr>
          </a:p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2300" b="0" dirty="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Strategy</a:t>
            </a:r>
            <a:endParaRPr lang="en-US" altLang="ko-KR" sz="2300" b="0" dirty="0">
              <a:solidFill>
                <a:srgbClr val="ECECEC"/>
              </a:solidFill>
              <a:latin typeface="Arial Black" panose="020B0A04020102020204" pitchFamily="34" charset="0"/>
              <a:ea typeface="휴먼각진헤드라인" pitchFamily="18" charset="-127"/>
            </a:endParaRPr>
          </a:p>
        </p:txBody>
      </p:sp>
      <p:sp>
        <p:nvSpPr>
          <p:cNvPr id="334866" name="Rectangle 2066"/>
          <p:cNvSpPr/>
          <p:nvPr/>
        </p:nvSpPr>
        <p:spPr>
          <a:xfrm>
            <a:off x="76200" y="76200"/>
            <a:ext cx="3429000" cy="366713"/>
          </a:xfrm>
          <a:prstGeom prst="rect">
            <a:avLst/>
          </a:prstGeom>
          <a:noFill/>
          <a:ln w="101600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anose="05000000000000000000" pitchFamily="2" charset="2"/>
              <a:buChar char="v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90600" indent="-276225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65225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1800" b="0" i="1" dirty="0">
                <a:solidFill>
                  <a:srgbClr val="5F5F5F"/>
                </a:solidFill>
                <a:latin typeface="HY헤드라인M" pitchFamily="18" charset="-127"/>
                <a:ea typeface="HY헤드라인M" pitchFamily="18" charset="-127"/>
              </a:rPr>
              <a:t>IT R&amp;D Global Leader</a:t>
            </a:r>
            <a:endParaRPr lang="en-US" altLang="ko-KR" sz="1800" b="0" i="1" dirty="0">
              <a:solidFill>
                <a:srgbClr val="5F5F5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34870" name="Picture 2070" descr="좌우로고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6076950"/>
            <a:ext cx="2816225" cy="320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4871" name="Picture 2071" descr="2004 변경 로고심볼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667000"/>
            <a:ext cx="914400" cy="192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Text Box 2061"/>
          <p:cNvSpPr txBox="1">
            <a:spLocks noChangeArrowheads="1"/>
          </p:cNvSpPr>
          <p:nvPr/>
        </p:nvSpPr>
        <p:spPr bwMode="auto">
          <a:xfrm>
            <a:off x="2714625" y="4657725"/>
            <a:ext cx="4214813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ko-KR" altLang="en-US" kern="1200" cap="none" spc="0" normalizeH="0" baseline="0" noProof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박세형</a:t>
            </a:r>
            <a:r>
              <a:rPr kumimoji="0" lang="en-US" altLang="ko-KR" kern="1200" cap="none" spc="0" normalizeH="0" baseline="0" noProof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(labry@etri.re.kr</a:t>
            </a:r>
            <a:r>
              <a:rPr kumimoji="0" lang="en-US" altLang="ko-KR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)</a:t>
            </a:r>
            <a:endParaRPr kumimoji="0" lang="en-US" altLang="ko-KR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  <a:cs typeface="+mn-cs"/>
            </a:endParaRPr>
          </a:p>
          <a:p>
            <a:pPr marR="0" algn="ctr" defTabSz="914400">
              <a:buClrTx/>
              <a:buSzTx/>
              <a:buFontTx/>
              <a:defRPr/>
            </a:pPr>
            <a:r>
              <a:rPr kumimoji="0" lang="ko-KR" altLang="en-US" b="1" kern="1200" cap="none" spc="0" normalizeH="0" baseline="0" noProof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네트워크연구본</a:t>
            </a:r>
            <a:r>
              <a:rPr kumimoji="0" lang="ko-KR" altLang="en-US" b="1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부</a:t>
            </a:r>
            <a:endParaRPr kumimoji="0" lang="ko-KR" altLang="en-US" b="1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  <a:cs typeface="+mn-cs"/>
            </a:endParaRPr>
          </a:p>
        </p:txBody>
      </p:sp>
      <p:sp>
        <p:nvSpPr>
          <p:cNvPr id="1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ko-KR" altLang="en-US" sz="1200" kern="1200" cap="none" spc="0" normalizeH="0" baseline="0" noProof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초연결통신연구소</a:t>
            </a:r>
            <a:endParaRPr kumimoji="0" lang="ko-KR" altLang="en-US" sz="1200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/>
      <p:bldP spid="334865" grpId="0"/>
      <p:bldP spid="334866" grpId="0"/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슬라이드 번호 개체 틀 4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dirty="0">
                <a:latin typeface="Gulim" panose="020B0600000101010101" pitchFamily="50" charset="-127"/>
              </a:rPr>
            </a:fld>
            <a:endParaRPr lang="en-US" altLang="ko-KR" sz="1400" dirty="0">
              <a:latin typeface="Gulim" panose="020B0600000101010101" pitchFamily="50" charset="-127"/>
            </a:endParaRPr>
          </a:p>
        </p:txBody>
      </p:sp>
      <p:pic>
        <p:nvPicPr>
          <p:cNvPr id="3075" name="Picture 742" descr="D:\홍보실\●홍보실 업무 자료\2003홍보실업무보고\상단 이미지(3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2447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AutoShape 743"/>
          <p:cNvSpPr/>
          <p:nvPr/>
        </p:nvSpPr>
        <p:spPr>
          <a:xfrm>
            <a:off x="1143000" y="1524000"/>
            <a:ext cx="5715000" cy="4119563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anose="05000000000000000000" pitchFamily="2" charset="2"/>
              <a:buChar char="v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90600" indent="-276225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65225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ko-KR" altLang="en-US" sz="2900" b="0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목    차</a:t>
            </a:r>
            <a:endParaRPr lang="ko-KR" altLang="en-US" sz="2900" b="0" dirty="0">
              <a:solidFill>
                <a:srgbClr val="0000CC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95350" lvl="1" indent="-609600" eaLnBrk="1" hangingPunct="1">
              <a:lnSpc>
                <a:spcPct val="11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dirty="0">
                <a:solidFill>
                  <a:srgbClr val="FF6600"/>
                </a:solidFill>
              </a:rPr>
              <a:t>----------------------------------------------</a:t>
            </a:r>
            <a:endParaRPr lang="en-US" altLang="ko-KR" sz="2500" dirty="0">
              <a:solidFill>
                <a:srgbClr val="FF6600"/>
              </a:solidFill>
            </a:endParaRPr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dirty="0"/>
              <a:t>1. </a:t>
            </a:r>
            <a:r>
              <a:rPr lang="ko-KR" altLang="en-US" sz="2500" dirty="0"/>
              <a:t>기술의 개요</a:t>
            </a:r>
            <a:endParaRPr lang="ko-KR" altLang="en-US" sz="2500" dirty="0"/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dirty="0"/>
              <a:t>2. </a:t>
            </a:r>
            <a:r>
              <a:rPr lang="ko-KR" altLang="en-US" sz="2500" dirty="0"/>
              <a:t>기술이전 내용 및 범위</a:t>
            </a:r>
            <a:endParaRPr lang="ko-KR" altLang="en-US" sz="2500" dirty="0"/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dirty="0"/>
              <a:t>3. </a:t>
            </a:r>
            <a:r>
              <a:rPr lang="ko-KR" altLang="en-US" sz="2500" dirty="0"/>
              <a:t>경쟁기술과 비교</a:t>
            </a:r>
            <a:endParaRPr lang="ko-KR" altLang="en-US" sz="2500" dirty="0"/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dirty="0"/>
              <a:t>4. </a:t>
            </a:r>
            <a:r>
              <a:rPr lang="ko-KR" altLang="en-US" sz="2500" dirty="0"/>
              <a:t>기술의 사업성 </a:t>
            </a:r>
            <a:endParaRPr lang="en-US" altLang="ko-KR" sz="2500" dirty="0"/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ko-KR" altLang="en-US" sz="2500" dirty="0"/>
              <a:t>     </a:t>
            </a:r>
            <a:r>
              <a:rPr lang="en-US" altLang="ko-KR" sz="2500" dirty="0"/>
              <a:t>- </a:t>
            </a:r>
            <a:r>
              <a:rPr lang="ko-KR" altLang="en-US" sz="2500" dirty="0"/>
              <a:t>활용분야 및 기대효과</a:t>
            </a:r>
            <a:endParaRPr lang="ko-KR" altLang="en-US" sz="2500" dirty="0"/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dirty="0"/>
              <a:t>5. </a:t>
            </a:r>
            <a:r>
              <a:rPr lang="ko-KR" altLang="en-US" sz="2500" dirty="0"/>
              <a:t>국내외 시장 동향</a:t>
            </a:r>
            <a:endParaRPr lang="ko-KR" altLang="en-US" sz="25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 hasCustomPrompt="1"/>
          </p:nvPr>
        </p:nvSpPr>
        <p:spPr>
          <a:xfrm>
            <a:off x="323850" y="303213"/>
            <a:ext cx="8147050" cy="492125"/>
          </a:xfrm>
          <a:ln/>
        </p:spPr>
        <p:txBody>
          <a:bodyPr vert="horz" wrap="square" lIns="91440" tIns="45720" rIns="91440" bIns="45720" anchor="ctr">
            <a:spAutoFit/>
          </a:bodyPr>
          <a:p>
            <a:pPr eaLnBrk="1" hangingPunct="1"/>
            <a:r>
              <a:rPr kumimoji="1" lang="en-US" altLang="ko-KR" sz="2800" dirty="0">
                <a:solidFill>
                  <a:srgbClr val="4D4D4D"/>
                </a:solidFill>
                <a:latin typeface="HYmjrE" panose="02030600000101010101" pitchFamily="18" charset="-127"/>
                <a:ea typeface="HYmjrE" panose="02030600000101010101" pitchFamily="18" charset="-127"/>
                <a:cs typeface="+mj-cs"/>
              </a:rPr>
              <a:t>1</a:t>
            </a:r>
            <a:r>
              <a:rPr kumimoji="1" lang="en-US" altLang="ko-KR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1" lang="ko-KR" altLang="en-US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기술의 개요</a:t>
            </a:r>
            <a:endParaRPr kumimoji="1" lang="ko-KR" altLang="en-US" dirty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099" name="내용 개체 틀 2"/>
          <p:cNvSpPr>
            <a:spLocks noGrp="1"/>
          </p:cNvSpPr>
          <p:nvPr>
            <p:ph sz="quarter" idx="12" hasCustomPrompt="1"/>
          </p:nvPr>
        </p:nvSpPr>
        <p:spPr>
          <a:xfrm>
            <a:off x="0" y="981075"/>
            <a:ext cx="9144000" cy="1630363"/>
          </a:xfrm>
          <a:ln/>
        </p:spPr>
        <p:txBody>
          <a:bodyPr vert="horz" wrap="square" lIns="91440" tIns="45720" rIns="91440" bIns="45720" anchor="t"/>
          <a:p>
            <a:pPr>
              <a:buClr>
                <a:srgbClr val="CC0066"/>
              </a:buClr>
              <a:buSzTx/>
              <a:buFont typeface="GulimChe" panose="020B0609000101010101" pitchFamily="49" charset="-127"/>
            </a:pPr>
            <a:r>
              <a:rPr lang="ko-KR" altLang="en-US" dirty="0"/>
              <a:t>이전 기술 개요</a:t>
            </a:r>
            <a:endParaRPr lang="ko-KR" altLang="en-US" dirty="0"/>
          </a:p>
          <a:p>
            <a:pPr lvl="1"/>
            <a:r>
              <a:rPr lang="en-US" altLang="ko-KR" dirty="0"/>
              <a:t>T-SDN </a:t>
            </a:r>
            <a:r>
              <a:rPr lang="ko-KR" altLang="en-US" dirty="0"/>
              <a:t>멀티세그먼트 슈도와이어 서비스 제어 기술</a:t>
            </a:r>
            <a:endParaRPr lang="en-US" altLang="ko-KR" dirty="0"/>
          </a:p>
        </p:txBody>
      </p:sp>
      <p:sp>
        <p:nvSpPr>
          <p:cNvPr id="4100" name="Rectangle 24"/>
          <p:cNvSpPr/>
          <p:nvPr/>
        </p:nvSpPr>
        <p:spPr>
          <a:xfrm>
            <a:off x="1709738" y="2611438"/>
            <a:ext cx="9144000" cy="457200"/>
          </a:xfrm>
          <a:prstGeom prst="rect">
            <a:avLst/>
          </a:prstGeom>
          <a:noFill/>
          <a:ln w="101600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anose="05000000000000000000" pitchFamily="2" charset="2"/>
              <a:buChar char="v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90600" indent="-276225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65225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latinLnBrk="0">
              <a:spcBef>
                <a:spcPct val="0"/>
              </a:spcBef>
              <a:buClrTx/>
              <a:buFontTx/>
              <a:buNone/>
            </a:pPr>
            <a:endParaRPr lang="ko-KR" altLang="en-US" sz="1800" b="0" dirty="0">
              <a:latin typeface="Gulim" panose="020B0600000101010101" pitchFamily="50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 hasCustomPrompt="1"/>
          </p:nvPr>
        </p:nvSpPr>
        <p:spPr>
          <a:xfrm>
            <a:off x="323850" y="303213"/>
            <a:ext cx="8147050" cy="492125"/>
          </a:xfrm>
          <a:ln/>
        </p:spPr>
        <p:txBody>
          <a:bodyPr vert="horz" wrap="square" lIns="91440" tIns="45720" rIns="91440" bIns="45720" anchor="ctr">
            <a:spAutoFit/>
          </a:bodyPr>
          <a:p>
            <a:pPr eaLnBrk="1" hangingPunct="1"/>
            <a:r>
              <a:rPr kumimoji="1" lang="en-US" altLang="ko-KR" sz="2800" dirty="0">
                <a:solidFill>
                  <a:srgbClr val="4D4D4D"/>
                </a:solidFill>
                <a:latin typeface="HYmjrE" panose="02030600000101010101" pitchFamily="18" charset="-127"/>
                <a:ea typeface="HYmjrE" panose="02030600000101010101" pitchFamily="18" charset="-127"/>
                <a:cs typeface="+mj-cs"/>
              </a:rPr>
              <a:t>2</a:t>
            </a:r>
            <a:r>
              <a:rPr kumimoji="1" lang="en-US" altLang="ko-KR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1" lang="ko-KR" altLang="en-US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기술이전 내용 및 범위</a:t>
            </a:r>
            <a:endParaRPr kumimoji="1" lang="ko-KR" altLang="en-US" dirty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123" name="슬라이드 번호 개체 틀 4"/>
          <p:cNvSpPr txBox="1">
            <a:spLocks noGrp="1"/>
          </p:cNvSpPr>
          <p:nvPr>
            <p:ph type="sldNum" sz="quarter" idx="13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dirty="0">
                <a:latin typeface="Gulim" panose="020B0600000101010101" pitchFamily="50" charset="-127"/>
              </a:rPr>
            </a:fld>
            <a:endParaRPr lang="en-US" altLang="ko-KR" sz="1400" dirty="0">
              <a:latin typeface="Gulim" panose="020B0600000101010101" pitchFamily="50" charset="-127"/>
            </a:endParaRPr>
          </a:p>
        </p:txBody>
      </p:sp>
      <p:sp>
        <p:nvSpPr>
          <p:cNvPr id="5124" name="내용 개체 틀 1"/>
          <p:cNvSpPr>
            <a:spLocks noGrp="1"/>
          </p:cNvSpPr>
          <p:nvPr>
            <p:ph sz="quarter" idx="12" hasCustomPrompt="1"/>
          </p:nvPr>
        </p:nvSpPr>
        <p:spPr>
          <a:xfrm>
            <a:off x="0" y="981075"/>
            <a:ext cx="9144000" cy="5419725"/>
          </a:xfrm>
          <a:ln/>
        </p:spPr>
        <p:txBody>
          <a:bodyPr vert="horz" wrap="square" lIns="91440" tIns="45720" rIns="91440" bIns="45720" anchor="t"/>
          <a:p>
            <a:pPr>
              <a:buClr>
                <a:srgbClr val="CC0066"/>
              </a:buClr>
              <a:buSzTx/>
              <a:buFont typeface="GulimChe" panose="020B0609000101010101" pitchFamily="49" charset="-127"/>
            </a:pPr>
            <a:r>
              <a:rPr lang="ko-KR" altLang="en-US" sz="2000" dirty="0"/>
              <a:t>이전 기술명</a:t>
            </a:r>
            <a:endParaRPr lang="en-US" altLang="ko-KR" sz="2000" dirty="0"/>
          </a:p>
          <a:p>
            <a:pPr lvl="1"/>
            <a:r>
              <a:rPr lang="en-US" altLang="ko-KR" sz="1600" b="0" dirty="0"/>
              <a:t>T-SDN </a:t>
            </a:r>
            <a:r>
              <a:rPr lang="ko-KR" altLang="en-US" sz="1600" b="0" dirty="0"/>
              <a:t>멀티세그먼트 슈도와이어 서비스 제어 기술</a:t>
            </a:r>
            <a:endParaRPr lang="ko-KR" altLang="en-US" sz="1600" b="0" dirty="0"/>
          </a:p>
          <a:p>
            <a:pPr>
              <a:buClr>
                <a:srgbClr val="CC0066"/>
              </a:buClr>
              <a:buSzTx/>
              <a:buFont typeface="GulimChe" panose="020B0609000101010101" pitchFamily="49" charset="-127"/>
            </a:pPr>
            <a:r>
              <a:rPr lang="ko-KR" altLang="en-US" sz="2000" dirty="0"/>
              <a:t>이전 기술의 내용</a:t>
            </a:r>
            <a:endParaRPr lang="en-US" altLang="ko-KR" sz="2000" dirty="0"/>
          </a:p>
          <a:p>
            <a:pPr lvl="1"/>
            <a:r>
              <a:rPr lang="ko-KR" altLang="en-US" sz="1600" dirty="0"/>
              <a:t>트랜스포트 </a:t>
            </a:r>
            <a:r>
              <a:rPr lang="en-US" altLang="ko-KR" sz="1600" dirty="0"/>
              <a:t>SDN </a:t>
            </a:r>
            <a:r>
              <a:rPr lang="ko-KR" altLang="en-US" sz="1600" dirty="0"/>
              <a:t>기술</a:t>
            </a:r>
            <a:endParaRPr lang="ko-KR" altLang="en-US" sz="1600" dirty="0"/>
          </a:p>
          <a:p>
            <a:pPr lvl="2"/>
            <a:r>
              <a:rPr lang="en-US" altLang="ko-KR" sz="1400" dirty="0"/>
              <a:t>T-SDN </a:t>
            </a:r>
            <a:r>
              <a:rPr lang="ko-KR" altLang="en-US" sz="1400" dirty="0"/>
              <a:t>멀티세그먼트 슈도와이어 서비스 제어 기술</a:t>
            </a:r>
            <a:endParaRPr lang="en-US" altLang="ko-KR" sz="1400" b="1" dirty="0"/>
          </a:p>
          <a:p>
            <a:pPr>
              <a:buClr>
                <a:srgbClr val="CC0066"/>
              </a:buClr>
              <a:buSzTx/>
              <a:buFont typeface="GulimChe" panose="020B0609000101010101" pitchFamily="49" charset="-127"/>
            </a:pPr>
            <a:r>
              <a:rPr lang="ko-KR" altLang="en-US" sz="2000" dirty="0"/>
              <a:t>이전 기술의 범위</a:t>
            </a:r>
            <a:endParaRPr lang="en-US" altLang="ko-KR" sz="2000" dirty="0"/>
          </a:p>
          <a:p>
            <a:pPr lvl="1"/>
            <a:r>
              <a:rPr lang="en-US" altLang="ko-KR" sz="1600" b="0" dirty="0"/>
              <a:t>T-SDN </a:t>
            </a:r>
            <a:r>
              <a:rPr lang="ko-KR" altLang="en-US" sz="1600" b="0" dirty="0"/>
              <a:t>멀티세그먼트 슈도와이어 제어 기술</a:t>
            </a:r>
            <a:r>
              <a:rPr lang="en-US" altLang="ko-KR" sz="1600" b="0" dirty="0"/>
              <a:t>, </a:t>
            </a:r>
            <a:r>
              <a:rPr lang="ko-KR" altLang="en-US" sz="1600" b="0" dirty="0"/>
              <a:t>자바 코드 및 시험환경</a:t>
            </a:r>
            <a:endParaRPr lang="ko-KR" altLang="en-US" sz="1600" b="0" dirty="0"/>
          </a:p>
          <a:p>
            <a:pPr lvl="2"/>
            <a:r>
              <a:rPr lang="en-US" altLang="ko-KR" sz="1400" dirty="0"/>
              <a:t>T-SDN </a:t>
            </a:r>
            <a:r>
              <a:rPr lang="ko-KR" altLang="en-US" sz="1400" dirty="0"/>
              <a:t>멀티세그먼트 슈도와이어 서비스 제어 기술</a:t>
            </a:r>
            <a:endParaRPr lang="ko-KR" altLang="en-US" sz="1400" dirty="0"/>
          </a:p>
          <a:p>
            <a:pPr lvl="2"/>
            <a:r>
              <a:rPr lang="en-US" altLang="ko-KR" sz="1400" dirty="0"/>
              <a:t>T-SDN </a:t>
            </a:r>
            <a:r>
              <a:rPr lang="ko-KR" altLang="en-US" sz="1400" dirty="0"/>
              <a:t>멀티세그먼트 슈도와이어 서비스 제어 기술을 위한 소스코드</a:t>
            </a:r>
            <a:endParaRPr lang="ko-KR" altLang="en-US" sz="1400" dirty="0"/>
          </a:p>
          <a:p>
            <a:pPr lvl="2"/>
            <a:r>
              <a:rPr lang="en-US" altLang="ko-KR" sz="1400" dirty="0"/>
              <a:t>T-SDN </a:t>
            </a:r>
            <a:r>
              <a:rPr lang="ko-KR" altLang="en-US" sz="1400" dirty="0"/>
              <a:t>멀티세그먼트 슈도와이어 서비스 제어 기술을 위한 서비스 시험환경</a:t>
            </a:r>
            <a:endParaRPr lang="en-US" altLang="ko-KR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슬라이드 번호 개체 틀 4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dirty="0">
                <a:latin typeface="Gulim" panose="020B0600000101010101" pitchFamily="50" charset="-127"/>
              </a:rPr>
            </a:fld>
            <a:endParaRPr lang="en-US" altLang="ko-KR" sz="1400" dirty="0">
              <a:latin typeface="Gulim" panose="020B0600000101010101" pitchFamily="50" charset="-127"/>
            </a:endParaRPr>
          </a:p>
        </p:txBody>
      </p:sp>
      <p:sp>
        <p:nvSpPr>
          <p:cNvPr id="6147" name="Rectangle 2"/>
          <p:cNvSpPr>
            <a:spLocks noGrp="1"/>
          </p:cNvSpPr>
          <p:nvPr>
            <p:ph type="title" hasCustomPrompt="1"/>
          </p:nvPr>
        </p:nvSpPr>
        <p:spPr>
          <a:xfrm>
            <a:off x="304800" y="258763"/>
            <a:ext cx="7162800" cy="519112"/>
          </a:xfrm>
          <a:ln/>
        </p:spPr>
        <p:txBody>
          <a:bodyPr vert="horz" wrap="square" lIns="91440" tIns="45720" rIns="91440" bIns="45720" anchor="ctr">
            <a:spAutoFit/>
          </a:bodyPr>
          <a:p>
            <a:pPr eaLnBrk="1" hangingPunct="1"/>
            <a:r>
              <a:rPr lang="en-US" altLang="ko-KR" sz="2800" dirty="0">
                <a:solidFill>
                  <a:srgbClr val="4D4D4D"/>
                </a:solidFill>
                <a:latin typeface="HYmjrE" panose="02030600000101010101" pitchFamily="18" charset="-127"/>
                <a:ea typeface="HYmjrE" panose="02030600000101010101" pitchFamily="18" charset="-127"/>
              </a:rPr>
              <a:t>2</a:t>
            </a:r>
            <a:r>
              <a:rPr lang="en-US" altLang="ko-KR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  <a:endParaRPr lang="ko-KR" altLang="en-US" sz="2600" b="0" dirty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935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기술 개발 현황</a:t>
            </a:r>
            <a:endParaRPr kumimoji="1" lang="en-US" altLang="ko-K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762000" marR="0" lvl="1" indent="-28575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기술성숙도</a:t>
            </a:r>
            <a:r>
              <a:rPr kumimoji="1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en-US" altLang="ko-KR" sz="2000" b="0" i="0" u="none" strike="noStrike" kern="1200" cap="none" spc="-1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TRL : Technology Readiness Level</a:t>
            </a:r>
            <a:r>
              <a:rPr kumimoji="1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단계 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:  (  5  )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단계</a:t>
            </a: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47638" y="1916113"/>
          <a:ext cx="8856663" cy="4532313"/>
        </p:xfrm>
        <a:graphic>
          <a:graphicData uri="http://schemas.openxmlformats.org/drawingml/2006/table">
            <a:tbl>
              <a:tblPr/>
              <a:tblGrid>
                <a:gridCol w="617470"/>
                <a:gridCol w="563029"/>
                <a:gridCol w="1520033"/>
                <a:gridCol w="6156130"/>
              </a:tblGrid>
              <a:tr h="2028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구 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정 의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세 부 설 명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80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기초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연구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1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기초 이론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실험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∘기초이론 정립 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6268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2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8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실용 목적의 아이디어</a:t>
                      </a:r>
                      <a:r>
                        <a:rPr lang="en-US" altLang="ko-KR" sz="900" kern="0" spc="-18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,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특허 등 개념정립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</a:t>
                      </a:r>
                      <a:r>
                        <a:rPr lang="ko-KR" altLang="en-US" sz="900" kern="0" spc="-13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기술개발 개념 정립 및 아이디어에 대한 특허 출원 단계</a:t>
                      </a:r>
                      <a:endParaRPr lang="ko-KR" altLang="en-US" sz="900" kern="0" spc="-13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948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실험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3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실험실 규모의 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기본성능 검증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∘실험실 환경에서 실험 또는 전산 시뮬레이션을 통해 기본성능이 검증될 수 있는 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</a:t>
                      </a:r>
                      <a:r>
                        <a:rPr lang="ko-KR" altLang="en-US" sz="900" kern="0" spc="-15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개발하려는 부품</a:t>
                      </a:r>
                      <a:r>
                        <a:rPr lang="en-US" altLang="ko-KR" sz="900" kern="0" spc="-15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900" kern="0" spc="-15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시스템의 기본 설계도면을 확보하는 단계</a:t>
                      </a:r>
                      <a:endParaRPr lang="ko-KR" altLang="en-US" sz="900" kern="0" spc="-15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5005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4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실험실 규모의 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소재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부품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핵심성능 평가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</a:t>
                      </a:r>
                      <a:r>
                        <a:rPr lang="ko-KR" altLang="en-US" sz="900" kern="0" spc="-16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시험샘풀을 제작하여 핵심성능에 대한 평가가 완료된 단계</a:t>
                      </a:r>
                      <a:endParaRPr lang="ko-KR" altLang="en-US" sz="900" kern="0" spc="-16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3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단계에서 도출된 다양한 결과 중에서 최적의 결과를 선택하려는 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</a:t>
                      </a:r>
                      <a:r>
                        <a:rPr lang="ko-KR" altLang="en-US" sz="900" kern="0" spc="-5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컴퓨터 모사가 가능한 경우 최적화를 완료하는 단계</a:t>
                      </a:r>
                      <a:endParaRPr lang="ko-KR" altLang="en-US" sz="900" kern="0" spc="-5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48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시작품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5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확정된 소재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부품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-19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 시작품 제작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및 성능 평가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∘확정된 소재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부품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시스템의 실험실 시작품 제작 및 성능 평가가 완료된 단계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∘개발 대상의 생산을 고려하여 설계하나 실제 제작한 시작품 샘플은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1~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수개 미만인 단계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</a:t>
                      </a:r>
                      <a:r>
                        <a:rPr lang="ko-KR" altLang="en-US" sz="900" kern="0" spc="-7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경제성을 고려하지 않고 기술의 핵심성능으로만 볼 때</a:t>
                      </a:r>
                      <a:r>
                        <a:rPr lang="en-US" altLang="ko-KR" sz="900" kern="0" spc="-7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, </a:t>
                      </a:r>
                      <a:r>
                        <a:rPr lang="ko-KR" altLang="en-US" sz="900" kern="0" spc="-7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실제로 판매가 될 수 있는 정도로 목표 성능을 달성한 단계</a:t>
                      </a:r>
                      <a:endParaRPr lang="ko-KR" altLang="en-US" sz="900" kern="0" spc="-70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6163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6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파일롯 규모 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시작품 제작 및 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성능 평가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∘파일롯 규모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복수 개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~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양산규모의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1/10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정도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)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의 시작품 제작 및 평가가 완료된 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</a:t>
                      </a:r>
                      <a:r>
                        <a:rPr lang="ko-KR" altLang="en-US" sz="900" kern="0" spc="-20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파일롯 규모 생산품에 대해 생산량</a:t>
                      </a:r>
                      <a:r>
                        <a:rPr lang="en-US" altLang="ko-KR" sz="900" kern="0" spc="-20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, </a:t>
                      </a:r>
                      <a:r>
                        <a:rPr lang="ko-KR" altLang="en-US" sz="900" kern="0" spc="-20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생산용량</a:t>
                      </a:r>
                      <a:r>
                        <a:rPr lang="en-US" altLang="ko-KR" sz="900" kern="0" spc="-20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, </a:t>
                      </a:r>
                      <a:r>
                        <a:rPr lang="ko-KR" altLang="en-US" sz="900" kern="0" spc="-20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불량률 등 제시</a:t>
                      </a:r>
                      <a:endParaRPr lang="ko-KR" altLang="en-US" sz="900" kern="0" spc="-20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</a:t>
                      </a:r>
                      <a:r>
                        <a:rPr lang="ko-KR" altLang="en-US" sz="900" kern="0" spc="-1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파일롯 생산을 위한 대규모 투자가 동반되는 단계</a:t>
                      </a:r>
                      <a:endParaRPr lang="ko-KR" altLang="en-US" sz="900" kern="0" spc="-1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</a:t>
                      </a:r>
                      <a:r>
                        <a:rPr lang="ko-KR" altLang="en-US" sz="900" kern="0" spc="-3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생산기업이 수요기업 적용환경에 유사하게 자체 현장테스트를 실시하여 목표 성능을 만족시킨 단계</a:t>
                      </a:r>
                      <a:endParaRPr lang="ko-KR" altLang="en-US" sz="900" kern="0" spc="-3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</a:t>
                      </a:r>
                      <a:r>
                        <a:rPr lang="ko-KR" altLang="en-US" sz="900" kern="0" spc="-22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성능 평가 결과에 대해 가능하면 공인인증 기관의 성적서 확보</a:t>
                      </a:r>
                      <a:endParaRPr lang="ko-KR" altLang="en-US" sz="900" kern="0" spc="-22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571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실용화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7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신뢰성평가 및 </a:t>
                      </a:r>
                      <a:b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</a:b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수요기업 평가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33350" marR="0" indent="-1333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∘실제 환경에서 성능 검증이 이루어지는 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82550" marR="0" indent="-825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∘부품 및 소재개발의 경우 수요업체에서 직접 파일롯 시작품을 현장 평가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성능 및 신뢰성 평가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)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133350" marR="0" indent="-1333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∘가능하면 인증기관의 신뢰성 평가 결과 제출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3452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8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시제품 인증 </a:t>
                      </a:r>
                      <a:r>
                        <a:rPr lang="ko-KR" altLang="en-US" sz="900" kern="0" spc="0" smtClean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및 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표준화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33350" marR="0" indent="-1333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∘표준화 및 인허가 취득 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1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사업화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9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사업화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33350" marR="0" indent="-1333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∘본격적인 양산 및 사업화 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  <a:p>
                      <a:pPr marL="133350" marR="0" indent="-1333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∘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6-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시그마 등 품질관리가 중요한 단계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Malgun Gothic" panose="020B0503020000020004" pitchFamily="50" charset="-127"/>
                        <a:ea typeface="Malgun Gothic" panose="020B0503020000020004" pitchFamily="50" charset="-127"/>
                      </a:endParaRPr>
                    </a:p>
                  </a:txBody>
                  <a:tcPr marL="44227" marR="44227" marT="12230" marB="12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 hasCustomPrompt="1"/>
          </p:nvPr>
        </p:nvSpPr>
        <p:spPr>
          <a:xfrm>
            <a:off x="323850" y="303213"/>
            <a:ext cx="8147050" cy="492125"/>
          </a:xfrm>
          <a:ln/>
        </p:spPr>
        <p:txBody>
          <a:bodyPr vert="horz" wrap="square" lIns="91440" tIns="45720" rIns="91440" bIns="45720" anchor="ctr">
            <a:spAutoFit/>
          </a:bodyPr>
          <a:p>
            <a:pPr eaLnBrk="1" hangingPunct="1"/>
            <a:r>
              <a:rPr kumimoji="1" lang="en-US" altLang="ko-KR" sz="2800" dirty="0">
                <a:solidFill>
                  <a:srgbClr val="4D4D4D"/>
                </a:solidFill>
                <a:latin typeface="HYmjrE" panose="02030600000101010101" pitchFamily="18" charset="-127"/>
                <a:ea typeface="HYmjrE" panose="02030600000101010101" pitchFamily="18" charset="-127"/>
                <a:cs typeface="+mj-cs"/>
              </a:rPr>
              <a:t>3</a:t>
            </a:r>
            <a:r>
              <a:rPr kumimoji="1" lang="en-US" altLang="ko-KR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1" lang="ko-KR" altLang="en-US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경쟁기술과 비교</a:t>
            </a:r>
            <a:endParaRPr kumimoji="1" lang="ko-KR" altLang="en-US" dirty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7171" name="슬라이드 번호 개체 틀 4"/>
          <p:cNvSpPr txBox="1">
            <a:spLocks noGrp="1"/>
          </p:cNvSpPr>
          <p:nvPr>
            <p:ph type="sldNum" sz="quarter" idx="13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dirty="0">
                <a:latin typeface="Gulim" panose="020B0600000101010101" pitchFamily="50" charset="-127"/>
              </a:rPr>
            </a:fld>
            <a:endParaRPr lang="en-US" altLang="ko-KR" sz="1400" dirty="0">
              <a:latin typeface="Gulim" panose="020B0600000101010101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sz="quarter" idx="12" hasCustomPrompt="1"/>
          </p:nvPr>
        </p:nvSpPr>
        <p:spPr>
          <a:xfrm>
            <a:off x="0" y="981075"/>
            <a:ext cx="9144000" cy="5419725"/>
          </a:xfrm>
        </p:spPr>
        <p:txBody>
          <a:bodyPr vert="horz" wrap="square" lIns="91440" tIns="45720" rIns="91440" bIns="45720" numCol="1" rtlCol="0" anchor="t" anchorCtr="0" compatLnSpc="1">
            <a:normAutofit fontScale="85000" lnSpcReduction="10000"/>
          </a:bodyPr>
          <a:lstStyle/>
          <a:p>
            <a:pPr marL="342900" marR="0" lvl="0" indent="-34290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기술특징 및 장점</a:t>
            </a:r>
            <a:endParaRPr kumimoji="1" lang="en-US" altLang="ko-KR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ETRI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는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T-SDN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멀티세그먼트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슈도와이어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제어 기술을 적용하기 위한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API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기술인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YANG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데이터 모델에 대한 국내 고유 표준 기술을 확보하고 있음</a:t>
            </a:r>
            <a:endParaRPr kumimoji="1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관련 기술현황</a:t>
            </a:r>
            <a:endParaRPr kumimoji="1" lang="en-US" altLang="ko-KR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Facebook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Google, NTT, China Telecom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등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Hyper Scale Data Center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및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Service Provider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들이 자사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D.C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에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SDN/NFV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기술을 적용</a:t>
            </a:r>
            <a:endParaRPr kumimoji="1" lang="ko-KR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HP, NEC, IBM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등은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OpenStack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및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클라우드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가상화를 지원하는 솔루션들을 발표하고 있고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</a:t>
            </a:r>
            <a:r>
              <a:rPr kumimoji="1" lang="en-US" altLang="ko-K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Ciena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ALU, Ericsson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등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모바일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코어 및 사업자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전달말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효율화 솔루션 발표 </a:t>
            </a:r>
            <a:endParaRPr kumimoji="1" lang="en-US" altLang="ko-KR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2015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년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9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월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TTA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광전송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프로젝트그룹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(PG201)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산하에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Transport SDN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표준 제정을 목적으로 한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T-SDN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실무반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(WG2016)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이 창설되었으며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2015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년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10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월 ‘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전달망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소프트웨어 정의 네트워킹을 위한 기본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YANG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데이터 모델‘ 및 ’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전달망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소프트웨어 정의 네트워킹을 위한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YANG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데이터 모델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: MPLS-TP'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등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ETRI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의 트랜스포트 네트워크 모델링 기술을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TTA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표준으로 </a:t>
            </a:r>
            <a:r>
              <a: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기고함</a:t>
            </a:r>
            <a:endParaRPr kumimoji="1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기술 차별화</a:t>
            </a:r>
            <a:endParaRPr kumimoji="1" lang="ko-KR" alt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관련 기술은 국내의 통신 사업자들이 공통으로 사용하고 있는 오픈 소스 플랫폼에 손쉽게 탑재될 수 있을 뿐만 아니라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국내 고유 표준에 부합되도록 개발되어 경쟁력을 가지고 있음</a:t>
            </a:r>
            <a:endParaRPr kumimoji="1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476250" marR="0" lvl="1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None/>
              <a:defRPr/>
            </a:pPr>
            <a:endParaRPr kumimoji="1" lang="en-US" altLang="ko-KR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 hasCustomPrompt="1"/>
          </p:nvPr>
        </p:nvSpPr>
        <p:spPr>
          <a:xfrm>
            <a:off x="323850" y="303213"/>
            <a:ext cx="8147050" cy="492125"/>
          </a:xfrm>
          <a:ln/>
        </p:spPr>
        <p:txBody>
          <a:bodyPr vert="horz" wrap="square" lIns="91440" tIns="45720" rIns="91440" bIns="45720" anchor="ctr">
            <a:spAutoFit/>
          </a:bodyPr>
          <a:p>
            <a:pPr eaLnBrk="1" hangingPunct="1"/>
            <a:r>
              <a:rPr kumimoji="1" lang="en-US" altLang="ko-KR" sz="2800" dirty="0">
                <a:solidFill>
                  <a:srgbClr val="4D4D4D"/>
                </a:solidFill>
                <a:latin typeface="HYmjrE" panose="02030600000101010101" pitchFamily="18" charset="-127"/>
                <a:ea typeface="HYmjrE" panose="02030600000101010101" pitchFamily="18" charset="-127"/>
                <a:cs typeface="+mj-cs"/>
              </a:rPr>
              <a:t>4</a:t>
            </a:r>
            <a:r>
              <a:rPr kumimoji="1" lang="en-US" altLang="ko-KR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1" lang="ko-KR" altLang="en-US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기술의 사업성</a:t>
            </a:r>
            <a:endParaRPr kumimoji="1" lang="ko-KR" altLang="en-US" dirty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8195" name="슬라이드 번호 개체 틀 4"/>
          <p:cNvSpPr txBox="1">
            <a:spLocks noGrp="1"/>
          </p:cNvSpPr>
          <p:nvPr>
            <p:ph type="sldNum" sz="quarter" idx="13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dirty="0">
                <a:latin typeface="Gulim" panose="020B0600000101010101" pitchFamily="50" charset="-127"/>
              </a:rPr>
            </a:fld>
            <a:endParaRPr lang="en-US" altLang="ko-KR" sz="1400" dirty="0">
              <a:latin typeface="Gulim" panose="020B0600000101010101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sz="quarter" idx="12" hasCustomPrompt="1"/>
          </p:nvPr>
        </p:nvSpPr>
        <p:spPr>
          <a:xfrm>
            <a:off x="0" y="981075"/>
            <a:ext cx="9144000" cy="5419725"/>
          </a:xfrm>
        </p:spPr>
        <p:txBody>
          <a:bodyPr vert="horz" wrap="square" lIns="91440" tIns="45720" rIns="91440" bIns="45720" numCol="1" rtlCol="0" anchor="t" anchorCtr="0" compatLnSpc="1">
            <a:normAutofit fontScale="70000" lnSpcReduction="20000"/>
          </a:bodyPr>
          <a:lstStyle/>
          <a:p>
            <a:pPr marL="342900" marR="0" lvl="0" indent="-34290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상용화 가능성</a:t>
            </a:r>
            <a:endParaRPr kumimoji="1" lang="en-US" altLang="ko-KR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상용화를 위한 생산설비 등 추가 비용</a:t>
            </a:r>
            <a:endParaRPr kumimoji="1" lang="en-US" altLang="ko-KR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990600" marR="0" lvl="2" indent="-276225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없음</a:t>
            </a:r>
            <a:endParaRPr kumimoji="1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상용화를 위한 추가적인 기술 개발</a:t>
            </a:r>
            <a:endParaRPr kumimoji="1" lang="en-US" altLang="ko-KR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990600" marR="0" lvl="2" indent="-276225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T-SDN</a:t>
            </a:r>
            <a:r>
              <a:rPr kumimoji="1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멀티세그먼트 </a:t>
            </a:r>
            <a:r>
              <a:rPr kumimoji="1" lang="ko-KR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슈도와이어</a:t>
            </a: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서비스제어기술을 </a:t>
            </a:r>
            <a:r>
              <a:rPr kumimoji="1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바탕으로 </a:t>
            </a:r>
            <a:r>
              <a:rPr kumimoji="1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OTN </a:t>
            </a:r>
            <a:r>
              <a:rPr kumimoji="1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또는 </a:t>
            </a:r>
            <a:r>
              <a:rPr kumimoji="1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PTN </a:t>
            </a:r>
            <a:r>
              <a:rPr kumimoji="1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서비스 </a:t>
            </a: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기술 추가  </a:t>
            </a:r>
            <a:r>
              <a:rPr kumimoji="1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구현 및 </a:t>
            </a:r>
            <a:r>
              <a:rPr kumimoji="1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SDN </a:t>
            </a:r>
            <a:r>
              <a:rPr kumimoji="1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트랜스포트 네트워크 시스템의 </a:t>
            </a: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연동</a:t>
            </a:r>
            <a:endParaRPr kumimoji="1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예상 </a:t>
            </a:r>
            <a:r>
              <a:rPr kumimoji="1" lang="ko-KR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제품</a:t>
            </a:r>
            <a:r>
              <a:rPr kumimoji="1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1" lang="ko-K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서비스</a:t>
            </a:r>
            <a:endParaRPr kumimoji="1" lang="en-US" altLang="ko-KR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endParaRPr kumimoji="1" lang="en-US" altLang="ko-KR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endParaRPr kumimoji="1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endParaRPr kumimoji="1" lang="ko-KR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endParaRPr kumimoji="1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endParaRPr kumimoji="1" lang="en-US" altLang="ko-KR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476250" marR="0" lvl="1" indent="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None/>
              <a:defRPr/>
            </a:pPr>
            <a:endParaRPr kumimoji="1" lang="ko-KR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기타 상용화의 애로점 및 극복 방안 </a:t>
            </a:r>
            <a:r>
              <a:rPr kumimoji="1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ko-KR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사업화시</a:t>
            </a:r>
            <a:r>
              <a:rPr kumimoji="1" lang="ko-K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제약조건</a:t>
            </a:r>
            <a:r>
              <a:rPr kumimoji="1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1" lang="en-US" altLang="ko-KR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애로사항</a:t>
            </a:r>
            <a:endParaRPr kumimoji="1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990600" marR="0" lvl="2" indent="-276225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ko-KR" sz="19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ODL (</a:t>
            </a:r>
            <a:r>
              <a:rPr kumimoji="1" lang="en-US" altLang="ko-KR" sz="19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OpenDaylight</a:t>
            </a:r>
            <a:r>
              <a:rPr kumimoji="1" lang="en-US" altLang="ko-KR" sz="19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) </a:t>
            </a:r>
            <a:r>
              <a:rPr kumimoji="1" lang="ko-KR" altLang="en-US" sz="19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프레임워크 기반 소프트웨어 구조 설계 및 개발방법론의 습득난이도가 높음</a:t>
            </a:r>
            <a:endParaRPr kumimoji="1" lang="en-US" altLang="ko-KR" sz="19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극복</a:t>
            </a:r>
            <a:r>
              <a:rPr kumimoji="1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(</a:t>
            </a:r>
            <a:r>
              <a: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개선</a:t>
            </a:r>
            <a:r>
              <a:rPr kumimoji="1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)</a:t>
            </a:r>
            <a:r>
              <a: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방안</a:t>
            </a:r>
            <a:endParaRPr kumimoji="1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990600" marR="0" lvl="2" indent="-276225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ko-KR" altLang="en-US" sz="19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기술이전 교육 과정에서 이전기술인 </a:t>
            </a:r>
            <a:r>
              <a:rPr kumimoji="1" lang="ko-KR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1" lang="en-US" altLang="ko-KR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T-SDN </a:t>
            </a:r>
            <a:r>
              <a:rPr kumimoji="1" lang="ko-KR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멀티세그먼트 </a:t>
            </a:r>
            <a:r>
              <a:rPr kumimoji="1" lang="ko-KR" altLang="en-US" sz="19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슈도와이어</a:t>
            </a:r>
            <a:r>
              <a:rPr kumimoji="1" lang="ko-KR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1" lang="ko-KR" altLang="en-US" sz="19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시비스</a:t>
            </a:r>
            <a:r>
              <a:rPr kumimoji="1" lang="ko-KR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제어 기술 </a:t>
            </a:r>
            <a:r>
              <a:rPr kumimoji="1" lang="ko-KR" altLang="en-US" sz="19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뿐만 아니라</a:t>
            </a:r>
            <a:r>
              <a:rPr kumimoji="1" lang="en-US" altLang="ko-KR" sz="19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ODL </a:t>
            </a:r>
            <a:r>
              <a:rPr kumimoji="1" lang="ko-KR" altLang="en-US" sz="19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프레임워크 기반 소프트웨어 구조 설계 및 개발방법론 교육과정을 포함하여 제공</a:t>
            </a:r>
            <a:endParaRPr kumimoji="1" lang="ko-KR" altLang="en-US" sz="19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68313" y="3068638"/>
          <a:ext cx="8280400" cy="1276350"/>
        </p:xfrm>
        <a:graphic>
          <a:graphicData uri="http://schemas.openxmlformats.org/drawingml/2006/table">
            <a:tbl>
              <a:tblPr/>
              <a:tblGrid>
                <a:gridCol w="3171217"/>
                <a:gridCol w="5109183"/>
              </a:tblGrid>
              <a:tr h="3360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예상 제품</a:t>
                      </a:r>
                      <a:r>
                        <a:rPr lang="en-US" altLang="ko-KR" sz="1100" b="1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/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서비스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91448" marR="91448" marT="45702" marB="4570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예상 수요자</a:t>
                      </a:r>
                      <a:r>
                        <a:rPr lang="en-US" altLang="ko-KR" sz="1100" b="1" kern="0" spc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(</a:t>
                      </a:r>
                      <a:r>
                        <a:rPr lang="ko-KR" altLang="en-US" sz="1100" b="1" kern="0" spc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층</a:t>
                      </a:r>
                      <a:r>
                        <a:rPr lang="en-US" altLang="ko-KR" sz="1100" b="1" kern="0" spc="0"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)</a:t>
                      </a:r>
                      <a:endParaRPr lang="ko-KR" altLang="en-US" sz="1100" b="1" kern="0" spc="0">
                        <a:solidFill>
                          <a:schemeClr val="tx1"/>
                        </a:solidFill>
                        <a:effectLst/>
                        <a:latin typeface="Haansoft Batang" panose="02030600000101010101" charset="-122"/>
                      </a:endParaRPr>
                    </a:p>
                  </a:txBody>
                  <a:tcPr marL="91448" marR="91448" marT="45702" marB="4570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82"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altLang="ko-K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SDN</a:t>
                      </a:r>
                      <a:r>
                        <a:rPr lang="en-US" altLang="ko-K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기반 트랜스포트 네트워크의 </a:t>
                      </a:r>
                      <a:r>
                        <a:rPr lang="en-US" altLang="ko-K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OTN </a:t>
                      </a:r>
                      <a:r>
                        <a:rPr lang="ko-KR" alt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</a:t>
                      </a:r>
                      <a:endParaRPr lang="ko-KR" alt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2" marB="4570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통신사업자</a:t>
                      </a:r>
                      <a:r>
                        <a:rPr lang="en-US" altLang="ko-K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네트워크 장비 벤더</a:t>
                      </a:r>
                      <a:r>
                        <a:rPr lang="en-US" altLang="ko-K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사업자</a:t>
                      </a:r>
                      <a:endParaRPr lang="ko-KR" alt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2" marB="4570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67"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altLang="ko-K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SDN</a:t>
                      </a:r>
                      <a:r>
                        <a:rPr lang="en-US" altLang="ko-K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기반 트랜스포트 네트워크의 </a:t>
                      </a:r>
                      <a:r>
                        <a:rPr lang="en-US" altLang="ko-K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PTN </a:t>
                      </a:r>
                      <a:r>
                        <a:rPr lang="ko-KR" alt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</a:t>
                      </a:r>
                      <a:endParaRPr lang="ko-KR" alt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2" marB="4570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통신사업자</a:t>
                      </a:r>
                      <a:r>
                        <a:rPr lang="en-US" altLang="ko-K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네트워크 장비 벤더</a:t>
                      </a:r>
                      <a:r>
                        <a:rPr lang="en-US" altLang="ko-K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사업자</a:t>
                      </a:r>
                      <a:endParaRPr lang="ko-KR" alt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2" marB="4570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 hasCustomPrompt="1"/>
          </p:nvPr>
        </p:nvSpPr>
        <p:spPr>
          <a:xfrm>
            <a:off x="323850" y="287338"/>
            <a:ext cx="8147050" cy="523875"/>
          </a:xfrm>
          <a:ln/>
        </p:spPr>
        <p:txBody>
          <a:bodyPr vert="horz" wrap="square" lIns="91440" tIns="45720" rIns="91440" bIns="45720" anchor="ctr">
            <a:spAutoFit/>
          </a:bodyPr>
          <a:p>
            <a:pPr eaLnBrk="1" hangingPunct="1"/>
            <a:r>
              <a:rPr kumimoji="1" lang="en-US" altLang="ko-KR" sz="2800" dirty="0">
                <a:solidFill>
                  <a:srgbClr val="4D4D4D"/>
                </a:solidFill>
                <a:latin typeface="HYmjrE" panose="02030600000101010101" pitchFamily="18" charset="-127"/>
                <a:ea typeface="HYmjrE" panose="02030600000101010101" pitchFamily="18" charset="-127"/>
                <a:cs typeface="+mj-cs"/>
              </a:rPr>
              <a:t>5</a:t>
            </a:r>
            <a:r>
              <a:rPr kumimoji="1" lang="en-US" altLang="ko-KR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1" lang="ko-KR" altLang="en-US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서비스 동향 및 시장 규모</a:t>
            </a:r>
            <a:endParaRPr kumimoji="1" lang="ko-KR" altLang="en-US" dirty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9219" name="슬라이드 번호 개체 틀 4"/>
          <p:cNvSpPr txBox="1">
            <a:spLocks noGrp="1"/>
          </p:cNvSpPr>
          <p:nvPr>
            <p:ph type="sldNum" sz="quarter" idx="13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dirty="0">
                <a:latin typeface="Gulim" panose="020B0600000101010101" pitchFamily="50" charset="-127"/>
              </a:rPr>
            </a:fld>
            <a:endParaRPr lang="en-US" altLang="ko-KR" sz="1400" dirty="0">
              <a:latin typeface="Gulim" panose="020B0600000101010101" pitchFamily="50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2" hasCustomPrompt="1"/>
          </p:nvPr>
        </p:nvSpPr>
        <p:spPr>
          <a:xfrm>
            <a:off x="0" y="981075"/>
            <a:ext cx="9144000" cy="5400675"/>
          </a:xfrm>
        </p:spPr>
        <p:txBody>
          <a:bodyPr vert="horz" wrap="square" lIns="91440" tIns="45720" rIns="91440" bIns="45720" numCol="1" rtlCol="0" anchor="t" anchorCtr="0" compatLnSpc="1">
            <a:normAutofit fontScale="70000" lnSpcReduction="20000"/>
          </a:bodyPr>
          <a:lstStyle/>
          <a:p>
            <a:pPr marL="342900" marR="0" lvl="0" indent="-34290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서비스 동향</a:t>
            </a:r>
            <a:endParaRPr kumimoji="1" lang="en-US" altLang="ko-KR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HP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NEC, IBM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등은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OpenStack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및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클라우드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가상화를 지원하는 솔루션들을 발표하고 있고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</a:t>
            </a:r>
            <a:r>
              <a:rPr kumimoji="1" lang="en-US" altLang="ko-K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Ciena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ALU, Ericsson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등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모바일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코어 및 사업자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전달말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효율화 솔루션 발표 </a:t>
            </a:r>
            <a:r>
              <a: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중임</a:t>
            </a:r>
            <a:endParaRPr kumimoji="1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SKT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KT, LGU+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등에서 </a:t>
            </a:r>
            <a:r>
              <a:rPr kumimoji="1" lang="ko-KR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전달망</a:t>
            </a:r>
            <a:r>
              <a: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인프라 효율화를 위한 </a:t>
            </a:r>
            <a:r>
              <a:rPr kumimoji="1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T-SDN </a:t>
            </a:r>
            <a:r>
              <a: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기술 개발 및 도입 중</a:t>
            </a:r>
            <a:endParaRPr kumimoji="1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AT&amp;T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는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SDN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콘트롤러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화이트박스 하드웨어를 통합하여 네트워크를 가상화하는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Domain 2. 0 project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진행중이며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2020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년까지 네트워크 서비스의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75%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를 가상화한다는 계획을 발표하였고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엔터프라이즈 대상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이더넷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서비스를 목표로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Managed Internet on Demand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서비스를 시작함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.</a:t>
            </a:r>
            <a:endParaRPr kumimoji="1" lang="ko-KR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Cisco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는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SDN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전문 기업인 </a:t>
            </a:r>
            <a:r>
              <a:rPr kumimoji="1" lang="en-US" altLang="ko-K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Embrane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의 인수 계획을 발표하였으며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자사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SDN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플랫폼인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ACI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와 연동 가능한 스위치 라인업을 확대 지원함으로써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Cisco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를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중심으로한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SDN Ecosystem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형성에 노력 중임</a:t>
            </a:r>
            <a:endParaRPr kumimoji="1" lang="ko-KR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Juniper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는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오픈스택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밴더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1" lang="en-US" altLang="ko-K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Mirantis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와 기술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파트너쉽을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체결하고 </a:t>
            </a:r>
            <a:r>
              <a:rPr kumimoji="1" lang="en-US" altLang="ko-K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Mirantis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의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오픈스택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기술을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Juniper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의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오픈소스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기반 데이터센터 네트워크 가상화 소프트웨어인 </a:t>
            </a:r>
            <a:r>
              <a:rPr kumimoji="1" lang="en-US" altLang="ko-K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OpenContrail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과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상호연동토록함으로써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기술 성숙도를 가속화하고 있으며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VMware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와 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파트너쉽을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맺고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private cloud solution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부분 공동 전략으로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Juniper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의 </a:t>
            </a:r>
            <a:r>
              <a:rPr kumimoji="1" lang="en-US" altLang="ko-K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metafabric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architecture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와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VMware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의 네트워크 가상화 플랫폼을 통합한 제품을 출시 </a:t>
            </a:r>
            <a:r>
              <a: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예정임</a:t>
            </a:r>
            <a:endParaRPr kumimoji="1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endParaRPr kumimoji="1" lang="ko-KR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시장 규모</a:t>
            </a:r>
            <a:endParaRPr kumimoji="1" lang="ko-KR" alt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글로벌 </a:t>
            </a:r>
            <a:r>
              <a:rPr kumimoji="1" lang="ko-KR" alt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1" lang="en-US" altLang="ko-KR" sz="2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SDN/NFV </a:t>
            </a:r>
            <a:r>
              <a:rPr kumimoji="1" lang="ko-KR" alt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시장 </a:t>
            </a:r>
            <a:r>
              <a:rPr kumimoji="1" lang="ko-KR" altLang="en-US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규모는 </a:t>
            </a:r>
            <a:r>
              <a:rPr kumimoji="1" lang="en-US" altLang="ko-KR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2013</a:t>
            </a:r>
            <a:r>
              <a:rPr kumimoji="1" lang="ko-KR" altLang="en-US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년 </a:t>
            </a:r>
            <a:r>
              <a:rPr kumimoji="1" lang="en-US" altLang="ko-KR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2.2</a:t>
            </a:r>
            <a:r>
              <a:rPr kumimoji="1" lang="ko-KR" altLang="en-US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억 달러 규모에서 </a:t>
            </a:r>
            <a:r>
              <a:rPr kumimoji="1" lang="en-US" altLang="ko-KR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2018</a:t>
            </a:r>
            <a:r>
              <a:rPr kumimoji="1" lang="ko-KR" altLang="en-US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년 </a:t>
            </a:r>
            <a:r>
              <a:rPr kumimoji="1" lang="en-US" altLang="ko-KR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287</a:t>
            </a:r>
            <a:r>
              <a:rPr kumimoji="1" lang="ko-KR" altLang="en-US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억 달러 규모로 성장해 연평균</a:t>
            </a:r>
            <a:r>
              <a:rPr kumimoji="1" lang="en-US" altLang="ko-KR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(CAGR) 66.5%</a:t>
            </a:r>
            <a:r>
              <a:rPr kumimoji="1" lang="ko-KR" altLang="en-US" sz="2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의 성장 규모를 보일 것으로 전망됨</a:t>
            </a:r>
            <a:endParaRPr kumimoji="1" lang="ko-KR" altLang="en-US" sz="21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62000" marR="0" lvl="1" indent="-285750" algn="l" defTabSz="914400" rtl="0" eaLnBrk="0" fontAlgn="base" latinLnBrk="1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국내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SDN/NFV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시장은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2016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년 기준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5902</a:t>
            </a:r>
            <a:r>
              <a:rPr kumimoji="1" lang="ko-KR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억원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규모에서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2020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년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1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조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7101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억 규모로 늘어날 전망이며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,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연평균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30.5% </a:t>
            </a:r>
            <a:r>
              <a:rPr kumimoji="1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성장 </a:t>
            </a:r>
            <a:r>
              <a: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전망</a:t>
            </a:r>
            <a:endParaRPr kumimoji="1" lang="ko-KR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바닥글 개체 틀 3"/>
          <p:cNvSpPr txBox="1">
            <a:spLocks noGrp="1"/>
          </p:cNvSpPr>
          <p:nvPr>
            <p:ph type="ftr" sz="quarter" idx="4294967295"/>
          </p:nvPr>
        </p:nvSpPr>
        <p:spPr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</a:ln>
        </p:spPr>
        <p:txBody>
          <a:bodyPr/>
          <a:p>
            <a:pPr mar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1800" b="0" dirty="0">
                <a:latin typeface="Gulim" panose="020B0600000101010101" pitchFamily="50" charset="-127"/>
              </a:rPr>
              <a:t>ETRI OOO</a:t>
            </a:r>
            <a:r>
              <a:rPr lang="ko-KR" altLang="en-US" sz="1800" b="0" dirty="0">
                <a:latin typeface="Gulim" panose="020B0600000101010101" pitchFamily="50" charset="-127"/>
              </a:rPr>
              <a:t>연구소</a:t>
            </a:r>
            <a:r>
              <a:rPr lang="en-US" altLang="ko-KR" sz="1800" b="0" dirty="0">
                <a:latin typeface="Gulim" panose="020B0600000101010101" pitchFamily="50" charset="-127"/>
              </a:rPr>
              <a:t>(</a:t>
            </a:r>
            <a:endParaRPr lang="ko-KR" altLang="en-US" sz="1800" b="0" dirty="0">
              <a:latin typeface="Gulim" panose="020B0600000101010101" pitchFamily="50" charset="-127"/>
            </a:endParaRPr>
          </a:p>
        </p:txBody>
      </p:sp>
      <p:sp>
        <p:nvSpPr>
          <p:cNvPr id="10243" name="슬라이드 번호 개체 틀 4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dirty="0">
                <a:latin typeface="Gulim" panose="020B0600000101010101" pitchFamily="50" charset="-127"/>
              </a:rPr>
            </a:fld>
            <a:endParaRPr lang="en-US" altLang="ko-KR" sz="1400" dirty="0">
              <a:latin typeface="Gulim" panose="020B0600000101010101" pitchFamily="50" charset="-127"/>
            </a:endParaRPr>
          </a:p>
        </p:txBody>
      </p:sp>
      <p:pic>
        <p:nvPicPr>
          <p:cNvPr id="10244" name="Picture 522" descr="D:\과거홍보\●ETRI CIS\연구원 이미지\연구장면(4개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0" y="2025650"/>
            <a:ext cx="4572000" cy="3579813"/>
          </a:xfrm>
          <a:prstGeom prst="rect">
            <a:avLst/>
          </a:prstGeom>
          <a:noFill/>
          <a:ln w="9525">
            <a:noFill/>
          </a:ln>
          <a:effectLst>
            <a:outerShdw dist="89803" dir="2699999" algn="ctr" rotWithShape="0">
              <a:srgbClr val="4D4D4D">
                <a:alpha val="50000"/>
              </a:srgbClr>
            </a:outerShdw>
          </a:effectLst>
        </p:spPr>
      </p:pic>
      <p:sp>
        <p:nvSpPr>
          <p:cNvPr id="10245" name="Text Box 523"/>
          <p:cNvSpPr txBox="1"/>
          <p:nvPr/>
        </p:nvSpPr>
        <p:spPr>
          <a:xfrm>
            <a:off x="2057400" y="1339850"/>
            <a:ext cx="2667000" cy="565150"/>
          </a:xfrm>
          <a:prstGeom prst="rect">
            <a:avLst/>
          </a:prstGeom>
          <a:noFill/>
          <a:ln w="101600">
            <a:noFill/>
          </a:ln>
        </p:spPr>
        <p:txBody>
          <a:bodyPr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anose="05000000000000000000" pitchFamily="2" charset="2"/>
              <a:buChar char="v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90600" indent="-276225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65225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ko-KR" altLang="en-US" sz="3100" b="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 b="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en-US" altLang="ko-KR" sz="3100" b="0" dirty="0">
              <a:solidFill>
                <a:srgbClr val="FF66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46" name="Rectangle 529"/>
          <p:cNvSpPr/>
          <p:nvPr/>
        </p:nvSpPr>
        <p:spPr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 w="101600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anose="05000000000000000000" pitchFamily="2" charset="2"/>
              <a:buChar char="v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90600" indent="-276225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65225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endParaRPr lang="ko-KR" altLang="en-US" sz="1800" b="0" dirty="0">
              <a:latin typeface="Gulim" panose="020B0600000101010101" pitchFamily="50" charset="-127"/>
            </a:endParaRPr>
          </a:p>
        </p:txBody>
      </p:sp>
      <p:sp>
        <p:nvSpPr>
          <p:cNvPr id="10247" name="Rectangle 530"/>
          <p:cNvSpPr/>
          <p:nvPr/>
        </p:nvSpPr>
        <p:spPr>
          <a:xfrm>
            <a:off x="533400" y="6400800"/>
            <a:ext cx="83820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anose="05000000000000000000" pitchFamily="2" charset="2"/>
              <a:buChar char="v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90600" indent="-276225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65225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lnSpc>
                <a:spcPct val="90000"/>
              </a:lnSpc>
              <a:buNone/>
            </a:pPr>
            <a:r>
              <a:rPr lang="en-US" altLang="ko-KR" sz="1600" dirty="0">
                <a:solidFill>
                  <a:srgbClr val="000099"/>
                </a:solidFill>
                <a:latin typeface="Gulim" panose="020B0600000101010101" pitchFamily="50" charset="-127"/>
              </a:rPr>
              <a:t>♣ </a:t>
            </a:r>
            <a:r>
              <a:rPr lang="ko-KR" altLang="en-US" sz="1600" dirty="0">
                <a:solidFill>
                  <a:srgbClr val="000099"/>
                </a:solidFill>
                <a:latin typeface="Gulim" panose="020B0600000101010101" pitchFamily="50" charset="-127"/>
              </a:rPr>
              <a:t>연락처 </a:t>
            </a:r>
            <a:r>
              <a:rPr lang="en-US" altLang="ko-KR" sz="1600" dirty="0">
                <a:solidFill>
                  <a:srgbClr val="000099"/>
                </a:solidFill>
                <a:latin typeface="Gulim" panose="020B0600000101010101" pitchFamily="50" charset="-127"/>
              </a:rPr>
              <a:t>: </a:t>
            </a:r>
            <a:r>
              <a:rPr lang="ko-KR" altLang="en-US" sz="1600" dirty="0">
                <a:solidFill>
                  <a:srgbClr val="000099"/>
                </a:solidFill>
                <a:latin typeface="Gulim" panose="020B0600000101010101" pitchFamily="50" charset="-127"/>
              </a:rPr>
              <a:t>초연결통신연구소</a:t>
            </a:r>
            <a:r>
              <a:rPr lang="en-US" altLang="ko-KR" sz="1600" dirty="0">
                <a:solidFill>
                  <a:srgbClr val="000099"/>
                </a:solidFill>
                <a:latin typeface="Gulim" panose="020B0600000101010101" pitchFamily="50" charset="-127"/>
              </a:rPr>
              <a:t>, </a:t>
            </a:r>
            <a:r>
              <a:rPr lang="ko-KR" altLang="en-US" sz="1600" dirty="0">
                <a:solidFill>
                  <a:srgbClr val="000099"/>
                </a:solidFill>
                <a:latin typeface="Gulim" panose="020B0600000101010101" pitchFamily="50" charset="-127"/>
              </a:rPr>
              <a:t>박세형 선</a:t>
            </a:r>
            <a:r>
              <a:rPr lang="en-US" altLang="ko-KR" sz="1600" dirty="0">
                <a:solidFill>
                  <a:srgbClr val="000099"/>
                </a:solidFill>
              </a:rPr>
              <a:t>·</a:t>
            </a:r>
            <a:r>
              <a:rPr lang="ko-KR" altLang="en-US" sz="1600" dirty="0">
                <a:solidFill>
                  <a:srgbClr val="000099"/>
                </a:solidFill>
                <a:latin typeface="Gulim" panose="020B0600000101010101" pitchFamily="50" charset="-127"/>
              </a:rPr>
              <a:t>연 </a:t>
            </a:r>
            <a:r>
              <a:rPr lang="en-US" altLang="ko-KR" sz="1600" dirty="0">
                <a:solidFill>
                  <a:srgbClr val="000099"/>
                </a:solidFill>
                <a:latin typeface="Gulim" panose="020B0600000101010101" pitchFamily="50" charset="-127"/>
              </a:rPr>
              <a:t>(042-860-1268, labry@etri.re.kr)</a:t>
            </a:r>
            <a:endParaRPr lang="en-US" altLang="ko-KR" sz="1600" dirty="0">
              <a:solidFill>
                <a:srgbClr val="000099"/>
              </a:solidFill>
              <a:latin typeface="Gulim" panose="020B0600000101010101" pitchFamily="50" charset="-127"/>
            </a:endParaRPr>
          </a:p>
        </p:txBody>
      </p:sp>
      <p:sp>
        <p:nvSpPr>
          <p:cNvPr id="10248" name="Text Box 531"/>
          <p:cNvSpPr txBox="1"/>
          <p:nvPr/>
        </p:nvSpPr>
        <p:spPr>
          <a:xfrm>
            <a:off x="5562600" y="5715000"/>
            <a:ext cx="1600200" cy="320675"/>
          </a:xfrm>
          <a:prstGeom prst="rect">
            <a:avLst/>
          </a:prstGeom>
          <a:noFill/>
          <a:ln w="101600">
            <a:noFill/>
          </a:ln>
        </p:spPr>
        <p:txBody>
          <a:bodyPr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anose="05000000000000000000" pitchFamily="2" charset="2"/>
              <a:buChar char="v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90600" indent="-276225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65225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ea typeface="Dotum" panose="020B0600000101010101" pitchFamily="50" charset="-127"/>
              </a:rPr>
              <a:t>www.etri.re.kr</a:t>
            </a:r>
            <a:endParaRPr lang="en-US" altLang="ko-KR" sz="1500" dirty="0">
              <a:solidFill>
                <a:srgbClr val="3333CC"/>
              </a:solidFill>
              <a:latin typeface="Arial" panose="020B0604020202020204" pitchFamily="34" charset="0"/>
              <a:ea typeface="Dotum" panose="020B0600000101010101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>
        <a:no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b="1" dirty="0" smtClean="0">
            <a:solidFill>
              <a:schemeClr val="bg1"/>
            </a:solidFill>
            <a:latin typeface="Malgun Gothic" panose="020B0503020000020004" pitchFamily="50" charset="-127"/>
            <a:ea typeface="Malgun Gothic" panose="020B0503020000020004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anose="020B0600000101010101" pitchFamily="50" charset="-127"/>
            <a:ea typeface="Gulim" panose="020B0600000101010101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3733</Words>
  <Application>WPS 演示</Application>
  <PresentationFormat>On-screen Show (4:3)</PresentationFormat>
  <Paragraphs>222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30" baseType="lpstr">
      <vt:lpstr>Arial</vt:lpstr>
      <vt:lpstr>宋体</vt:lpstr>
      <vt:lpstr>Wingdings</vt:lpstr>
      <vt:lpstr>Gulim</vt:lpstr>
      <vt:lpstr>Times New Roman</vt:lpstr>
      <vt:lpstr>GulimChe</vt:lpstr>
      <vt:lpstr>휴먼새내기체</vt:lpstr>
      <vt:lpstr>FZSong_Superfont</vt:lpstr>
      <vt:lpstr>HY헤드라인M</vt:lpstr>
      <vt:lpstr>Arial Black</vt:lpstr>
      <vt:lpstr>휴먼각진헤드라인</vt:lpstr>
      <vt:lpstr>HYgtrE</vt:lpstr>
      <vt:lpstr>HYmjrE</vt:lpstr>
      <vt:lpstr>Malgun Gothic</vt:lpstr>
      <vt:lpstr>Haansoft Batang</vt:lpstr>
      <vt:lpstr>Dotum</vt:lpstr>
      <vt:lpstr>Haansoft Batang</vt:lpstr>
      <vt:lpstr>BatangChe</vt:lpstr>
      <vt:lpstr>微软雅黑</vt:lpstr>
      <vt:lpstr>Arial Unicode MS</vt:lpstr>
      <vt:lpstr>기본 디자인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시스템공학연구소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kic</cp:lastModifiedBy>
  <cp:revision>1291</cp:revision>
  <cp:lastPrinted>2014-09-28T23:54:13Z</cp:lastPrinted>
  <dcterms:created xsi:type="dcterms:W3CDTF">1998-07-27T04:31:16Z</dcterms:created>
  <dcterms:modified xsi:type="dcterms:W3CDTF">2020-09-15T05:28:10Z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