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Gothic-Extra"/>
                <a:cs typeface="HYGothic-Extra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0099"/>
                </a:solidFill>
                <a:latin typeface="HYporM"/>
                <a:cs typeface="HYpor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HYGothic-Extra"/>
                <a:cs typeface="HYGothic-Extr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Gothic-Extra"/>
                <a:cs typeface="HYGothic-Extra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0099"/>
                </a:solidFill>
                <a:latin typeface="HYporM"/>
                <a:cs typeface="HYpor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Gothic-Extra"/>
                <a:cs typeface="HYGothic-Extra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0099"/>
                </a:solidFill>
                <a:latin typeface="HYporM"/>
                <a:cs typeface="HYpor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Gothic-Extra"/>
                <a:cs typeface="HYGothic-Extra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76544" y="155502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564"/>
                </a:lnTo>
              </a:path>
            </a:pathLst>
          </a:custGeom>
          <a:ln w="6982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389825" y="192666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70">
                <a:moveTo>
                  <a:pt x="0" y="0"/>
                </a:moveTo>
                <a:lnTo>
                  <a:pt x="0" y="140400"/>
                </a:lnTo>
              </a:path>
            </a:pathLst>
          </a:custGeom>
          <a:ln w="69807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72774" y="174084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09" y="0"/>
                </a:lnTo>
              </a:path>
            </a:pathLst>
          </a:custGeom>
          <a:ln w="3716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002723" y="155501"/>
            <a:ext cx="228981" cy="177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541793" y="155502"/>
            <a:ext cx="271096" cy="188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0" y="0"/>
            <a:ext cx="9144000" cy="24475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5515102" y="0"/>
                </a:moveTo>
                <a:lnTo>
                  <a:pt x="199897" y="0"/>
                </a:lnTo>
                <a:lnTo>
                  <a:pt x="154059" y="5281"/>
                </a:lnTo>
                <a:lnTo>
                  <a:pt x="111982" y="20324"/>
                </a:lnTo>
                <a:lnTo>
                  <a:pt x="74866" y="43927"/>
                </a:lnTo>
                <a:lnTo>
                  <a:pt x="43911" y="74887"/>
                </a:lnTo>
                <a:lnTo>
                  <a:pt x="20315" y="112004"/>
                </a:lnTo>
                <a:lnTo>
                  <a:pt x="5278" y="154075"/>
                </a:lnTo>
                <a:lnTo>
                  <a:pt x="0" y="199898"/>
                </a:lnTo>
                <a:lnTo>
                  <a:pt x="0" y="3919474"/>
                </a:lnTo>
                <a:lnTo>
                  <a:pt x="5278" y="3965296"/>
                </a:lnTo>
                <a:lnTo>
                  <a:pt x="20315" y="4007367"/>
                </a:lnTo>
                <a:lnTo>
                  <a:pt x="43911" y="4044484"/>
                </a:lnTo>
                <a:lnTo>
                  <a:pt x="74866" y="4075444"/>
                </a:lnTo>
                <a:lnTo>
                  <a:pt x="111982" y="4099047"/>
                </a:lnTo>
                <a:lnTo>
                  <a:pt x="154059" y="4114090"/>
                </a:lnTo>
                <a:lnTo>
                  <a:pt x="199897" y="4119372"/>
                </a:lnTo>
                <a:lnTo>
                  <a:pt x="5515102" y="4119372"/>
                </a:lnTo>
                <a:lnTo>
                  <a:pt x="5560924" y="4114090"/>
                </a:lnTo>
                <a:lnTo>
                  <a:pt x="5602995" y="4099047"/>
                </a:lnTo>
                <a:lnTo>
                  <a:pt x="5640112" y="4075444"/>
                </a:lnTo>
                <a:lnTo>
                  <a:pt x="5671072" y="4044484"/>
                </a:lnTo>
                <a:lnTo>
                  <a:pt x="5694675" y="4007367"/>
                </a:lnTo>
                <a:lnTo>
                  <a:pt x="5709718" y="3965296"/>
                </a:lnTo>
                <a:lnTo>
                  <a:pt x="5714999" y="3919474"/>
                </a:lnTo>
                <a:lnTo>
                  <a:pt x="5714999" y="199898"/>
                </a:lnTo>
                <a:lnTo>
                  <a:pt x="5709718" y="154075"/>
                </a:lnTo>
                <a:lnTo>
                  <a:pt x="5694675" y="112004"/>
                </a:lnTo>
                <a:lnTo>
                  <a:pt x="5671072" y="74887"/>
                </a:lnTo>
                <a:lnTo>
                  <a:pt x="5640112" y="43927"/>
                </a:lnTo>
                <a:lnTo>
                  <a:pt x="5602995" y="20324"/>
                </a:lnTo>
                <a:lnTo>
                  <a:pt x="5560924" y="5281"/>
                </a:lnTo>
                <a:lnTo>
                  <a:pt x="55151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0" y="199898"/>
                </a:moveTo>
                <a:lnTo>
                  <a:pt x="5278" y="154075"/>
                </a:lnTo>
                <a:lnTo>
                  <a:pt x="20315" y="112004"/>
                </a:lnTo>
                <a:lnTo>
                  <a:pt x="43911" y="74887"/>
                </a:lnTo>
                <a:lnTo>
                  <a:pt x="74866" y="43927"/>
                </a:lnTo>
                <a:lnTo>
                  <a:pt x="111982" y="20324"/>
                </a:lnTo>
                <a:lnTo>
                  <a:pt x="154059" y="5281"/>
                </a:lnTo>
                <a:lnTo>
                  <a:pt x="199897" y="0"/>
                </a:lnTo>
                <a:lnTo>
                  <a:pt x="5515102" y="0"/>
                </a:lnTo>
                <a:lnTo>
                  <a:pt x="5560924" y="5281"/>
                </a:lnTo>
                <a:lnTo>
                  <a:pt x="5602995" y="20324"/>
                </a:lnTo>
                <a:lnTo>
                  <a:pt x="5640112" y="43927"/>
                </a:lnTo>
                <a:lnTo>
                  <a:pt x="5671072" y="74887"/>
                </a:lnTo>
                <a:lnTo>
                  <a:pt x="5694675" y="112004"/>
                </a:lnTo>
                <a:lnTo>
                  <a:pt x="5709718" y="154075"/>
                </a:lnTo>
                <a:lnTo>
                  <a:pt x="5714999" y="199898"/>
                </a:lnTo>
                <a:lnTo>
                  <a:pt x="5714999" y="3919474"/>
                </a:lnTo>
                <a:lnTo>
                  <a:pt x="5709718" y="3965296"/>
                </a:lnTo>
                <a:lnTo>
                  <a:pt x="5694675" y="4007367"/>
                </a:lnTo>
                <a:lnTo>
                  <a:pt x="5671072" y="4044484"/>
                </a:lnTo>
                <a:lnTo>
                  <a:pt x="5640112" y="4075444"/>
                </a:lnTo>
                <a:lnTo>
                  <a:pt x="5602995" y="4099047"/>
                </a:lnTo>
                <a:lnTo>
                  <a:pt x="5560924" y="4114090"/>
                </a:lnTo>
                <a:lnTo>
                  <a:pt x="5515102" y="4119372"/>
                </a:lnTo>
                <a:lnTo>
                  <a:pt x="199897" y="4119372"/>
                </a:lnTo>
                <a:lnTo>
                  <a:pt x="154059" y="4114090"/>
                </a:lnTo>
                <a:lnTo>
                  <a:pt x="111982" y="4099047"/>
                </a:lnTo>
                <a:lnTo>
                  <a:pt x="74866" y="4075444"/>
                </a:lnTo>
                <a:lnTo>
                  <a:pt x="43911" y="4044484"/>
                </a:lnTo>
                <a:lnTo>
                  <a:pt x="20315" y="4007367"/>
                </a:lnTo>
                <a:lnTo>
                  <a:pt x="5278" y="3965296"/>
                </a:lnTo>
                <a:lnTo>
                  <a:pt x="0" y="3919474"/>
                </a:lnTo>
                <a:lnTo>
                  <a:pt x="0" y="199898"/>
                </a:lnTo>
                <a:close/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Gothic-Extra"/>
                <a:cs typeface="HYGothic-Extra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76544" y="155502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564"/>
                </a:lnTo>
              </a:path>
            </a:pathLst>
          </a:custGeom>
          <a:ln w="6982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389825" y="192666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70">
                <a:moveTo>
                  <a:pt x="0" y="0"/>
                </a:moveTo>
                <a:lnTo>
                  <a:pt x="0" y="140400"/>
                </a:lnTo>
              </a:path>
            </a:pathLst>
          </a:custGeom>
          <a:ln w="69807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72774" y="174084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09" y="0"/>
                </a:lnTo>
              </a:path>
            </a:pathLst>
          </a:custGeom>
          <a:ln w="3716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002723" y="155501"/>
            <a:ext cx="228981" cy="1775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541793" y="155502"/>
            <a:ext cx="271096" cy="1889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4464" y="808482"/>
            <a:ext cx="64274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0099"/>
                </a:solidFill>
                <a:latin typeface="HYporM"/>
                <a:cs typeface="HYpor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168" y="1598421"/>
            <a:ext cx="7363663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HYGothic-Extra"/>
                <a:cs typeface="HYGothic-Extr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5844" y="6461495"/>
            <a:ext cx="85978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069963" y="6452047"/>
            <a:ext cx="136080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HYGothic-Extra"/>
                <a:cs typeface="HYGothic-Extra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90889" y="6465164"/>
            <a:ext cx="15367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8.jp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38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39.png"/><Relationship Id="rId8" Type="http://schemas.openxmlformats.org/officeDocument/2006/relationships/image" Target="../media/image40.jpg"/><Relationship Id="rId9" Type="http://schemas.openxmlformats.org/officeDocument/2006/relationships/hyperlink" Target="http://www.etri.re.kr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7" Type="http://schemas.openxmlformats.org/officeDocument/2006/relationships/image" Target="../media/image2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33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hyperlink" Target="http://www.ddaily.co.kr/news/news_view.php?uid=48107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34.jpg"/><Relationship Id="rId5" Type="http://schemas.openxmlformats.org/officeDocument/2006/relationships/image" Target="../media/image35.jpg"/><Relationship Id="rId6" Type="http://schemas.openxmlformats.org/officeDocument/2006/relationships/image" Target="../media/image36.jpg"/><Relationship Id="rId7" Type="http://schemas.openxmlformats.org/officeDocument/2006/relationships/image" Target="../media/image37.jp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3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002723" y="155501"/>
            <a:ext cx="228981" cy="177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541793" y="155502"/>
            <a:ext cx="271096" cy="188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58544" y="6474195"/>
            <a:ext cx="759079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35"/>
              </a:lnSpc>
              <a:tabLst>
                <a:tab pos="5031105" algn="l"/>
                <a:tab pos="7487920" algn="l"/>
              </a:tabLst>
            </a:pPr>
            <a:r>
              <a:rPr dirty="0" baseline="9259" sz="1800" spc="-15">
                <a:latin typeface="Batang"/>
                <a:cs typeface="Batang"/>
              </a:rPr>
              <a:t>P</a:t>
            </a:r>
            <a:r>
              <a:rPr dirty="0" baseline="9259" sz="1800" spc="-7">
                <a:latin typeface="Batang"/>
                <a:cs typeface="Batang"/>
              </a:rPr>
              <a:t>ro</a:t>
            </a:r>
            <a:r>
              <a:rPr dirty="0" baseline="9259" sz="1800" spc="-15">
                <a:latin typeface="Batang"/>
                <a:cs typeface="Batang"/>
              </a:rPr>
              <a:t>p</a:t>
            </a:r>
            <a:r>
              <a:rPr dirty="0" baseline="9259" sz="1800" spc="-7">
                <a:latin typeface="Batang"/>
                <a:cs typeface="Batang"/>
              </a:rPr>
              <a:t>ri</a:t>
            </a:r>
            <a:r>
              <a:rPr dirty="0" baseline="9259" sz="1800" spc="7">
                <a:latin typeface="Batang"/>
                <a:cs typeface="Batang"/>
              </a:rPr>
              <a:t>e</a:t>
            </a:r>
            <a:r>
              <a:rPr dirty="0" baseline="9259" sz="1800" spc="-7">
                <a:latin typeface="Batang"/>
                <a:cs typeface="Batang"/>
              </a:rPr>
              <a:t>tar</a:t>
            </a:r>
            <a:r>
              <a:rPr dirty="0" baseline="9259" sz="1800">
                <a:latin typeface="Batang"/>
                <a:cs typeface="Batang"/>
              </a:rPr>
              <a:t>y	</a:t>
            </a:r>
            <a:r>
              <a:rPr dirty="0" sz="1400" spc="15" b="1">
                <a:latin typeface="Gulim"/>
                <a:cs typeface="Gulim"/>
              </a:rPr>
              <a:t>ET</a:t>
            </a:r>
            <a:r>
              <a:rPr dirty="0" sz="1400" b="1">
                <a:latin typeface="Gulim"/>
                <a:cs typeface="Gulim"/>
              </a:rPr>
              <a:t>R</a:t>
            </a:r>
            <a:r>
              <a:rPr dirty="0" sz="1400" spc="5" b="1">
                <a:latin typeface="Gulim"/>
                <a:cs typeface="Gulim"/>
              </a:rPr>
              <a:t>I</a:t>
            </a:r>
            <a:r>
              <a:rPr dirty="0" sz="1400" spc="-45" b="1">
                <a:latin typeface="Gulim"/>
                <a:cs typeface="Gulim"/>
              </a:rPr>
              <a:t> </a:t>
            </a:r>
            <a:r>
              <a:rPr dirty="0" sz="1400" spc="20" b="1">
                <a:latin typeface="Gulim"/>
                <a:cs typeface="Gulim"/>
              </a:rPr>
              <a:t>OO</a:t>
            </a:r>
            <a:r>
              <a:rPr dirty="0" sz="1400" spc="5" b="1">
                <a:latin typeface="Gulim"/>
                <a:cs typeface="Gulim"/>
              </a:rPr>
              <a:t>O</a:t>
            </a:r>
            <a:r>
              <a:rPr dirty="0" sz="1400" spc="5" b="1">
                <a:latin typeface="Gulim"/>
                <a:cs typeface="Gulim"/>
              </a:rPr>
              <a:t>연</a:t>
            </a:r>
            <a:r>
              <a:rPr dirty="0" sz="1400" spc="-10" b="1">
                <a:latin typeface="Gulim"/>
                <a:cs typeface="Gulim"/>
              </a:rPr>
              <a:t>구</a:t>
            </a:r>
            <a:r>
              <a:rPr dirty="0" sz="1400" spc="5" b="1">
                <a:latin typeface="Gulim"/>
                <a:cs typeface="Gulim"/>
              </a:rPr>
              <a:t>소</a:t>
            </a:r>
            <a:r>
              <a:rPr dirty="0" sz="1400" spc="-20" b="1">
                <a:latin typeface="Gulim"/>
                <a:cs typeface="Gulim"/>
              </a:rPr>
              <a:t>(</a:t>
            </a:r>
            <a:r>
              <a:rPr dirty="0" sz="1400" spc="5" b="1">
                <a:latin typeface="Gulim"/>
                <a:cs typeface="Gulim"/>
              </a:rPr>
              <a:t>단</a:t>
            </a:r>
            <a:r>
              <a:rPr dirty="0" sz="1400" spc="5" b="1">
                <a:latin typeface="Gulim"/>
                <a:cs typeface="Gulim"/>
              </a:rPr>
              <a:t>,</a:t>
            </a:r>
            <a:r>
              <a:rPr dirty="0" sz="1400" spc="-40" b="1">
                <a:latin typeface="Gulim"/>
                <a:cs typeface="Gulim"/>
              </a:rPr>
              <a:t> </a:t>
            </a:r>
            <a:r>
              <a:rPr dirty="0" sz="1400" spc="15" b="1">
                <a:latin typeface="Gulim"/>
                <a:cs typeface="Gulim"/>
              </a:rPr>
              <a:t>본부</a:t>
            </a:r>
            <a:r>
              <a:rPr dirty="0" sz="1400" spc="-5" b="1">
                <a:latin typeface="Gulim"/>
                <a:cs typeface="Gulim"/>
              </a:rPr>
              <a:t>)</a:t>
            </a:r>
            <a:r>
              <a:rPr dirty="0" sz="1400" spc="30" b="1">
                <a:latin typeface="Gulim"/>
                <a:cs typeface="Gulim"/>
              </a:rPr>
              <a:t>명</a:t>
            </a:r>
            <a:r>
              <a:rPr dirty="0" sz="1400" b="1">
                <a:latin typeface="Gulim"/>
                <a:cs typeface="Gulim"/>
              </a:rPr>
              <a:t>	</a:t>
            </a:r>
            <a:r>
              <a:rPr dirty="0" sz="1400" spc="15" b="1">
                <a:latin typeface="Gulim"/>
                <a:cs typeface="Gulim"/>
              </a:rPr>
              <a:t>1</a:t>
            </a:r>
            <a:endParaRPr sz="1400">
              <a:latin typeface="Gulim"/>
              <a:cs typeface="Guli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5791199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799"/>
                </a:moveTo>
                <a:lnTo>
                  <a:pt x="9144000" y="1066799"/>
                </a:lnTo>
                <a:lnTo>
                  <a:pt x="9144000" y="0"/>
                </a:lnTo>
                <a:lnTo>
                  <a:pt x="0" y="0"/>
                </a:lnTo>
                <a:lnTo>
                  <a:pt x="0" y="1066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22247" y="705612"/>
            <a:ext cx="6952488" cy="15118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손목밴드형 생체신호 측정</a:t>
            </a:r>
            <a:r>
              <a:rPr dirty="0" spc="-100"/>
              <a:t> </a:t>
            </a:r>
            <a:r>
              <a:rPr dirty="0"/>
              <a:t>디바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644646" y="1356816"/>
            <a:ext cx="200723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0099"/>
                </a:solidFill>
                <a:latin typeface="HYporM"/>
                <a:cs typeface="HYporM"/>
              </a:rPr>
              <a:t>이스</a:t>
            </a:r>
            <a:r>
              <a:rPr dirty="0" sz="3600" spc="-80">
                <a:solidFill>
                  <a:srgbClr val="000099"/>
                </a:solidFill>
                <a:latin typeface="HYporM"/>
                <a:cs typeface="HYporM"/>
              </a:rPr>
              <a:t> </a:t>
            </a:r>
            <a:r>
              <a:rPr dirty="0" sz="3600" spc="-5">
                <a:solidFill>
                  <a:srgbClr val="000099"/>
                </a:solidFill>
                <a:latin typeface="HYporM"/>
                <a:cs typeface="HYporM"/>
              </a:rPr>
              <a:t>기술</a:t>
            </a:r>
            <a:endParaRPr sz="3600">
              <a:latin typeface="HYporM"/>
              <a:cs typeface="HYpor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2590800"/>
            <a:ext cx="9144000" cy="1676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999731" y="2738627"/>
            <a:ext cx="2144268" cy="16672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126985" y="2758262"/>
            <a:ext cx="1863089" cy="1428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83945">
              <a:lnSpc>
                <a:spcPct val="100000"/>
              </a:lnSpc>
              <a:spcBef>
                <a:spcPts val="105"/>
              </a:spcBef>
            </a:pPr>
            <a:r>
              <a:rPr dirty="0" sz="2300" spc="-5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5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RI</a:t>
            </a:r>
            <a:endParaRPr sz="2300">
              <a:latin typeface="Arial Black"/>
              <a:cs typeface="Arial Black"/>
            </a:endParaRPr>
          </a:p>
          <a:p>
            <a:pPr algn="r" marL="242570" marR="5080" indent="-230504">
              <a:lnSpc>
                <a:spcPct val="100000"/>
              </a:lnSpc>
            </a:pPr>
            <a:r>
              <a:rPr dirty="0" sz="2300" spc="-130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-40">
                <a:solidFill>
                  <a:srgbClr val="EBEBEB"/>
                </a:solidFill>
                <a:latin typeface="Arial Black"/>
                <a:cs typeface="Arial Black"/>
              </a:rPr>
              <a:t>c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hnolo</a:t>
            </a:r>
            <a:r>
              <a:rPr dirty="0" sz="2300" spc="30">
                <a:solidFill>
                  <a:srgbClr val="EBEBEB"/>
                </a:solidFill>
                <a:latin typeface="Arial Black"/>
                <a:cs typeface="Arial Black"/>
              </a:rPr>
              <a:t>g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y  Ma</a:t>
            </a:r>
            <a:r>
              <a:rPr dirty="0" sz="2300" spc="60">
                <a:solidFill>
                  <a:srgbClr val="EBEBEB"/>
                </a:solidFill>
                <a:latin typeface="Arial Black"/>
                <a:cs typeface="Arial Black"/>
              </a:rPr>
              <a:t>r</a:t>
            </a:r>
            <a:r>
              <a:rPr dirty="0" sz="2300" spc="-90">
                <a:solidFill>
                  <a:srgbClr val="EBEBEB"/>
                </a:solidFill>
                <a:latin typeface="Arial Black"/>
                <a:cs typeface="Arial Black"/>
              </a:rPr>
              <a:t>k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eting  </a:t>
            </a:r>
            <a:r>
              <a:rPr dirty="0" sz="2300" spc="-5">
                <a:solidFill>
                  <a:srgbClr val="EBEBEB"/>
                </a:solidFill>
                <a:latin typeface="Arial Black"/>
                <a:cs typeface="Arial Black"/>
              </a:rPr>
              <a:t>St</a:t>
            </a:r>
            <a:r>
              <a:rPr dirty="0" sz="2300" spc="25">
                <a:solidFill>
                  <a:srgbClr val="EBEBEB"/>
                </a:solidFill>
                <a:latin typeface="Arial Black"/>
                <a:cs typeface="Arial Black"/>
              </a:rPr>
              <a:t>r</a:t>
            </a:r>
            <a:r>
              <a:rPr dirty="0" sz="2300" spc="-40">
                <a:solidFill>
                  <a:srgbClr val="EBEBEB"/>
                </a:solidFill>
                <a:latin typeface="Arial Black"/>
                <a:cs typeface="Arial Black"/>
              </a:rPr>
              <a:t>a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 spc="50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30">
                <a:solidFill>
                  <a:srgbClr val="EBEBEB"/>
                </a:solidFill>
                <a:latin typeface="Arial Black"/>
                <a:cs typeface="Arial Black"/>
              </a:rPr>
              <a:t>g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y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939" y="105111"/>
            <a:ext cx="225107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75">
                <a:solidFill>
                  <a:srgbClr val="5F5F5F"/>
                </a:solidFill>
                <a:latin typeface="HYporM"/>
                <a:cs typeface="HYporM"/>
              </a:rPr>
              <a:t>IT </a:t>
            </a:r>
            <a:r>
              <a:rPr dirty="0" sz="1900" spc="-200">
                <a:solidFill>
                  <a:srgbClr val="5F5F5F"/>
                </a:solidFill>
                <a:latin typeface="HYporM"/>
                <a:cs typeface="HYporM"/>
              </a:rPr>
              <a:t>R&amp;D </a:t>
            </a:r>
            <a:r>
              <a:rPr dirty="0" sz="1900" spc="-235">
                <a:solidFill>
                  <a:srgbClr val="5F5F5F"/>
                </a:solidFill>
                <a:latin typeface="HYporM"/>
                <a:cs typeface="HYporM"/>
              </a:rPr>
              <a:t>Global</a:t>
            </a:r>
            <a:r>
              <a:rPr dirty="0" sz="1900" spc="-50">
                <a:solidFill>
                  <a:srgbClr val="5F5F5F"/>
                </a:solidFill>
                <a:latin typeface="HYporM"/>
                <a:cs typeface="HYporM"/>
              </a:rPr>
              <a:t> </a:t>
            </a:r>
            <a:r>
              <a:rPr dirty="0" sz="1900" spc="-204">
                <a:solidFill>
                  <a:srgbClr val="5F5F5F"/>
                </a:solidFill>
                <a:latin typeface="HYporM"/>
                <a:cs typeface="HYporM"/>
              </a:rPr>
              <a:t>Leader</a:t>
            </a:r>
            <a:endParaRPr sz="1900">
              <a:latin typeface="HYporM"/>
              <a:cs typeface="HYporM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409959" y="6084599"/>
            <a:ext cx="116205" cy="294640"/>
          </a:xfrm>
          <a:custGeom>
            <a:avLst/>
            <a:gdLst/>
            <a:ahLst/>
            <a:cxnLst/>
            <a:rect l="l" t="t" r="r" b="b"/>
            <a:pathLst>
              <a:path w="116204" h="294639">
                <a:moveTo>
                  <a:pt x="0" y="294223"/>
                </a:moveTo>
                <a:lnTo>
                  <a:pt x="115733" y="294223"/>
                </a:lnTo>
                <a:lnTo>
                  <a:pt x="115733" y="0"/>
                </a:lnTo>
                <a:lnTo>
                  <a:pt x="0" y="0"/>
                </a:lnTo>
                <a:lnTo>
                  <a:pt x="0" y="294223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603194" y="6146540"/>
            <a:ext cx="117475" cy="232410"/>
          </a:xfrm>
          <a:custGeom>
            <a:avLst/>
            <a:gdLst/>
            <a:ahLst/>
            <a:cxnLst/>
            <a:rect l="l" t="t" r="r" b="b"/>
            <a:pathLst>
              <a:path w="117475" h="232410">
                <a:moveTo>
                  <a:pt x="117468" y="0"/>
                </a:moveTo>
                <a:lnTo>
                  <a:pt x="0" y="0"/>
                </a:lnTo>
                <a:lnTo>
                  <a:pt x="0" y="232282"/>
                </a:lnTo>
                <a:lnTo>
                  <a:pt x="117468" y="232282"/>
                </a:lnTo>
                <a:lnTo>
                  <a:pt x="117468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643126" y="6082881"/>
            <a:ext cx="1187950" cy="29766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68736" y="6115570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070" y="0"/>
                </a:lnTo>
              </a:path>
            </a:pathLst>
          </a:custGeom>
          <a:ln w="6194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21115" y="6084600"/>
            <a:ext cx="378460" cy="294640"/>
          </a:xfrm>
          <a:custGeom>
            <a:avLst/>
            <a:gdLst/>
            <a:ahLst/>
            <a:cxnLst/>
            <a:rect l="l" t="t" r="r" b="b"/>
            <a:pathLst>
              <a:path w="378460" h="294639">
                <a:moveTo>
                  <a:pt x="377841" y="0"/>
                </a:moveTo>
                <a:lnTo>
                  <a:pt x="0" y="0"/>
                </a:lnTo>
                <a:lnTo>
                  <a:pt x="0" y="249487"/>
                </a:lnTo>
                <a:lnTo>
                  <a:pt x="23828" y="283899"/>
                </a:lnTo>
                <a:lnTo>
                  <a:pt x="54464" y="294222"/>
                </a:lnTo>
                <a:lnTo>
                  <a:pt x="377842" y="294222"/>
                </a:lnTo>
                <a:lnTo>
                  <a:pt x="377842" y="232282"/>
                </a:lnTo>
                <a:lnTo>
                  <a:pt x="115738" y="232282"/>
                </a:lnTo>
                <a:lnTo>
                  <a:pt x="115737" y="177222"/>
                </a:lnTo>
                <a:lnTo>
                  <a:pt x="377842" y="177222"/>
                </a:lnTo>
                <a:lnTo>
                  <a:pt x="377842" y="115282"/>
                </a:lnTo>
                <a:lnTo>
                  <a:pt x="115737" y="115282"/>
                </a:lnTo>
                <a:lnTo>
                  <a:pt x="115737" y="61940"/>
                </a:lnTo>
                <a:lnTo>
                  <a:pt x="377841" y="61940"/>
                </a:lnTo>
                <a:lnTo>
                  <a:pt x="377841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069563" y="6241176"/>
            <a:ext cx="292735" cy="156845"/>
          </a:xfrm>
          <a:custGeom>
            <a:avLst/>
            <a:gdLst/>
            <a:ahLst/>
            <a:cxnLst/>
            <a:rect l="l" t="t" r="r" b="b"/>
            <a:pathLst>
              <a:path w="292734" h="156845">
                <a:moveTo>
                  <a:pt x="136144" y="0"/>
                </a:moveTo>
                <a:lnTo>
                  <a:pt x="0" y="0"/>
                </a:lnTo>
                <a:lnTo>
                  <a:pt x="156556" y="156573"/>
                </a:lnTo>
                <a:lnTo>
                  <a:pt x="292701" y="156573"/>
                </a:lnTo>
                <a:lnTo>
                  <a:pt x="136144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914639" y="6084600"/>
            <a:ext cx="408940" cy="294640"/>
          </a:xfrm>
          <a:custGeom>
            <a:avLst/>
            <a:gdLst/>
            <a:ahLst/>
            <a:cxnLst/>
            <a:rect l="l" t="t" r="r" b="b"/>
            <a:pathLst>
              <a:path w="408940" h="294639">
                <a:moveTo>
                  <a:pt x="362508" y="0"/>
                </a:moveTo>
                <a:lnTo>
                  <a:pt x="0" y="0"/>
                </a:lnTo>
                <a:lnTo>
                  <a:pt x="0" y="294222"/>
                </a:lnTo>
                <a:lnTo>
                  <a:pt x="115733" y="294222"/>
                </a:lnTo>
                <a:lnTo>
                  <a:pt x="115733" y="61940"/>
                </a:lnTo>
                <a:lnTo>
                  <a:pt x="408502" y="61940"/>
                </a:lnTo>
                <a:lnTo>
                  <a:pt x="398296" y="24090"/>
                </a:lnTo>
                <a:lnTo>
                  <a:pt x="374483" y="3443"/>
                </a:lnTo>
                <a:lnTo>
                  <a:pt x="362508" y="0"/>
                </a:lnTo>
                <a:close/>
              </a:path>
              <a:path w="408940" h="294639">
                <a:moveTo>
                  <a:pt x="408502" y="61940"/>
                </a:moveTo>
                <a:lnTo>
                  <a:pt x="291068" y="61940"/>
                </a:lnTo>
                <a:lnTo>
                  <a:pt x="291068" y="156575"/>
                </a:lnTo>
                <a:lnTo>
                  <a:pt x="408502" y="156575"/>
                </a:lnTo>
                <a:lnTo>
                  <a:pt x="408502" y="6194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51744" y="2670101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564"/>
                </a:lnTo>
              </a:path>
            </a:pathLst>
          </a:custGeom>
          <a:ln w="6982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5025" y="2707266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69">
                <a:moveTo>
                  <a:pt x="0" y="0"/>
                </a:moveTo>
                <a:lnTo>
                  <a:pt x="0" y="140400"/>
                </a:lnTo>
              </a:path>
            </a:pathLst>
          </a:custGeom>
          <a:ln w="69807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7974" y="2688684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09" y="0"/>
                </a:lnTo>
              </a:path>
            </a:pathLst>
          </a:custGeom>
          <a:ln w="3716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7924" y="2670101"/>
            <a:ext cx="228980" cy="177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6994" y="2670102"/>
            <a:ext cx="271096" cy="188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58315" y="4950305"/>
            <a:ext cx="691432" cy="23386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69208" y="4831079"/>
            <a:ext cx="2680716" cy="5135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937764" y="4901310"/>
            <a:ext cx="3159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HYGothic-Extra"/>
                <a:cs typeface="HYGothic-Extra"/>
              </a:rPr>
              <a:t>신현순</a:t>
            </a:r>
            <a:r>
              <a:rPr dirty="0" sz="1800" spc="-85">
                <a:latin typeface="HYGothic-Extra"/>
                <a:cs typeface="HYGothic-Extra"/>
              </a:rPr>
              <a:t> </a:t>
            </a:r>
            <a:r>
              <a:rPr dirty="0" sz="1800">
                <a:latin typeface="HYGothic-Extra"/>
                <a:cs typeface="HYGothic-Extra"/>
              </a:rPr>
              <a:t>(hsshin@etri.re.kr)</a:t>
            </a:r>
            <a:endParaRPr sz="1800">
              <a:latin typeface="HYGothic-Extra"/>
              <a:cs typeface="HYGothic-Extr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128259" y="6411467"/>
            <a:ext cx="1429512" cy="3474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347459" y="6411467"/>
            <a:ext cx="274319" cy="3474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11467" y="6411467"/>
            <a:ext cx="478536" cy="3474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679692" y="6411467"/>
            <a:ext cx="819911" cy="34747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289292" y="6411467"/>
            <a:ext cx="274320" cy="3474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353300" y="6411467"/>
            <a:ext cx="819911" cy="3474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962900" y="6411467"/>
            <a:ext cx="478535" cy="3474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231123" y="6411467"/>
            <a:ext cx="667512" cy="34747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213730" y="6455460"/>
            <a:ext cx="358647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HYGothic-Extra"/>
                <a:cs typeface="HYGothic-Extra"/>
              </a:rPr>
              <a:t>초연결통신연구소/IoT연구본부/감성인식IoT연구실</a:t>
            </a:r>
            <a:endParaRPr sz="1200">
              <a:latin typeface="HYGothic-Extra"/>
              <a:cs typeface="HYGothic-Extr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96926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80" b="1">
                <a:solidFill>
                  <a:srgbClr val="4D4D4D"/>
                </a:solidFill>
                <a:latin typeface="Lucida Sans"/>
                <a:cs typeface="Lucida Sans"/>
              </a:rPr>
              <a:t>5</a:t>
            </a:r>
            <a:r>
              <a:rPr dirty="0" sz="2600" spc="-80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국내외 시장</a:t>
            </a:r>
            <a:r>
              <a:rPr dirty="0" sz="2600" spc="-4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동향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84492" y="6385559"/>
            <a:ext cx="819911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94092" y="6385559"/>
            <a:ext cx="478535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862316" y="6385559"/>
            <a:ext cx="667512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9495" y="1341119"/>
            <a:ext cx="8065007" cy="35280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90168" y="1993772"/>
            <a:ext cx="7567295" cy="1609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HYGothic-Extra"/>
                <a:cs typeface="HYGothic-Extra"/>
              </a:rPr>
              <a:t>국내 웰니스 </a:t>
            </a:r>
            <a:r>
              <a:rPr dirty="0" sz="1800" spc="-5">
                <a:latin typeface="HYGothic-Extra"/>
                <a:cs typeface="HYGothic-Extra"/>
              </a:rPr>
              <a:t>산업 </a:t>
            </a:r>
            <a:r>
              <a:rPr dirty="0" sz="1800">
                <a:latin typeface="HYGothic-Extra"/>
                <a:cs typeface="HYGothic-Extra"/>
              </a:rPr>
              <a:t>시장 규모는 약 75조 </a:t>
            </a:r>
            <a:r>
              <a:rPr dirty="0" sz="1800" spc="-5">
                <a:latin typeface="HYGothic-Extra"/>
                <a:cs typeface="HYGothic-Extra"/>
              </a:rPr>
              <a:t>9,802억 </a:t>
            </a:r>
            <a:r>
              <a:rPr dirty="0" sz="1800">
                <a:latin typeface="HYGothic-Extra"/>
                <a:cs typeface="HYGothic-Extra"/>
              </a:rPr>
              <a:t>원으로 </a:t>
            </a:r>
            <a:r>
              <a:rPr dirty="0" sz="1800" spc="-5">
                <a:latin typeface="HYGothic-Extra"/>
                <a:cs typeface="HYGothic-Extra"/>
              </a:rPr>
              <a:t>2009년 </a:t>
            </a:r>
            <a:r>
              <a:rPr dirty="0" sz="1800">
                <a:latin typeface="HYGothic-Extra"/>
                <a:cs typeface="HYGothic-Extra"/>
              </a:rPr>
              <a:t>GDP  대비 약 7% 규모로 높은 성장을 보이고 </a:t>
            </a:r>
            <a:r>
              <a:rPr dirty="0" sz="1800" spc="-5">
                <a:latin typeface="HYGothic-Extra"/>
                <a:cs typeface="HYGothic-Extra"/>
              </a:rPr>
              <a:t>있음</a:t>
            </a:r>
            <a:r>
              <a:rPr dirty="0" sz="1600" spc="-5">
                <a:latin typeface="HYGothic-Extra"/>
                <a:cs typeface="HYGothic-Extra"/>
              </a:rPr>
              <a:t>(정보통신산업진흥원,</a:t>
            </a:r>
            <a:r>
              <a:rPr dirty="0" sz="1600" spc="210">
                <a:latin typeface="HYGothic-Extra"/>
                <a:cs typeface="HYGothic-Extra"/>
              </a:rPr>
              <a:t> </a:t>
            </a:r>
            <a:r>
              <a:rPr dirty="0" sz="1600">
                <a:latin typeface="HYGothic-Extra"/>
                <a:cs typeface="HYGothic-Extra"/>
              </a:rPr>
              <a:t>2012)</a:t>
            </a:r>
            <a:endParaRPr sz="1600">
              <a:latin typeface="HYGothic-Extra"/>
              <a:cs typeface="HYGothic-Extr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indent="-287020">
              <a:lnSpc>
                <a:spcPts val="215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HYGothic-Extra"/>
                <a:cs typeface="HYGothic-Extra"/>
              </a:rPr>
              <a:t>웰니스 산업은 연평균 </a:t>
            </a:r>
            <a:r>
              <a:rPr dirty="0" sz="1800" spc="-5">
                <a:latin typeface="HYGothic-Extra"/>
                <a:cs typeface="HYGothic-Extra"/>
              </a:rPr>
              <a:t>9.4%의 </a:t>
            </a:r>
            <a:r>
              <a:rPr dirty="0" sz="1800">
                <a:latin typeface="HYGothic-Extra"/>
                <a:cs typeface="HYGothic-Extra"/>
              </a:rPr>
              <a:t>높은 성장을 보이고</a:t>
            </a:r>
            <a:r>
              <a:rPr dirty="0" sz="1800" spc="-20">
                <a:latin typeface="HYGothic-Extra"/>
                <a:cs typeface="HYGothic-Extra"/>
              </a:rPr>
              <a:t> </a:t>
            </a:r>
            <a:r>
              <a:rPr dirty="0" sz="1800">
                <a:latin typeface="HYGothic-Extra"/>
                <a:cs typeface="HYGothic-Extra"/>
              </a:rPr>
              <a:t>있으며,</a:t>
            </a:r>
            <a:endParaRPr sz="1800">
              <a:latin typeface="HYGothic-Extra"/>
              <a:cs typeface="HYGothic-Extra"/>
            </a:endParaRPr>
          </a:p>
          <a:p>
            <a:pPr lvl="1" marL="553720" marR="97790" indent="-269875">
              <a:lnSpc>
                <a:spcPts val="1920"/>
              </a:lnSpc>
              <a:spcBef>
                <a:spcPts val="55"/>
              </a:spcBef>
              <a:buFont typeface="Wingdings"/>
              <a:buChar char=""/>
              <a:tabLst>
                <a:tab pos="553720" algn="l"/>
              </a:tabLst>
            </a:pPr>
            <a:r>
              <a:rPr dirty="0" sz="1600" spc="-5">
                <a:latin typeface="HYGothic-Extra"/>
                <a:cs typeface="HYGothic-Extra"/>
              </a:rPr>
              <a:t>종사자 수는 2009년 기준, 869,990명으로 조사되어, 향후 웰니스 산업이  확산될 경우 일자리 창출에 상당한 기여</a:t>
            </a:r>
            <a:r>
              <a:rPr dirty="0" sz="1600" spc="90">
                <a:latin typeface="HYGothic-Extra"/>
                <a:cs typeface="HYGothic-Extra"/>
              </a:rPr>
              <a:t> </a:t>
            </a:r>
            <a:r>
              <a:rPr dirty="0" sz="1600" spc="-5">
                <a:latin typeface="HYGothic-Extra"/>
                <a:cs typeface="HYGothic-Extra"/>
              </a:rPr>
              <a:t>예상</a:t>
            </a:r>
            <a:endParaRPr sz="1600">
              <a:latin typeface="HYGothic-Extra"/>
              <a:cs typeface="HYGothic-Extr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88781" y="6465164"/>
            <a:ext cx="255904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Gulim"/>
                <a:cs typeface="Gulim"/>
              </a:rPr>
              <a:t>10</a:t>
            </a:fld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876544" y="155502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564"/>
                </a:lnTo>
              </a:path>
            </a:pathLst>
          </a:custGeom>
          <a:ln w="6982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89825" y="192666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70">
                <a:moveTo>
                  <a:pt x="0" y="0"/>
                </a:moveTo>
                <a:lnTo>
                  <a:pt x="0" y="140400"/>
                </a:lnTo>
              </a:path>
            </a:pathLst>
          </a:custGeom>
          <a:ln w="69807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72774" y="174084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09" y="0"/>
                </a:lnTo>
              </a:path>
            </a:pathLst>
          </a:custGeom>
          <a:ln w="3716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02723" y="155501"/>
            <a:ext cx="228981" cy="177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541793" y="155502"/>
            <a:ext cx="271096" cy="188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58544" y="6474195"/>
            <a:ext cx="759015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35"/>
              </a:lnSpc>
              <a:tabLst>
                <a:tab pos="5031105" algn="l"/>
              </a:tabLst>
            </a:pPr>
            <a:r>
              <a:rPr dirty="0" baseline="9259" sz="1800" spc="-7">
                <a:latin typeface="Batang"/>
                <a:cs typeface="Batang"/>
              </a:rPr>
              <a:t>Proprietary	</a:t>
            </a:r>
            <a:r>
              <a:rPr dirty="0" sz="1400" spc="10" b="1">
                <a:latin typeface="Gulim"/>
                <a:cs typeface="Gulim"/>
              </a:rPr>
              <a:t>ETRI </a:t>
            </a:r>
            <a:r>
              <a:rPr dirty="0" sz="1400" spc="5" b="1">
                <a:latin typeface="Gulim"/>
                <a:cs typeface="Gulim"/>
              </a:rPr>
              <a:t>OOO연구소(단, </a:t>
            </a:r>
            <a:r>
              <a:rPr dirty="0" sz="1400" spc="10" b="1">
                <a:latin typeface="Gulim"/>
                <a:cs typeface="Gulim"/>
              </a:rPr>
              <a:t>본부)명</a:t>
            </a:r>
            <a:r>
              <a:rPr dirty="0" sz="1400" spc="-335" b="1">
                <a:latin typeface="Gulim"/>
                <a:cs typeface="Gulim"/>
              </a:rPr>
              <a:t> </a:t>
            </a:r>
            <a:r>
              <a:rPr dirty="0" sz="1400" spc="10" b="1">
                <a:latin typeface="Gulim"/>
                <a:cs typeface="Gulim"/>
              </a:rPr>
              <a:t>11</a:t>
            </a:r>
            <a:endParaRPr sz="1400">
              <a:latin typeface="Gulim"/>
              <a:cs typeface="Gulim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48483" y="2087880"/>
            <a:ext cx="4575047" cy="35829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86000" y="2025395"/>
            <a:ext cx="4572000" cy="35798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353436" y="1385138"/>
            <a:ext cx="2073910" cy="497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5">
                <a:solidFill>
                  <a:srgbClr val="FF6600"/>
                </a:solidFill>
              </a:rPr>
              <a:t>감사합니</a:t>
            </a:r>
            <a:r>
              <a:rPr dirty="0" sz="3100" spc="-15">
                <a:solidFill>
                  <a:srgbClr val="FF6600"/>
                </a:solidFill>
              </a:rPr>
              <a:t>다</a:t>
            </a:r>
            <a:r>
              <a:rPr dirty="0" sz="3100" spc="-254">
                <a:solidFill>
                  <a:srgbClr val="FF6600"/>
                </a:solidFill>
              </a:rPr>
              <a:t>.</a:t>
            </a:r>
            <a:endParaRPr sz="3100"/>
          </a:p>
        </p:txBody>
      </p:sp>
      <p:sp>
        <p:nvSpPr>
          <p:cNvPr id="14" name="object 14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12140" y="5663329"/>
            <a:ext cx="7341234" cy="102298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algn="r" marR="1035050">
              <a:lnSpc>
                <a:spcPct val="100000"/>
              </a:lnSpc>
              <a:spcBef>
                <a:spcPts val="740"/>
              </a:spcBef>
            </a:pPr>
            <a:r>
              <a:rPr dirty="0" sz="1500" spc="1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w</a:t>
            </a:r>
            <a:r>
              <a:rPr dirty="0" sz="1500" spc="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w</a:t>
            </a:r>
            <a:r>
              <a:rPr dirty="0" sz="1500" spc="-6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w</a:t>
            </a:r>
            <a:r>
              <a:rPr dirty="0" sz="1500" spc="-1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.</a:t>
            </a: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et</a:t>
            </a:r>
            <a:r>
              <a:rPr dirty="0" sz="150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r</a:t>
            </a:r>
            <a:r>
              <a:rPr dirty="0" sz="1500" spc="-1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i</a:t>
            </a:r>
            <a:r>
              <a:rPr dirty="0" sz="150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.</a:t>
            </a: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r</a:t>
            </a: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e</a:t>
            </a: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.kr</a:t>
            </a:r>
            <a:endParaRPr sz="1500">
              <a:latin typeface="Arial"/>
              <a:cs typeface="Arial"/>
            </a:endParaRPr>
          </a:p>
          <a:p>
            <a:pPr algn="ctr" marR="2540">
              <a:lnSpc>
                <a:spcPct val="100000"/>
              </a:lnSpc>
              <a:spcBef>
                <a:spcPts val="680"/>
              </a:spcBef>
              <a:tabLst>
                <a:tab pos="2401570" algn="l"/>
              </a:tabLst>
            </a:pPr>
            <a:r>
              <a:rPr dirty="0" sz="1600" spc="25" b="1">
                <a:latin typeface="Gulim"/>
                <a:cs typeface="Gulim"/>
              </a:rPr>
              <a:t>※ </a:t>
            </a:r>
            <a:r>
              <a:rPr dirty="0" sz="1600" spc="15" b="1">
                <a:latin typeface="Gulim"/>
                <a:cs typeface="Gulim"/>
              </a:rPr>
              <a:t>하단의</a:t>
            </a:r>
            <a:r>
              <a:rPr dirty="0" sz="1600" spc="-90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문의처</a:t>
            </a:r>
            <a:r>
              <a:rPr dirty="0" sz="1600" spc="-3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소개후,	</a:t>
            </a:r>
            <a:r>
              <a:rPr dirty="0" sz="1600" spc="15" b="1">
                <a:latin typeface="Gulim"/>
                <a:cs typeface="Gulim"/>
              </a:rPr>
              <a:t>발표후</a:t>
            </a:r>
            <a:r>
              <a:rPr dirty="0" sz="1600" spc="-5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개별기술</a:t>
            </a:r>
            <a:r>
              <a:rPr dirty="0" sz="1600" spc="-60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상담이</a:t>
            </a:r>
            <a:r>
              <a:rPr dirty="0" sz="1600" spc="-4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가능함을</a:t>
            </a:r>
            <a:r>
              <a:rPr dirty="0" sz="1600" spc="-50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다시</a:t>
            </a:r>
            <a:r>
              <a:rPr dirty="0" sz="1600" spc="-40" b="1">
                <a:latin typeface="Gulim"/>
                <a:cs typeface="Gulim"/>
              </a:rPr>
              <a:t> </a:t>
            </a:r>
            <a:r>
              <a:rPr dirty="0" sz="1600" spc="25" b="1">
                <a:latin typeface="Gulim"/>
                <a:cs typeface="Gulim"/>
              </a:rPr>
              <a:t>한</a:t>
            </a:r>
            <a:r>
              <a:rPr dirty="0" sz="1600" spc="-25" b="1">
                <a:latin typeface="Gulim"/>
                <a:cs typeface="Gulim"/>
              </a:rPr>
              <a:t> </a:t>
            </a:r>
            <a:r>
              <a:rPr dirty="0" sz="1600" spc="25" b="1">
                <a:latin typeface="Gulim"/>
                <a:cs typeface="Gulim"/>
              </a:rPr>
              <a:t>번</a:t>
            </a:r>
            <a:r>
              <a:rPr dirty="0" sz="1600" spc="-3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안내함</a:t>
            </a:r>
            <a:endParaRPr sz="1600">
              <a:latin typeface="Gulim"/>
              <a:cs typeface="Gulim"/>
            </a:endParaRPr>
          </a:p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1600" spc="20" b="1">
                <a:solidFill>
                  <a:srgbClr val="000099"/>
                </a:solidFill>
                <a:latin typeface="Gulim"/>
                <a:cs typeface="Gulim"/>
              </a:rPr>
              <a:t>♣ </a:t>
            </a:r>
            <a:r>
              <a:rPr dirty="0" sz="1600" spc="15" b="1">
                <a:solidFill>
                  <a:srgbClr val="000099"/>
                </a:solidFill>
                <a:latin typeface="Gulim"/>
                <a:cs typeface="Gulim"/>
              </a:rPr>
              <a:t>연락처 </a:t>
            </a:r>
            <a:r>
              <a:rPr dirty="0" sz="1600" spc="5" b="1">
                <a:solidFill>
                  <a:srgbClr val="000099"/>
                </a:solidFill>
                <a:latin typeface="Gulim"/>
                <a:cs typeface="Gulim"/>
              </a:rPr>
              <a:t>: 감성인식IoT연구실 , </a:t>
            </a:r>
            <a:r>
              <a:rPr dirty="0" sz="1600" spc="15" b="1">
                <a:solidFill>
                  <a:srgbClr val="000099"/>
                </a:solidFill>
                <a:latin typeface="Gulim"/>
                <a:cs typeface="Gulim"/>
              </a:rPr>
              <a:t>신현순 </a:t>
            </a:r>
            <a:r>
              <a:rPr dirty="0" sz="1600" spc="20" b="1">
                <a:solidFill>
                  <a:srgbClr val="000099"/>
                </a:solidFill>
                <a:latin typeface="Gulim"/>
                <a:cs typeface="Gulim"/>
              </a:rPr>
              <a:t>실장 </a:t>
            </a:r>
            <a:r>
              <a:rPr dirty="0" sz="1600" spc="-5" b="1">
                <a:solidFill>
                  <a:srgbClr val="000099"/>
                </a:solidFill>
                <a:latin typeface="Gulim"/>
                <a:cs typeface="Gulim"/>
              </a:rPr>
              <a:t>(042-860-6338,</a:t>
            </a:r>
            <a:r>
              <a:rPr dirty="0" sz="1600" spc="-310" b="1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1600" b="1">
                <a:solidFill>
                  <a:srgbClr val="000099"/>
                </a:solidFill>
                <a:latin typeface="Gulim"/>
                <a:cs typeface="Gulim"/>
              </a:rPr>
              <a:t>hsshin@etri.re.kr)</a:t>
            </a:r>
            <a:endParaRPr sz="16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052" y="1580261"/>
            <a:ext cx="4906010" cy="3703954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870585" algn="l"/>
              </a:tabLst>
            </a:pPr>
            <a:r>
              <a:rPr dirty="0" sz="2900">
                <a:solidFill>
                  <a:srgbClr val="0000CC"/>
                </a:solidFill>
                <a:latin typeface="HYporM"/>
                <a:cs typeface="HYporM"/>
              </a:rPr>
              <a:t>목	차</a:t>
            </a:r>
            <a:endParaRPr sz="2900">
              <a:latin typeface="HYporM"/>
              <a:cs typeface="HYporM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2500" b="1">
                <a:solidFill>
                  <a:srgbClr val="FF6600"/>
                </a:solidFill>
                <a:latin typeface="Times New Roman"/>
                <a:cs typeface="Times New Roman"/>
              </a:rPr>
              <a:t>----------------------------------------------</a:t>
            </a:r>
            <a:endParaRPr sz="25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26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개요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0" b="1">
                <a:latin typeface="Gulim"/>
                <a:cs typeface="Gulim"/>
              </a:rPr>
              <a:t>기술이전</a:t>
            </a:r>
            <a:r>
              <a:rPr dirty="0" sz="2500" spc="-270" b="1">
                <a:latin typeface="Gulim"/>
                <a:cs typeface="Gulim"/>
              </a:rPr>
              <a:t> </a:t>
            </a:r>
            <a:r>
              <a:rPr dirty="0" sz="2500" spc="20" b="1">
                <a:latin typeface="Gulim"/>
                <a:cs typeface="Gulim"/>
              </a:rPr>
              <a:t>내용</a:t>
            </a:r>
            <a:r>
              <a:rPr dirty="0" sz="2500" spc="-250" b="1">
                <a:latin typeface="Gulim"/>
                <a:cs typeface="Gulim"/>
              </a:rPr>
              <a:t> </a:t>
            </a:r>
            <a:r>
              <a:rPr dirty="0" sz="2500" spc="40" b="1">
                <a:latin typeface="Gulim"/>
                <a:cs typeface="Gulim"/>
              </a:rPr>
              <a:t>및</a:t>
            </a:r>
            <a:r>
              <a:rPr dirty="0" sz="2500" spc="-245" b="1">
                <a:latin typeface="Gulim"/>
                <a:cs typeface="Gulim"/>
              </a:rPr>
              <a:t> </a:t>
            </a:r>
            <a:r>
              <a:rPr dirty="0" sz="2500" spc="5" b="1">
                <a:latin typeface="Gulim"/>
                <a:cs typeface="Gulim"/>
              </a:rPr>
              <a:t>범위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0" b="1">
                <a:latin typeface="Gulim"/>
                <a:cs typeface="Gulim"/>
              </a:rPr>
              <a:t>경쟁기술과</a:t>
            </a:r>
            <a:r>
              <a:rPr dirty="0" sz="2500" spc="-28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비교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26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사업성</a:t>
            </a:r>
            <a:endParaRPr sz="2500">
              <a:latin typeface="Gulim"/>
              <a:cs typeface="Gulim"/>
            </a:endParaRPr>
          </a:p>
          <a:p>
            <a:pPr marL="91440">
              <a:lnSpc>
                <a:spcPct val="100000"/>
              </a:lnSpc>
              <a:spcBef>
                <a:spcPts val="600"/>
              </a:spcBef>
            </a:pPr>
            <a:r>
              <a:rPr dirty="0" sz="2500" spc="-5" b="1">
                <a:latin typeface="Times New Roman"/>
                <a:cs typeface="Times New Roman"/>
              </a:rPr>
              <a:t>- </a:t>
            </a:r>
            <a:r>
              <a:rPr dirty="0" sz="2500" spc="10" b="1">
                <a:latin typeface="Gulim"/>
                <a:cs typeface="Gulim"/>
              </a:rPr>
              <a:t>활용분야 </a:t>
            </a:r>
            <a:r>
              <a:rPr dirty="0" sz="2500" spc="40" b="1">
                <a:latin typeface="Gulim"/>
                <a:cs typeface="Gulim"/>
              </a:rPr>
              <a:t>및</a:t>
            </a:r>
            <a:r>
              <a:rPr dirty="0" sz="2500" spc="-52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기대효과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 startAt="5"/>
              <a:tabLst>
                <a:tab pos="330200" algn="l"/>
              </a:tabLst>
            </a:pPr>
            <a:r>
              <a:rPr dirty="0" sz="2500" spc="15" b="1">
                <a:latin typeface="Gulim"/>
                <a:cs typeface="Gulim"/>
              </a:rPr>
              <a:t>국내외 </a:t>
            </a:r>
            <a:r>
              <a:rPr dirty="0" sz="2500" spc="20" b="1">
                <a:latin typeface="Gulim"/>
                <a:cs typeface="Gulim"/>
              </a:rPr>
              <a:t>시장</a:t>
            </a:r>
            <a:r>
              <a:rPr dirty="0" sz="2500" spc="-535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동향</a:t>
            </a:r>
            <a:endParaRPr sz="25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84492" y="6385559"/>
            <a:ext cx="819911" cy="347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94092" y="6385559"/>
            <a:ext cx="478535" cy="347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862316" y="6385559"/>
            <a:ext cx="667512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19900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80" b="1">
                <a:solidFill>
                  <a:srgbClr val="4D4D4D"/>
                </a:solidFill>
                <a:latin typeface="Lucida Sans"/>
                <a:cs typeface="Lucida Sans"/>
              </a:rPr>
              <a:t>1</a:t>
            </a:r>
            <a:r>
              <a:rPr dirty="0" sz="2600" spc="-80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-3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개요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57094" y="3554729"/>
            <a:ext cx="1430020" cy="1964689"/>
          </a:xfrm>
          <a:custGeom>
            <a:avLst/>
            <a:gdLst/>
            <a:ahLst/>
            <a:cxnLst/>
            <a:rect l="l" t="t" r="r" b="b"/>
            <a:pathLst>
              <a:path w="1430020" h="1964689">
                <a:moveTo>
                  <a:pt x="1191259" y="0"/>
                </a:moveTo>
                <a:lnTo>
                  <a:pt x="238251" y="0"/>
                </a:lnTo>
                <a:lnTo>
                  <a:pt x="190239" y="4840"/>
                </a:lnTo>
                <a:lnTo>
                  <a:pt x="145518" y="18724"/>
                </a:lnTo>
                <a:lnTo>
                  <a:pt x="105047" y="40692"/>
                </a:lnTo>
                <a:lnTo>
                  <a:pt x="69786" y="69786"/>
                </a:lnTo>
                <a:lnTo>
                  <a:pt x="40692" y="105047"/>
                </a:lnTo>
                <a:lnTo>
                  <a:pt x="18724" y="145518"/>
                </a:lnTo>
                <a:lnTo>
                  <a:pt x="4840" y="190239"/>
                </a:lnTo>
                <a:lnTo>
                  <a:pt x="0" y="238252"/>
                </a:lnTo>
                <a:lnTo>
                  <a:pt x="0" y="1726184"/>
                </a:lnTo>
                <a:lnTo>
                  <a:pt x="4840" y="1774196"/>
                </a:lnTo>
                <a:lnTo>
                  <a:pt x="18724" y="1818917"/>
                </a:lnTo>
                <a:lnTo>
                  <a:pt x="40692" y="1859388"/>
                </a:lnTo>
                <a:lnTo>
                  <a:pt x="69786" y="1894649"/>
                </a:lnTo>
                <a:lnTo>
                  <a:pt x="105047" y="1923743"/>
                </a:lnTo>
                <a:lnTo>
                  <a:pt x="145518" y="1945711"/>
                </a:lnTo>
                <a:lnTo>
                  <a:pt x="190239" y="1959595"/>
                </a:lnTo>
                <a:lnTo>
                  <a:pt x="238251" y="1964436"/>
                </a:lnTo>
                <a:lnTo>
                  <a:pt x="1191259" y="1964436"/>
                </a:lnTo>
                <a:lnTo>
                  <a:pt x="1239272" y="1959595"/>
                </a:lnTo>
                <a:lnTo>
                  <a:pt x="1283993" y="1945711"/>
                </a:lnTo>
                <a:lnTo>
                  <a:pt x="1324464" y="1923743"/>
                </a:lnTo>
                <a:lnTo>
                  <a:pt x="1359725" y="1894649"/>
                </a:lnTo>
                <a:lnTo>
                  <a:pt x="1388819" y="1859388"/>
                </a:lnTo>
                <a:lnTo>
                  <a:pt x="1410787" y="1818917"/>
                </a:lnTo>
                <a:lnTo>
                  <a:pt x="1424671" y="1774196"/>
                </a:lnTo>
                <a:lnTo>
                  <a:pt x="1429511" y="1726184"/>
                </a:lnTo>
                <a:lnTo>
                  <a:pt x="1429511" y="238252"/>
                </a:lnTo>
                <a:lnTo>
                  <a:pt x="1424671" y="190239"/>
                </a:lnTo>
                <a:lnTo>
                  <a:pt x="1410787" y="145518"/>
                </a:lnTo>
                <a:lnTo>
                  <a:pt x="1388819" y="105047"/>
                </a:lnTo>
                <a:lnTo>
                  <a:pt x="1359725" y="69786"/>
                </a:lnTo>
                <a:lnTo>
                  <a:pt x="1324464" y="40692"/>
                </a:lnTo>
                <a:lnTo>
                  <a:pt x="1283993" y="18724"/>
                </a:lnTo>
                <a:lnTo>
                  <a:pt x="1239272" y="4840"/>
                </a:lnTo>
                <a:lnTo>
                  <a:pt x="119125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57094" y="3554729"/>
            <a:ext cx="1430020" cy="1964689"/>
          </a:xfrm>
          <a:custGeom>
            <a:avLst/>
            <a:gdLst/>
            <a:ahLst/>
            <a:cxnLst/>
            <a:rect l="l" t="t" r="r" b="b"/>
            <a:pathLst>
              <a:path w="1430020" h="1964689">
                <a:moveTo>
                  <a:pt x="0" y="238252"/>
                </a:moveTo>
                <a:lnTo>
                  <a:pt x="4840" y="190239"/>
                </a:lnTo>
                <a:lnTo>
                  <a:pt x="18724" y="145518"/>
                </a:lnTo>
                <a:lnTo>
                  <a:pt x="40692" y="105047"/>
                </a:lnTo>
                <a:lnTo>
                  <a:pt x="69786" y="69786"/>
                </a:lnTo>
                <a:lnTo>
                  <a:pt x="105047" y="40692"/>
                </a:lnTo>
                <a:lnTo>
                  <a:pt x="145518" y="18724"/>
                </a:lnTo>
                <a:lnTo>
                  <a:pt x="190239" y="4840"/>
                </a:lnTo>
                <a:lnTo>
                  <a:pt x="238251" y="0"/>
                </a:lnTo>
                <a:lnTo>
                  <a:pt x="1191259" y="0"/>
                </a:lnTo>
                <a:lnTo>
                  <a:pt x="1239272" y="4840"/>
                </a:lnTo>
                <a:lnTo>
                  <a:pt x="1283993" y="18724"/>
                </a:lnTo>
                <a:lnTo>
                  <a:pt x="1324464" y="40692"/>
                </a:lnTo>
                <a:lnTo>
                  <a:pt x="1359725" y="69786"/>
                </a:lnTo>
                <a:lnTo>
                  <a:pt x="1388819" y="105047"/>
                </a:lnTo>
                <a:lnTo>
                  <a:pt x="1410787" y="145518"/>
                </a:lnTo>
                <a:lnTo>
                  <a:pt x="1424671" y="190239"/>
                </a:lnTo>
                <a:lnTo>
                  <a:pt x="1429511" y="238252"/>
                </a:lnTo>
                <a:lnTo>
                  <a:pt x="1429511" y="1726184"/>
                </a:lnTo>
                <a:lnTo>
                  <a:pt x="1424671" y="1774196"/>
                </a:lnTo>
                <a:lnTo>
                  <a:pt x="1410787" y="1818917"/>
                </a:lnTo>
                <a:lnTo>
                  <a:pt x="1388819" y="1859388"/>
                </a:lnTo>
                <a:lnTo>
                  <a:pt x="1359725" y="1894649"/>
                </a:lnTo>
                <a:lnTo>
                  <a:pt x="1324464" y="1923743"/>
                </a:lnTo>
                <a:lnTo>
                  <a:pt x="1283993" y="1945711"/>
                </a:lnTo>
                <a:lnTo>
                  <a:pt x="1239272" y="1959595"/>
                </a:lnTo>
                <a:lnTo>
                  <a:pt x="1191259" y="1964436"/>
                </a:lnTo>
                <a:lnTo>
                  <a:pt x="238251" y="1964436"/>
                </a:lnTo>
                <a:lnTo>
                  <a:pt x="190239" y="1959595"/>
                </a:lnTo>
                <a:lnTo>
                  <a:pt x="145518" y="1945711"/>
                </a:lnTo>
                <a:lnTo>
                  <a:pt x="105047" y="1923743"/>
                </a:lnTo>
                <a:lnTo>
                  <a:pt x="69786" y="1894649"/>
                </a:lnTo>
                <a:lnTo>
                  <a:pt x="40692" y="1859388"/>
                </a:lnTo>
                <a:lnTo>
                  <a:pt x="18724" y="1818917"/>
                </a:lnTo>
                <a:lnTo>
                  <a:pt x="4840" y="1774196"/>
                </a:lnTo>
                <a:lnTo>
                  <a:pt x="0" y="1726184"/>
                </a:lnTo>
                <a:lnTo>
                  <a:pt x="0" y="238252"/>
                </a:lnTo>
                <a:close/>
              </a:path>
            </a:pathLst>
          </a:custGeom>
          <a:ln w="25908">
            <a:solidFill>
              <a:srgbClr val="3B5C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43177" y="3554729"/>
            <a:ext cx="1160145" cy="1964689"/>
          </a:xfrm>
          <a:custGeom>
            <a:avLst/>
            <a:gdLst/>
            <a:ahLst/>
            <a:cxnLst/>
            <a:rect l="l" t="t" r="r" b="b"/>
            <a:pathLst>
              <a:path w="1160145" h="1964689">
                <a:moveTo>
                  <a:pt x="966470" y="0"/>
                </a:moveTo>
                <a:lnTo>
                  <a:pt x="193294" y="0"/>
                </a:lnTo>
                <a:lnTo>
                  <a:pt x="148972" y="5102"/>
                </a:lnTo>
                <a:lnTo>
                  <a:pt x="108286" y="19637"/>
                </a:lnTo>
                <a:lnTo>
                  <a:pt x="72397" y="42447"/>
                </a:lnTo>
                <a:lnTo>
                  <a:pt x="42463" y="72375"/>
                </a:lnTo>
                <a:lnTo>
                  <a:pt x="19646" y="108264"/>
                </a:lnTo>
                <a:lnTo>
                  <a:pt x="5104" y="148956"/>
                </a:lnTo>
                <a:lnTo>
                  <a:pt x="0" y="193294"/>
                </a:lnTo>
                <a:lnTo>
                  <a:pt x="0" y="1771142"/>
                </a:lnTo>
                <a:lnTo>
                  <a:pt x="5104" y="1815479"/>
                </a:lnTo>
                <a:lnTo>
                  <a:pt x="19646" y="1856171"/>
                </a:lnTo>
                <a:lnTo>
                  <a:pt x="42463" y="1892060"/>
                </a:lnTo>
                <a:lnTo>
                  <a:pt x="72397" y="1921988"/>
                </a:lnTo>
                <a:lnTo>
                  <a:pt x="108286" y="1944798"/>
                </a:lnTo>
                <a:lnTo>
                  <a:pt x="148972" y="1959333"/>
                </a:lnTo>
                <a:lnTo>
                  <a:pt x="193294" y="1964436"/>
                </a:lnTo>
                <a:lnTo>
                  <a:pt x="966470" y="1964436"/>
                </a:lnTo>
                <a:lnTo>
                  <a:pt x="1010807" y="1959333"/>
                </a:lnTo>
                <a:lnTo>
                  <a:pt x="1051499" y="1944798"/>
                </a:lnTo>
                <a:lnTo>
                  <a:pt x="1087388" y="1921988"/>
                </a:lnTo>
                <a:lnTo>
                  <a:pt x="1117316" y="1892060"/>
                </a:lnTo>
                <a:lnTo>
                  <a:pt x="1140126" y="1856171"/>
                </a:lnTo>
                <a:lnTo>
                  <a:pt x="1154661" y="1815479"/>
                </a:lnTo>
                <a:lnTo>
                  <a:pt x="1159764" y="1771142"/>
                </a:lnTo>
                <a:lnTo>
                  <a:pt x="1159764" y="193294"/>
                </a:lnTo>
                <a:lnTo>
                  <a:pt x="1154661" y="148956"/>
                </a:lnTo>
                <a:lnTo>
                  <a:pt x="1140126" y="108264"/>
                </a:lnTo>
                <a:lnTo>
                  <a:pt x="1117316" y="72375"/>
                </a:lnTo>
                <a:lnTo>
                  <a:pt x="1087388" y="42447"/>
                </a:lnTo>
                <a:lnTo>
                  <a:pt x="1051499" y="19637"/>
                </a:lnTo>
                <a:lnTo>
                  <a:pt x="1010807" y="5102"/>
                </a:lnTo>
                <a:lnTo>
                  <a:pt x="96647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43177" y="3554729"/>
            <a:ext cx="1160145" cy="1964689"/>
          </a:xfrm>
          <a:custGeom>
            <a:avLst/>
            <a:gdLst/>
            <a:ahLst/>
            <a:cxnLst/>
            <a:rect l="l" t="t" r="r" b="b"/>
            <a:pathLst>
              <a:path w="1160145" h="1964689">
                <a:moveTo>
                  <a:pt x="0" y="193294"/>
                </a:moveTo>
                <a:lnTo>
                  <a:pt x="5104" y="148956"/>
                </a:lnTo>
                <a:lnTo>
                  <a:pt x="19646" y="108264"/>
                </a:lnTo>
                <a:lnTo>
                  <a:pt x="42463" y="72375"/>
                </a:lnTo>
                <a:lnTo>
                  <a:pt x="72397" y="42447"/>
                </a:lnTo>
                <a:lnTo>
                  <a:pt x="108286" y="19637"/>
                </a:lnTo>
                <a:lnTo>
                  <a:pt x="148972" y="5102"/>
                </a:lnTo>
                <a:lnTo>
                  <a:pt x="193294" y="0"/>
                </a:lnTo>
                <a:lnTo>
                  <a:pt x="966470" y="0"/>
                </a:lnTo>
                <a:lnTo>
                  <a:pt x="1010807" y="5102"/>
                </a:lnTo>
                <a:lnTo>
                  <a:pt x="1051499" y="19637"/>
                </a:lnTo>
                <a:lnTo>
                  <a:pt x="1087388" y="42447"/>
                </a:lnTo>
                <a:lnTo>
                  <a:pt x="1117316" y="72375"/>
                </a:lnTo>
                <a:lnTo>
                  <a:pt x="1140126" y="108264"/>
                </a:lnTo>
                <a:lnTo>
                  <a:pt x="1154661" y="148956"/>
                </a:lnTo>
                <a:lnTo>
                  <a:pt x="1159764" y="193294"/>
                </a:lnTo>
                <a:lnTo>
                  <a:pt x="1159764" y="1771142"/>
                </a:lnTo>
                <a:lnTo>
                  <a:pt x="1154661" y="1815479"/>
                </a:lnTo>
                <a:lnTo>
                  <a:pt x="1140126" y="1856171"/>
                </a:lnTo>
                <a:lnTo>
                  <a:pt x="1117316" y="1892060"/>
                </a:lnTo>
                <a:lnTo>
                  <a:pt x="1087388" y="1921988"/>
                </a:lnTo>
                <a:lnTo>
                  <a:pt x="1051499" y="1944798"/>
                </a:lnTo>
                <a:lnTo>
                  <a:pt x="1010807" y="1959333"/>
                </a:lnTo>
                <a:lnTo>
                  <a:pt x="966470" y="1964436"/>
                </a:lnTo>
                <a:lnTo>
                  <a:pt x="193294" y="1964436"/>
                </a:lnTo>
                <a:lnTo>
                  <a:pt x="148972" y="1959333"/>
                </a:lnTo>
                <a:lnTo>
                  <a:pt x="108286" y="1944798"/>
                </a:lnTo>
                <a:lnTo>
                  <a:pt x="72397" y="1921988"/>
                </a:lnTo>
                <a:lnTo>
                  <a:pt x="42463" y="1892060"/>
                </a:lnTo>
                <a:lnTo>
                  <a:pt x="19646" y="1856171"/>
                </a:lnTo>
                <a:lnTo>
                  <a:pt x="5104" y="1815479"/>
                </a:lnTo>
                <a:lnTo>
                  <a:pt x="0" y="1771142"/>
                </a:lnTo>
                <a:lnTo>
                  <a:pt x="0" y="193294"/>
                </a:lnTo>
                <a:close/>
              </a:path>
            </a:pathLst>
          </a:custGeom>
          <a:ln w="25908">
            <a:solidFill>
              <a:srgbClr val="3B5C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7467" y="4059935"/>
            <a:ext cx="1089659" cy="469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77467" y="4466844"/>
            <a:ext cx="1089659" cy="416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81505" y="4118609"/>
            <a:ext cx="482600" cy="608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Malgun Gothic"/>
                <a:cs typeface="Malgun Gothic"/>
              </a:rPr>
              <a:t>PPG</a:t>
            </a:r>
            <a:endParaRPr sz="14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dirty="0" sz="1200">
                <a:latin typeface="Malgun Gothic"/>
                <a:cs typeface="Malgun Gothic"/>
              </a:rPr>
              <a:t>가속도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4582" y="5211317"/>
            <a:ext cx="5867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Malgun Gothic"/>
                <a:cs typeface="Malgun Gothic"/>
              </a:rPr>
              <a:t>센서보드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78708" y="4248911"/>
            <a:ext cx="789432" cy="7680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486658" y="4364863"/>
            <a:ext cx="530225" cy="490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7145" marR="5080" indent="-508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7E7E7E"/>
                </a:solidFill>
                <a:latin typeface="Malgun Gothic"/>
                <a:cs typeface="Malgun Gothic"/>
              </a:rPr>
              <a:t>Wirele</a:t>
            </a:r>
            <a:r>
              <a:rPr dirty="0" sz="1000" spc="-10" b="1">
                <a:solidFill>
                  <a:srgbClr val="7E7E7E"/>
                </a:solidFill>
                <a:latin typeface="Malgun Gothic"/>
                <a:cs typeface="Malgun Gothic"/>
              </a:rPr>
              <a:t>s</a:t>
            </a:r>
            <a:r>
              <a:rPr dirty="0" sz="1000" spc="-5" b="1">
                <a:solidFill>
                  <a:srgbClr val="7E7E7E"/>
                </a:solidFill>
                <a:latin typeface="Malgun Gothic"/>
                <a:cs typeface="Malgun Gothic"/>
              </a:rPr>
              <a:t>s  </a:t>
            </a:r>
            <a:r>
              <a:rPr dirty="0" sz="1000" spc="-15" b="1">
                <a:solidFill>
                  <a:srgbClr val="7E7E7E"/>
                </a:solidFill>
                <a:latin typeface="Malgun Gothic"/>
                <a:cs typeface="Malgun Gothic"/>
              </a:rPr>
              <a:t>n</a:t>
            </a:r>
            <a:r>
              <a:rPr dirty="0" sz="1000" spc="-5" b="1">
                <a:solidFill>
                  <a:srgbClr val="7E7E7E"/>
                </a:solidFill>
                <a:latin typeface="Malgun Gothic"/>
                <a:cs typeface="Malgun Gothic"/>
              </a:rPr>
              <a:t>e</a:t>
            </a:r>
            <a:r>
              <a:rPr dirty="0" sz="1000" spc="-10" b="1">
                <a:solidFill>
                  <a:srgbClr val="7E7E7E"/>
                </a:solidFill>
                <a:latin typeface="Malgun Gothic"/>
                <a:cs typeface="Malgun Gothic"/>
              </a:rPr>
              <a:t>two</a:t>
            </a:r>
            <a:r>
              <a:rPr dirty="0" sz="1000" spc="-5" b="1">
                <a:solidFill>
                  <a:srgbClr val="7E7E7E"/>
                </a:solidFill>
                <a:latin typeface="Malgun Gothic"/>
                <a:cs typeface="Malgun Gothic"/>
              </a:rPr>
              <a:t>rk  </a:t>
            </a:r>
            <a:r>
              <a:rPr dirty="0" sz="1000" spc="-5" b="1">
                <a:solidFill>
                  <a:srgbClr val="7E7E7E"/>
                </a:solidFill>
                <a:latin typeface="Malgun Gothic"/>
                <a:cs typeface="Malgun Gothic"/>
              </a:rPr>
              <a:t>(BLE4.0</a:t>
            </a:r>
            <a:r>
              <a:rPr dirty="0" sz="1050" spc="-5" b="1">
                <a:solidFill>
                  <a:srgbClr val="7E7E7E"/>
                </a:solidFill>
                <a:latin typeface="Malgun Gothic"/>
                <a:cs typeface="Malgun Gothic"/>
              </a:rPr>
              <a:t>)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16323" y="4643628"/>
            <a:ext cx="388620" cy="975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09672" y="3646932"/>
            <a:ext cx="1338072" cy="381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156966" y="3693617"/>
            <a:ext cx="44323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3E1F52"/>
                </a:solidFill>
                <a:latin typeface="Malgun Gothic"/>
                <a:cs typeface="Malgun Gothic"/>
              </a:rPr>
              <a:t>Po</a:t>
            </a:r>
            <a:r>
              <a:rPr dirty="0" sz="1100" spc="-5" b="1">
                <a:solidFill>
                  <a:srgbClr val="3E1F52"/>
                </a:solidFill>
                <a:latin typeface="Malgun Gothic"/>
                <a:cs typeface="Malgun Gothic"/>
              </a:rPr>
              <a:t>w</a:t>
            </a:r>
            <a:r>
              <a:rPr dirty="0" sz="1100" b="1">
                <a:solidFill>
                  <a:srgbClr val="3E1F52"/>
                </a:solidFill>
                <a:latin typeface="Malgun Gothic"/>
                <a:cs typeface="Malgun Gothic"/>
              </a:rPr>
              <a:t>er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65476" y="4248911"/>
            <a:ext cx="780288" cy="7680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773172" y="4435855"/>
            <a:ext cx="566420" cy="346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3E1F52"/>
                </a:solidFill>
                <a:latin typeface="Malgun Gothic"/>
                <a:cs typeface="Malgun Gothic"/>
              </a:rPr>
              <a:t>CPU</a:t>
            </a:r>
            <a:endParaRPr sz="1100">
              <a:latin typeface="Malgun Gothic"/>
              <a:cs typeface="Malgun Gothic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000" spc="-10" b="1">
                <a:solidFill>
                  <a:srgbClr val="3E1F52"/>
                </a:solidFill>
                <a:latin typeface="Malgun Gothic"/>
                <a:cs typeface="Malgun Gothic"/>
              </a:rPr>
              <a:t>CotexM0</a:t>
            </a:r>
            <a:endParaRPr sz="1000">
              <a:latin typeface="Malgun Gothic"/>
              <a:cs typeface="Malgun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53867" y="3921252"/>
            <a:ext cx="538480" cy="350520"/>
          </a:xfrm>
          <a:custGeom>
            <a:avLst/>
            <a:gdLst/>
            <a:ahLst/>
            <a:cxnLst/>
            <a:rect l="l" t="t" r="r" b="b"/>
            <a:pathLst>
              <a:path w="538479" h="350520">
                <a:moveTo>
                  <a:pt x="537971" y="175260"/>
                </a:moveTo>
                <a:lnTo>
                  <a:pt x="0" y="175260"/>
                </a:lnTo>
                <a:lnTo>
                  <a:pt x="268986" y="350520"/>
                </a:lnTo>
                <a:lnTo>
                  <a:pt x="537971" y="175260"/>
                </a:lnTo>
                <a:close/>
              </a:path>
              <a:path w="538479" h="350520">
                <a:moveTo>
                  <a:pt x="403479" y="0"/>
                </a:moveTo>
                <a:lnTo>
                  <a:pt x="134493" y="0"/>
                </a:lnTo>
                <a:lnTo>
                  <a:pt x="134493" y="175260"/>
                </a:lnTo>
                <a:lnTo>
                  <a:pt x="403479" y="175260"/>
                </a:lnTo>
                <a:lnTo>
                  <a:pt x="403479" y="0"/>
                </a:lnTo>
                <a:close/>
              </a:path>
            </a:pathLst>
          </a:custGeom>
          <a:solidFill>
            <a:srgbClr val="EB62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61032" y="3680459"/>
            <a:ext cx="550545" cy="259079"/>
          </a:xfrm>
          <a:custGeom>
            <a:avLst/>
            <a:gdLst/>
            <a:ahLst/>
            <a:cxnLst/>
            <a:rect l="l" t="t" r="r" b="b"/>
            <a:pathLst>
              <a:path w="550544" h="259079">
                <a:moveTo>
                  <a:pt x="129667" y="0"/>
                </a:moveTo>
                <a:lnTo>
                  <a:pt x="0" y="129539"/>
                </a:lnTo>
                <a:lnTo>
                  <a:pt x="129667" y="259079"/>
                </a:lnTo>
                <a:lnTo>
                  <a:pt x="129667" y="194309"/>
                </a:lnTo>
                <a:lnTo>
                  <a:pt x="485330" y="194309"/>
                </a:lnTo>
                <a:lnTo>
                  <a:pt x="550163" y="129539"/>
                </a:lnTo>
                <a:lnTo>
                  <a:pt x="485330" y="64769"/>
                </a:lnTo>
                <a:lnTo>
                  <a:pt x="129667" y="64769"/>
                </a:lnTo>
                <a:lnTo>
                  <a:pt x="129667" y="0"/>
                </a:lnTo>
                <a:close/>
              </a:path>
              <a:path w="550544" h="259079">
                <a:moveTo>
                  <a:pt x="485330" y="194309"/>
                </a:moveTo>
                <a:lnTo>
                  <a:pt x="420497" y="194309"/>
                </a:lnTo>
                <a:lnTo>
                  <a:pt x="420497" y="259079"/>
                </a:lnTo>
                <a:lnTo>
                  <a:pt x="485330" y="194309"/>
                </a:lnTo>
                <a:close/>
              </a:path>
              <a:path w="550544" h="259079">
                <a:moveTo>
                  <a:pt x="420497" y="0"/>
                </a:moveTo>
                <a:lnTo>
                  <a:pt x="420497" y="64769"/>
                </a:lnTo>
                <a:lnTo>
                  <a:pt x="485330" y="64769"/>
                </a:lnTo>
                <a:lnTo>
                  <a:pt x="420497" y="0"/>
                </a:lnTo>
                <a:close/>
              </a:path>
            </a:pathLst>
          </a:custGeom>
          <a:solidFill>
            <a:srgbClr val="EB62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09672" y="3209544"/>
            <a:ext cx="1338072" cy="381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35965" y="1010538"/>
            <a:ext cx="7645400" cy="2440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1645" marR="9525" indent="-449580">
              <a:lnSpc>
                <a:spcPct val="150000"/>
              </a:lnSpc>
              <a:spcBef>
                <a:spcPts val="100"/>
              </a:spcBef>
              <a:tabLst>
                <a:tab pos="461645" algn="l"/>
              </a:tabLst>
            </a:pPr>
            <a:r>
              <a:rPr dirty="0" sz="1800">
                <a:solidFill>
                  <a:srgbClr val="CC0066"/>
                </a:solidFill>
                <a:latin typeface="GulimChe"/>
                <a:cs typeface="GulimChe"/>
              </a:rPr>
              <a:t>▣	</a:t>
            </a:r>
            <a:r>
              <a:rPr dirty="0" sz="1800" spc="10" b="1">
                <a:latin typeface="HYGothic-Extra"/>
                <a:cs typeface="HYGothic-Extra"/>
              </a:rPr>
              <a:t>사람의 </a:t>
            </a:r>
            <a:r>
              <a:rPr dirty="0" sz="1800" spc="-5" b="1">
                <a:latin typeface="HYGothic-Extra"/>
                <a:cs typeface="HYGothic-Extra"/>
              </a:rPr>
              <a:t>자율신경계의 </a:t>
            </a:r>
            <a:r>
              <a:rPr dirty="0" sz="1800" spc="5" b="1">
                <a:latin typeface="HYGothic-Extra"/>
                <a:cs typeface="HYGothic-Extra"/>
              </a:rPr>
              <a:t>활동을 </a:t>
            </a:r>
            <a:r>
              <a:rPr dirty="0" sz="1800" spc="-5" b="1">
                <a:latin typeface="HYGothic-Extra"/>
                <a:cs typeface="HYGothic-Extra"/>
              </a:rPr>
              <a:t>분석, </a:t>
            </a:r>
            <a:r>
              <a:rPr dirty="0" sz="1800" spc="30" b="1">
                <a:latin typeface="HYGothic-Extra"/>
                <a:cs typeface="HYGothic-Extra"/>
              </a:rPr>
              <a:t>좀 더 </a:t>
            </a:r>
            <a:r>
              <a:rPr dirty="0" sz="1800" spc="5" b="1">
                <a:latin typeface="HYGothic-Extra"/>
                <a:cs typeface="HYGothic-Extra"/>
              </a:rPr>
              <a:t>건강한 </a:t>
            </a:r>
            <a:r>
              <a:rPr dirty="0" sz="1800" spc="10" b="1">
                <a:latin typeface="HYGothic-Extra"/>
                <a:cs typeface="HYGothic-Extra"/>
              </a:rPr>
              <a:t>삶을 </a:t>
            </a:r>
            <a:r>
              <a:rPr dirty="0" sz="1800" spc="15" b="1">
                <a:latin typeface="HYGothic-Extra"/>
                <a:cs typeface="HYGothic-Extra"/>
              </a:rPr>
              <a:t>누릴 </a:t>
            </a:r>
            <a:r>
              <a:rPr dirty="0" sz="1800" spc="30" b="1">
                <a:latin typeface="HYGothic-Extra"/>
                <a:cs typeface="HYGothic-Extra"/>
              </a:rPr>
              <a:t>수 </a:t>
            </a:r>
            <a:r>
              <a:rPr dirty="0" sz="1800" spc="-10" b="1">
                <a:latin typeface="HYGothic-Extra"/>
                <a:cs typeface="HYGothic-Extra"/>
              </a:rPr>
              <a:t>있도록  </a:t>
            </a:r>
            <a:r>
              <a:rPr dirty="0" sz="1800" spc="15" b="1">
                <a:latin typeface="HYGothic-Extra"/>
                <a:cs typeface="HYGothic-Extra"/>
              </a:rPr>
              <a:t>일상에서</a:t>
            </a:r>
            <a:r>
              <a:rPr dirty="0" sz="1800" spc="-95" b="1">
                <a:latin typeface="HYGothic-Extra"/>
                <a:cs typeface="HYGothic-Extra"/>
              </a:rPr>
              <a:t> </a:t>
            </a:r>
            <a:r>
              <a:rPr dirty="0" sz="1800" spc="20" b="1">
                <a:latin typeface="HYGothic-Extra"/>
                <a:cs typeface="HYGothic-Extra"/>
              </a:rPr>
              <a:t>활용할</a:t>
            </a:r>
            <a:r>
              <a:rPr dirty="0" sz="1800" spc="-80" b="1">
                <a:latin typeface="HYGothic-Extra"/>
                <a:cs typeface="HYGothic-Extra"/>
              </a:rPr>
              <a:t> </a:t>
            </a:r>
            <a:r>
              <a:rPr dirty="0" sz="1800" spc="30" b="1">
                <a:latin typeface="HYGothic-Extra"/>
                <a:cs typeface="HYGothic-Extra"/>
              </a:rPr>
              <a:t>수</a:t>
            </a:r>
            <a:r>
              <a:rPr dirty="0" sz="1800" spc="-45" b="1">
                <a:latin typeface="HYGothic-Extra"/>
                <a:cs typeface="HYGothic-Extra"/>
              </a:rPr>
              <a:t> </a:t>
            </a:r>
            <a:r>
              <a:rPr dirty="0" sz="1800" spc="25" b="1">
                <a:latin typeface="HYGothic-Extra"/>
                <a:cs typeface="HYGothic-Extra"/>
              </a:rPr>
              <a:t>있는</a:t>
            </a:r>
            <a:r>
              <a:rPr dirty="0" sz="1800" spc="-65" b="1">
                <a:latin typeface="HYGothic-Extra"/>
                <a:cs typeface="HYGothic-Extra"/>
              </a:rPr>
              <a:t> </a:t>
            </a:r>
            <a:r>
              <a:rPr dirty="0" sz="1800" spc="20" b="1">
                <a:latin typeface="HYGothic-Extra"/>
                <a:cs typeface="HYGothic-Extra"/>
              </a:rPr>
              <a:t>손목</a:t>
            </a:r>
            <a:r>
              <a:rPr dirty="0" sz="1800" spc="-70" b="1">
                <a:latin typeface="HYGothic-Extra"/>
                <a:cs typeface="HYGothic-Extra"/>
              </a:rPr>
              <a:t> </a:t>
            </a:r>
            <a:r>
              <a:rPr dirty="0" sz="1800" spc="20" b="1">
                <a:latin typeface="HYGothic-Extra"/>
                <a:cs typeface="HYGothic-Extra"/>
              </a:rPr>
              <a:t>밴드형</a:t>
            </a:r>
            <a:r>
              <a:rPr dirty="0" sz="1800" spc="-80" b="1">
                <a:latin typeface="HYGothic-Extra"/>
                <a:cs typeface="HYGothic-Extra"/>
              </a:rPr>
              <a:t> </a:t>
            </a:r>
            <a:r>
              <a:rPr dirty="0" sz="1800" spc="15" b="1">
                <a:latin typeface="HYGothic-Extra"/>
                <a:cs typeface="HYGothic-Extra"/>
              </a:rPr>
              <a:t>생체신호</a:t>
            </a:r>
            <a:r>
              <a:rPr dirty="0" sz="1800" spc="-100" b="1">
                <a:latin typeface="HYGothic-Extra"/>
                <a:cs typeface="HYGothic-Extra"/>
              </a:rPr>
              <a:t> </a:t>
            </a:r>
            <a:r>
              <a:rPr dirty="0" sz="1800" spc="25" b="1">
                <a:latin typeface="HYGothic-Extra"/>
                <a:cs typeface="HYGothic-Extra"/>
              </a:rPr>
              <a:t>계측</a:t>
            </a:r>
            <a:r>
              <a:rPr dirty="0" sz="1800" spc="-65" b="1">
                <a:latin typeface="HYGothic-Extra"/>
                <a:cs typeface="HYGothic-Extra"/>
              </a:rPr>
              <a:t> </a:t>
            </a:r>
            <a:r>
              <a:rPr dirty="0" sz="1800" spc="10" b="1">
                <a:latin typeface="HYGothic-Extra"/>
                <a:cs typeface="HYGothic-Extra"/>
              </a:rPr>
              <a:t>디바이스</a:t>
            </a:r>
            <a:r>
              <a:rPr dirty="0" sz="1800" spc="-80" b="1">
                <a:latin typeface="HYGothic-Extra"/>
                <a:cs typeface="HYGothic-Extra"/>
              </a:rPr>
              <a:t> </a:t>
            </a:r>
            <a:r>
              <a:rPr dirty="0" sz="1800" spc="5" b="1">
                <a:latin typeface="HYGothic-Extra"/>
                <a:cs typeface="HYGothic-Extra"/>
              </a:rPr>
              <a:t>기술</a:t>
            </a:r>
            <a:endParaRPr sz="1800">
              <a:latin typeface="HYGothic-Extra"/>
              <a:cs typeface="HYGothic-Extra"/>
            </a:endParaRPr>
          </a:p>
          <a:p>
            <a:pPr algn="just" marL="756285" marR="5080" indent="-287020">
              <a:lnSpc>
                <a:spcPct val="150100"/>
              </a:lnSpc>
              <a:spcBef>
                <a:spcPts val="434"/>
              </a:spcBef>
            </a:pPr>
            <a:r>
              <a:rPr dirty="0" sz="1400" spc="5">
                <a:solidFill>
                  <a:srgbClr val="6600CC"/>
                </a:solidFill>
                <a:latin typeface="GulimChe"/>
                <a:cs typeface="GulimChe"/>
              </a:rPr>
              <a:t>◈ </a:t>
            </a:r>
            <a:r>
              <a:rPr dirty="0" sz="1400">
                <a:latin typeface="HYGothic-Extra"/>
                <a:cs typeface="HYGothic-Extra"/>
              </a:rPr>
              <a:t>손목에서 </a:t>
            </a:r>
            <a:r>
              <a:rPr dirty="0" sz="1400" spc="-5">
                <a:latin typeface="HYGothic-Extra"/>
                <a:cs typeface="HYGothic-Extra"/>
              </a:rPr>
              <a:t>생체신호를 </a:t>
            </a:r>
            <a:r>
              <a:rPr dirty="0" sz="1400">
                <a:latin typeface="HYGothic-Extra"/>
                <a:cs typeface="HYGothic-Extra"/>
              </a:rPr>
              <a:t>센싱하기 </a:t>
            </a:r>
            <a:r>
              <a:rPr dirty="0" sz="1400" spc="-5">
                <a:latin typeface="HYGothic-Extra"/>
                <a:cs typeface="HYGothic-Extra"/>
              </a:rPr>
              <a:t>위한 광학식(PPG) 소자를 </a:t>
            </a:r>
            <a:r>
              <a:rPr dirty="0" sz="1400">
                <a:latin typeface="HYGothic-Extra"/>
                <a:cs typeface="HYGothic-Extra"/>
              </a:rPr>
              <a:t>이용한 손목부위의 생체신  호 </a:t>
            </a:r>
            <a:r>
              <a:rPr dirty="0" sz="1400" spc="-5">
                <a:latin typeface="HYGothic-Extra"/>
                <a:cs typeface="HYGothic-Extra"/>
              </a:rPr>
              <a:t>센싱 </a:t>
            </a:r>
            <a:r>
              <a:rPr dirty="0" sz="1400" spc="5">
                <a:latin typeface="HYGothic-Extra"/>
                <a:cs typeface="HYGothic-Extra"/>
              </a:rPr>
              <a:t>HW </a:t>
            </a:r>
            <a:r>
              <a:rPr dirty="0" sz="1400" spc="-5">
                <a:latin typeface="HYGothic-Extra"/>
                <a:cs typeface="HYGothic-Extra"/>
              </a:rPr>
              <a:t>모듈과 맥박 </a:t>
            </a:r>
            <a:r>
              <a:rPr dirty="0" sz="1400">
                <a:latin typeface="HYGothic-Extra"/>
                <a:cs typeface="HYGothic-Extra"/>
              </a:rPr>
              <a:t>추출, </a:t>
            </a:r>
            <a:r>
              <a:rPr dirty="0" sz="1400" spc="-5">
                <a:latin typeface="HYGothic-Extra"/>
                <a:cs typeface="HYGothic-Extra"/>
              </a:rPr>
              <a:t>표준편차, </a:t>
            </a:r>
            <a:r>
              <a:rPr dirty="0" sz="1400">
                <a:latin typeface="HYGothic-Extra"/>
                <a:cs typeface="HYGothic-Extra"/>
              </a:rPr>
              <a:t>움직임 등을 추출하는 </a:t>
            </a:r>
            <a:r>
              <a:rPr dirty="0" sz="1400" spc="-5">
                <a:latin typeface="HYGothic-Extra"/>
                <a:cs typeface="HYGothic-Extra"/>
              </a:rPr>
              <a:t>SW 모듈과 </a:t>
            </a:r>
            <a:r>
              <a:rPr dirty="0" sz="1400">
                <a:latin typeface="HYGothic-Extra"/>
                <a:cs typeface="HYGothic-Extra"/>
              </a:rPr>
              <a:t>손목밴드  형 센싱디바이스와 스마트 폰과의 무선통신</a:t>
            </a:r>
            <a:r>
              <a:rPr dirty="0" sz="1400" spc="-110">
                <a:latin typeface="HYGothic-Extra"/>
                <a:cs typeface="HYGothic-Extra"/>
              </a:rPr>
              <a:t> </a:t>
            </a:r>
            <a:r>
              <a:rPr dirty="0" sz="1400">
                <a:latin typeface="HYGothic-Extra"/>
                <a:cs typeface="HYGothic-Extra"/>
              </a:rPr>
              <a:t>기술</a:t>
            </a:r>
            <a:endParaRPr sz="1400">
              <a:latin typeface="HYGothic-Extra"/>
              <a:cs typeface="HYGothic-Extr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R="1750060">
              <a:lnSpc>
                <a:spcPct val="100000"/>
              </a:lnSpc>
            </a:pPr>
            <a:r>
              <a:rPr dirty="0" sz="1100" b="1">
                <a:solidFill>
                  <a:srgbClr val="3E1F52"/>
                </a:solidFill>
                <a:latin typeface="Malgun Gothic"/>
                <a:cs typeface="Malgun Gothic"/>
              </a:rPr>
              <a:t>Battery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27248" y="3497579"/>
            <a:ext cx="536575" cy="182880"/>
          </a:xfrm>
          <a:custGeom>
            <a:avLst/>
            <a:gdLst/>
            <a:ahLst/>
            <a:cxnLst/>
            <a:rect l="l" t="t" r="r" b="b"/>
            <a:pathLst>
              <a:path w="536575" h="182879">
                <a:moveTo>
                  <a:pt x="536448" y="91440"/>
                </a:moveTo>
                <a:lnTo>
                  <a:pt x="0" y="91440"/>
                </a:lnTo>
                <a:lnTo>
                  <a:pt x="268224" y="182880"/>
                </a:lnTo>
                <a:lnTo>
                  <a:pt x="536448" y="91440"/>
                </a:lnTo>
                <a:close/>
              </a:path>
              <a:path w="536575" h="182879">
                <a:moveTo>
                  <a:pt x="402336" y="0"/>
                </a:moveTo>
                <a:lnTo>
                  <a:pt x="134112" y="0"/>
                </a:lnTo>
                <a:lnTo>
                  <a:pt x="134112" y="91440"/>
                </a:lnTo>
                <a:lnTo>
                  <a:pt x="402336" y="91440"/>
                </a:lnTo>
                <a:lnTo>
                  <a:pt x="402336" y="0"/>
                </a:lnTo>
                <a:close/>
              </a:path>
            </a:pathLst>
          </a:custGeom>
          <a:solidFill>
            <a:srgbClr val="EB62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65576" y="3925823"/>
            <a:ext cx="538480" cy="346075"/>
          </a:xfrm>
          <a:custGeom>
            <a:avLst/>
            <a:gdLst/>
            <a:ahLst/>
            <a:cxnLst/>
            <a:rect l="l" t="t" r="r" b="b"/>
            <a:pathLst>
              <a:path w="538479" h="346075">
                <a:moveTo>
                  <a:pt x="537972" y="172974"/>
                </a:moveTo>
                <a:lnTo>
                  <a:pt x="0" y="172974"/>
                </a:lnTo>
                <a:lnTo>
                  <a:pt x="268986" y="345948"/>
                </a:lnTo>
                <a:lnTo>
                  <a:pt x="537972" y="172974"/>
                </a:lnTo>
                <a:close/>
              </a:path>
              <a:path w="538479" h="346075">
                <a:moveTo>
                  <a:pt x="403478" y="0"/>
                </a:moveTo>
                <a:lnTo>
                  <a:pt x="134493" y="0"/>
                </a:lnTo>
                <a:lnTo>
                  <a:pt x="134493" y="172974"/>
                </a:lnTo>
                <a:lnTo>
                  <a:pt x="403478" y="172974"/>
                </a:lnTo>
                <a:lnTo>
                  <a:pt x="403478" y="0"/>
                </a:lnTo>
                <a:close/>
              </a:path>
            </a:pathLst>
          </a:custGeom>
          <a:solidFill>
            <a:srgbClr val="EB62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14877" y="4922392"/>
            <a:ext cx="372745" cy="111760"/>
          </a:xfrm>
          <a:custGeom>
            <a:avLst/>
            <a:gdLst/>
            <a:ahLst/>
            <a:cxnLst/>
            <a:rect l="l" t="t" r="r" b="b"/>
            <a:pathLst>
              <a:path w="372745" h="111760">
                <a:moveTo>
                  <a:pt x="95503" y="0"/>
                </a:moveTo>
                <a:lnTo>
                  <a:pt x="90804" y="2793"/>
                </a:lnTo>
                <a:lnTo>
                  <a:pt x="0" y="55752"/>
                </a:lnTo>
                <a:lnTo>
                  <a:pt x="90804" y="108711"/>
                </a:lnTo>
                <a:lnTo>
                  <a:pt x="95503" y="111505"/>
                </a:lnTo>
                <a:lnTo>
                  <a:pt x="101599" y="109981"/>
                </a:lnTo>
                <a:lnTo>
                  <a:pt x="104393" y="105155"/>
                </a:lnTo>
                <a:lnTo>
                  <a:pt x="107187" y="100456"/>
                </a:lnTo>
                <a:lnTo>
                  <a:pt x="105536" y="94360"/>
                </a:lnTo>
                <a:lnTo>
                  <a:pt x="100837" y="91693"/>
                </a:lnTo>
                <a:lnTo>
                  <a:pt x="56206" y="65658"/>
                </a:lnTo>
                <a:lnTo>
                  <a:pt x="19557" y="65658"/>
                </a:lnTo>
                <a:lnTo>
                  <a:pt x="19557" y="45846"/>
                </a:lnTo>
                <a:lnTo>
                  <a:pt x="56206" y="45846"/>
                </a:lnTo>
                <a:lnTo>
                  <a:pt x="100837" y="19811"/>
                </a:lnTo>
                <a:lnTo>
                  <a:pt x="105536" y="17144"/>
                </a:lnTo>
                <a:lnTo>
                  <a:pt x="107187" y="11048"/>
                </a:lnTo>
                <a:lnTo>
                  <a:pt x="104393" y="6349"/>
                </a:lnTo>
                <a:lnTo>
                  <a:pt x="101599" y="1523"/>
                </a:lnTo>
                <a:lnTo>
                  <a:pt x="95503" y="0"/>
                </a:lnTo>
                <a:close/>
              </a:path>
              <a:path w="372745" h="111760">
                <a:moveTo>
                  <a:pt x="333139" y="55752"/>
                </a:moveTo>
                <a:lnTo>
                  <a:pt x="271525" y="91693"/>
                </a:lnTo>
                <a:lnTo>
                  <a:pt x="266826" y="94360"/>
                </a:lnTo>
                <a:lnTo>
                  <a:pt x="265302" y="100456"/>
                </a:lnTo>
                <a:lnTo>
                  <a:pt x="267969" y="105155"/>
                </a:lnTo>
                <a:lnTo>
                  <a:pt x="270763" y="109981"/>
                </a:lnTo>
                <a:lnTo>
                  <a:pt x="276859" y="111505"/>
                </a:lnTo>
                <a:lnTo>
                  <a:pt x="281558" y="108711"/>
                </a:lnTo>
                <a:lnTo>
                  <a:pt x="355378" y="65658"/>
                </a:lnTo>
                <a:lnTo>
                  <a:pt x="352805" y="65658"/>
                </a:lnTo>
                <a:lnTo>
                  <a:pt x="352805" y="64261"/>
                </a:lnTo>
                <a:lnTo>
                  <a:pt x="347725" y="64261"/>
                </a:lnTo>
                <a:lnTo>
                  <a:pt x="333139" y="55752"/>
                </a:lnTo>
                <a:close/>
              </a:path>
              <a:path w="372745" h="111760">
                <a:moveTo>
                  <a:pt x="56206" y="45846"/>
                </a:moveTo>
                <a:lnTo>
                  <a:pt x="19557" y="45846"/>
                </a:lnTo>
                <a:lnTo>
                  <a:pt x="19557" y="65658"/>
                </a:lnTo>
                <a:lnTo>
                  <a:pt x="56206" y="65658"/>
                </a:lnTo>
                <a:lnTo>
                  <a:pt x="53811" y="64261"/>
                </a:lnTo>
                <a:lnTo>
                  <a:pt x="24637" y="64261"/>
                </a:lnTo>
                <a:lnTo>
                  <a:pt x="24637" y="47243"/>
                </a:lnTo>
                <a:lnTo>
                  <a:pt x="53811" y="47243"/>
                </a:lnTo>
                <a:lnTo>
                  <a:pt x="56206" y="45846"/>
                </a:lnTo>
                <a:close/>
              </a:path>
              <a:path w="372745" h="111760">
                <a:moveTo>
                  <a:pt x="316157" y="45846"/>
                </a:moveTo>
                <a:lnTo>
                  <a:pt x="56206" y="45846"/>
                </a:lnTo>
                <a:lnTo>
                  <a:pt x="39224" y="55752"/>
                </a:lnTo>
                <a:lnTo>
                  <a:pt x="56206" y="65658"/>
                </a:lnTo>
                <a:lnTo>
                  <a:pt x="316157" y="65658"/>
                </a:lnTo>
                <a:lnTo>
                  <a:pt x="333139" y="55752"/>
                </a:lnTo>
                <a:lnTo>
                  <a:pt x="316157" y="45846"/>
                </a:lnTo>
                <a:close/>
              </a:path>
              <a:path w="372745" h="111760">
                <a:moveTo>
                  <a:pt x="355378" y="45846"/>
                </a:moveTo>
                <a:lnTo>
                  <a:pt x="352805" y="45846"/>
                </a:lnTo>
                <a:lnTo>
                  <a:pt x="352805" y="65658"/>
                </a:lnTo>
                <a:lnTo>
                  <a:pt x="355378" y="65658"/>
                </a:lnTo>
                <a:lnTo>
                  <a:pt x="372363" y="55752"/>
                </a:lnTo>
                <a:lnTo>
                  <a:pt x="355378" y="45846"/>
                </a:lnTo>
                <a:close/>
              </a:path>
              <a:path w="372745" h="111760">
                <a:moveTo>
                  <a:pt x="24637" y="47243"/>
                </a:moveTo>
                <a:lnTo>
                  <a:pt x="24637" y="64261"/>
                </a:lnTo>
                <a:lnTo>
                  <a:pt x="39224" y="55752"/>
                </a:lnTo>
                <a:lnTo>
                  <a:pt x="24637" y="47243"/>
                </a:lnTo>
                <a:close/>
              </a:path>
              <a:path w="372745" h="111760">
                <a:moveTo>
                  <a:pt x="39224" y="55752"/>
                </a:moveTo>
                <a:lnTo>
                  <a:pt x="24637" y="64261"/>
                </a:lnTo>
                <a:lnTo>
                  <a:pt x="53811" y="64261"/>
                </a:lnTo>
                <a:lnTo>
                  <a:pt x="39224" y="55752"/>
                </a:lnTo>
                <a:close/>
              </a:path>
              <a:path w="372745" h="111760">
                <a:moveTo>
                  <a:pt x="347725" y="47243"/>
                </a:moveTo>
                <a:lnTo>
                  <a:pt x="333139" y="55752"/>
                </a:lnTo>
                <a:lnTo>
                  <a:pt x="347725" y="64261"/>
                </a:lnTo>
                <a:lnTo>
                  <a:pt x="347725" y="47243"/>
                </a:lnTo>
                <a:close/>
              </a:path>
              <a:path w="372745" h="111760">
                <a:moveTo>
                  <a:pt x="352805" y="47243"/>
                </a:moveTo>
                <a:lnTo>
                  <a:pt x="347725" y="47243"/>
                </a:lnTo>
                <a:lnTo>
                  <a:pt x="347725" y="64261"/>
                </a:lnTo>
                <a:lnTo>
                  <a:pt x="352805" y="64261"/>
                </a:lnTo>
                <a:lnTo>
                  <a:pt x="352805" y="47243"/>
                </a:lnTo>
                <a:close/>
              </a:path>
              <a:path w="372745" h="111760">
                <a:moveTo>
                  <a:pt x="53811" y="47243"/>
                </a:moveTo>
                <a:lnTo>
                  <a:pt x="24637" y="47243"/>
                </a:lnTo>
                <a:lnTo>
                  <a:pt x="39224" y="55752"/>
                </a:lnTo>
                <a:lnTo>
                  <a:pt x="53811" y="47243"/>
                </a:lnTo>
                <a:close/>
              </a:path>
              <a:path w="372745" h="111760">
                <a:moveTo>
                  <a:pt x="276859" y="0"/>
                </a:moveTo>
                <a:lnTo>
                  <a:pt x="270763" y="1523"/>
                </a:lnTo>
                <a:lnTo>
                  <a:pt x="267969" y="6349"/>
                </a:lnTo>
                <a:lnTo>
                  <a:pt x="265302" y="11048"/>
                </a:lnTo>
                <a:lnTo>
                  <a:pt x="266826" y="17144"/>
                </a:lnTo>
                <a:lnTo>
                  <a:pt x="271525" y="19811"/>
                </a:lnTo>
                <a:lnTo>
                  <a:pt x="333139" y="55752"/>
                </a:lnTo>
                <a:lnTo>
                  <a:pt x="347725" y="47243"/>
                </a:lnTo>
                <a:lnTo>
                  <a:pt x="352805" y="47243"/>
                </a:lnTo>
                <a:lnTo>
                  <a:pt x="352805" y="45846"/>
                </a:lnTo>
                <a:lnTo>
                  <a:pt x="355378" y="45846"/>
                </a:lnTo>
                <a:lnTo>
                  <a:pt x="281558" y="2793"/>
                </a:lnTo>
                <a:lnTo>
                  <a:pt x="276859" y="0"/>
                </a:lnTo>
                <a:close/>
              </a:path>
            </a:pathLst>
          </a:custGeom>
          <a:solidFill>
            <a:srgbClr val="F8DF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103626" y="4950561"/>
            <a:ext cx="586740" cy="45783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07645">
              <a:lnSpc>
                <a:spcPct val="100000"/>
              </a:lnSpc>
              <a:spcBef>
                <a:spcPts val="480"/>
              </a:spcBef>
            </a:pPr>
            <a:r>
              <a:rPr dirty="0" sz="1100">
                <a:solidFill>
                  <a:srgbClr val="F9EBD7"/>
                </a:solidFill>
                <a:latin typeface="Malgun Gothic"/>
                <a:cs typeface="Malgun Gothic"/>
              </a:rPr>
              <a:t>UART</a:t>
            </a:r>
            <a:endParaRPr sz="11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100" b="1">
                <a:solidFill>
                  <a:srgbClr val="FFFFFF"/>
                </a:solidFill>
                <a:latin typeface="Malgun Gothic"/>
                <a:cs typeface="Malgun Gothic"/>
              </a:rPr>
              <a:t>메인보드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91183" y="3621023"/>
            <a:ext cx="1095755" cy="381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417066" y="3669538"/>
            <a:ext cx="4432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3E1F52"/>
                </a:solidFill>
                <a:latin typeface="Malgun Gothic"/>
                <a:cs typeface="Malgun Gothic"/>
              </a:rPr>
              <a:t>Power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74647" y="3878579"/>
            <a:ext cx="536575" cy="238125"/>
          </a:xfrm>
          <a:custGeom>
            <a:avLst/>
            <a:gdLst/>
            <a:ahLst/>
            <a:cxnLst/>
            <a:rect l="l" t="t" r="r" b="b"/>
            <a:pathLst>
              <a:path w="536575" h="238125">
                <a:moveTo>
                  <a:pt x="536447" y="118872"/>
                </a:moveTo>
                <a:lnTo>
                  <a:pt x="0" y="118872"/>
                </a:lnTo>
                <a:lnTo>
                  <a:pt x="268224" y="237744"/>
                </a:lnTo>
                <a:lnTo>
                  <a:pt x="536447" y="118872"/>
                </a:lnTo>
                <a:close/>
              </a:path>
              <a:path w="536575" h="238125">
                <a:moveTo>
                  <a:pt x="402335" y="0"/>
                </a:moveTo>
                <a:lnTo>
                  <a:pt x="134112" y="0"/>
                </a:lnTo>
                <a:lnTo>
                  <a:pt x="134112" y="118872"/>
                </a:lnTo>
                <a:lnTo>
                  <a:pt x="402335" y="118872"/>
                </a:lnTo>
                <a:lnTo>
                  <a:pt x="402335" y="0"/>
                </a:lnTo>
                <a:close/>
              </a:path>
            </a:pathLst>
          </a:custGeom>
          <a:solidFill>
            <a:srgbClr val="EB62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874765" y="5024120"/>
            <a:ext cx="5346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Malgun Gothic"/>
                <a:cs typeface="Malgun Gothic"/>
              </a:rPr>
              <a:t>손목</a:t>
            </a:r>
            <a:endParaRPr sz="2000">
              <a:latin typeface="Malgun Gothic"/>
              <a:cs typeface="Malgun Gothic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427220" y="4094988"/>
            <a:ext cx="3678935" cy="17084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787644" y="4330394"/>
            <a:ext cx="7391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Malgun Gothic"/>
                <a:cs typeface="Malgun Gothic"/>
              </a:rPr>
              <a:t>센서보드</a:t>
            </a:r>
            <a:endParaRPr sz="1400">
              <a:latin typeface="Malgun Gothic"/>
              <a:cs typeface="Malgun Gothic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87644" y="4168902"/>
            <a:ext cx="739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Malgun Gothic"/>
                <a:cs typeface="Malgun Gothic"/>
              </a:rPr>
              <a:t>메인보드</a:t>
            </a:r>
            <a:endParaRPr sz="1400">
              <a:latin typeface="Malgun Gothic"/>
              <a:cs typeface="Malgun Gothic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505445" y="4129481"/>
            <a:ext cx="4826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Malgun Gothic"/>
                <a:cs typeface="Malgun Gothic"/>
              </a:rPr>
              <a:t>가속도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76059" y="4236720"/>
            <a:ext cx="240792" cy="1539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623304" y="4261103"/>
            <a:ext cx="146303" cy="5943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623304" y="4261103"/>
            <a:ext cx="146685" cy="59690"/>
          </a:xfrm>
          <a:custGeom>
            <a:avLst/>
            <a:gdLst/>
            <a:ahLst/>
            <a:cxnLst/>
            <a:rect l="l" t="t" r="r" b="b"/>
            <a:pathLst>
              <a:path w="146684" h="59689">
                <a:moveTo>
                  <a:pt x="0" y="59436"/>
                </a:moveTo>
                <a:lnTo>
                  <a:pt x="146303" y="59436"/>
                </a:lnTo>
                <a:lnTo>
                  <a:pt x="146303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ln w="9144">
            <a:solidFill>
              <a:srgbClr val="9292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720840" y="3871976"/>
            <a:ext cx="498475" cy="368300"/>
          </a:xfrm>
          <a:custGeom>
            <a:avLst/>
            <a:gdLst/>
            <a:ahLst/>
            <a:cxnLst/>
            <a:rect l="l" t="t" r="r" b="b"/>
            <a:pathLst>
              <a:path w="498475" h="368300">
                <a:moveTo>
                  <a:pt x="44576" y="272161"/>
                </a:moveTo>
                <a:lnTo>
                  <a:pt x="40893" y="273685"/>
                </a:lnTo>
                <a:lnTo>
                  <a:pt x="39496" y="276860"/>
                </a:lnTo>
                <a:lnTo>
                  <a:pt x="0" y="367792"/>
                </a:lnTo>
                <a:lnTo>
                  <a:pt x="21633" y="365506"/>
                </a:lnTo>
                <a:lnTo>
                  <a:pt x="13842" y="365506"/>
                </a:lnTo>
                <a:lnTo>
                  <a:pt x="6350" y="355219"/>
                </a:lnTo>
                <a:lnTo>
                  <a:pt x="25338" y="341289"/>
                </a:lnTo>
                <a:lnTo>
                  <a:pt x="51053" y="281940"/>
                </a:lnTo>
                <a:lnTo>
                  <a:pt x="52450" y="278765"/>
                </a:lnTo>
                <a:lnTo>
                  <a:pt x="51053" y="274955"/>
                </a:lnTo>
                <a:lnTo>
                  <a:pt x="47751" y="273557"/>
                </a:lnTo>
                <a:lnTo>
                  <a:pt x="44576" y="272161"/>
                </a:lnTo>
                <a:close/>
              </a:path>
              <a:path w="498475" h="368300">
                <a:moveTo>
                  <a:pt x="25338" y="341289"/>
                </a:moveTo>
                <a:lnTo>
                  <a:pt x="6350" y="355219"/>
                </a:lnTo>
                <a:lnTo>
                  <a:pt x="13842" y="365506"/>
                </a:lnTo>
                <a:lnTo>
                  <a:pt x="17477" y="362838"/>
                </a:lnTo>
                <a:lnTo>
                  <a:pt x="16001" y="362838"/>
                </a:lnTo>
                <a:lnTo>
                  <a:pt x="9525" y="354075"/>
                </a:lnTo>
                <a:lnTo>
                  <a:pt x="20292" y="352936"/>
                </a:lnTo>
                <a:lnTo>
                  <a:pt x="25338" y="341289"/>
                </a:lnTo>
                <a:close/>
              </a:path>
              <a:path w="498475" h="368300">
                <a:moveTo>
                  <a:pt x="100710" y="344424"/>
                </a:moveTo>
                <a:lnTo>
                  <a:pt x="32772" y="351615"/>
                </a:lnTo>
                <a:lnTo>
                  <a:pt x="13842" y="365506"/>
                </a:lnTo>
                <a:lnTo>
                  <a:pt x="21633" y="365506"/>
                </a:lnTo>
                <a:lnTo>
                  <a:pt x="101980" y="356997"/>
                </a:lnTo>
                <a:lnTo>
                  <a:pt x="104415" y="354075"/>
                </a:lnTo>
                <a:lnTo>
                  <a:pt x="104410" y="352936"/>
                </a:lnTo>
                <a:lnTo>
                  <a:pt x="103758" y="346963"/>
                </a:lnTo>
                <a:lnTo>
                  <a:pt x="100710" y="344424"/>
                </a:lnTo>
                <a:close/>
              </a:path>
              <a:path w="498475" h="368300">
                <a:moveTo>
                  <a:pt x="20292" y="352936"/>
                </a:moveTo>
                <a:lnTo>
                  <a:pt x="9525" y="354075"/>
                </a:lnTo>
                <a:lnTo>
                  <a:pt x="16001" y="362838"/>
                </a:lnTo>
                <a:lnTo>
                  <a:pt x="20292" y="352936"/>
                </a:lnTo>
                <a:close/>
              </a:path>
              <a:path w="498475" h="368300">
                <a:moveTo>
                  <a:pt x="32772" y="351615"/>
                </a:moveTo>
                <a:lnTo>
                  <a:pt x="20292" y="352936"/>
                </a:lnTo>
                <a:lnTo>
                  <a:pt x="16001" y="362838"/>
                </a:lnTo>
                <a:lnTo>
                  <a:pt x="17477" y="362838"/>
                </a:lnTo>
                <a:lnTo>
                  <a:pt x="32772" y="351615"/>
                </a:lnTo>
                <a:close/>
              </a:path>
              <a:path w="498475" h="368300">
                <a:moveTo>
                  <a:pt x="490600" y="0"/>
                </a:moveTo>
                <a:lnTo>
                  <a:pt x="25338" y="341289"/>
                </a:lnTo>
                <a:lnTo>
                  <a:pt x="20292" y="352936"/>
                </a:lnTo>
                <a:lnTo>
                  <a:pt x="32772" y="351615"/>
                </a:lnTo>
                <a:lnTo>
                  <a:pt x="498093" y="10160"/>
                </a:lnTo>
                <a:lnTo>
                  <a:pt x="490600" y="0"/>
                </a:lnTo>
                <a:close/>
              </a:path>
            </a:pathLst>
          </a:custGeom>
          <a:solidFill>
            <a:srgbClr val="4F7A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7216140" y="3765803"/>
            <a:ext cx="792480" cy="224154"/>
          </a:xfrm>
          <a:prstGeom prst="rect">
            <a:avLst/>
          </a:prstGeom>
          <a:ln w="9144">
            <a:solidFill>
              <a:srgbClr val="006FC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92075">
              <a:lnSpc>
                <a:spcPts val="1425"/>
              </a:lnSpc>
              <a:spcBef>
                <a:spcPts val="340"/>
              </a:spcBef>
            </a:pPr>
            <a:r>
              <a:rPr dirty="0" sz="1200" b="1">
                <a:latin typeface="Malgun Gothic"/>
                <a:cs typeface="Malgun Gothic"/>
              </a:rPr>
              <a:t>블루투스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017514" y="4536185"/>
            <a:ext cx="40005" cy="32384"/>
          </a:xfrm>
          <a:custGeom>
            <a:avLst/>
            <a:gdLst/>
            <a:ahLst/>
            <a:cxnLst/>
            <a:rect l="l" t="t" r="r" b="b"/>
            <a:pathLst>
              <a:path w="40004" h="32385">
                <a:moveTo>
                  <a:pt x="0" y="32004"/>
                </a:moveTo>
                <a:lnTo>
                  <a:pt x="39624" y="32004"/>
                </a:lnTo>
                <a:lnTo>
                  <a:pt x="39624" y="0"/>
                </a:lnTo>
                <a:lnTo>
                  <a:pt x="0" y="0"/>
                </a:lnTo>
                <a:lnTo>
                  <a:pt x="0" y="32004"/>
                </a:lnTo>
                <a:close/>
              </a:path>
            </a:pathLst>
          </a:custGeom>
          <a:ln w="25908">
            <a:solidFill>
              <a:srgbClr val="3B5C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881878" y="4536185"/>
            <a:ext cx="44450" cy="32384"/>
          </a:xfrm>
          <a:custGeom>
            <a:avLst/>
            <a:gdLst/>
            <a:ahLst/>
            <a:cxnLst/>
            <a:rect l="l" t="t" r="r" b="b"/>
            <a:pathLst>
              <a:path w="44450" h="32385">
                <a:moveTo>
                  <a:pt x="0" y="32004"/>
                </a:moveTo>
                <a:lnTo>
                  <a:pt x="44196" y="32004"/>
                </a:lnTo>
                <a:lnTo>
                  <a:pt x="44196" y="0"/>
                </a:lnTo>
                <a:lnTo>
                  <a:pt x="0" y="0"/>
                </a:lnTo>
                <a:lnTo>
                  <a:pt x="0" y="32004"/>
                </a:lnTo>
                <a:close/>
              </a:path>
            </a:pathLst>
          </a:custGeom>
          <a:ln w="25908">
            <a:solidFill>
              <a:srgbClr val="3B5C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884671" y="4568952"/>
            <a:ext cx="97790" cy="196850"/>
          </a:xfrm>
          <a:custGeom>
            <a:avLst/>
            <a:gdLst/>
            <a:ahLst/>
            <a:cxnLst/>
            <a:rect l="l" t="t" r="r" b="b"/>
            <a:pathLst>
              <a:path w="97789" h="196850">
                <a:moveTo>
                  <a:pt x="27685" y="23661"/>
                </a:moveTo>
                <a:lnTo>
                  <a:pt x="25306" y="36049"/>
                </a:lnTo>
                <a:lnTo>
                  <a:pt x="81787" y="196342"/>
                </a:lnTo>
                <a:lnTo>
                  <a:pt x="93725" y="192150"/>
                </a:lnTo>
                <a:lnTo>
                  <a:pt x="37211" y="31766"/>
                </a:lnTo>
                <a:lnTo>
                  <a:pt x="27685" y="23661"/>
                </a:lnTo>
                <a:close/>
              </a:path>
              <a:path w="97789" h="196850">
                <a:moveTo>
                  <a:pt x="19303" y="0"/>
                </a:moveTo>
                <a:lnTo>
                  <a:pt x="635" y="97281"/>
                </a:lnTo>
                <a:lnTo>
                  <a:pt x="0" y="100711"/>
                </a:lnTo>
                <a:lnTo>
                  <a:pt x="2286" y="104140"/>
                </a:lnTo>
                <a:lnTo>
                  <a:pt x="9143" y="105410"/>
                </a:lnTo>
                <a:lnTo>
                  <a:pt x="12445" y="103124"/>
                </a:lnTo>
                <a:lnTo>
                  <a:pt x="13080" y="99695"/>
                </a:lnTo>
                <a:lnTo>
                  <a:pt x="25306" y="36049"/>
                </a:lnTo>
                <a:lnTo>
                  <a:pt x="17525" y="13970"/>
                </a:lnTo>
                <a:lnTo>
                  <a:pt x="29463" y="9779"/>
                </a:lnTo>
                <a:lnTo>
                  <a:pt x="30825" y="9779"/>
                </a:lnTo>
                <a:lnTo>
                  <a:pt x="19303" y="0"/>
                </a:lnTo>
                <a:close/>
              </a:path>
              <a:path w="97789" h="196850">
                <a:moveTo>
                  <a:pt x="30825" y="9779"/>
                </a:moveTo>
                <a:lnTo>
                  <a:pt x="29463" y="9779"/>
                </a:lnTo>
                <a:lnTo>
                  <a:pt x="37211" y="31766"/>
                </a:lnTo>
                <a:lnTo>
                  <a:pt x="89280" y="76073"/>
                </a:lnTo>
                <a:lnTo>
                  <a:pt x="93344" y="75692"/>
                </a:lnTo>
                <a:lnTo>
                  <a:pt x="95630" y="73025"/>
                </a:lnTo>
                <a:lnTo>
                  <a:pt x="97789" y="70358"/>
                </a:lnTo>
                <a:lnTo>
                  <a:pt x="97536" y="66421"/>
                </a:lnTo>
                <a:lnTo>
                  <a:pt x="30825" y="9779"/>
                </a:lnTo>
                <a:close/>
              </a:path>
              <a:path w="97789" h="196850">
                <a:moveTo>
                  <a:pt x="29463" y="9779"/>
                </a:moveTo>
                <a:lnTo>
                  <a:pt x="17525" y="13970"/>
                </a:lnTo>
                <a:lnTo>
                  <a:pt x="25306" y="36049"/>
                </a:lnTo>
                <a:lnTo>
                  <a:pt x="27685" y="23661"/>
                </a:lnTo>
                <a:lnTo>
                  <a:pt x="19430" y="16637"/>
                </a:lnTo>
                <a:lnTo>
                  <a:pt x="29717" y="13081"/>
                </a:lnTo>
                <a:lnTo>
                  <a:pt x="30627" y="13081"/>
                </a:lnTo>
                <a:lnTo>
                  <a:pt x="29463" y="9779"/>
                </a:lnTo>
                <a:close/>
              </a:path>
              <a:path w="97789" h="196850">
                <a:moveTo>
                  <a:pt x="30627" y="13081"/>
                </a:moveTo>
                <a:lnTo>
                  <a:pt x="29717" y="13081"/>
                </a:lnTo>
                <a:lnTo>
                  <a:pt x="27685" y="23661"/>
                </a:lnTo>
                <a:lnTo>
                  <a:pt x="37211" y="31766"/>
                </a:lnTo>
                <a:lnTo>
                  <a:pt x="30627" y="13081"/>
                </a:lnTo>
                <a:close/>
              </a:path>
              <a:path w="97789" h="196850">
                <a:moveTo>
                  <a:pt x="29717" y="13081"/>
                </a:moveTo>
                <a:lnTo>
                  <a:pt x="19430" y="16637"/>
                </a:lnTo>
                <a:lnTo>
                  <a:pt x="27685" y="23661"/>
                </a:lnTo>
                <a:lnTo>
                  <a:pt x="29717" y="13081"/>
                </a:lnTo>
                <a:close/>
              </a:path>
            </a:pathLst>
          </a:custGeom>
          <a:solidFill>
            <a:srgbClr val="4F7A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959602" y="4568952"/>
            <a:ext cx="98425" cy="196215"/>
          </a:xfrm>
          <a:custGeom>
            <a:avLst/>
            <a:gdLst/>
            <a:ahLst/>
            <a:cxnLst/>
            <a:rect l="l" t="t" r="r" b="b"/>
            <a:pathLst>
              <a:path w="98425" h="196214">
                <a:moveTo>
                  <a:pt x="69308" y="23843"/>
                </a:moveTo>
                <a:lnTo>
                  <a:pt x="59816" y="32223"/>
                </a:lnTo>
                <a:lnTo>
                  <a:pt x="6985" y="192278"/>
                </a:lnTo>
                <a:lnTo>
                  <a:pt x="18923" y="196215"/>
                </a:lnTo>
                <a:lnTo>
                  <a:pt x="71911" y="36135"/>
                </a:lnTo>
                <a:lnTo>
                  <a:pt x="69308" y="23843"/>
                </a:lnTo>
                <a:close/>
              </a:path>
              <a:path w="98425" h="196214">
                <a:moveTo>
                  <a:pt x="79306" y="9906"/>
                </a:moveTo>
                <a:lnTo>
                  <a:pt x="67183" y="9906"/>
                </a:lnTo>
                <a:lnTo>
                  <a:pt x="79248" y="13970"/>
                </a:lnTo>
                <a:lnTo>
                  <a:pt x="71911" y="36135"/>
                </a:lnTo>
                <a:lnTo>
                  <a:pt x="85344" y="99568"/>
                </a:lnTo>
                <a:lnTo>
                  <a:pt x="85978" y="102997"/>
                </a:lnTo>
                <a:lnTo>
                  <a:pt x="89408" y="105156"/>
                </a:lnTo>
                <a:lnTo>
                  <a:pt x="92837" y="104393"/>
                </a:lnTo>
                <a:lnTo>
                  <a:pt x="96265" y="103759"/>
                </a:lnTo>
                <a:lnTo>
                  <a:pt x="98425" y="100330"/>
                </a:lnTo>
                <a:lnTo>
                  <a:pt x="97662" y="96900"/>
                </a:lnTo>
                <a:lnTo>
                  <a:pt x="79306" y="9906"/>
                </a:lnTo>
                <a:close/>
              </a:path>
              <a:path w="98425" h="196214">
                <a:moveTo>
                  <a:pt x="77215" y="0"/>
                </a:moveTo>
                <a:lnTo>
                  <a:pt x="2921" y="65531"/>
                </a:lnTo>
                <a:lnTo>
                  <a:pt x="253" y="67945"/>
                </a:lnTo>
                <a:lnTo>
                  <a:pt x="0" y="71881"/>
                </a:lnTo>
                <a:lnTo>
                  <a:pt x="2286" y="74549"/>
                </a:lnTo>
                <a:lnTo>
                  <a:pt x="4699" y="77216"/>
                </a:lnTo>
                <a:lnTo>
                  <a:pt x="8636" y="77470"/>
                </a:lnTo>
                <a:lnTo>
                  <a:pt x="11302" y="75056"/>
                </a:lnTo>
                <a:lnTo>
                  <a:pt x="59816" y="32223"/>
                </a:lnTo>
                <a:lnTo>
                  <a:pt x="67183" y="9906"/>
                </a:lnTo>
                <a:lnTo>
                  <a:pt x="79306" y="9906"/>
                </a:lnTo>
                <a:lnTo>
                  <a:pt x="77215" y="0"/>
                </a:lnTo>
                <a:close/>
              </a:path>
              <a:path w="98425" h="196214">
                <a:moveTo>
                  <a:pt x="76985" y="13208"/>
                </a:moveTo>
                <a:lnTo>
                  <a:pt x="67056" y="13208"/>
                </a:lnTo>
                <a:lnTo>
                  <a:pt x="77470" y="16637"/>
                </a:lnTo>
                <a:lnTo>
                  <a:pt x="69308" y="23843"/>
                </a:lnTo>
                <a:lnTo>
                  <a:pt x="71911" y="36135"/>
                </a:lnTo>
                <a:lnTo>
                  <a:pt x="79248" y="13970"/>
                </a:lnTo>
                <a:lnTo>
                  <a:pt x="76985" y="13208"/>
                </a:lnTo>
                <a:close/>
              </a:path>
              <a:path w="98425" h="196214">
                <a:moveTo>
                  <a:pt x="67183" y="9906"/>
                </a:moveTo>
                <a:lnTo>
                  <a:pt x="59816" y="32223"/>
                </a:lnTo>
                <a:lnTo>
                  <a:pt x="69308" y="23843"/>
                </a:lnTo>
                <a:lnTo>
                  <a:pt x="67056" y="13208"/>
                </a:lnTo>
                <a:lnTo>
                  <a:pt x="76985" y="13208"/>
                </a:lnTo>
                <a:lnTo>
                  <a:pt x="67183" y="9906"/>
                </a:lnTo>
                <a:close/>
              </a:path>
              <a:path w="98425" h="196214">
                <a:moveTo>
                  <a:pt x="67056" y="13208"/>
                </a:moveTo>
                <a:lnTo>
                  <a:pt x="69308" y="23843"/>
                </a:lnTo>
                <a:lnTo>
                  <a:pt x="77470" y="16637"/>
                </a:lnTo>
                <a:lnTo>
                  <a:pt x="67056" y="13208"/>
                </a:lnTo>
                <a:close/>
              </a:path>
            </a:pathLst>
          </a:custGeom>
          <a:solidFill>
            <a:srgbClr val="4F7A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777484" y="4695444"/>
            <a:ext cx="594360" cy="277495"/>
          </a:xfrm>
          <a:prstGeom prst="rect">
            <a:avLst/>
          </a:prstGeom>
          <a:ln w="9144">
            <a:solidFill>
              <a:srgbClr val="006FC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149860">
              <a:lnSpc>
                <a:spcPct val="100000"/>
              </a:lnSpc>
              <a:spcBef>
                <a:spcPts val="345"/>
              </a:spcBef>
            </a:pPr>
            <a:r>
              <a:rPr dirty="0" sz="1200" spc="-5" b="1">
                <a:latin typeface="Malgun Gothic"/>
                <a:cs typeface="Malgun Gothic"/>
              </a:rPr>
              <a:t>PPG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984492" y="6385559"/>
            <a:ext cx="819911" cy="3474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594092" y="6385559"/>
            <a:ext cx="478535" cy="34747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862316" y="6385559"/>
            <a:ext cx="667512" cy="3474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4" name="object 5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738879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80" b="1">
                <a:solidFill>
                  <a:srgbClr val="4D4D4D"/>
                </a:solidFill>
                <a:latin typeface="Lucida Sans"/>
                <a:cs typeface="Lucida Sans"/>
              </a:rPr>
              <a:t>2</a:t>
            </a:r>
            <a:r>
              <a:rPr dirty="0" sz="2600" spc="-80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기술이전 내용 및</a:t>
            </a:r>
            <a:r>
              <a:rPr dirty="0" sz="2600" spc="-4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범위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38112" y="1122425"/>
          <a:ext cx="8912860" cy="4707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3395"/>
                <a:gridCol w="2376170"/>
                <a:gridCol w="4753610"/>
              </a:tblGrid>
              <a:tr h="424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800" spc="15" b="1">
                          <a:latin typeface="Gulim"/>
                          <a:cs typeface="Gulim"/>
                        </a:rPr>
                        <a:t>내용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704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800" spc="15" b="1">
                          <a:latin typeface="Gulim"/>
                          <a:cs typeface="Gulim"/>
                        </a:rPr>
                        <a:t>내용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704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800" spc="15" b="1">
                          <a:latin typeface="Gulim"/>
                          <a:cs typeface="Gulim"/>
                        </a:rPr>
                        <a:t>범위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704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</a:tr>
              <a:tr h="2020316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L="99060" marR="93345" indent="-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330">
                          <a:latin typeface="Arial Unicode MS"/>
                          <a:cs typeface="Arial Unicode MS"/>
                        </a:rPr>
                        <a:t>손목밴드형 생체  </a:t>
                      </a:r>
                      <a:r>
                        <a:rPr dirty="0" sz="1800" spc="-325">
                          <a:latin typeface="Arial Unicode MS"/>
                          <a:cs typeface="Arial Unicode MS"/>
                        </a:rPr>
                        <a:t>신호 센싱 </a:t>
                      </a:r>
                      <a:r>
                        <a:rPr dirty="0" sz="1800" spc="-330">
                          <a:latin typeface="Arial Unicode MS"/>
                          <a:cs typeface="Arial Unicode MS"/>
                        </a:rPr>
                        <a:t>디바이  </a:t>
                      </a:r>
                      <a:r>
                        <a:rPr dirty="0" sz="1800" spc="-325">
                          <a:latin typeface="Arial Unicode MS"/>
                          <a:cs typeface="Arial Unicode MS"/>
                        </a:rPr>
                        <a:t>스</a:t>
                      </a:r>
                      <a:r>
                        <a:rPr dirty="0" sz="1800" spc="-245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800" spc="-330">
                          <a:latin typeface="Arial Unicode MS"/>
                          <a:cs typeface="Arial Unicode MS"/>
                        </a:rPr>
                        <a:t>기술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1440" marR="162560">
                        <a:lnSpc>
                          <a:spcPct val="100000"/>
                        </a:lnSpc>
                      </a:pPr>
                      <a:r>
                        <a:rPr dirty="0" sz="1600" spc="-295">
                          <a:latin typeface="Arial Unicode MS"/>
                          <a:cs typeface="Arial Unicode MS"/>
                        </a:rPr>
                        <a:t>손목부위 </a:t>
                      </a:r>
                      <a:r>
                        <a:rPr dirty="0" sz="1600" spc="-10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600" spc="-295">
                          <a:latin typeface="Arial Unicode MS"/>
                          <a:cs typeface="Arial Unicode MS"/>
                        </a:rPr>
                        <a:t>신호 센싱 및  처리</a:t>
                      </a:r>
                      <a:r>
                        <a:rPr dirty="0" sz="1600" spc="-25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600" spc="-300">
                          <a:latin typeface="Arial Unicode MS"/>
                          <a:cs typeface="Arial Unicode MS"/>
                        </a:rPr>
                        <a:t>기술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3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Color(wavelength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≈ 535 nm, 940nm)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소자 반사형</a:t>
                      </a:r>
                      <a:r>
                        <a:rPr dirty="0" sz="1400" spc="-204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PPG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센서 </a:t>
                      </a:r>
                      <a:r>
                        <a:rPr dirty="0" sz="1400" spc="-85">
                          <a:latin typeface="Arial Unicode MS"/>
                          <a:cs typeface="Arial Unicode MS"/>
                        </a:rPr>
                        <a:t>모듈</a:t>
                      </a:r>
                      <a:r>
                        <a:rPr dirty="0" sz="1400" spc="-85">
                          <a:latin typeface="Tahoma"/>
                          <a:cs typeface="Tahoma"/>
                        </a:rPr>
                        <a:t>(HW)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기능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손목부위 </a:t>
                      </a:r>
                      <a:r>
                        <a:rPr dirty="0" sz="1400" spc="-130">
                          <a:latin typeface="Tahoma"/>
                          <a:cs typeface="Tahoma"/>
                        </a:rPr>
                        <a:t>PPG</a:t>
                      </a:r>
                      <a:r>
                        <a:rPr dirty="0" sz="1400" spc="-130">
                          <a:latin typeface="Arial Unicode MS"/>
                          <a:cs typeface="Arial Unicode MS"/>
                        </a:rPr>
                        <a:t>신호를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위한</a:t>
                      </a:r>
                      <a:r>
                        <a:rPr dirty="0" sz="1400" spc="-175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고증폭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손목부위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생체신호 노이즈 필터링</a:t>
                      </a:r>
                      <a:r>
                        <a:rPr dirty="0" sz="1400" spc="-21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기술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신호를 이용한 심박 추출</a:t>
                      </a:r>
                      <a:r>
                        <a:rPr dirty="0" sz="1400" spc="-185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기능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손목밴드형 적용 가능 센싱장치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H/W</a:t>
                      </a:r>
                      <a:r>
                        <a:rPr dirty="0" sz="1400" spc="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모듈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심박 </a:t>
                      </a:r>
                      <a:r>
                        <a:rPr dirty="0" sz="1400" spc="-200">
                          <a:latin typeface="Arial Unicode MS"/>
                          <a:cs typeface="Arial Unicode MS"/>
                        </a:rPr>
                        <a:t>평균</a:t>
                      </a:r>
                      <a:r>
                        <a:rPr dirty="0" sz="1400" spc="-200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1400" spc="-200">
                          <a:latin typeface="Arial Unicode MS"/>
                          <a:cs typeface="Arial Unicode MS"/>
                        </a:rPr>
                        <a:t>표준편차</a:t>
                      </a:r>
                      <a:r>
                        <a:rPr dirty="0" sz="1400" spc="-200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1400" spc="-200">
                          <a:latin typeface="Arial Unicode MS"/>
                          <a:cs typeface="Arial Unicode MS"/>
                        </a:rPr>
                        <a:t>분산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추출</a:t>
                      </a:r>
                      <a:r>
                        <a:rPr dirty="0" sz="1400" spc="-185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기능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</a:tr>
              <a:tr h="100825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600" spc="-295">
                          <a:latin typeface="Arial Unicode MS"/>
                          <a:cs typeface="Arial Unicode MS"/>
                        </a:rPr>
                        <a:t>가속도센서 기반 움직임</a:t>
                      </a:r>
                      <a:r>
                        <a:rPr dirty="0" sz="1600" spc="-155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600" spc="-300">
                          <a:latin typeface="Arial Unicode MS"/>
                          <a:cs typeface="Arial Unicode MS"/>
                        </a:rPr>
                        <a:t>신호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600" spc="-295">
                          <a:latin typeface="Arial Unicode MS"/>
                          <a:cs typeface="Arial Unicode MS"/>
                        </a:rPr>
                        <a:t>추출</a:t>
                      </a:r>
                      <a:r>
                        <a:rPr dirty="0" sz="1600" spc="-25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600" spc="-295">
                          <a:latin typeface="Arial Unicode MS"/>
                          <a:cs typeface="Arial Unicode MS"/>
                        </a:rPr>
                        <a:t>기술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12090" indent="-120650">
                        <a:lnSpc>
                          <a:spcPct val="100000"/>
                        </a:lnSpc>
                        <a:spcBef>
                          <a:spcPts val="1375"/>
                        </a:spcBef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00">
                          <a:latin typeface="Tahoma"/>
                          <a:cs typeface="Tahoma"/>
                        </a:rPr>
                        <a:t>6</a:t>
                      </a:r>
                      <a:r>
                        <a:rPr dirty="0" sz="1400" spc="-200">
                          <a:latin typeface="Arial Unicode MS"/>
                          <a:cs typeface="Arial Unicode MS"/>
                        </a:rPr>
                        <a:t>축가속도 </a:t>
                      </a:r>
                      <a:r>
                        <a:rPr dirty="0" sz="1400" spc="-125">
                          <a:latin typeface="Arial Unicode MS"/>
                          <a:cs typeface="Arial Unicode MS"/>
                        </a:rPr>
                        <a:t>센서모듈</a:t>
                      </a:r>
                      <a:r>
                        <a:rPr dirty="0" sz="1400" spc="-125">
                          <a:latin typeface="Tahoma"/>
                          <a:cs typeface="Tahoma"/>
                        </a:rPr>
                        <a:t>(SW)</a:t>
                      </a:r>
                      <a:r>
                        <a:rPr dirty="0" sz="14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기능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125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400" spc="-125">
                          <a:latin typeface="Arial Unicode MS"/>
                          <a:cs typeface="Arial Unicode MS"/>
                        </a:rPr>
                        <a:t>축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가속도 신호 노이즈 필터링</a:t>
                      </a:r>
                      <a:r>
                        <a:rPr dirty="0" sz="1400" spc="-17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기능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가속도 센서기반 움직임 값 도출</a:t>
                      </a:r>
                      <a:r>
                        <a:rPr dirty="0" sz="1400" spc="-185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기능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74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  <a:tr h="62077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5209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600" spc="-295">
                          <a:latin typeface="Arial Unicode MS"/>
                          <a:cs typeface="Arial Unicode MS"/>
                        </a:rPr>
                        <a:t>센싱장치와 모바일 단말 간  연동통신</a:t>
                      </a:r>
                      <a:r>
                        <a:rPr dirty="0" sz="1600" spc="-235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600" spc="-300">
                          <a:latin typeface="Arial Unicode MS"/>
                          <a:cs typeface="Arial Unicode MS"/>
                        </a:rPr>
                        <a:t>기술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12090" indent="-120650">
                        <a:lnSpc>
                          <a:spcPct val="100000"/>
                        </a:lnSpc>
                        <a:spcBef>
                          <a:spcPts val="690"/>
                        </a:spcBef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10">
                          <a:latin typeface="Tahoma"/>
                          <a:cs typeface="Tahoma"/>
                        </a:rPr>
                        <a:t>BT4.0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통신모듈</a:t>
                      </a:r>
                      <a:r>
                        <a:rPr dirty="0" sz="1400" spc="-114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기능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센싱디바이스와 모바일 단말 간 연동통신 통신프로토콜</a:t>
                      </a:r>
                      <a:r>
                        <a:rPr dirty="0" sz="1400" spc="-215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기능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876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</a:tr>
              <a:tr h="62077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dirty="0" sz="1600" spc="-295">
                          <a:latin typeface="Arial Unicode MS"/>
                          <a:cs typeface="Arial Unicode MS"/>
                        </a:rPr>
                        <a:t>임베디드 </a:t>
                      </a:r>
                      <a:r>
                        <a:rPr dirty="0" sz="1600" spc="-5">
                          <a:latin typeface="Tahoma"/>
                          <a:cs typeface="Tahoma"/>
                        </a:rPr>
                        <a:t>CPU </a:t>
                      </a:r>
                      <a:r>
                        <a:rPr dirty="0" sz="1600" spc="-295">
                          <a:latin typeface="Arial Unicode MS"/>
                          <a:cs typeface="Arial Unicode MS"/>
                        </a:rPr>
                        <a:t>제어</a:t>
                      </a:r>
                      <a:r>
                        <a:rPr dirty="0" sz="1600" spc="-185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600" spc="-295">
                          <a:latin typeface="Arial Unicode MS"/>
                          <a:cs typeface="Arial Unicode MS"/>
                        </a:rPr>
                        <a:t>기술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765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Cortex-M0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32bit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CPU, </a:t>
                      </a:r>
                      <a:r>
                        <a:rPr dirty="0" sz="1400" spc="-15">
                          <a:latin typeface="Tahoma"/>
                          <a:cs typeface="Tahoma"/>
                        </a:rPr>
                        <a:t>BT4.0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싱글칩 제어</a:t>
                      </a:r>
                      <a:r>
                        <a:rPr dirty="0" sz="1400" spc="-15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dirty="0" sz="1400" spc="-250">
                          <a:latin typeface="Arial Unicode MS"/>
                          <a:cs typeface="Arial Unicode MS"/>
                        </a:rPr>
                        <a:t>기능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6984492" y="6385559"/>
            <a:ext cx="819911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94092" y="6385559"/>
            <a:ext cx="478535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62316" y="6385559"/>
            <a:ext cx="667512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63779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80" b="1">
                <a:solidFill>
                  <a:srgbClr val="4D4D4D"/>
                </a:solidFill>
                <a:latin typeface="Lucida Sans"/>
                <a:cs typeface="Lucida Sans"/>
              </a:rPr>
              <a:t>2</a:t>
            </a:r>
            <a:r>
              <a:rPr dirty="0" sz="2600" spc="-80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 개발</a:t>
            </a:r>
            <a:r>
              <a:rPr dirty="0" sz="2600" spc="-3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현황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590" y="900681"/>
            <a:ext cx="8382634" cy="5191125"/>
          </a:xfrm>
          <a:prstGeom prst="rect">
            <a:avLst/>
          </a:prstGeom>
        </p:spPr>
        <p:txBody>
          <a:bodyPr wrap="square" lIns="0" tIns="2076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980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400" spc="10" b="1">
                <a:solidFill>
                  <a:srgbClr val="CC0066"/>
                </a:solidFill>
                <a:latin typeface="HYGothic-Extra"/>
                <a:cs typeface="HYGothic-Extra"/>
              </a:rPr>
              <a:t>손목밴드형 생체신호 </a:t>
            </a:r>
            <a:r>
              <a:rPr dirty="0" sz="2400" spc="25" b="1">
                <a:solidFill>
                  <a:srgbClr val="CC0066"/>
                </a:solidFill>
                <a:latin typeface="HYGothic-Extra"/>
                <a:cs typeface="HYGothic-Extra"/>
              </a:rPr>
              <a:t>센싱 </a:t>
            </a:r>
            <a:r>
              <a:rPr dirty="0" sz="2400" spc="45" b="1">
                <a:solidFill>
                  <a:srgbClr val="CC0066"/>
                </a:solidFill>
                <a:latin typeface="HYGothic-Extra"/>
                <a:cs typeface="HYGothic-Extra"/>
              </a:rPr>
              <a:t>및 </a:t>
            </a:r>
            <a:r>
              <a:rPr dirty="0" sz="2400" spc="25" b="1">
                <a:solidFill>
                  <a:srgbClr val="CC0066"/>
                </a:solidFill>
                <a:latin typeface="HYGothic-Extra"/>
                <a:cs typeface="HYGothic-Extra"/>
              </a:rPr>
              <a:t>처리 </a:t>
            </a:r>
            <a:r>
              <a:rPr dirty="0" sz="2400" spc="15" b="1">
                <a:solidFill>
                  <a:srgbClr val="CC0066"/>
                </a:solidFill>
                <a:latin typeface="HYGothic-Extra"/>
                <a:cs typeface="HYGothic-Extra"/>
              </a:rPr>
              <a:t>기술</a:t>
            </a:r>
            <a:endParaRPr sz="2400">
              <a:latin typeface="HYGothic-Extra"/>
              <a:cs typeface="HYGothic-Extra"/>
            </a:endParaRPr>
          </a:p>
          <a:p>
            <a:pPr marL="774700" marR="5080" indent="-285750">
              <a:lnSpc>
                <a:spcPts val="3240"/>
              </a:lnSpc>
              <a:spcBef>
                <a:spcPts val="20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-5" b="1">
                <a:latin typeface="HYGothic-Extra"/>
                <a:cs typeface="HYGothic-Extra"/>
              </a:rPr>
              <a:t>3’Color(wavelength </a:t>
            </a:r>
            <a:r>
              <a:rPr dirty="0" sz="1800" spc="20" b="1">
                <a:latin typeface="Batang"/>
                <a:cs typeface="Batang"/>
              </a:rPr>
              <a:t>≈ </a:t>
            </a:r>
            <a:r>
              <a:rPr dirty="0" sz="1800" b="1">
                <a:latin typeface="HYGothic-Extra"/>
                <a:cs typeface="HYGothic-Extra"/>
              </a:rPr>
              <a:t>535 nm, </a:t>
            </a:r>
            <a:r>
              <a:rPr dirty="0" sz="1800" spc="-5" b="1">
                <a:latin typeface="HYGothic-Extra"/>
                <a:cs typeface="HYGothic-Extra"/>
              </a:rPr>
              <a:t>660nm, 940nm) </a:t>
            </a:r>
            <a:r>
              <a:rPr dirty="0" sz="1800" spc="10" b="1">
                <a:latin typeface="HYGothic-Extra"/>
                <a:cs typeface="HYGothic-Extra"/>
              </a:rPr>
              <a:t>소자 </a:t>
            </a:r>
            <a:r>
              <a:rPr dirty="0" sz="1800" spc="5" b="1">
                <a:latin typeface="HYGothic-Extra"/>
                <a:cs typeface="HYGothic-Extra"/>
              </a:rPr>
              <a:t>반사형 PPG  </a:t>
            </a:r>
            <a:r>
              <a:rPr dirty="0" sz="1800" spc="25" b="1">
                <a:latin typeface="HYGothic-Extra"/>
                <a:cs typeface="HYGothic-Extra"/>
              </a:rPr>
              <a:t>센서</a:t>
            </a:r>
            <a:r>
              <a:rPr dirty="0" sz="1800" spc="-70" b="1">
                <a:latin typeface="HYGothic-Extra"/>
                <a:cs typeface="HYGothic-Extra"/>
              </a:rPr>
              <a:t> </a:t>
            </a:r>
            <a:r>
              <a:rPr dirty="0" sz="1800" b="1">
                <a:latin typeface="HYGothic-Extra"/>
                <a:cs typeface="HYGothic-Extra"/>
              </a:rPr>
              <a:t>HW모듈</a:t>
            </a:r>
            <a:endParaRPr sz="1800">
              <a:latin typeface="HYGothic-Extra"/>
              <a:cs typeface="HYGothic-Extra"/>
            </a:endParaRPr>
          </a:p>
          <a:p>
            <a:pPr marL="774700" indent="-285750">
              <a:lnSpc>
                <a:spcPct val="100000"/>
              </a:lnSpc>
              <a:spcBef>
                <a:spcPts val="122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25" b="1">
                <a:latin typeface="HYGothic-Extra"/>
                <a:cs typeface="HYGothic-Extra"/>
              </a:rPr>
              <a:t>6축 </a:t>
            </a:r>
            <a:r>
              <a:rPr dirty="0" sz="1800" spc="20" b="1">
                <a:latin typeface="HYGothic-Extra"/>
                <a:cs typeface="HYGothic-Extra"/>
              </a:rPr>
              <a:t>가속도 </a:t>
            </a:r>
            <a:r>
              <a:rPr dirty="0" sz="1800" spc="25" b="1">
                <a:latin typeface="HYGothic-Extra"/>
                <a:cs typeface="HYGothic-Extra"/>
              </a:rPr>
              <a:t>센서</a:t>
            </a:r>
            <a:r>
              <a:rPr dirty="0" sz="1800" spc="-265" b="1">
                <a:latin typeface="HYGothic-Extra"/>
                <a:cs typeface="HYGothic-Extra"/>
              </a:rPr>
              <a:t> </a:t>
            </a:r>
            <a:r>
              <a:rPr dirty="0" sz="1800" b="1">
                <a:latin typeface="HYGothic-Extra"/>
                <a:cs typeface="HYGothic-Extra"/>
              </a:rPr>
              <a:t>HW모듈</a:t>
            </a:r>
            <a:endParaRPr sz="1800">
              <a:latin typeface="HYGothic-Extra"/>
              <a:cs typeface="HYGothic-Extra"/>
            </a:endParaRPr>
          </a:p>
          <a:p>
            <a:pPr marL="774700" indent="-285750">
              <a:lnSpc>
                <a:spcPct val="100000"/>
              </a:lnSpc>
              <a:spcBef>
                <a:spcPts val="151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b="1">
                <a:latin typeface="HYGothic-Extra"/>
                <a:cs typeface="HYGothic-Extra"/>
              </a:rPr>
              <a:t>다채널(PPG, </a:t>
            </a:r>
            <a:r>
              <a:rPr dirty="0" sz="1800" spc="5" b="1">
                <a:latin typeface="HYGothic-Extra"/>
                <a:cs typeface="HYGothic-Extra"/>
              </a:rPr>
              <a:t>가속도) </a:t>
            </a:r>
            <a:r>
              <a:rPr dirty="0" sz="1800" spc="10" b="1">
                <a:latin typeface="HYGothic-Extra"/>
                <a:cs typeface="HYGothic-Extra"/>
              </a:rPr>
              <a:t>생체신호 </a:t>
            </a:r>
            <a:r>
              <a:rPr dirty="0" sz="1800" spc="20" b="1">
                <a:latin typeface="HYGothic-Extra"/>
                <a:cs typeface="HYGothic-Extra"/>
              </a:rPr>
              <a:t>센싱</a:t>
            </a:r>
            <a:r>
              <a:rPr dirty="0" sz="1800" spc="-260" b="1">
                <a:latin typeface="HYGothic-Extra"/>
                <a:cs typeface="HYGothic-Extra"/>
              </a:rPr>
              <a:t> </a:t>
            </a:r>
            <a:r>
              <a:rPr dirty="0" sz="1800" spc="15" b="1">
                <a:latin typeface="HYGothic-Extra"/>
                <a:cs typeface="HYGothic-Extra"/>
              </a:rPr>
              <a:t>기능</a:t>
            </a:r>
            <a:endParaRPr sz="1800">
              <a:latin typeface="HYGothic-Extra"/>
              <a:cs typeface="HYGothic-Extra"/>
            </a:endParaRPr>
          </a:p>
          <a:p>
            <a:pPr marL="774700" indent="-285750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20" b="1">
                <a:latin typeface="HYGothic-Extra"/>
                <a:cs typeface="HYGothic-Extra"/>
              </a:rPr>
              <a:t>손목형</a:t>
            </a:r>
            <a:r>
              <a:rPr dirty="0" sz="1800" spc="-80" b="1">
                <a:latin typeface="HYGothic-Extra"/>
                <a:cs typeface="HYGothic-Extra"/>
              </a:rPr>
              <a:t> </a:t>
            </a:r>
            <a:r>
              <a:rPr dirty="0" sz="1800" spc="10" b="1">
                <a:latin typeface="HYGothic-Extra"/>
                <a:cs typeface="HYGothic-Extra"/>
              </a:rPr>
              <a:t>생체신호</a:t>
            </a:r>
            <a:r>
              <a:rPr dirty="0" sz="1800" spc="-75" b="1">
                <a:latin typeface="HYGothic-Extra"/>
                <a:cs typeface="HYGothic-Extra"/>
              </a:rPr>
              <a:t> </a:t>
            </a:r>
            <a:r>
              <a:rPr dirty="0" sz="1800" spc="25" b="1">
                <a:latin typeface="HYGothic-Extra"/>
                <a:cs typeface="HYGothic-Extra"/>
              </a:rPr>
              <a:t>센싱</a:t>
            </a:r>
            <a:r>
              <a:rPr dirty="0" sz="1800" spc="-65" b="1">
                <a:latin typeface="HYGothic-Extra"/>
                <a:cs typeface="HYGothic-Extra"/>
              </a:rPr>
              <a:t> </a:t>
            </a:r>
            <a:r>
              <a:rPr dirty="0" sz="1800" spc="30" b="1">
                <a:latin typeface="HYGothic-Extra"/>
                <a:cs typeface="HYGothic-Extra"/>
              </a:rPr>
              <a:t>및</a:t>
            </a:r>
            <a:r>
              <a:rPr dirty="0" sz="1800" spc="-45" b="1">
                <a:latin typeface="HYGothic-Extra"/>
                <a:cs typeface="HYGothic-Extra"/>
              </a:rPr>
              <a:t> </a:t>
            </a:r>
            <a:r>
              <a:rPr dirty="0" sz="1800" spc="15" b="1">
                <a:latin typeface="HYGothic-Extra"/>
                <a:cs typeface="HYGothic-Extra"/>
              </a:rPr>
              <a:t>고감도</a:t>
            </a:r>
            <a:r>
              <a:rPr dirty="0" sz="1800" spc="-75" b="1">
                <a:latin typeface="HYGothic-Extra"/>
                <a:cs typeface="HYGothic-Extra"/>
              </a:rPr>
              <a:t> </a:t>
            </a:r>
            <a:r>
              <a:rPr dirty="0" sz="1800" spc="25" b="1">
                <a:latin typeface="HYGothic-Extra"/>
                <a:cs typeface="HYGothic-Extra"/>
              </a:rPr>
              <a:t>증폭</a:t>
            </a:r>
            <a:r>
              <a:rPr dirty="0" sz="1800" spc="-60" b="1">
                <a:latin typeface="HYGothic-Extra"/>
                <a:cs typeface="HYGothic-Extra"/>
              </a:rPr>
              <a:t> </a:t>
            </a:r>
            <a:r>
              <a:rPr dirty="0" sz="1800" spc="15" b="1">
                <a:latin typeface="HYGothic-Extra"/>
                <a:cs typeface="HYGothic-Extra"/>
              </a:rPr>
              <a:t>지원</a:t>
            </a:r>
            <a:endParaRPr sz="1800">
              <a:latin typeface="HYGothic-Extra"/>
              <a:cs typeface="HYGothic-Extra"/>
            </a:endParaRPr>
          </a:p>
          <a:p>
            <a:pPr marL="774700" indent="-285750">
              <a:lnSpc>
                <a:spcPct val="100000"/>
              </a:lnSpc>
              <a:spcBef>
                <a:spcPts val="151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20" b="1">
                <a:latin typeface="HYGothic-Extra"/>
                <a:cs typeface="HYGothic-Extra"/>
              </a:rPr>
              <a:t>H/W </a:t>
            </a:r>
            <a:r>
              <a:rPr dirty="0" sz="1800" spc="30" b="1">
                <a:latin typeface="HYGothic-Extra"/>
                <a:cs typeface="HYGothic-Extra"/>
              </a:rPr>
              <a:t>및 </a:t>
            </a:r>
            <a:r>
              <a:rPr dirty="0" sz="1800" spc="20" b="1">
                <a:latin typeface="HYGothic-Extra"/>
                <a:cs typeface="HYGothic-Extra"/>
              </a:rPr>
              <a:t>S/W</a:t>
            </a:r>
            <a:r>
              <a:rPr dirty="0" sz="1800" spc="-245" b="1">
                <a:latin typeface="HYGothic-Extra"/>
                <a:cs typeface="HYGothic-Extra"/>
              </a:rPr>
              <a:t> </a:t>
            </a:r>
            <a:r>
              <a:rPr dirty="0" sz="1800" spc="15" b="1">
                <a:latin typeface="HYGothic-Extra"/>
                <a:cs typeface="HYGothic-Extra"/>
              </a:rPr>
              <a:t>필터</a:t>
            </a:r>
            <a:endParaRPr sz="1800">
              <a:latin typeface="HYGothic-Extra"/>
              <a:cs typeface="HYGothic-Extra"/>
            </a:endParaRPr>
          </a:p>
          <a:p>
            <a:pPr marL="774700" indent="-285750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25" b="1">
                <a:latin typeface="HYGothic-Extra"/>
                <a:cs typeface="HYGothic-Extra"/>
              </a:rPr>
              <a:t>심박 </a:t>
            </a:r>
            <a:r>
              <a:rPr dirty="0" sz="1800" spc="5" b="1">
                <a:latin typeface="HYGothic-Extra"/>
                <a:cs typeface="HYGothic-Extra"/>
              </a:rPr>
              <a:t>추출, </a:t>
            </a:r>
            <a:r>
              <a:rPr dirty="0" sz="1800" b="1">
                <a:latin typeface="HYGothic-Extra"/>
                <a:cs typeface="HYGothic-Extra"/>
              </a:rPr>
              <a:t>평균/표준편차/분산 </a:t>
            </a:r>
            <a:r>
              <a:rPr dirty="0" sz="1800" spc="20" b="1">
                <a:latin typeface="HYGothic-Extra"/>
                <a:cs typeface="HYGothic-Extra"/>
              </a:rPr>
              <a:t>추출</a:t>
            </a:r>
            <a:r>
              <a:rPr dirty="0" sz="1800" spc="-275" b="1">
                <a:latin typeface="HYGothic-Extra"/>
                <a:cs typeface="HYGothic-Extra"/>
              </a:rPr>
              <a:t> </a:t>
            </a:r>
            <a:r>
              <a:rPr dirty="0" sz="1800" spc="15" b="1">
                <a:latin typeface="HYGothic-Extra"/>
                <a:cs typeface="HYGothic-Extra"/>
              </a:rPr>
              <a:t>기능</a:t>
            </a:r>
            <a:endParaRPr sz="1800">
              <a:latin typeface="HYGothic-Extra"/>
              <a:cs typeface="HYGothic-Extra"/>
            </a:endParaRPr>
          </a:p>
          <a:p>
            <a:pPr marL="774700" indent="-285750">
              <a:lnSpc>
                <a:spcPct val="100000"/>
              </a:lnSpc>
              <a:spcBef>
                <a:spcPts val="151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10" b="1">
                <a:latin typeface="HYGothic-Extra"/>
                <a:cs typeface="HYGothic-Extra"/>
              </a:rPr>
              <a:t>움직임값 </a:t>
            </a:r>
            <a:r>
              <a:rPr dirty="0" sz="1800" spc="25" b="1">
                <a:latin typeface="HYGothic-Extra"/>
                <a:cs typeface="HYGothic-Extra"/>
              </a:rPr>
              <a:t>추출</a:t>
            </a:r>
            <a:r>
              <a:rPr dirty="0" sz="1800" spc="-165" b="1">
                <a:latin typeface="HYGothic-Extra"/>
                <a:cs typeface="HYGothic-Extra"/>
              </a:rPr>
              <a:t> </a:t>
            </a:r>
            <a:r>
              <a:rPr dirty="0" sz="1800" spc="15" b="1">
                <a:latin typeface="HYGothic-Extra"/>
                <a:cs typeface="HYGothic-Extra"/>
              </a:rPr>
              <a:t>기능</a:t>
            </a:r>
            <a:endParaRPr sz="1800">
              <a:latin typeface="HYGothic-Extra"/>
              <a:cs typeface="HYGothic-Extra"/>
            </a:endParaRPr>
          </a:p>
          <a:p>
            <a:pPr marL="774700" indent="-285750">
              <a:lnSpc>
                <a:spcPct val="100000"/>
              </a:lnSpc>
              <a:spcBef>
                <a:spcPts val="151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>
                <a:latin typeface="HYGothic-Extra"/>
                <a:cs typeface="HYGothic-Extra"/>
              </a:rPr>
              <a:t>센싱디바이스와 모바일 단말 간 </a:t>
            </a:r>
            <a:r>
              <a:rPr dirty="0" sz="1800" spc="-5">
                <a:latin typeface="HYGothic-Extra"/>
                <a:cs typeface="HYGothic-Extra"/>
              </a:rPr>
              <a:t>BT4.0 </a:t>
            </a:r>
            <a:r>
              <a:rPr dirty="0" sz="1800">
                <a:latin typeface="HYGothic-Extra"/>
                <a:cs typeface="HYGothic-Extra"/>
              </a:rPr>
              <a:t>연동통신</a:t>
            </a:r>
            <a:r>
              <a:rPr dirty="0" sz="1800" spc="-15">
                <a:latin typeface="HYGothic-Extra"/>
                <a:cs typeface="HYGothic-Extra"/>
              </a:rPr>
              <a:t> </a:t>
            </a:r>
            <a:r>
              <a:rPr dirty="0" sz="1800">
                <a:latin typeface="HYGothic-Extra"/>
                <a:cs typeface="HYGothic-Extra"/>
              </a:rPr>
              <a:t>기능</a:t>
            </a:r>
            <a:endParaRPr sz="1800">
              <a:latin typeface="HYGothic-Extra"/>
              <a:cs typeface="HYGothic-Extra"/>
            </a:endParaRPr>
          </a:p>
          <a:p>
            <a:pPr marL="774700" indent="-285750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b="1">
                <a:latin typeface="HYGothic-Extra"/>
                <a:cs typeface="HYGothic-Extra"/>
              </a:rPr>
              <a:t>Cortex-M0 32bit </a:t>
            </a:r>
            <a:r>
              <a:rPr dirty="0" sz="1800" spc="10" b="1">
                <a:latin typeface="HYGothic-Extra"/>
                <a:cs typeface="HYGothic-Extra"/>
              </a:rPr>
              <a:t>CPU, </a:t>
            </a:r>
            <a:r>
              <a:rPr dirty="0" sz="1800" spc="5" b="1">
                <a:latin typeface="HYGothic-Extra"/>
                <a:cs typeface="HYGothic-Extra"/>
              </a:rPr>
              <a:t>BT4.0 </a:t>
            </a:r>
            <a:r>
              <a:rPr dirty="0" sz="1800" spc="15" b="1">
                <a:latin typeface="HYGothic-Extra"/>
                <a:cs typeface="HYGothic-Extra"/>
              </a:rPr>
              <a:t>싱글칩 </a:t>
            </a:r>
            <a:r>
              <a:rPr dirty="0" sz="1800" spc="25" b="1">
                <a:latin typeface="HYGothic-Extra"/>
                <a:cs typeface="HYGothic-Extra"/>
              </a:rPr>
              <a:t>제어</a:t>
            </a:r>
            <a:r>
              <a:rPr dirty="0" sz="1800" spc="-395" b="1">
                <a:latin typeface="HYGothic-Extra"/>
                <a:cs typeface="HYGothic-Extra"/>
              </a:rPr>
              <a:t> </a:t>
            </a:r>
            <a:r>
              <a:rPr dirty="0" sz="1800" spc="15" b="1">
                <a:latin typeface="HYGothic-Extra"/>
                <a:cs typeface="HYGothic-Extra"/>
              </a:rPr>
              <a:t>기능</a:t>
            </a:r>
            <a:endParaRPr sz="1800">
              <a:latin typeface="HYGothic-Extra"/>
              <a:cs typeface="HYGothic-Extr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96484" y="2747772"/>
            <a:ext cx="3547871" cy="3003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84492" y="6385559"/>
            <a:ext cx="819911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94092" y="6385559"/>
            <a:ext cx="478535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862316" y="6385559"/>
            <a:ext cx="667512" cy="3474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43440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80" b="1">
                <a:solidFill>
                  <a:srgbClr val="4D4D4D"/>
                </a:solidFill>
                <a:latin typeface="Lucida Sans"/>
                <a:cs typeface="Lucida Sans"/>
              </a:rPr>
              <a:t>3</a:t>
            </a:r>
            <a:r>
              <a:rPr dirty="0" sz="2600" spc="-80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경쟁기술과 비교 </a:t>
            </a:r>
            <a:r>
              <a:rPr dirty="0" sz="2600">
                <a:solidFill>
                  <a:srgbClr val="4D4D4D"/>
                </a:solidFill>
                <a:latin typeface="Batang"/>
                <a:cs typeface="Batang"/>
              </a:rPr>
              <a:t>– </a:t>
            </a:r>
            <a:r>
              <a:rPr dirty="0" sz="2000">
                <a:solidFill>
                  <a:srgbClr val="4D4D4D"/>
                </a:solidFill>
              </a:rPr>
              <a:t>기술</a:t>
            </a:r>
            <a:r>
              <a:rPr dirty="0" sz="2000" spc="-55">
                <a:solidFill>
                  <a:srgbClr val="4D4D4D"/>
                </a:solidFill>
              </a:rPr>
              <a:t> </a:t>
            </a:r>
            <a:r>
              <a:rPr dirty="0" sz="2000">
                <a:solidFill>
                  <a:srgbClr val="4D4D4D"/>
                </a:solidFill>
              </a:rPr>
              <a:t>비교</a:t>
            </a:r>
            <a:endParaRPr sz="2000">
              <a:latin typeface="Batang"/>
              <a:cs typeface="Batang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76212" y="1122425"/>
          <a:ext cx="8796655" cy="490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0505"/>
                <a:gridCol w="3324860"/>
                <a:gridCol w="3962400"/>
              </a:tblGrid>
              <a:tr h="485266">
                <a:tc>
                  <a:txBody>
                    <a:bodyPr/>
                    <a:lstStyle/>
                    <a:p>
                      <a:pPr marL="497840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dirty="0" sz="1700">
                          <a:latin typeface="HYGothic-Extra"/>
                          <a:cs typeface="HYGothic-Extra"/>
                        </a:rPr>
                        <a:t>구</a:t>
                      </a:r>
                      <a:r>
                        <a:rPr dirty="0" sz="1700" spc="-20"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700">
                          <a:latin typeface="HYGothic-Extra"/>
                          <a:cs typeface="HYGothic-Extra"/>
                        </a:rPr>
                        <a:t>분</a:t>
                      </a:r>
                      <a:endParaRPr sz="1700">
                        <a:latin typeface="HYGothic-Extra"/>
                        <a:cs typeface="HYGothic-Extra"/>
                      </a:endParaRPr>
                    </a:p>
                  </a:txBody>
                  <a:tcPr marL="0" marR="0" marB="0" marT="12001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C0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dirty="0" sz="1700">
                          <a:latin typeface="HYGothic-Extra"/>
                          <a:cs typeface="HYGothic-Extra"/>
                        </a:rPr>
                        <a:t>기존</a:t>
                      </a:r>
                      <a:r>
                        <a:rPr dirty="0" sz="1700" spc="-20"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700">
                          <a:latin typeface="HYGothic-Extra"/>
                          <a:cs typeface="HYGothic-Extra"/>
                        </a:rPr>
                        <a:t>기술</a:t>
                      </a:r>
                      <a:endParaRPr sz="1700">
                        <a:latin typeface="HYGothic-Extra"/>
                        <a:cs typeface="HYGothic-Extra"/>
                      </a:endParaRPr>
                    </a:p>
                  </a:txBody>
                  <a:tcPr marL="0" marR="0" marB="0" marT="120015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153795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dirty="0" sz="17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독창성 및</a:t>
                      </a:r>
                      <a:r>
                        <a:rPr dirty="0" sz="1700" spc="-4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7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혁신성</a:t>
                      </a:r>
                      <a:endParaRPr sz="1700">
                        <a:latin typeface="HYGothic-Extra"/>
                        <a:cs typeface="HYGothic-Extra"/>
                      </a:endParaRPr>
                    </a:p>
                  </a:txBody>
                  <a:tcPr marL="0" marR="0" marB="0" marT="120015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44105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600" spc="-10">
                          <a:solidFill>
                            <a:srgbClr val="000066"/>
                          </a:solidFill>
                          <a:latin typeface="HYGothic-Extra"/>
                          <a:cs typeface="HYGothic-Extra"/>
                        </a:rPr>
                        <a:t>생체신호</a:t>
                      </a:r>
                      <a:r>
                        <a:rPr dirty="0" sz="1600" spc="-15">
                          <a:solidFill>
                            <a:srgbClr val="000066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600" spc="-10">
                          <a:solidFill>
                            <a:srgbClr val="000066"/>
                          </a:solidFill>
                          <a:latin typeface="HYGothic-Extra"/>
                          <a:cs typeface="HYGothic-Extra"/>
                        </a:rPr>
                        <a:t>센싱</a:t>
                      </a:r>
                      <a:endParaRPr sz="1600">
                        <a:latin typeface="HYGothic-Extra"/>
                        <a:cs typeface="HYGothic-Extra"/>
                      </a:endParaRPr>
                    </a:p>
                    <a:p>
                      <a:pPr algn="ctr" marL="344170" marR="337185" indent="-1905">
                        <a:lnSpc>
                          <a:spcPct val="150000"/>
                        </a:lnSpc>
                      </a:pPr>
                      <a:r>
                        <a:rPr dirty="0" sz="1600" spc="-5">
                          <a:solidFill>
                            <a:srgbClr val="000066"/>
                          </a:solidFill>
                          <a:latin typeface="HYGothic-Extra"/>
                          <a:cs typeface="HYGothic-Extra"/>
                        </a:rPr>
                        <a:t>및  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HYGothic-Extra"/>
                          <a:cs typeface="HYGothic-Extra"/>
                        </a:rPr>
                        <a:t>처리기술</a:t>
                      </a:r>
                      <a:endParaRPr sz="1600">
                        <a:latin typeface="HYGothic-Extra"/>
                        <a:cs typeface="HYGothic-Extra"/>
                      </a:endParaRPr>
                    </a:p>
                  </a:txBody>
                  <a:tcPr marL="0" marR="0" marB="0" marT="0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D7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07340" marR="224154" indent="-271780">
                        <a:lnSpc>
                          <a:spcPct val="15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  <a:tab pos="307975" algn="l"/>
                        </a:tabLst>
                      </a:pPr>
                      <a:r>
                        <a:rPr dirty="0" sz="1400">
                          <a:latin typeface="HYGothic-Extra"/>
                          <a:cs typeface="HYGothic-Extra"/>
                        </a:rPr>
                        <a:t>가슴 및 손가락 부위를 이용한</a:t>
                      </a:r>
                      <a:r>
                        <a:rPr dirty="0" sz="1400" spc="-130"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>
                          <a:latin typeface="HYGothic-Extra"/>
                          <a:cs typeface="HYGothic-Extra"/>
                        </a:rPr>
                        <a:t>센싱  지원</a:t>
                      </a:r>
                      <a:endParaRPr sz="1400">
                        <a:latin typeface="HYGothic-Extra"/>
                        <a:cs typeface="HYGothic-Extra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307975" marR="185420" indent="-271780">
                        <a:lnSpc>
                          <a:spcPct val="15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975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자율신경계 활동에 의해 나타나는 생체반응  신호 추출을 위한 실시간성</a:t>
                      </a:r>
                      <a:r>
                        <a:rPr dirty="0" sz="1400" spc="-11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생체신호(PPG/  움직임) 추출</a:t>
                      </a:r>
                      <a:r>
                        <a:rPr dirty="0" sz="1400" spc="-4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기술</a:t>
                      </a:r>
                      <a:endParaRPr sz="1400">
                        <a:latin typeface="HYGothic-Extra"/>
                        <a:cs typeface="HYGothic-Extra"/>
                      </a:endParaRPr>
                    </a:p>
                    <a:p>
                      <a:pPr algn="just" marL="307975" indent="-271780">
                        <a:lnSpc>
                          <a:spcPct val="100000"/>
                        </a:lnSpc>
                        <a:spcBef>
                          <a:spcPts val="840"/>
                        </a:spcBef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975" algn="l"/>
                        </a:tabLst>
                      </a:pPr>
                      <a:r>
                        <a:rPr dirty="0" sz="1400" spc="5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실시간성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다채널(PPG/가속도) 생체신호</a:t>
                      </a:r>
                      <a:r>
                        <a:rPr dirty="0" sz="1400" spc="-14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 spc="5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동</a:t>
                      </a:r>
                      <a:endParaRPr sz="1400">
                        <a:latin typeface="HYGothic-Extra"/>
                        <a:cs typeface="HYGothic-Extra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시처리</a:t>
                      </a:r>
                      <a:r>
                        <a:rPr dirty="0" sz="1400" spc="-2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기술</a:t>
                      </a:r>
                      <a:endParaRPr sz="1400">
                        <a:latin typeface="HYGothic-Extra"/>
                        <a:cs typeface="HYGothic-Extra"/>
                      </a:endParaRPr>
                    </a:p>
                    <a:p>
                      <a:pPr marL="307975" marR="39370" indent="-271780">
                        <a:lnSpc>
                          <a:spcPct val="15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  <a:tab pos="307975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손목부위의 유휴(valid) 생체신호 추출을 위  한 고증폭 높은 가변 이득제어(high gain</a:t>
                      </a:r>
                      <a:r>
                        <a:rPr dirty="0" sz="1400" spc="-135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&amp;  high dynamic range) 기술 </a:t>
                      </a:r>
                      <a:r>
                        <a:rPr dirty="0" sz="1400" spc="5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및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노이즈 </a:t>
                      </a:r>
                      <a:r>
                        <a:rPr dirty="0" sz="1400" spc="5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필 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터링</a:t>
                      </a:r>
                      <a:r>
                        <a:rPr dirty="0" sz="1400" spc="-15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기술</a:t>
                      </a:r>
                      <a:endParaRPr sz="1400">
                        <a:latin typeface="HYGothic-Extra"/>
                        <a:cs typeface="HYGothic-Extra"/>
                      </a:endParaRPr>
                    </a:p>
                    <a:p>
                      <a:pPr marL="307975" indent="-271780">
                        <a:lnSpc>
                          <a:spcPct val="100000"/>
                        </a:lnSpc>
                        <a:spcBef>
                          <a:spcPts val="840"/>
                        </a:spcBef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  <a:tab pos="307975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사용자 편의를 위한 소형밴드 타입</a:t>
                      </a:r>
                      <a:r>
                        <a:rPr dirty="0" sz="1400" spc="-114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디바이스</a:t>
                      </a:r>
                      <a:endParaRPr sz="1400">
                        <a:latin typeface="HYGothic-Extra"/>
                        <a:cs typeface="HYGothic-Extra"/>
                      </a:endParaRPr>
                    </a:p>
                    <a:p>
                      <a:pPr marL="307975" indent="-271780">
                        <a:lnSpc>
                          <a:spcPct val="100000"/>
                        </a:lnSpc>
                        <a:spcBef>
                          <a:spcPts val="840"/>
                        </a:spcBef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  <a:tab pos="307975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생체신호 정보추출의 정확도 향상을 위한</a:t>
                      </a:r>
                      <a:r>
                        <a:rPr dirty="0" sz="1400" spc="-13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다</a:t>
                      </a:r>
                      <a:endParaRPr sz="1400">
                        <a:latin typeface="HYGothic-Extra"/>
                        <a:cs typeface="HYGothic-Extra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400" spc="5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중컬러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반사형 소자</a:t>
                      </a:r>
                      <a:r>
                        <a:rPr dirty="0" sz="1400" spc="-7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Gothic-Extra"/>
                          <a:cs typeface="HYGothic-Extra"/>
                        </a:rPr>
                        <a:t>적용</a:t>
                      </a:r>
                      <a:endParaRPr sz="1400">
                        <a:latin typeface="HYGothic-Extra"/>
                        <a:cs typeface="HYGothic-Extra"/>
                      </a:endParaRPr>
                    </a:p>
                  </a:txBody>
                  <a:tcPr marL="0" marR="0" marB="0" marT="3810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6984492" y="6385559"/>
            <a:ext cx="819911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94092" y="6385559"/>
            <a:ext cx="478535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62316" y="6385559"/>
            <a:ext cx="667512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844" y="6439915"/>
            <a:ext cx="859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Batang"/>
                <a:cs typeface="Batang"/>
              </a:rPr>
              <a:t>P</a:t>
            </a:r>
            <a:r>
              <a:rPr dirty="0" sz="1200" spc="-5">
                <a:latin typeface="Batang"/>
                <a:cs typeface="Batang"/>
              </a:rPr>
              <a:t>ro</a:t>
            </a:r>
            <a:r>
              <a:rPr dirty="0" sz="1200" spc="-10">
                <a:latin typeface="Batang"/>
                <a:cs typeface="Batang"/>
              </a:rPr>
              <a:t>p</a:t>
            </a:r>
            <a:r>
              <a:rPr dirty="0" sz="1200" spc="-5">
                <a:latin typeface="Batang"/>
                <a:cs typeface="Batang"/>
              </a:rPr>
              <a:t>ri</a:t>
            </a:r>
            <a:r>
              <a:rPr dirty="0" sz="1200" spc="5">
                <a:latin typeface="Batang"/>
                <a:cs typeface="Batang"/>
              </a:rPr>
              <a:t>e</a:t>
            </a:r>
            <a:r>
              <a:rPr dirty="0" sz="1200" spc="-5">
                <a:latin typeface="Batang"/>
                <a:cs typeface="Batang"/>
              </a:rPr>
              <a:t>tary</a:t>
            </a:r>
            <a:endParaRPr sz="1200">
              <a:latin typeface="Batang"/>
              <a:cs typeface="Batang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52984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80" b="1">
                <a:solidFill>
                  <a:srgbClr val="4D4D4D"/>
                </a:solidFill>
                <a:latin typeface="Lucida Sans"/>
                <a:cs typeface="Lucida Sans"/>
              </a:rPr>
              <a:t>4</a:t>
            </a:r>
            <a:r>
              <a:rPr dirty="0" sz="2600" spc="-80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-2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사업성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999744"/>
            <a:ext cx="9144000" cy="989330"/>
          </a:xfrm>
          <a:custGeom>
            <a:avLst/>
            <a:gdLst/>
            <a:ahLst/>
            <a:cxnLst/>
            <a:rect l="l" t="t" r="r" b="b"/>
            <a:pathLst>
              <a:path w="9144000" h="989330">
                <a:moveTo>
                  <a:pt x="0" y="989076"/>
                </a:moveTo>
                <a:lnTo>
                  <a:pt x="9144000" y="989076"/>
                </a:lnTo>
                <a:lnTo>
                  <a:pt x="9144000" y="0"/>
                </a:lnTo>
                <a:lnTo>
                  <a:pt x="0" y="0"/>
                </a:lnTo>
                <a:lnTo>
                  <a:pt x="0" y="989076"/>
                </a:lnTo>
                <a:close/>
              </a:path>
            </a:pathLst>
          </a:custGeom>
          <a:solidFill>
            <a:srgbClr val="FFEF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97840" y="1061440"/>
            <a:ext cx="6394450" cy="66548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205740" indent="-193675">
              <a:lnSpc>
                <a:spcPct val="100000"/>
              </a:lnSpc>
              <a:spcBef>
                <a:spcPts val="940"/>
              </a:spcBef>
              <a:buClr>
                <a:srgbClr val="C00000"/>
              </a:buClr>
              <a:buFont typeface="Wingdings"/>
              <a:buChar char=""/>
              <a:tabLst>
                <a:tab pos="206375" algn="l"/>
              </a:tabLst>
            </a:pPr>
            <a:r>
              <a:rPr dirty="0" sz="1400" b="1">
                <a:latin typeface="HYGothic-Extra"/>
                <a:cs typeface="HYGothic-Extra"/>
              </a:rPr>
              <a:t>Smart</a:t>
            </a:r>
            <a:r>
              <a:rPr dirty="0" sz="1400" spc="-40" b="1">
                <a:latin typeface="HYGothic-Extra"/>
                <a:cs typeface="HYGothic-Extra"/>
              </a:rPr>
              <a:t> </a:t>
            </a:r>
            <a:r>
              <a:rPr dirty="0" sz="1400" spc="5" b="1">
                <a:latin typeface="HYGothic-Extra"/>
                <a:cs typeface="HYGothic-Extra"/>
              </a:rPr>
              <a:t>Phone에서</a:t>
            </a:r>
            <a:r>
              <a:rPr dirty="0" sz="1400" spc="-65" b="1">
                <a:latin typeface="HYGothic-Extra"/>
                <a:cs typeface="HYGothic-Extra"/>
              </a:rPr>
              <a:t> </a:t>
            </a:r>
            <a:r>
              <a:rPr dirty="0" sz="1400" spc="10" b="1">
                <a:latin typeface="HYGothic-Extra"/>
                <a:cs typeface="HYGothic-Extra"/>
              </a:rPr>
              <a:t>App을</a:t>
            </a:r>
            <a:r>
              <a:rPr dirty="0" sz="1400" spc="-55" b="1">
                <a:latin typeface="HYGothic-Extra"/>
                <a:cs typeface="HYGothic-Extra"/>
              </a:rPr>
              <a:t> </a:t>
            </a:r>
            <a:r>
              <a:rPr dirty="0" sz="1400" spc="5" b="1">
                <a:latin typeface="HYGothic-Extra"/>
                <a:cs typeface="HYGothic-Extra"/>
              </a:rPr>
              <a:t>다운로드하여</a:t>
            </a:r>
            <a:r>
              <a:rPr dirty="0" sz="1400" spc="-55" b="1">
                <a:latin typeface="HYGothic-Extra"/>
                <a:cs typeface="HYGothic-Extra"/>
              </a:rPr>
              <a:t> </a:t>
            </a:r>
            <a:r>
              <a:rPr dirty="0" sz="1400" spc="10" b="1">
                <a:latin typeface="HYGothic-Extra"/>
                <a:cs typeface="HYGothic-Extra"/>
              </a:rPr>
              <a:t>사용하는</a:t>
            </a:r>
            <a:r>
              <a:rPr dirty="0" sz="1400" spc="-60" b="1">
                <a:latin typeface="HYGothic-Extra"/>
                <a:cs typeface="HYGothic-Extra"/>
              </a:rPr>
              <a:t> </a:t>
            </a:r>
            <a:r>
              <a:rPr dirty="0" sz="1400" spc="15" b="1">
                <a:latin typeface="HYGothic-Extra"/>
                <a:cs typeface="HYGothic-Extra"/>
              </a:rPr>
              <a:t>사용자의</a:t>
            </a:r>
            <a:r>
              <a:rPr dirty="0" sz="1400" spc="-65" b="1">
                <a:latin typeface="HYGothic-Extra"/>
                <a:cs typeface="HYGothic-Extra"/>
              </a:rPr>
              <a:t> </a:t>
            </a:r>
            <a:r>
              <a:rPr dirty="0" sz="1400" spc="20" b="1">
                <a:latin typeface="HYGothic-Extra"/>
                <a:cs typeface="HYGothic-Extra"/>
              </a:rPr>
              <a:t>수가</a:t>
            </a:r>
            <a:r>
              <a:rPr dirty="0" sz="1400" spc="-45" b="1">
                <a:latin typeface="HYGothic-Extra"/>
                <a:cs typeface="HYGothic-Extra"/>
              </a:rPr>
              <a:t> </a:t>
            </a:r>
            <a:r>
              <a:rPr dirty="0" sz="1400" spc="20" b="1">
                <a:latin typeface="HYGothic-Extra"/>
                <a:cs typeface="HYGothic-Extra"/>
              </a:rPr>
              <a:t>급격히</a:t>
            </a:r>
            <a:r>
              <a:rPr dirty="0" sz="1400" spc="-60" b="1">
                <a:latin typeface="HYGothic-Extra"/>
                <a:cs typeface="HYGothic-Extra"/>
              </a:rPr>
              <a:t> </a:t>
            </a:r>
            <a:r>
              <a:rPr dirty="0" sz="1400" spc="15" b="1">
                <a:latin typeface="HYGothic-Extra"/>
                <a:cs typeface="HYGothic-Extra"/>
              </a:rPr>
              <a:t>증가</a:t>
            </a:r>
            <a:endParaRPr sz="1400">
              <a:latin typeface="HYGothic-Extra"/>
              <a:cs typeface="HYGothic-Extra"/>
            </a:endParaRPr>
          </a:p>
          <a:p>
            <a:pPr marL="205740" indent="-193675">
              <a:lnSpc>
                <a:spcPct val="100000"/>
              </a:lnSpc>
              <a:spcBef>
                <a:spcPts val="840"/>
              </a:spcBef>
              <a:buClr>
                <a:srgbClr val="C00000"/>
              </a:buClr>
              <a:buFont typeface="Wingdings"/>
              <a:buChar char=""/>
              <a:tabLst>
                <a:tab pos="206375" algn="l"/>
              </a:tabLst>
            </a:pPr>
            <a:r>
              <a:rPr dirty="0" sz="1400" b="1">
                <a:latin typeface="HYGothic-Extra"/>
                <a:cs typeface="HYGothic-Extra"/>
              </a:rPr>
              <a:t>Smart</a:t>
            </a:r>
            <a:r>
              <a:rPr dirty="0" sz="1400" spc="-40" b="1">
                <a:latin typeface="HYGothic-Extra"/>
                <a:cs typeface="HYGothic-Extra"/>
              </a:rPr>
              <a:t> </a:t>
            </a:r>
            <a:r>
              <a:rPr dirty="0" sz="1400" spc="5" b="1">
                <a:latin typeface="HYGothic-Extra"/>
                <a:cs typeface="HYGothic-Extra"/>
              </a:rPr>
              <a:t>Phone과</a:t>
            </a:r>
            <a:r>
              <a:rPr dirty="0" sz="1400" spc="-65" b="1">
                <a:latin typeface="HYGothic-Extra"/>
                <a:cs typeface="HYGothic-Extra"/>
              </a:rPr>
              <a:t> </a:t>
            </a:r>
            <a:r>
              <a:rPr dirty="0" sz="1400" spc="20" b="1">
                <a:latin typeface="HYGothic-Extra"/>
                <a:cs typeface="HYGothic-Extra"/>
              </a:rPr>
              <a:t>결합된</a:t>
            </a:r>
            <a:r>
              <a:rPr dirty="0" sz="1400" spc="-65" b="1">
                <a:latin typeface="HYGothic-Extra"/>
                <a:cs typeface="HYGothic-Extra"/>
              </a:rPr>
              <a:t> </a:t>
            </a:r>
            <a:r>
              <a:rPr dirty="0" sz="1400" spc="15" b="1">
                <a:latin typeface="HYGothic-Extra"/>
                <a:cs typeface="HYGothic-Extra"/>
              </a:rPr>
              <a:t>건강케어</a:t>
            </a:r>
            <a:r>
              <a:rPr dirty="0" sz="1400" spc="-70" b="1">
                <a:latin typeface="HYGothic-Extra"/>
                <a:cs typeface="HYGothic-Extra"/>
              </a:rPr>
              <a:t> </a:t>
            </a:r>
            <a:r>
              <a:rPr dirty="0" sz="1400" spc="20" b="1">
                <a:latin typeface="HYGothic-Extra"/>
                <a:cs typeface="HYGothic-Extra"/>
              </a:rPr>
              <a:t>서비스</a:t>
            </a:r>
            <a:r>
              <a:rPr dirty="0" sz="1400" spc="-55" b="1">
                <a:latin typeface="HYGothic-Extra"/>
                <a:cs typeface="HYGothic-Extra"/>
              </a:rPr>
              <a:t> </a:t>
            </a:r>
            <a:r>
              <a:rPr dirty="0" sz="1400" spc="15" b="1">
                <a:latin typeface="HYGothic-Extra"/>
                <a:cs typeface="HYGothic-Extra"/>
              </a:rPr>
              <a:t>시장이</a:t>
            </a:r>
            <a:r>
              <a:rPr dirty="0" sz="1400" spc="-50" b="1">
                <a:latin typeface="HYGothic-Extra"/>
                <a:cs typeface="HYGothic-Extra"/>
              </a:rPr>
              <a:t> </a:t>
            </a:r>
            <a:r>
              <a:rPr dirty="0" sz="1400" spc="15" b="1">
                <a:latin typeface="HYGothic-Extra"/>
                <a:cs typeface="HYGothic-Extra"/>
              </a:rPr>
              <a:t>증가</a:t>
            </a:r>
            <a:endParaRPr sz="1400">
              <a:latin typeface="HYGothic-Extra"/>
              <a:cs typeface="HYGothic-Extr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969772" y="3714622"/>
          <a:ext cx="6918959" cy="209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235"/>
                <a:gridCol w="864235"/>
                <a:gridCol w="864234"/>
                <a:gridCol w="864235"/>
                <a:gridCol w="864235"/>
                <a:gridCol w="864235"/>
                <a:gridCol w="864235"/>
                <a:gridCol w="864234"/>
              </a:tblGrid>
              <a:tr h="760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관련</a:t>
                      </a:r>
                      <a:r>
                        <a:rPr dirty="0" sz="1200" spc="-4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제품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  <a:p>
                      <a:pPr marL="1720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/서비스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r" marR="27178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시장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 marR="154305" indent="-56515">
                        <a:lnSpc>
                          <a:spcPct val="120000"/>
                        </a:lnSpc>
                        <a:spcBef>
                          <a:spcPts val="1165"/>
                        </a:spcBef>
                      </a:pPr>
                      <a:r>
                        <a:rPr dirty="0" sz="1200" spc="-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(2015)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 marR="153035" indent="-56515">
                        <a:lnSpc>
                          <a:spcPct val="120000"/>
                        </a:lnSpc>
                        <a:spcBef>
                          <a:spcPts val="1165"/>
                        </a:spcBef>
                      </a:pPr>
                      <a:r>
                        <a:rPr dirty="0" sz="1200" spc="-5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(2016)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 marR="153035" indent="-56515">
                        <a:lnSpc>
                          <a:spcPct val="120000"/>
                        </a:lnSpc>
                        <a:spcBef>
                          <a:spcPts val="1165"/>
                        </a:spcBef>
                      </a:pPr>
                      <a:r>
                        <a:rPr dirty="0" sz="1200" spc="-5">
                          <a:latin typeface="Malgun Gothic"/>
                          <a:cs typeface="Malgun Gothic"/>
                        </a:rPr>
                        <a:t>3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(2017)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 marR="153670" indent="-56515">
                        <a:lnSpc>
                          <a:spcPct val="120000"/>
                        </a:lnSpc>
                        <a:spcBef>
                          <a:spcPts val="1165"/>
                        </a:spcBef>
                      </a:pPr>
                      <a:r>
                        <a:rPr dirty="0" sz="1200" spc="-5">
                          <a:latin typeface="Malgun Gothic"/>
                          <a:cs typeface="Malgun Gothic"/>
                        </a:rPr>
                        <a:t>4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(2018)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 marR="153035" indent="-56515">
                        <a:lnSpc>
                          <a:spcPct val="120000"/>
                        </a:lnSpc>
                        <a:spcBef>
                          <a:spcPts val="1165"/>
                        </a:spcBef>
                      </a:pPr>
                      <a:r>
                        <a:rPr dirty="0" sz="1200" spc="-5">
                          <a:latin typeface="Malgun Gothic"/>
                          <a:cs typeface="Malgun Gothic"/>
                        </a:rPr>
                        <a:t>5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(2019)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합계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68">
                <a:tc rowSpan="2">
                  <a:txBody>
                    <a:bodyPr/>
                    <a:lstStyle/>
                    <a:p>
                      <a:pPr marL="213360" marR="185420" indent="-22860">
                        <a:lnSpc>
                          <a:spcPct val="120000"/>
                        </a:lnSpc>
                        <a:spcBef>
                          <a:spcPts val="79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M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ob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ile  Phone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03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178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해외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812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11,344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24,510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39,942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56,597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75,612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208,0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0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5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2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03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178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국내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812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3,927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8,099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12,269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16,698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20,822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61,815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 rowSpan="2">
                  <a:txBody>
                    <a:bodyPr/>
                    <a:lstStyle/>
                    <a:p>
                      <a:pPr marL="126364" marR="89535" indent="-29209">
                        <a:lnSpc>
                          <a:spcPct val="120000"/>
                        </a:lnSpc>
                        <a:spcBef>
                          <a:spcPts val="795"/>
                        </a:spcBef>
                      </a:pPr>
                      <a:r>
                        <a:rPr dirty="0" sz="1200" spc="-10">
                          <a:latin typeface="Malgun Gothic"/>
                          <a:cs typeface="Malgun Gothic"/>
                        </a:rPr>
                        <a:t>H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andh</a:t>
                      </a:r>
                      <a:r>
                        <a:rPr dirty="0" sz="1200" spc="5">
                          <a:latin typeface="Malgun Gothic"/>
                          <a:cs typeface="Malgun Gothic"/>
                        </a:rPr>
                        <a:t>e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ld  디바이스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09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178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해외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812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28,279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59,927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110,8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3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5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182,213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280,8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3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5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662,0</a:t>
                      </a:r>
                      <a:r>
                        <a:rPr dirty="0" sz="1200" spc="-5">
                          <a:latin typeface="Malgun Gothic"/>
                          <a:cs typeface="Malgun Gothic"/>
                        </a:rPr>
                        <a:t>8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9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6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09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178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국내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812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2,263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5,621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10,472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17,341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26,922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Malgun Gothic"/>
                          <a:cs typeface="Malgun Gothic"/>
                        </a:rPr>
                        <a:t>62,619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618540" y="2841751"/>
            <a:ext cx="7249159" cy="833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5">
                <a:latin typeface="HYGothic-Extra"/>
                <a:cs typeface="HYGothic-Extra"/>
              </a:rPr>
              <a:t>관련 제품/서비스의 국내외 시장규모(향후 매 </a:t>
            </a:r>
            <a:r>
              <a:rPr dirty="0" sz="1600" spc="-10">
                <a:latin typeface="HYGothic-Extra"/>
                <a:cs typeface="HYGothic-Extra"/>
              </a:rPr>
              <a:t>5년 </a:t>
            </a:r>
            <a:r>
              <a:rPr dirty="0" sz="1600" spc="-5">
                <a:latin typeface="HYGothic-Extra"/>
                <a:cs typeface="HYGothic-Extra"/>
              </a:rPr>
              <a:t>간</a:t>
            </a:r>
            <a:r>
              <a:rPr dirty="0" sz="1600" spc="130">
                <a:latin typeface="HYGothic-Extra"/>
                <a:cs typeface="HYGothic-Extra"/>
              </a:rPr>
              <a:t> </a:t>
            </a:r>
            <a:r>
              <a:rPr dirty="0" sz="1600" spc="-5">
                <a:latin typeface="HYGothic-Extra"/>
                <a:cs typeface="HYGothic-Extra"/>
              </a:rPr>
              <a:t>추정)</a:t>
            </a:r>
            <a:endParaRPr sz="1600">
              <a:latin typeface="HYGothic-Extra"/>
              <a:cs typeface="HYGothic-Extr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400" spc="15" b="1">
                <a:latin typeface="Gulim"/>
                <a:cs typeface="Gulim"/>
              </a:rPr>
              <a:t>(단위 </a:t>
            </a:r>
            <a:r>
              <a:rPr dirty="0" sz="1400" spc="5" b="1">
                <a:latin typeface="Gulim"/>
                <a:cs typeface="Gulim"/>
              </a:rPr>
              <a:t>: </a:t>
            </a:r>
            <a:r>
              <a:rPr dirty="0" sz="1400" spc="10" b="1">
                <a:latin typeface="Gulim"/>
                <a:cs typeface="Gulim"/>
              </a:rPr>
              <a:t>백만불,</a:t>
            </a:r>
            <a:r>
              <a:rPr dirty="0" sz="1400" spc="-200" b="1">
                <a:latin typeface="Gulim"/>
                <a:cs typeface="Gulim"/>
              </a:rPr>
              <a:t> </a:t>
            </a:r>
            <a:r>
              <a:rPr dirty="0" sz="1400" spc="10" b="1">
                <a:latin typeface="Gulim"/>
                <a:cs typeface="Gulim"/>
              </a:rPr>
              <a:t>억원)</a:t>
            </a:r>
            <a:endParaRPr sz="1400">
              <a:latin typeface="Gulim"/>
              <a:cs typeface="Guli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84492" y="6385559"/>
            <a:ext cx="819911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94092" y="6385559"/>
            <a:ext cx="478535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862316" y="6385559"/>
            <a:ext cx="667512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069963" y="6430467"/>
            <a:ext cx="1360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HYGothic-Extra"/>
                <a:cs typeface="HYGothic-Extra"/>
              </a:rPr>
              <a:t>감성인식Io</a:t>
            </a:r>
            <a:r>
              <a:rPr dirty="0" sz="1200" spc="5">
                <a:latin typeface="HYGothic-Extra"/>
                <a:cs typeface="HYGothic-Extra"/>
              </a:rPr>
              <a:t>T</a:t>
            </a:r>
            <a:r>
              <a:rPr dirty="0" sz="1200">
                <a:latin typeface="HYGothic-Extra"/>
                <a:cs typeface="HYGothic-Extra"/>
              </a:rPr>
              <a:t>연구실</a:t>
            </a:r>
            <a:endParaRPr sz="1200">
              <a:latin typeface="HYGothic-Extra"/>
              <a:cs typeface="HYGothic-Extr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22498" y="6619712"/>
            <a:ext cx="315150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94"/>
              </a:lnSpc>
            </a:pPr>
            <a:r>
              <a:rPr dirty="0" sz="850" spc="-30" i="1">
                <a:latin typeface="Gulim"/>
                <a:cs typeface="Gulim"/>
              </a:rPr>
              <a:t>Source:</a:t>
            </a:r>
            <a:r>
              <a:rPr dirty="0" sz="850" spc="-5" i="1">
                <a:latin typeface="Gulim"/>
                <a:cs typeface="Gulim"/>
              </a:rPr>
              <a:t> </a:t>
            </a:r>
            <a:r>
              <a:rPr dirty="0" sz="850" spc="-30" i="1">
                <a:latin typeface="Gulim"/>
                <a:cs typeface="Gulim"/>
                <a:hlinkClick r:id="rId7"/>
              </a:rPr>
              <a:t>http://www.ddaily.co.kr/news/news_view.php?uid=48107</a:t>
            </a:r>
            <a:endParaRPr sz="850">
              <a:latin typeface="Gulim"/>
              <a:cs typeface="Guli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903589" y="6439915"/>
            <a:ext cx="128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 b="1">
                <a:latin typeface="Gulim"/>
                <a:cs typeface="Gulim"/>
              </a:rPr>
              <a:t>7</a:t>
            </a:r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6963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80" b="1">
                <a:solidFill>
                  <a:srgbClr val="4D4D4D"/>
                </a:solidFill>
                <a:latin typeface="Lucida Sans"/>
                <a:cs typeface="Lucida Sans"/>
              </a:rPr>
              <a:t>4</a:t>
            </a:r>
            <a:r>
              <a:rPr dirty="0" sz="2600" spc="-80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-1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사업성</a:t>
            </a:r>
            <a:r>
              <a:rPr dirty="0" sz="2000">
                <a:solidFill>
                  <a:srgbClr val="4D4D4D"/>
                </a:solidFill>
              </a:rPr>
              <a:t>-활용분야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31975" y="4026408"/>
            <a:ext cx="2374392" cy="20147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47898" y="3346830"/>
            <a:ext cx="245300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0655" marR="5080" indent="-148590">
              <a:lnSpc>
                <a:spcPct val="100000"/>
              </a:lnSpc>
              <a:spcBef>
                <a:spcPts val="95"/>
              </a:spcBef>
            </a:pPr>
            <a:r>
              <a:rPr dirty="0" u="sng" sz="1600" spc="-4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“Personal Health</a:t>
            </a:r>
            <a:r>
              <a:rPr dirty="0" u="sng" sz="1600" spc="-11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Services </a:t>
            </a:r>
            <a:r>
              <a:rPr dirty="0" sz="1600" b="1">
                <a:solidFill>
                  <a:srgbClr val="008080"/>
                </a:solidFill>
                <a:latin typeface="Gulim"/>
                <a:cs typeface="Gulim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(Human-to-Machine)”</a:t>
            </a:r>
            <a:endParaRPr sz="1600">
              <a:latin typeface="Gulim"/>
              <a:cs typeface="Gulim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36107" y="1126247"/>
            <a:ext cx="2363228" cy="20512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674114" y="3180079"/>
            <a:ext cx="10769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" b="1">
                <a:latin typeface="HYGothic-Extra"/>
                <a:cs typeface="HYGothic-Extra"/>
              </a:rPr>
              <a:t>운</a:t>
            </a:r>
            <a:r>
              <a:rPr dirty="0" sz="1200" spc="5" b="1">
                <a:latin typeface="HYGothic-Extra"/>
                <a:cs typeface="HYGothic-Extra"/>
              </a:rPr>
              <a:t>동</a:t>
            </a:r>
            <a:r>
              <a:rPr dirty="0" sz="1200" spc="-5" b="1">
                <a:latin typeface="HYGothic-Extra"/>
                <a:cs typeface="HYGothic-Extra"/>
              </a:rPr>
              <a:t>관리시</a:t>
            </a:r>
            <a:r>
              <a:rPr dirty="0" sz="1200" spc="-20" b="1">
                <a:latin typeface="HYGothic-Extra"/>
                <a:cs typeface="HYGothic-Extra"/>
              </a:rPr>
              <a:t>스</a:t>
            </a:r>
            <a:r>
              <a:rPr dirty="0" sz="1200" spc="20" b="1">
                <a:latin typeface="HYGothic-Extra"/>
                <a:cs typeface="HYGothic-Extra"/>
              </a:rPr>
              <a:t>템</a:t>
            </a:r>
            <a:endParaRPr sz="1200">
              <a:latin typeface="HYGothic-Extra"/>
              <a:cs typeface="HYGothic-Extr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5560" y="6052515"/>
            <a:ext cx="24301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 b="1">
                <a:latin typeface="HYGothic-Extra"/>
                <a:cs typeface="HYGothic-Extra"/>
              </a:rPr>
              <a:t>미니홈피와</a:t>
            </a:r>
            <a:r>
              <a:rPr dirty="0" sz="1200" spc="-95" b="1">
                <a:latin typeface="HYGothic-Extra"/>
                <a:cs typeface="HYGothic-Extra"/>
              </a:rPr>
              <a:t> </a:t>
            </a:r>
            <a:r>
              <a:rPr dirty="0" sz="1200" spc="20" b="1">
                <a:latin typeface="HYGothic-Extra"/>
                <a:cs typeface="HYGothic-Extra"/>
              </a:rPr>
              <a:t>연동</a:t>
            </a:r>
            <a:r>
              <a:rPr dirty="0" sz="1200" spc="-75" b="1">
                <a:latin typeface="HYGothic-Extra"/>
                <a:cs typeface="HYGothic-Extra"/>
              </a:rPr>
              <a:t> </a:t>
            </a:r>
            <a:r>
              <a:rPr dirty="0" sz="1200" spc="10" b="1">
                <a:latin typeface="HYGothic-Extra"/>
                <a:cs typeface="HYGothic-Extra"/>
              </a:rPr>
              <a:t>(건강</a:t>
            </a:r>
            <a:r>
              <a:rPr dirty="0" sz="1200" spc="-75" b="1">
                <a:latin typeface="HYGothic-Extra"/>
                <a:cs typeface="HYGothic-Extra"/>
              </a:rPr>
              <a:t> </a:t>
            </a:r>
            <a:r>
              <a:rPr dirty="0" sz="1200" spc="5" b="1">
                <a:latin typeface="HYGothic-Extra"/>
                <a:cs typeface="HYGothic-Extra"/>
              </a:rPr>
              <a:t>Daily</a:t>
            </a:r>
            <a:r>
              <a:rPr dirty="0" sz="1200" spc="-70" b="1">
                <a:latin typeface="HYGothic-Extra"/>
                <a:cs typeface="HYGothic-Extra"/>
              </a:rPr>
              <a:t> </a:t>
            </a:r>
            <a:r>
              <a:rPr dirty="0" sz="1200" b="1">
                <a:latin typeface="HYGothic-Extra"/>
                <a:cs typeface="HYGothic-Extra"/>
              </a:rPr>
              <a:t>Life)</a:t>
            </a:r>
            <a:endParaRPr sz="1200">
              <a:latin typeface="HYGothic-Extra"/>
              <a:cs typeface="HYGothic-Extr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34496" y="4026408"/>
            <a:ext cx="2103670" cy="19872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260338" y="6017767"/>
            <a:ext cx="678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" b="1">
                <a:latin typeface="HYGothic-Extra"/>
                <a:cs typeface="HYGothic-Extra"/>
              </a:rPr>
              <a:t>건강</a:t>
            </a:r>
            <a:r>
              <a:rPr dirty="0" sz="1200" spc="-130" b="1">
                <a:latin typeface="HYGothic-Extra"/>
                <a:cs typeface="HYGothic-Extra"/>
              </a:rPr>
              <a:t> </a:t>
            </a:r>
            <a:r>
              <a:rPr dirty="0" sz="1200" spc="20" b="1">
                <a:latin typeface="HYGothic-Extra"/>
                <a:cs typeface="HYGothic-Extra"/>
              </a:rPr>
              <a:t>관리</a:t>
            </a:r>
            <a:endParaRPr sz="1200">
              <a:latin typeface="HYGothic-Extra"/>
              <a:cs typeface="HYGothic-Extr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84721" y="3180079"/>
            <a:ext cx="9296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" b="1">
                <a:latin typeface="HYGothic-Extra"/>
                <a:cs typeface="HYGothic-Extra"/>
              </a:rPr>
              <a:t>수</a:t>
            </a:r>
            <a:r>
              <a:rPr dirty="0" sz="1200" spc="5" b="1">
                <a:latin typeface="HYGothic-Extra"/>
                <a:cs typeface="HYGothic-Extra"/>
              </a:rPr>
              <a:t>면</a:t>
            </a:r>
            <a:r>
              <a:rPr dirty="0" sz="1200" spc="-5" b="1">
                <a:latin typeface="HYGothic-Extra"/>
                <a:cs typeface="HYGothic-Extra"/>
              </a:rPr>
              <a:t>상태관</a:t>
            </a:r>
            <a:r>
              <a:rPr dirty="0" sz="1200" spc="20" b="1">
                <a:latin typeface="HYGothic-Extra"/>
                <a:cs typeface="HYGothic-Extra"/>
              </a:rPr>
              <a:t>리</a:t>
            </a:r>
            <a:endParaRPr sz="1200">
              <a:latin typeface="HYGothic-Extra"/>
              <a:cs typeface="HYGothic-Extr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41475" y="1257299"/>
            <a:ext cx="2830067" cy="18836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84492" y="6385559"/>
            <a:ext cx="819911" cy="3474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594092" y="6385559"/>
            <a:ext cx="478535" cy="3474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862316" y="6385559"/>
            <a:ext cx="667512" cy="3474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788781" y="6465164"/>
            <a:ext cx="255904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Gulim"/>
                <a:cs typeface="Gulim"/>
              </a:rPr>
              <a:t>10</a:t>
            </a:fld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3451"/>
            <a:ext cx="152654" cy="118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3451"/>
            <a:ext cx="180731" cy="125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9495" y="1341119"/>
            <a:ext cx="8136635" cy="3456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6963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80" b="1">
                <a:solidFill>
                  <a:srgbClr val="4D4D4D"/>
                </a:solidFill>
                <a:latin typeface="Lucida Sans"/>
                <a:cs typeface="Lucida Sans"/>
              </a:rPr>
              <a:t>4</a:t>
            </a:r>
            <a:r>
              <a:rPr dirty="0" sz="2600" spc="-80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-1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사업성</a:t>
            </a:r>
            <a:r>
              <a:rPr dirty="0" sz="2000">
                <a:solidFill>
                  <a:srgbClr val="4D4D4D"/>
                </a:solidFill>
              </a:rPr>
              <a:t>-기대효과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84492" y="6385559"/>
            <a:ext cx="819911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94092" y="6385559"/>
            <a:ext cx="478535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62316" y="6385559"/>
            <a:ext cx="667512" cy="3474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0035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0355" algn="l"/>
                <a:tab pos="300990" algn="l"/>
              </a:tabLst>
            </a:pPr>
            <a:r>
              <a:rPr dirty="0"/>
              <a:t>생체신호를 이용한 개인맞춤형 운동처방</a:t>
            </a:r>
            <a:r>
              <a:rPr dirty="0" spc="-25"/>
              <a:t> </a:t>
            </a:r>
            <a:r>
              <a:rPr dirty="0"/>
              <a:t>시스템</a:t>
            </a:r>
          </a:p>
          <a:p>
            <a:pPr marL="1270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00355" indent="-287020">
              <a:lnSpc>
                <a:spcPct val="100000"/>
              </a:lnSpc>
              <a:buFont typeface="Arial"/>
              <a:buChar char="•"/>
              <a:tabLst>
                <a:tab pos="300355" algn="l"/>
                <a:tab pos="300990" algn="l"/>
              </a:tabLst>
            </a:pPr>
            <a:r>
              <a:rPr dirty="0" spc="-5"/>
              <a:t>생체신호를 이용한 신생아/고령자/산모 등의 건강상태 자가관리</a:t>
            </a:r>
            <a:r>
              <a:rPr dirty="0" spc="15"/>
              <a:t> </a:t>
            </a:r>
            <a:r>
              <a:rPr dirty="0" spc="-5"/>
              <a:t>장치</a:t>
            </a:r>
          </a:p>
          <a:p>
            <a:pPr marL="1270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00355" marR="41275" indent="-287020">
              <a:lnSpc>
                <a:spcPct val="100000"/>
              </a:lnSpc>
              <a:buFont typeface="Arial"/>
              <a:buChar char="•"/>
              <a:tabLst>
                <a:tab pos="300355" algn="l"/>
                <a:tab pos="300990" algn="l"/>
              </a:tabLst>
            </a:pPr>
            <a:r>
              <a:rPr dirty="0"/>
              <a:t>건강케어를 중심으로 한 차세대 모바일 라이프 실현 및</a:t>
            </a:r>
            <a:r>
              <a:rPr dirty="0" spc="-100"/>
              <a:t> </a:t>
            </a:r>
            <a:r>
              <a:rPr dirty="0"/>
              <a:t>고부가가치의  신산업 창출을 통한 차세대 국가 먹거리 창출</a:t>
            </a:r>
            <a:r>
              <a:rPr dirty="0" spc="-30"/>
              <a:t> </a:t>
            </a:r>
            <a:r>
              <a:rPr dirty="0"/>
              <a:t>가능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감성인식Io</a:t>
            </a:r>
            <a:r>
              <a:rPr dirty="0" spc="5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88781" y="6465164"/>
            <a:ext cx="255904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Gulim"/>
                <a:cs typeface="Gulim"/>
              </a:rPr>
              <a:t>10</a:t>
            </a:fld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장지훈</dc:creator>
  <dc:title>슬라이드 제목 없음</dc:title>
  <dcterms:created xsi:type="dcterms:W3CDTF">2020-09-29T05:03:17Z</dcterms:created>
  <dcterms:modified xsi:type="dcterms:W3CDTF">2020-09-29T05:03:17Z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2020-09-29T00:00:00Z</vt:filetime>
  </property>
</Properties>
</file>