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 spc="-10"/>
              <a:t>P</a:t>
            </a:r>
            <a:r>
              <a:rPr dirty="0" spc="-5"/>
              <a:t>ro</a:t>
            </a:r>
            <a:r>
              <a:rPr dirty="0" spc="-10"/>
              <a:t>p</a:t>
            </a:r>
            <a:r>
              <a:rPr dirty="0" spc="-5"/>
              <a:t>ri</a:t>
            </a:r>
            <a:r>
              <a:rPr dirty="0" spc="5"/>
              <a:t>e</a:t>
            </a:r>
            <a:r>
              <a:rPr dirty="0" spc="-5"/>
              <a:t>tary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/>
              <a:t>감성인식</a:t>
            </a:r>
            <a:r>
              <a:rPr dirty="0" spc="55"/>
              <a:t>I</a:t>
            </a:r>
            <a:r>
              <a:rPr dirty="0" spc="95"/>
              <a:t>o</a:t>
            </a:r>
            <a:r>
              <a:rPr dirty="0" spc="-50"/>
              <a:t>T</a:t>
            </a:r>
            <a:r>
              <a:rPr dirty="0"/>
              <a:t>연구실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Gulim"/>
                <a:cs typeface="Gulim"/>
              </a:defRPr>
            </a:lvl1pPr>
          </a:lstStyle>
          <a:p>
            <a:pPr marL="38100">
              <a:lnSpc>
                <a:spcPts val="1585"/>
              </a:lnSpc>
            </a:pPr>
            <a:fld id="{81D60167-4931-47E6-BA6A-407CBD079E47}" type="slidenum">
              <a:rPr dirty="0" spc="1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0099"/>
                </a:solidFill>
                <a:latin typeface="Gulim"/>
                <a:cs typeface="Guli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 spc="-10"/>
              <a:t>P</a:t>
            </a:r>
            <a:r>
              <a:rPr dirty="0" spc="-5"/>
              <a:t>ro</a:t>
            </a:r>
            <a:r>
              <a:rPr dirty="0" spc="-10"/>
              <a:t>p</a:t>
            </a:r>
            <a:r>
              <a:rPr dirty="0" spc="-5"/>
              <a:t>ri</a:t>
            </a:r>
            <a:r>
              <a:rPr dirty="0" spc="5"/>
              <a:t>e</a:t>
            </a:r>
            <a:r>
              <a:rPr dirty="0" spc="-5"/>
              <a:t>tary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/>
              <a:t>감성인식</a:t>
            </a:r>
            <a:r>
              <a:rPr dirty="0" spc="55"/>
              <a:t>I</a:t>
            </a:r>
            <a:r>
              <a:rPr dirty="0" spc="95"/>
              <a:t>o</a:t>
            </a:r>
            <a:r>
              <a:rPr dirty="0" spc="-50"/>
              <a:t>T</a:t>
            </a:r>
            <a:r>
              <a:rPr dirty="0"/>
              <a:t>연구실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Gulim"/>
                <a:cs typeface="Gulim"/>
              </a:defRPr>
            </a:lvl1pPr>
          </a:lstStyle>
          <a:p>
            <a:pPr marL="38100">
              <a:lnSpc>
                <a:spcPts val="1585"/>
              </a:lnSpc>
            </a:pPr>
            <a:fld id="{81D60167-4931-47E6-BA6A-407CBD079E47}" type="slidenum">
              <a:rPr dirty="0" spc="1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0099"/>
                </a:solidFill>
                <a:latin typeface="Gulim"/>
                <a:cs typeface="Guli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 spc="-10"/>
              <a:t>P</a:t>
            </a:r>
            <a:r>
              <a:rPr dirty="0" spc="-5"/>
              <a:t>ro</a:t>
            </a:r>
            <a:r>
              <a:rPr dirty="0" spc="-10"/>
              <a:t>p</a:t>
            </a:r>
            <a:r>
              <a:rPr dirty="0" spc="-5"/>
              <a:t>ri</a:t>
            </a:r>
            <a:r>
              <a:rPr dirty="0" spc="5"/>
              <a:t>e</a:t>
            </a:r>
            <a:r>
              <a:rPr dirty="0" spc="-5"/>
              <a:t>tary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/>
              <a:t>감성인식</a:t>
            </a:r>
            <a:r>
              <a:rPr dirty="0" spc="55"/>
              <a:t>I</a:t>
            </a:r>
            <a:r>
              <a:rPr dirty="0" spc="95"/>
              <a:t>o</a:t>
            </a:r>
            <a:r>
              <a:rPr dirty="0" spc="-50"/>
              <a:t>T</a:t>
            </a:r>
            <a:r>
              <a:rPr dirty="0"/>
              <a:t>연구실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Gulim"/>
                <a:cs typeface="Gulim"/>
              </a:defRPr>
            </a:lvl1pPr>
          </a:lstStyle>
          <a:p>
            <a:pPr marL="38100">
              <a:lnSpc>
                <a:spcPts val="1585"/>
              </a:lnSpc>
            </a:pPr>
            <a:fld id="{81D60167-4931-47E6-BA6A-407CBD079E47}" type="slidenum">
              <a:rPr dirty="0" spc="1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0099"/>
                </a:solidFill>
                <a:latin typeface="Gulim"/>
                <a:cs typeface="Guli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 spc="-10"/>
              <a:t>P</a:t>
            </a:r>
            <a:r>
              <a:rPr dirty="0" spc="-5"/>
              <a:t>ro</a:t>
            </a:r>
            <a:r>
              <a:rPr dirty="0" spc="-10"/>
              <a:t>p</a:t>
            </a:r>
            <a:r>
              <a:rPr dirty="0" spc="-5"/>
              <a:t>ri</a:t>
            </a:r>
            <a:r>
              <a:rPr dirty="0" spc="5"/>
              <a:t>e</a:t>
            </a:r>
            <a:r>
              <a:rPr dirty="0" spc="-5"/>
              <a:t>tary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/>
              <a:t>감성인식</a:t>
            </a:r>
            <a:r>
              <a:rPr dirty="0" spc="55"/>
              <a:t>I</a:t>
            </a:r>
            <a:r>
              <a:rPr dirty="0" spc="95"/>
              <a:t>o</a:t>
            </a:r>
            <a:r>
              <a:rPr dirty="0" spc="-50"/>
              <a:t>T</a:t>
            </a:r>
            <a:r>
              <a:rPr dirty="0"/>
              <a:t>연구실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Gulim"/>
                <a:cs typeface="Gulim"/>
              </a:defRPr>
            </a:lvl1pPr>
          </a:lstStyle>
          <a:p>
            <a:pPr marL="38100">
              <a:lnSpc>
                <a:spcPts val="1585"/>
              </a:lnSpc>
            </a:pPr>
            <a:fld id="{81D60167-4931-47E6-BA6A-407CBD079E47}" type="slidenum">
              <a:rPr dirty="0" spc="1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008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9144000" y="0"/>
                </a:moveTo>
                <a:lnTo>
                  <a:pt x="0" y="0"/>
                </a:ln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DE6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9060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272767" y="155307"/>
            <a:ext cx="638810" cy="177800"/>
          </a:xfrm>
          <a:custGeom>
            <a:avLst/>
            <a:gdLst/>
            <a:ahLst/>
            <a:cxnLst/>
            <a:rect l="l" t="t" r="r" b="b"/>
            <a:pathLst>
              <a:path w="638809" h="177800">
                <a:moveTo>
                  <a:pt x="234111" y="0"/>
                </a:moveTo>
                <a:lnTo>
                  <a:pt x="0" y="0"/>
                </a:lnTo>
                <a:lnTo>
                  <a:pt x="0" y="36804"/>
                </a:lnTo>
                <a:lnTo>
                  <a:pt x="82143" y="36804"/>
                </a:lnTo>
                <a:lnTo>
                  <a:pt x="82143" y="177698"/>
                </a:lnTo>
                <a:lnTo>
                  <a:pt x="151955" y="177698"/>
                </a:lnTo>
                <a:lnTo>
                  <a:pt x="151955" y="36804"/>
                </a:lnTo>
                <a:lnTo>
                  <a:pt x="234111" y="36804"/>
                </a:lnTo>
                <a:lnTo>
                  <a:pt x="234111" y="0"/>
                </a:lnTo>
                <a:close/>
              </a:path>
              <a:path w="638809" h="177800">
                <a:moveTo>
                  <a:pt x="638683" y="203"/>
                </a:moveTo>
                <a:lnTo>
                  <a:pt x="568858" y="203"/>
                </a:lnTo>
                <a:lnTo>
                  <a:pt x="568858" y="177761"/>
                </a:lnTo>
                <a:lnTo>
                  <a:pt x="638683" y="177761"/>
                </a:lnTo>
                <a:lnTo>
                  <a:pt x="638683" y="203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02723" y="155501"/>
            <a:ext cx="228981" cy="17756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41793" y="155502"/>
            <a:ext cx="271096" cy="18892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2447544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143761" y="1524761"/>
            <a:ext cx="5715000" cy="4119879"/>
          </a:xfrm>
          <a:custGeom>
            <a:avLst/>
            <a:gdLst/>
            <a:ahLst/>
            <a:cxnLst/>
            <a:rect l="l" t="t" r="r" b="b"/>
            <a:pathLst>
              <a:path w="5715000" h="4119879">
                <a:moveTo>
                  <a:pt x="5515102" y="0"/>
                </a:moveTo>
                <a:lnTo>
                  <a:pt x="199897" y="0"/>
                </a:lnTo>
                <a:lnTo>
                  <a:pt x="154059" y="5281"/>
                </a:lnTo>
                <a:lnTo>
                  <a:pt x="111982" y="20324"/>
                </a:lnTo>
                <a:lnTo>
                  <a:pt x="74866" y="43927"/>
                </a:lnTo>
                <a:lnTo>
                  <a:pt x="43911" y="74887"/>
                </a:lnTo>
                <a:lnTo>
                  <a:pt x="20315" y="112004"/>
                </a:lnTo>
                <a:lnTo>
                  <a:pt x="5278" y="154075"/>
                </a:lnTo>
                <a:lnTo>
                  <a:pt x="0" y="199898"/>
                </a:lnTo>
                <a:lnTo>
                  <a:pt x="0" y="3919474"/>
                </a:lnTo>
                <a:lnTo>
                  <a:pt x="5278" y="3965296"/>
                </a:lnTo>
                <a:lnTo>
                  <a:pt x="20315" y="4007367"/>
                </a:lnTo>
                <a:lnTo>
                  <a:pt x="43911" y="4044484"/>
                </a:lnTo>
                <a:lnTo>
                  <a:pt x="74866" y="4075444"/>
                </a:lnTo>
                <a:lnTo>
                  <a:pt x="111982" y="4099047"/>
                </a:lnTo>
                <a:lnTo>
                  <a:pt x="154059" y="4114090"/>
                </a:lnTo>
                <a:lnTo>
                  <a:pt x="199897" y="4119372"/>
                </a:lnTo>
                <a:lnTo>
                  <a:pt x="5515102" y="4119372"/>
                </a:lnTo>
                <a:lnTo>
                  <a:pt x="5560924" y="4114090"/>
                </a:lnTo>
                <a:lnTo>
                  <a:pt x="5602995" y="4099047"/>
                </a:lnTo>
                <a:lnTo>
                  <a:pt x="5640112" y="4075444"/>
                </a:lnTo>
                <a:lnTo>
                  <a:pt x="5671072" y="4044484"/>
                </a:lnTo>
                <a:lnTo>
                  <a:pt x="5694675" y="4007367"/>
                </a:lnTo>
                <a:lnTo>
                  <a:pt x="5709718" y="3965296"/>
                </a:lnTo>
                <a:lnTo>
                  <a:pt x="5714999" y="3919474"/>
                </a:lnTo>
                <a:lnTo>
                  <a:pt x="5714999" y="199898"/>
                </a:lnTo>
                <a:lnTo>
                  <a:pt x="5709718" y="154075"/>
                </a:lnTo>
                <a:lnTo>
                  <a:pt x="5694675" y="112004"/>
                </a:lnTo>
                <a:lnTo>
                  <a:pt x="5671072" y="74887"/>
                </a:lnTo>
                <a:lnTo>
                  <a:pt x="5640112" y="43927"/>
                </a:lnTo>
                <a:lnTo>
                  <a:pt x="5602995" y="20324"/>
                </a:lnTo>
                <a:lnTo>
                  <a:pt x="5560924" y="5281"/>
                </a:lnTo>
                <a:lnTo>
                  <a:pt x="55151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1143761" y="1524761"/>
            <a:ext cx="5715000" cy="4119879"/>
          </a:xfrm>
          <a:custGeom>
            <a:avLst/>
            <a:gdLst/>
            <a:ahLst/>
            <a:cxnLst/>
            <a:rect l="l" t="t" r="r" b="b"/>
            <a:pathLst>
              <a:path w="5715000" h="4119879">
                <a:moveTo>
                  <a:pt x="0" y="199898"/>
                </a:moveTo>
                <a:lnTo>
                  <a:pt x="5278" y="154075"/>
                </a:lnTo>
                <a:lnTo>
                  <a:pt x="20315" y="112004"/>
                </a:lnTo>
                <a:lnTo>
                  <a:pt x="43911" y="74887"/>
                </a:lnTo>
                <a:lnTo>
                  <a:pt x="74866" y="43927"/>
                </a:lnTo>
                <a:lnTo>
                  <a:pt x="111982" y="20324"/>
                </a:lnTo>
                <a:lnTo>
                  <a:pt x="154059" y="5281"/>
                </a:lnTo>
                <a:lnTo>
                  <a:pt x="199897" y="0"/>
                </a:lnTo>
                <a:lnTo>
                  <a:pt x="5515102" y="0"/>
                </a:lnTo>
                <a:lnTo>
                  <a:pt x="5560924" y="5281"/>
                </a:lnTo>
                <a:lnTo>
                  <a:pt x="5602995" y="20324"/>
                </a:lnTo>
                <a:lnTo>
                  <a:pt x="5640112" y="43927"/>
                </a:lnTo>
                <a:lnTo>
                  <a:pt x="5671072" y="74887"/>
                </a:lnTo>
                <a:lnTo>
                  <a:pt x="5694675" y="112004"/>
                </a:lnTo>
                <a:lnTo>
                  <a:pt x="5709718" y="154075"/>
                </a:lnTo>
                <a:lnTo>
                  <a:pt x="5714999" y="199898"/>
                </a:lnTo>
                <a:lnTo>
                  <a:pt x="5714999" y="3919474"/>
                </a:lnTo>
                <a:lnTo>
                  <a:pt x="5709718" y="3965296"/>
                </a:lnTo>
                <a:lnTo>
                  <a:pt x="5694675" y="4007367"/>
                </a:lnTo>
                <a:lnTo>
                  <a:pt x="5671072" y="4044484"/>
                </a:lnTo>
                <a:lnTo>
                  <a:pt x="5640112" y="4075444"/>
                </a:lnTo>
                <a:lnTo>
                  <a:pt x="5602995" y="4099047"/>
                </a:lnTo>
                <a:lnTo>
                  <a:pt x="5560924" y="4114090"/>
                </a:lnTo>
                <a:lnTo>
                  <a:pt x="5515102" y="4119372"/>
                </a:lnTo>
                <a:lnTo>
                  <a:pt x="199897" y="4119372"/>
                </a:lnTo>
                <a:lnTo>
                  <a:pt x="154059" y="4114090"/>
                </a:lnTo>
                <a:lnTo>
                  <a:pt x="111982" y="4099047"/>
                </a:lnTo>
                <a:lnTo>
                  <a:pt x="74866" y="4075444"/>
                </a:lnTo>
                <a:lnTo>
                  <a:pt x="43911" y="4044484"/>
                </a:lnTo>
                <a:lnTo>
                  <a:pt x="20315" y="4007367"/>
                </a:lnTo>
                <a:lnTo>
                  <a:pt x="5278" y="3965296"/>
                </a:lnTo>
                <a:lnTo>
                  <a:pt x="0" y="3919474"/>
                </a:lnTo>
                <a:lnTo>
                  <a:pt x="0" y="199898"/>
                </a:lnTo>
                <a:close/>
              </a:path>
            </a:pathLst>
          </a:custGeom>
          <a:ln w="28956">
            <a:solidFill>
              <a:srgbClr val="FF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638378" y="6503454"/>
            <a:ext cx="426084" cy="118745"/>
          </a:xfrm>
          <a:custGeom>
            <a:avLst/>
            <a:gdLst/>
            <a:ahLst/>
            <a:cxnLst/>
            <a:rect l="l" t="t" r="r" b="b"/>
            <a:pathLst>
              <a:path w="426084" h="118745">
                <a:moveTo>
                  <a:pt x="156070" y="292"/>
                </a:moveTo>
                <a:lnTo>
                  <a:pt x="0" y="292"/>
                </a:lnTo>
                <a:lnTo>
                  <a:pt x="0" y="24409"/>
                </a:lnTo>
                <a:lnTo>
                  <a:pt x="54762" y="24409"/>
                </a:lnTo>
                <a:lnTo>
                  <a:pt x="54762" y="118338"/>
                </a:lnTo>
                <a:lnTo>
                  <a:pt x="101307" y="118338"/>
                </a:lnTo>
                <a:lnTo>
                  <a:pt x="101307" y="24409"/>
                </a:lnTo>
                <a:lnTo>
                  <a:pt x="156070" y="24409"/>
                </a:lnTo>
                <a:lnTo>
                  <a:pt x="156070" y="292"/>
                </a:lnTo>
                <a:close/>
              </a:path>
              <a:path w="426084" h="118745">
                <a:moveTo>
                  <a:pt x="425792" y="0"/>
                </a:moveTo>
                <a:lnTo>
                  <a:pt x="379234" y="0"/>
                </a:lnTo>
                <a:lnTo>
                  <a:pt x="379234" y="118376"/>
                </a:lnTo>
                <a:lnTo>
                  <a:pt x="425792" y="118376"/>
                </a:lnTo>
                <a:lnTo>
                  <a:pt x="425792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8349" y="6503452"/>
            <a:ext cx="152654" cy="1183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7731" y="6503452"/>
            <a:ext cx="180731" cy="12594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 spc="-10"/>
              <a:t>P</a:t>
            </a:r>
            <a:r>
              <a:rPr dirty="0" spc="-5"/>
              <a:t>ro</a:t>
            </a:r>
            <a:r>
              <a:rPr dirty="0" spc="-10"/>
              <a:t>p</a:t>
            </a:r>
            <a:r>
              <a:rPr dirty="0" spc="-5"/>
              <a:t>ri</a:t>
            </a:r>
            <a:r>
              <a:rPr dirty="0" spc="5"/>
              <a:t>e</a:t>
            </a:r>
            <a:r>
              <a:rPr dirty="0" spc="-5"/>
              <a:t>tary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/>
              <a:t>감성인식</a:t>
            </a:r>
            <a:r>
              <a:rPr dirty="0" spc="55"/>
              <a:t>I</a:t>
            </a:r>
            <a:r>
              <a:rPr dirty="0" spc="95"/>
              <a:t>o</a:t>
            </a:r>
            <a:r>
              <a:rPr dirty="0" spc="-50"/>
              <a:t>T</a:t>
            </a:r>
            <a:r>
              <a:rPr dirty="0"/>
              <a:t>연구실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Gulim"/>
                <a:cs typeface="Gulim"/>
              </a:defRPr>
            </a:lvl1pPr>
          </a:lstStyle>
          <a:p>
            <a:pPr marL="38100">
              <a:lnSpc>
                <a:spcPts val="1585"/>
              </a:lnSpc>
            </a:pPr>
            <a:fld id="{81D60167-4931-47E6-BA6A-407CBD079E47}" type="slidenum">
              <a:rPr dirty="0" spc="1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008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9144000" y="0"/>
                </a:moveTo>
                <a:lnTo>
                  <a:pt x="0" y="0"/>
                </a:ln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DE6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99060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272767" y="155307"/>
            <a:ext cx="638810" cy="177800"/>
          </a:xfrm>
          <a:custGeom>
            <a:avLst/>
            <a:gdLst/>
            <a:ahLst/>
            <a:cxnLst/>
            <a:rect l="l" t="t" r="r" b="b"/>
            <a:pathLst>
              <a:path w="638809" h="177800">
                <a:moveTo>
                  <a:pt x="234111" y="0"/>
                </a:moveTo>
                <a:lnTo>
                  <a:pt x="0" y="0"/>
                </a:lnTo>
                <a:lnTo>
                  <a:pt x="0" y="36804"/>
                </a:lnTo>
                <a:lnTo>
                  <a:pt x="82143" y="36804"/>
                </a:lnTo>
                <a:lnTo>
                  <a:pt x="82143" y="177698"/>
                </a:lnTo>
                <a:lnTo>
                  <a:pt x="151955" y="177698"/>
                </a:lnTo>
                <a:lnTo>
                  <a:pt x="151955" y="36804"/>
                </a:lnTo>
                <a:lnTo>
                  <a:pt x="234111" y="36804"/>
                </a:lnTo>
                <a:lnTo>
                  <a:pt x="234111" y="0"/>
                </a:lnTo>
                <a:close/>
              </a:path>
              <a:path w="638809" h="177800">
                <a:moveTo>
                  <a:pt x="638683" y="203"/>
                </a:moveTo>
                <a:lnTo>
                  <a:pt x="568858" y="203"/>
                </a:lnTo>
                <a:lnTo>
                  <a:pt x="568858" y="177761"/>
                </a:lnTo>
                <a:lnTo>
                  <a:pt x="638683" y="177761"/>
                </a:lnTo>
                <a:lnTo>
                  <a:pt x="638683" y="203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02723" y="155501"/>
            <a:ext cx="228981" cy="17756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541793" y="155502"/>
            <a:ext cx="271096" cy="1889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31263" y="808482"/>
            <a:ext cx="477075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0099"/>
                </a:solidFill>
                <a:latin typeface="Gulim"/>
                <a:cs typeface="Guli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0168" y="1993772"/>
            <a:ext cx="7763662" cy="16090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145844" y="6461495"/>
            <a:ext cx="85978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 spc="-10"/>
              <a:t>P</a:t>
            </a:r>
            <a:r>
              <a:rPr dirty="0" spc="-5"/>
              <a:t>ro</a:t>
            </a:r>
            <a:r>
              <a:rPr dirty="0" spc="-10"/>
              <a:t>p</a:t>
            </a:r>
            <a:r>
              <a:rPr dirty="0" spc="-5"/>
              <a:t>ri</a:t>
            </a:r>
            <a:r>
              <a:rPr dirty="0" spc="5"/>
              <a:t>e</a:t>
            </a:r>
            <a:r>
              <a:rPr dirty="0" spc="-5"/>
              <a:t>tary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069963" y="6452047"/>
            <a:ext cx="1360804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/>
              <a:t>감성인식</a:t>
            </a:r>
            <a:r>
              <a:rPr dirty="0" spc="55"/>
              <a:t>I</a:t>
            </a:r>
            <a:r>
              <a:rPr dirty="0" spc="95"/>
              <a:t>o</a:t>
            </a:r>
            <a:r>
              <a:rPr dirty="0" spc="-50"/>
              <a:t>T</a:t>
            </a:r>
            <a:r>
              <a:rPr dirty="0"/>
              <a:t>연구실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878189" y="6465164"/>
            <a:ext cx="179070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Gulim"/>
                <a:cs typeface="Gulim"/>
              </a:defRPr>
            </a:lvl1pPr>
          </a:lstStyle>
          <a:p>
            <a:pPr marL="38100">
              <a:lnSpc>
                <a:spcPts val="1585"/>
              </a:lnSpc>
            </a:pPr>
            <a:fld id="{81D60167-4931-47E6-BA6A-407CBD079E47}" type="slidenum">
              <a:rPr dirty="0" spc="1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33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34.png"/><Relationship Id="rId5" Type="http://schemas.openxmlformats.org/officeDocument/2006/relationships/image" Target="../media/image35.jpg"/><Relationship Id="rId6" Type="http://schemas.openxmlformats.org/officeDocument/2006/relationships/hyperlink" Target="http://www.etri.re.kr/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5.jpg"/><Relationship Id="rId8" Type="http://schemas.openxmlformats.org/officeDocument/2006/relationships/image" Target="../media/image2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hyperlink" Target="http://www.ddaily.co.kr/news/news_view.php?uid=48107" TargetMode="External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7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28.jpg"/><Relationship Id="rId5" Type="http://schemas.openxmlformats.org/officeDocument/2006/relationships/image" Target="../media/image29.jp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30.jpg"/><Relationship Id="rId10" Type="http://schemas.openxmlformats.org/officeDocument/2006/relationships/image" Target="../media/image31.png"/><Relationship Id="rId11" Type="http://schemas.openxmlformats.org/officeDocument/2006/relationships/image" Target="../media/image32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33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8544" y="6474195"/>
            <a:ext cx="7590790" cy="182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35"/>
              </a:lnSpc>
              <a:tabLst>
                <a:tab pos="5031105" algn="l"/>
                <a:tab pos="7487920" algn="l"/>
              </a:tabLst>
            </a:pPr>
            <a:r>
              <a:rPr dirty="0" baseline="9259" sz="1800" spc="-15">
                <a:latin typeface="Batang"/>
                <a:cs typeface="Batang"/>
              </a:rPr>
              <a:t>P</a:t>
            </a:r>
            <a:r>
              <a:rPr dirty="0" baseline="9259" sz="1800" spc="-7">
                <a:latin typeface="Batang"/>
                <a:cs typeface="Batang"/>
              </a:rPr>
              <a:t>ro</a:t>
            </a:r>
            <a:r>
              <a:rPr dirty="0" baseline="9259" sz="1800" spc="-15">
                <a:latin typeface="Batang"/>
                <a:cs typeface="Batang"/>
              </a:rPr>
              <a:t>p</a:t>
            </a:r>
            <a:r>
              <a:rPr dirty="0" baseline="9259" sz="1800" spc="-7">
                <a:latin typeface="Batang"/>
                <a:cs typeface="Batang"/>
              </a:rPr>
              <a:t>ri</a:t>
            </a:r>
            <a:r>
              <a:rPr dirty="0" baseline="9259" sz="1800" spc="7">
                <a:latin typeface="Batang"/>
                <a:cs typeface="Batang"/>
              </a:rPr>
              <a:t>e</a:t>
            </a:r>
            <a:r>
              <a:rPr dirty="0" baseline="9259" sz="1800" spc="-7">
                <a:latin typeface="Batang"/>
                <a:cs typeface="Batang"/>
              </a:rPr>
              <a:t>tar</a:t>
            </a:r>
            <a:r>
              <a:rPr dirty="0" baseline="9259" sz="1800">
                <a:latin typeface="Batang"/>
                <a:cs typeface="Batang"/>
              </a:rPr>
              <a:t>y	</a:t>
            </a:r>
            <a:r>
              <a:rPr dirty="0" sz="1400" spc="15" b="1">
                <a:latin typeface="Gulim"/>
                <a:cs typeface="Gulim"/>
              </a:rPr>
              <a:t>ET</a:t>
            </a:r>
            <a:r>
              <a:rPr dirty="0" sz="1400" b="1">
                <a:latin typeface="Gulim"/>
                <a:cs typeface="Gulim"/>
              </a:rPr>
              <a:t>R</a:t>
            </a:r>
            <a:r>
              <a:rPr dirty="0" sz="1400" spc="5" b="1">
                <a:latin typeface="Gulim"/>
                <a:cs typeface="Gulim"/>
              </a:rPr>
              <a:t>I</a:t>
            </a:r>
            <a:r>
              <a:rPr dirty="0" sz="1400" spc="-45" b="1">
                <a:latin typeface="Gulim"/>
                <a:cs typeface="Gulim"/>
              </a:rPr>
              <a:t> </a:t>
            </a:r>
            <a:r>
              <a:rPr dirty="0" sz="1400" spc="20" b="1">
                <a:latin typeface="Gulim"/>
                <a:cs typeface="Gulim"/>
              </a:rPr>
              <a:t>OO</a:t>
            </a:r>
            <a:r>
              <a:rPr dirty="0" sz="1400" spc="5" b="1">
                <a:latin typeface="Gulim"/>
                <a:cs typeface="Gulim"/>
              </a:rPr>
              <a:t>O</a:t>
            </a:r>
            <a:r>
              <a:rPr dirty="0" sz="1400" spc="5" b="1">
                <a:latin typeface="Gulim"/>
                <a:cs typeface="Gulim"/>
              </a:rPr>
              <a:t>연</a:t>
            </a:r>
            <a:r>
              <a:rPr dirty="0" sz="1400" spc="-10" b="1">
                <a:latin typeface="Gulim"/>
                <a:cs typeface="Gulim"/>
              </a:rPr>
              <a:t>구</a:t>
            </a:r>
            <a:r>
              <a:rPr dirty="0" sz="1400" spc="5" b="1">
                <a:latin typeface="Gulim"/>
                <a:cs typeface="Gulim"/>
              </a:rPr>
              <a:t>소</a:t>
            </a:r>
            <a:r>
              <a:rPr dirty="0" sz="1400" spc="-20" b="1">
                <a:latin typeface="Gulim"/>
                <a:cs typeface="Gulim"/>
              </a:rPr>
              <a:t>(</a:t>
            </a:r>
            <a:r>
              <a:rPr dirty="0" sz="1400" spc="5" b="1">
                <a:latin typeface="Gulim"/>
                <a:cs typeface="Gulim"/>
              </a:rPr>
              <a:t>단</a:t>
            </a:r>
            <a:r>
              <a:rPr dirty="0" sz="1400" spc="5" b="1">
                <a:latin typeface="Gulim"/>
                <a:cs typeface="Gulim"/>
              </a:rPr>
              <a:t>,</a:t>
            </a:r>
            <a:r>
              <a:rPr dirty="0" sz="1400" spc="-40" b="1">
                <a:latin typeface="Gulim"/>
                <a:cs typeface="Gulim"/>
              </a:rPr>
              <a:t> </a:t>
            </a:r>
            <a:r>
              <a:rPr dirty="0" sz="1400" spc="15" b="1">
                <a:latin typeface="Gulim"/>
                <a:cs typeface="Gulim"/>
              </a:rPr>
              <a:t>본부</a:t>
            </a:r>
            <a:r>
              <a:rPr dirty="0" sz="1400" spc="-5" b="1">
                <a:latin typeface="Gulim"/>
                <a:cs typeface="Gulim"/>
              </a:rPr>
              <a:t>)</a:t>
            </a:r>
            <a:r>
              <a:rPr dirty="0" sz="1400" spc="30" b="1">
                <a:latin typeface="Gulim"/>
                <a:cs typeface="Gulim"/>
              </a:rPr>
              <a:t>명</a:t>
            </a:r>
            <a:r>
              <a:rPr dirty="0" sz="1400" b="1">
                <a:latin typeface="Gulim"/>
                <a:cs typeface="Gulim"/>
              </a:rPr>
              <a:t>	</a:t>
            </a:r>
            <a:r>
              <a:rPr dirty="0" sz="1400" spc="15" b="1">
                <a:latin typeface="Gulim"/>
                <a:cs typeface="Gulim"/>
              </a:rPr>
              <a:t>1</a:t>
            </a:r>
            <a:endParaRPr sz="1400">
              <a:latin typeface="Gulim"/>
              <a:cs typeface="Guli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7624" y="6503451"/>
            <a:ext cx="46990" cy="118745"/>
          </a:xfrm>
          <a:custGeom>
            <a:avLst/>
            <a:gdLst/>
            <a:ahLst/>
            <a:cxnLst/>
            <a:rect l="l" t="t" r="r" b="b"/>
            <a:pathLst>
              <a:path w="46990" h="118745">
                <a:moveTo>
                  <a:pt x="46549" y="0"/>
                </a:moveTo>
                <a:lnTo>
                  <a:pt x="0" y="0"/>
                </a:lnTo>
                <a:lnTo>
                  <a:pt x="0" y="118376"/>
                </a:lnTo>
                <a:lnTo>
                  <a:pt x="46549" y="118376"/>
                </a:lnTo>
                <a:lnTo>
                  <a:pt x="46549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458349" y="6503451"/>
            <a:ext cx="540385" cy="126364"/>
            <a:chOff x="458349" y="6503451"/>
            <a:chExt cx="540385" cy="126364"/>
          </a:xfrm>
        </p:grpSpPr>
        <p:sp>
          <p:nvSpPr>
            <p:cNvPr id="5" name="object 5"/>
            <p:cNvSpPr/>
            <p:nvPr/>
          </p:nvSpPr>
          <p:spPr>
            <a:xfrm>
              <a:off x="638378" y="6503746"/>
              <a:ext cx="156210" cy="118110"/>
            </a:xfrm>
            <a:custGeom>
              <a:avLst/>
              <a:gdLst/>
              <a:ahLst/>
              <a:cxnLst/>
              <a:rect l="l" t="t" r="r" b="b"/>
              <a:pathLst>
                <a:path w="156209" h="118109">
                  <a:moveTo>
                    <a:pt x="156070" y="0"/>
                  </a:moveTo>
                  <a:lnTo>
                    <a:pt x="0" y="0"/>
                  </a:lnTo>
                  <a:lnTo>
                    <a:pt x="0" y="24117"/>
                  </a:lnTo>
                  <a:lnTo>
                    <a:pt x="54762" y="24117"/>
                  </a:lnTo>
                  <a:lnTo>
                    <a:pt x="54762" y="118046"/>
                  </a:lnTo>
                  <a:lnTo>
                    <a:pt x="101307" y="118046"/>
                  </a:lnTo>
                  <a:lnTo>
                    <a:pt x="101307" y="24117"/>
                  </a:lnTo>
                  <a:lnTo>
                    <a:pt x="156070" y="24117"/>
                  </a:lnTo>
                  <a:lnTo>
                    <a:pt x="156070" y="0"/>
                  </a:lnTo>
                  <a:close/>
                </a:path>
              </a:pathLst>
            </a:custGeom>
            <a:solidFill>
              <a:srgbClr val="0A408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8349" y="6503451"/>
              <a:ext cx="152654" cy="1183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7731" y="6503451"/>
              <a:ext cx="180731" cy="125947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0" y="5791199"/>
            <a:ext cx="9144000" cy="1066800"/>
          </a:xfrm>
          <a:custGeom>
            <a:avLst/>
            <a:gdLst/>
            <a:ahLst/>
            <a:cxnLst/>
            <a:rect l="l" t="t" r="r" b="b"/>
            <a:pathLst>
              <a:path w="9144000" h="1066800">
                <a:moveTo>
                  <a:pt x="9144000" y="0"/>
                </a:moveTo>
                <a:lnTo>
                  <a:pt x="0" y="0"/>
                </a:lnTo>
                <a:lnTo>
                  <a:pt x="0" y="1066799"/>
                </a:lnTo>
                <a:lnTo>
                  <a:pt x="9144000" y="1066799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0" y="0"/>
            <a:ext cx="9144000" cy="2217420"/>
            <a:chOff x="0" y="0"/>
            <a:chExt cx="9144000" cy="2217420"/>
          </a:xfrm>
        </p:grpSpPr>
        <p:sp>
          <p:nvSpPr>
            <p:cNvPr id="10" name="object 10"/>
            <p:cNvSpPr/>
            <p:nvPr/>
          </p:nvSpPr>
          <p:spPr>
            <a:xfrm>
              <a:off x="0" y="0"/>
              <a:ext cx="9144000" cy="1066800"/>
            </a:xfrm>
            <a:custGeom>
              <a:avLst/>
              <a:gdLst/>
              <a:ahLst/>
              <a:cxnLst/>
              <a:rect l="l" t="t" r="r" b="b"/>
              <a:pathLst>
                <a:path w="9144000" h="1066800">
                  <a:moveTo>
                    <a:pt x="9144000" y="0"/>
                  </a:moveTo>
                  <a:lnTo>
                    <a:pt x="0" y="0"/>
                  </a:lnTo>
                  <a:lnTo>
                    <a:pt x="0" y="1066800"/>
                  </a:lnTo>
                  <a:lnTo>
                    <a:pt x="9144000" y="10668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17776" y="705612"/>
              <a:ext cx="5295900" cy="1511808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44880" algn="l"/>
              </a:tabLst>
            </a:pPr>
            <a:r>
              <a:rPr dirty="0" spc="-409"/>
              <a:t>PPG	</a:t>
            </a:r>
            <a:r>
              <a:rPr dirty="0"/>
              <a:t>생체신호를</a:t>
            </a:r>
            <a:r>
              <a:rPr dirty="0" spc="-90"/>
              <a:t> </a:t>
            </a:r>
            <a:r>
              <a:rPr dirty="0"/>
              <a:t>이용한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850007" y="1356816"/>
            <a:ext cx="353123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000099"/>
                </a:solidFill>
                <a:latin typeface="Gulim"/>
                <a:cs typeface="Gulim"/>
              </a:rPr>
              <a:t>무호흡 </a:t>
            </a:r>
            <a:r>
              <a:rPr dirty="0" sz="3600" spc="-5">
                <a:solidFill>
                  <a:srgbClr val="000099"/>
                </a:solidFill>
                <a:latin typeface="Gulim"/>
                <a:cs typeface="Gulim"/>
              </a:rPr>
              <a:t>인지</a:t>
            </a:r>
            <a:r>
              <a:rPr dirty="0" sz="3600" spc="-80">
                <a:solidFill>
                  <a:srgbClr val="000099"/>
                </a:solidFill>
                <a:latin typeface="Gulim"/>
                <a:cs typeface="Gulim"/>
              </a:rPr>
              <a:t> </a:t>
            </a:r>
            <a:r>
              <a:rPr dirty="0" sz="3600" spc="-5">
                <a:solidFill>
                  <a:srgbClr val="000099"/>
                </a:solidFill>
                <a:latin typeface="Gulim"/>
                <a:cs typeface="Gulim"/>
              </a:rPr>
              <a:t>기술</a:t>
            </a:r>
            <a:endParaRPr sz="3600">
              <a:latin typeface="Gulim"/>
              <a:cs typeface="Gulim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2590800"/>
            <a:ext cx="9144000" cy="1815464"/>
            <a:chOff x="0" y="2590800"/>
            <a:chExt cx="9144000" cy="1815464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590800"/>
              <a:ext cx="9144000" cy="16764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99731" y="2738628"/>
              <a:ext cx="2144268" cy="1667256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7126985" y="2758262"/>
            <a:ext cx="1863089" cy="1428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083945">
              <a:lnSpc>
                <a:spcPct val="100000"/>
              </a:lnSpc>
              <a:spcBef>
                <a:spcPts val="105"/>
              </a:spcBef>
            </a:pPr>
            <a:r>
              <a:rPr dirty="0" sz="2300" spc="-5">
                <a:solidFill>
                  <a:srgbClr val="EBEBEB"/>
                </a:solidFill>
                <a:latin typeface="Arial Black"/>
                <a:cs typeface="Arial Black"/>
              </a:rPr>
              <a:t>E</a:t>
            </a:r>
            <a:r>
              <a:rPr dirty="0" sz="2300" spc="5">
                <a:solidFill>
                  <a:srgbClr val="EBEBEB"/>
                </a:solidFill>
                <a:latin typeface="Arial Black"/>
                <a:cs typeface="Arial Black"/>
              </a:rPr>
              <a:t>T</a:t>
            </a:r>
            <a:r>
              <a:rPr dirty="0" sz="2300">
                <a:solidFill>
                  <a:srgbClr val="EBEBEB"/>
                </a:solidFill>
                <a:latin typeface="Arial Black"/>
                <a:cs typeface="Arial Black"/>
              </a:rPr>
              <a:t>RI</a:t>
            </a:r>
            <a:endParaRPr sz="2300">
              <a:latin typeface="Arial Black"/>
              <a:cs typeface="Arial Black"/>
            </a:endParaRPr>
          </a:p>
          <a:p>
            <a:pPr algn="r" marL="242570" marR="5080" indent="-230504">
              <a:lnSpc>
                <a:spcPct val="100000"/>
              </a:lnSpc>
            </a:pPr>
            <a:r>
              <a:rPr dirty="0" sz="2300" spc="-130">
                <a:solidFill>
                  <a:srgbClr val="EBEBEB"/>
                </a:solidFill>
                <a:latin typeface="Arial Black"/>
                <a:cs typeface="Arial Black"/>
              </a:rPr>
              <a:t>T</a:t>
            </a:r>
            <a:r>
              <a:rPr dirty="0" sz="2300">
                <a:solidFill>
                  <a:srgbClr val="EBEBEB"/>
                </a:solidFill>
                <a:latin typeface="Arial Black"/>
                <a:cs typeface="Arial Black"/>
              </a:rPr>
              <a:t>e</a:t>
            </a:r>
            <a:r>
              <a:rPr dirty="0" sz="2300" spc="-40">
                <a:solidFill>
                  <a:srgbClr val="EBEBEB"/>
                </a:solidFill>
                <a:latin typeface="Arial Black"/>
                <a:cs typeface="Arial Black"/>
              </a:rPr>
              <a:t>c</a:t>
            </a:r>
            <a:r>
              <a:rPr dirty="0" sz="2300">
                <a:solidFill>
                  <a:srgbClr val="EBEBEB"/>
                </a:solidFill>
                <a:latin typeface="Arial Black"/>
                <a:cs typeface="Arial Black"/>
              </a:rPr>
              <a:t>hnolo</a:t>
            </a:r>
            <a:r>
              <a:rPr dirty="0" sz="2300" spc="30">
                <a:solidFill>
                  <a:srgbClr val="EBEBEB"/>
                </a:solidFill>
                <a:latin typeface="Arial Black"/>
                <a:cs typeface="Arial Black"/>
              </a:rPr>
              <a:t>g</a:t>
            </a:r>
            <a:r>
              <a:rPr dirty="0" sz="2300">
                <a:solidFill>
                  <a:srgbClr val="EBEBEB"/>
                </a:solidFill>
                <a:latin typeface="Arial Black"/>
                <a:cs typeface="Arial Black"/>
              </a:rPr>
              <a:t>y  Ma</a:t>
            </a:r>
            <a:r>
              <a:rPr dirty="0" sz="2300" spc="60">
                <a:solidFill>
                  <a:srgbClr val="EBEBEB"/>
                </a:solidFill>
                <a:latin typeface="Arial Black"/>
                <a:cs typeface="Arial Black"/>
              </a:rPr>
              <a:t>r</a:t>
            </a:r>
            <a:r>
              <a:rPr dirty="0" sz="2300" spc="-90">
                <a:solidFill>
                  <a:srgbClr val="EBEBEB"/>
                </a:solidFill>
                <a:latin typeface="Arial Black"/>
                <a:cs typeface="Arial Black"/>
              </a:rPr>
              <a:t>k</a:t>
            </a:r>
            <a:r>
              <a:rPr dirty="0" sz="2300">
                <a:solidFill>
                  <a:srgbClr val="EBEBEB"/>
                </a:solidFill>
                <a:latin typeface="Arial Black"/>
                <a:cs typeface="Arial Black"/>
              </a:rPr>
              <a:t>eting  </a:t>
            </a:r>
            <a:r>
              <a:rPr dirty="0" sz="2300" spc="10">
                <a:solidFill>
                  <a:srgbClr val="EBEBEB"/>
                </a:solidFill>
                <a:latin typeface="Arial Black"/>
                <a:cs typeface="Arial Black"/>
              </a:rPr>
              <a:t>Strategy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4939" y="105111"/>
            <a:ext cx="2251075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135">
                <a:solidFill>
                  <a:srgbClr val="5F5F5F"/>
                </a:solidFill>
                <a:latin typeface="Gulim"/>
                <a:cs typeface="Gulim"/>
              </a:rPr>
              <a:t>IT </a:t>
            </a:r>
            <a:r>
              <a:rPr dirty="0" sz="1900" spc="-220">
                <a:solidFill>
                  <a:srgbClr val="5F5F5F"/>
                </a:solidFill>
                <a:latin typeface="Gulim"/>
                <a:cs typeface="Gulim"/>
              </a:rPr>
              <a:t>R&amp;D </a:t>
            </a:r>
            <a:r>
              <a:rPr dirty="0" sz="1900" spc="-80">
                <a:solidFill>
                  <a:srgbClr val="5F5F5F"/>
                </a:solidFill>
                <a:latin typeface="Gulim"/>
                <a:cs typeface="Gulim"/>
              </a:rPr>
              <a:t>Global</a:t>
            </a:r>
            <a:r>
              <a:rPr dirty="0" sz="1900" spc="-215">
                <a:solidFill>
                  <a:srgbClr val="5F5F5F"/>
                </a:solidFill>
                <a:latin typeface="Gulim"/>
                <a:cs typeface="Gulim"/>
              </a:rPr>
              <a:t> </a:t>
            </a:r>
            <a:r>
              <a:rPr dirty="0" sz="1900" spc="-40">
                <a:solidFill>
                  <a:srgbClr val="5F5F5F"/>
                </a:solidFill>
                <a:latin typeface="Gulim"/>
                <a:cs typeface="Gulim"/>
              </a:rPr>
              <a:t>Leader</a:t>
            </a:r>
            <a:endParaRPr sz="1900">
              <a:latin typeface="Gulim"/>
              <a:cs typeface="Gulim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128259" y="6082881"/>
            <a:ext cx="3770629" cy="676275"/>
            <a:chOff x="5128259" y="6082881"/>
            <a:chExt cx="3770629" cy="676275"/>
          </a:xfrm>
        </p:grpSpPr>
        <p:sp>
          <p:nvSpPr>
            <p:cNvPr id="20" name="object 20"/>
            <p:cNvSpPr/>
            <p:nvPr/>
          </p:nvSpPr>
          <p:spPr>
            <a:xfrm>
              <a:off x="6021108" y="6084379"/>
              <a:ext cx="1504950" cy="294640"/>
            </a:xfrm>
            <a:custGeom>
              <a:avLst/>
              <a:gdLst/>
              <a:ahLst/>
              <a:cxnLst/>
              <a:rect l="l" t="t" r="r" b="b"/>
              <a:pathLst>
                <a:path w="1504950" h="294639">
                  <a:moveTo>
                    <a:pt x="377837" y="228"/>
                  </a:moveTo>
                  <a:lnTo>
                    <a:pt x="0" y="228"/>
                  </a:lnTo>
                  <a:lnTo>
                    <a:pt x="0" y="249720"/>
                  </a:lnTo>
                  <a:lnTo>
                    <a:pt x="23825" y="284124"/>
                  </a:lnTo>
                  <a:lnTo>
                    <a:pt x="54470" y="294449"/>
                  </a:lnTo>
                  <a:lnTo>
                    <a:pt x="377837" y="294449"/>
                  </a:lnTo>
                  <a:lnTo>
                    <a:pt x="377837" y="232511"/>
                  </a:lnTo>
                  <a:lnTo>
                    <a:pt x="115735" y="232511"/>
                  </a:lnTo>
                  <a:lnTo>
                    <a:pt x="115735" y="177444"/>
                  </a:lnTo>
                  <a:lnTo>
                    <a:pt x="377837" y="177444"/>
                  </a:lnTo>
                  <a:lnTo>
                    <a:pt x="377837" y="115506"/>
                  </a:lnTo>
                  <a:lnTo>
                    <a:pt x="115735" y="115506"/>
                  </a:lnTo>
                  <a:lnTo>
                    <a:pt x="115735" y="62166"/>
                  </a:lnTo>
                  <a:lnTo>
                    <a:pt x="377837" y="62166"/>
                  </a:lnTo>
                  <a:lnTo>
                    <a:pt x="377837" y="228"/>
                  </a:lnTo>
                  <a:close/>
                </a:path>
                <a:path w="1504950" h="294639">
                  <a:moveTo>
                    <a:pt x="835698" y="0"/>
                  </a:moveTo>
                  <a:lnTo>
                    <a:pt x="447624" y="0"/>
                  </a:lnTo>
                  <a:lnTo>
                    <a:pt x="447624" y="62420"/>
                  </a:lnTo>
                  <a:lnTo>
                    <a:pt x="582079" y="62420"/>
                  </a:lnTo>
                  <a:lnTo>
                    <a:pt x="582079" y="294271"/>
                  </a:lnTo>
                  <a:lnTo>
                    <a:pt x="699554" y="294271"/>
                  </a:lnTo>
                  <a:lnTo>
                    <a:pt x="699554" y="62420"/>
                  </a:lnTo>
                  <a:lnTo>
                    <a:pt x="835698" y="62420"/>
                  </a:lnTo>
                  <a:lnTo>
                    <a:pt x="835698" y="0"/>
                  </a:lnTo>
                  <a:close/>
                </a:path>
                <a:path w="1504950" h="294639">
                  <a:moveTo>
                    <a:pt x="1504581" y="228"/>
                  </a:moveTo>
                  <a:lnTo>
                    <a:pt x="1388846" y="228"/>
                  </a:lnTo>
                  <a:lnTo>
                    <a:pt x="1388846" y="294449"/>
                  </a:lnTo>
                  <a:lnTo>
                    <a:pt x="1504581" y="294449"/>
                  </a:lnTo>
                  <a:lnTo>
                    <a:pt x="1504581" y="228"/>
                  </a:lnTo>
                  <a:close/>
                </a:path>
              </a:pathLst>
            </a:custGeom>
            <a:solidFill>
              <a:srgbClr val="0A408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28259" y="6411467"/>
              <a:ext cx="1429512" cy="34747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47459" y="6411467"/>
              <a:ext cx="274319" cy="34747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914629" y="6084607"/>
              <a:ext cx="447675" cy="313690"/>
            </a:xfrm>
            <a:custGeom>
              <a:avLst/>
              <a:gdLst/>
              <a:ahLst/>
              <a:cxnLst/>
              <a:rect l="l" t="t" r="r" b="b"/>
              <a:pathLst>
                <a:path w="447675" h="313689">
                  <a:moveTo>
                    <a:pt x="408508" y="55054"/>
                  </a:moveTo>
                  <a:lnTo>
                    <a:pt x="391502" y="15481"/>
                  </a:lnTo>
                  <a:lnTo>
                    <a:pt x="362508" y="0"/>
                  </a:lnTo>
                  <a:lnTo>
                    <a:pt x="0" y="0"/>
                  </a:lnTo>
                  <a:lnTo>
                    <a:pt x="0" y="294220"/>
                  </a:lnTo>
                  <a:lnTo>
                    <a:pt x="115735" y="294220"/>
                  </a:lnTo>
                  <a:lnTo>
                    <a:pt x="115735" y="61937"/>
                  </a:lnTo>
                  <a:lnTo>
                    <a:pt x="291071" y="61937"/>
                  </a:lnTo>
                  <a:lnTo>
                    <a:pt x="291071" y="156578"/>
                  </a:lnTo>
                  <a:lnTo>
                    <a:pt x="408508" y="156578"/>
                  </a:lnTo>
                  <a:lnTo>
                    <a:pt x="408508" y="61937"/>
                  </a:lnTo>
                  <a:lnTo>
                    <a:pt x="408508" y="55054"/>
                  </a:lnTo>
                  <a:close/>
                </a:path>
                <a:path w="447675" h="313689">
                  <a:moveTo>
                    <a:pt x="447624" y="313143"/>
                  </a:moveTo>
                  <a:lnTo>
                    <a:pt x="291071" y="156578"/>
                  </a:lnTo>
                  <a:lnTo>
                    <a:pt x="154927" y="156578"/>
                  </a:lnTo>
                  <a:lnTo>
                    <a:pt x="311480" y="313143"/>
                  </a:lnTo>
                  <a:lnTo>
                    <a:pt x="447624" y="313143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11467" y="6411467"/>
              <a:ext cx="478536" cy="34747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79691" y="6411467"/>
              <a:ext cx="515111" cy="34747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84491" y="6411467"/>
              <a:ext cx="362711" cy="34747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36891" y="6411467"/>
              <a:ext cx="362711" cy="34747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89291" y="6411467"/>
              <a:ext cx="274320" cy="34747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643126" y="6082881"/>
              <a:ext cx="1187950" cy="29766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53299" y="6411467"/>
              <a:ext cx="819911" cy="34747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62899" y="6411467"/>
              <a:ext cx="478535" cy="34747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231123" y="6411467"/>
              <a:ext cx="667512" cy="347471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77924" y="2669896"/>
            <a:ext cx="909319" cy="189230"/>
            <a:chOff x="77924" y="2669896"/>
            <a:chExt cx="909319" cy="189230"/>
          </a:xfrm>
        </p:grpSpPr>
        <p:sp>
          <p:nvSpPr>
            <p:cNvPr id="34" name="object 34"/>
            <p:cNvSpPr/>
            <p:nvPr/>
          </p:nvSpPr>
          <p:spPr>
            <a:xfrm>
              <a:off x="347967" y="2669908"/>
              <a:ext cx="638810" cy="177800"/>
            </a:xfrm>
            <a:custGeom>
              <a:avLst/>
              <a:gdLst/>
              <a:ahLst/>
              <a:cxnLst/>
              <a:rect l="l" t="t" r="r" b="b"/>
              <a:pathLst>
                <a:path w="638810" h="177800">
                  <a:moveTo>
                    <a:pt x="234111" y="0"/>
                  </a:moveTo>
                  <a:lnTo>
                    <a:pt x="0" y="0"/>
                  </a:lnTo>
                  <a:lnTo>
                    <a:pt x="0" y="36804"/>
                  </a:lnTo>
                  <a:lnTo>
                    <a:pt x="82143" y="36804"/>
                  </a:lnTo>
                  <a:lnTo>
                    <a:pt x="82143" y="177698"/>
                  </a:lnTo>
                  <a:lnTo>
                    <a:pt x="151955" y="177698"/>
                  </a:lnTo>
                  <a:lnTo>
                    <a:pt x="151955" y="36804"/>
                  </a:lnTo>
                  <a:lnTo>
                    <a:pt x="234111" y="36804"/>
                  </a:lnTo>
                  <a:lnTo>
                    <a:pt x="234111" y="0"/>
                  </a:lnTo>
                  <a:close/>
                </a:path>
                <a:path w="638810" h="177800">
                  <a:moveTo>
                    <a:pt x="638683" y="203"/>
                  </a:moveTo>
                  <a:lnTo>
                    <a:pt x="568858" y="203"/>
                  </a:lnTo>
                  <a:lnTo>
                    <a:pt x="568858" y="177761"/>
                  </a:lnTo>
                  <a:lnTo>
                    <a:pt x="638683" y="177761"/>
                  </a:lnTo>
                  <a:lnTo>
                    <a:pt x="638683" y="203"/>
                  </a:lnTo>
                  <a:close/>
                </a:path>
              </a:pathLst>
            </a:custGeom>
            <a:solidFill>
              <a:srgbClr val="0A408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7924" y="2670101"/>
              <a:ext cx="228980" cy="17756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16994" y="2670102"/>
              <a:ext cx="271096" cy="188920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2958315" y="4831079"/>
            <a:ext cx="3291840" cy="513715"/>
            <a:chOff x="2958315" y="4831079"/>
            <a:chExt cx="3291840" cy="513715"/>
          </a:xfrm>
        </p:grpSpPr>
        <p:pic>
          <p:nvPicPr>
            <p:cNvPr id="38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958315" y="4950305"/>
              <a:ext cx="691432" cy="23386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569207" y="4831079"/>
              <a:ext cx="2680716" cy="513588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2937764" y="4901310"/>
            <a:ext cx="31597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Batang"/>
                <a:cs typeface="Batang"/>
              </a:rPr>
              <a:t>신현순</a:t>
            </a:r>
            <a:r>
              <a:rPr dirty="0" sz="1800" spc="-45">
                <a:latin typeface="Batang"/>
                <a:cs typeface="Batang"/>
              </a:rPr>
              <a:t> </a:t>
            </a:r>
            <a:r>
              <a:rPr dirty="0" sz="1800" spc="120">
                <a:latin typeface="Batang"/>
                <a:cs typeface="Batang"/>
              </a:rPr>
              <a:t>(hsshin@etri.re.kr)</a:t>
            </a:r>
            <a:endParaRPr sz="1800">
              <a:latin typeface="Batang"/>
              <a:cs typeface="Batang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213730" y="6455460"/>
            <a:ext cx="358647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0">
                <a:latin typeface="Batang"/>
                <a:cs typeface="Batang"/>
              </a:rPr>
              <a:t>초연결통신연구소/IoT연구본부/감성인식IoT연구실</a:t>
            </a:r>
            <a:endParaRPr sz="1200">
              <a:latin typeface="Batang"/>
              <a:cs typeface="Batang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8349" y="6503451"/>
            <a:ext cx="606425" cy="126364"/>
            <a:chOff x="458349" y="6503451"/>
            <a:chExt cx="606425" cy="126364"/>
          </a:xfrm>
        </p:grpSpPr>
        <p:sp>
          <p:nvSpPr>
            <p:cNvPr id="3" name="object 3"/>
            <p:cNvSpPr/>
            <p:nvPr/>
          </p:nvSpPr>
          <p:spPr>
            <a:xfrm>
              <a:off x="638378" y="6503454"/>
              <a:ext cx="426084" cy="118745"/>
            </a:xfrm>
            <a:custGeom>
              <a:avLst/>
              <a:gdLst/>
              <a:ahLst/>
              <a:cxnLst/>
              <a:rect l="l" t="t" r="r" b="b"/>
              <a:pathLst>
                <a:path w="426084" h="118745">
                  <a:moveTo>
                    <a:pt x="156070" y="292"/>
                  </a:moveTo>
                  <a:lnTo>
                    <a:pt x="0" y="292"/>
                  </a:lnTo>
                  <a:lnTo>
                    <a:pt x="0" y="24409"/>
                  </a:lnTo>
                  <a:lnTo>
                    <a:pt x="54762" y="24409"/>
                  </a:lnTo>
                  <a:lnTo>
                    <a:pt x="54762" y="118338"/>
                  </a:lnTo>
                  <a:lnTo>
                    <a:pt x="101307" y="118338"/>
                  </a:lnTo>
                  <a:lnTo>
                    <a:pt x="101307" y="24409"/>
                  </a:lnTo>
                  <a:lnTo>
                    <a:pt x="156070" y="24409"/>
                  </a:lnTo>
                  <a:lnTo>
                    <a:pt x="156070" y="292"/>
                  </a:lnTo>
                  <a:close/>
                </a:path>
                <a:path w="426084" h="118745">
                  <a:moveTo>
                    <a:pt x="425792" y="0"/>
                  </a:moveTo>
                  <a:lnTo>
                    <a:pt x="379234" y="0"/>
                  </a:lnTo>
                  <a:lnTo>
                    <a:pt x="379234" y="118376"/>
                  </a:lnTo>
                  <a:lnTo>
                    <a:pt x="425792" y="118376"/>
                  </a:lnTo>
                  <a:lnTo>
                    <a:pt x="425792" y="0"/>
                  </a:lnTo>
                  <a:close/>
                </a:path>
              </a:pathLst>
            </a:custGeom>
            <a:solidFill>
              <a:srgbClr val="0A408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8349" y="6503452"/>
              <a:ext cx="152654" cy="1183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7731" y="6503452"/>
              <a:ext cx="180731" cy="12594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3540" y="327406"/>
            <a:ext cx="2969260" cy="4222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65"/>
              </a:lnSpc>
            </a:pPr>
            <a:r>
              <a:rPr dirty="0" sz="2800" spc="-135" b="1">
                <a:solidFill>
                  <a:srgbClr val="4D4D4D"/>
                </a:solidFill>
                <a:latin typeface="Tahoma"/>
                <a:cs typeface="Tahoma"/>
              </a:rPr>
              <a:t>5</a:t>
            </a:r>
            <a:r>
              <a:rPr dirty="0" sz="2600" spc="-135">
                <a:solidFill>
                  <a:srgbClr val="4D4D4D"/>
                </a:solidFill>
              </a:rPr>
              <a:t>. </a:t>
            </a:r>
            <a:r>
              <a:rPr dirty="0" sz="2600">
                <a:solidFill>
                  <a:srgbClr val="4D4D4D"/>
                </a:solidFill>
              </a:rPr>
              <a:t>국내외 시장</a:t>
            </a:r>
            <a:r>
              <a:rPr dirty="0" sz="2600" spc="15">
                <a:solidFill>
                  <a:srgbClr val="4D4D4D"/>
                </a:solidFill>
              </a:rPr>
              <a:t> </a:t>
            </a:r>
            <a:r>
              <a:rPr dirty="0" sz="2600">
                <a:solidFill>
                  <a:srgbClr val="4D4D4D"/>
                </a:solidFill>
              </a:rPr>
              <a:t>동향</a:t>
            </a:r>
            <a:endParaRPr sz="26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984492" y="6385559"/>
            <a:ext cx="1545590" cy="347980"/>
            <a:chOff x="6984492" y="6385559"/>
            <a:chExt cx="1545590" cy="34798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84492" y="6385559"/>
              <a:ext cx="819911" cy="3474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94092" y="6385559"/>
              <a:ext cx="478535" cy="3474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62316" y="6385559"/>
              <a:ext cx="667512" cy="347472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9495" y="1341119"/>
            <a:ext cx="8065007" cy="352806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90168" y="1993772"/>
            <a:ext cx="7567295" cy="1609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latin typeface="Batang"/>
                <a:cs typeface="Batang"/>
              </a:rPr>
              <a:t>국내 웰니스 </a:t>
            </a:r>
            <a:r>
              <a:rPr dirty="0" sz="1800" spc="-5">
                <a:latin typeface="Batang"/>
                <a:cs typeface="Batang"/>
              </a:rPr>
              <a:t>산업 </a:t>
            </a:r>
            <a:r>
              <a:rPr dirty="0" sz="1800">
                <a:latin typeface="Batang"/>
                <a:cs typeface="Batang"/>
              </a:rPr>
              <a:t>시장 규모는 약 </a:t>
            </a:r>
            <a:r>
              <a:rPr dirty="0" sz="1800" spc="35">
                <a:latin typeface="Batang"/>
                <a:cs typeface="Batang"/>
              </a:rPr>
              <a:t>75조 </a:t>
            </a:r>
            <a:r>
              <a:rPr dirty="0" sz="1800" spc="55">
                <a:latin typeface="Batang"/>
                <a:cs typeface="Batang"/>
              </a:rPr>
              <a:t>9,802억 </a:t>
            </a:r>
            <a:r>
              <a:rPr dirty="0" sz="1800">
                <a:latin typeface="Batang"/>
                <a:cs typeface="Batang"/>
              </a:rPr>
              <a:t>원으로 </a:t>
            </a:r>
            <a:r>
              <a:rPr dirty="0" sz="1800" spc="35">
                <a:latin typeface="Batang"/>
                <a:cs typeface="Batang"/>
              </a:rPr>
              <a:t>2009년 </a:t>
            </a:r>
            <a:r>
              <a:rPr dirty="0" sz="1800" spc="120">
                <a:latin typeface="Batang"/>
                <a:cs typeface="Batang"/>
              </a:rPr>
              <a:t>GDP  </a:t>
            </a:r>
            <a:r>
              <a:rPr dirty="0" sz="1800">
                <a:latin typeface="Batang"/>
                <a:cs typeface="Batang"/>
              </a:rPr>
              <a:t>대비 약 </a:t>
            </a:r>
            <a:r>
              <a:rPr dirty="0" sz="1800" spc="114">
                <a:latin typeface="Batang"/>
                <a:cs typeface="Batang"/>
              </a:rPr>
              <a:t>7% </a:t>
            </a:r>
            <a:r>
              <a:rPr dirty="0" sz="1800">
                <a:latin typeface="Batang"/>
                <a:cs typeface="Batang"/>
              </a:rPr>
              <a:t>규모로 높은 성장을 보이고 </a:t>
            </a:r>
            <a:r>
              <a:rPr dirty="0" sz="1800" spc="15">
                <a:latin typeface="Batang"/>
                <a:cs typeface="Batang"/>
              </a:rPr>
              <a:t>있음</a:t>
            </a:r>
            <a:r>
              <a:rPr dirty="0" sz="1600" spc="15">
                <a:latin typeface="Batang"/>
                <a:cs typeface="Batang"/>
              </a:rPr>
              <a:t>(정보통신산업진흥원,</a:t>
            </a:r>
            <a:r>
              <a:rPr dirty="0" sz="1600" spc="125">
                <a:latin typeface="Batang"/>
                <a:cs typeface="Batang"/>
              </a:rPr>
              <a:t> </a:t>
            </a:r>
            <a:r>
              <a:rPr dirty="0" sz="1600" spc="60">
                <a:latin typeface="Batang"/>
                <a:cs typeface="Batang"/>
              </a:rPr>
              <a:t>2012)</a:t>
            </a:r>
            <a:endParaRPr sz="1600">
              <a:latin typeface="Batang"/>
              <a:cs typeface="Batang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650">
              <a:latin typeface="Batang"/>
              <a:cs typeface="Batang"/>
            </a:endParaRPr>
          </a:p>
          <a:p>
            <a:pPr marL="299085" indent="-287020">
              <a:lnSpc>
                <a:spcPts val="215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latin typeface="Batang"/>
                <a:cs typeface="Batang"/>
              </a:rPr>
              <a:t>웰니스 산업은 연평균 </a:t>
            </a:r>
            <a:r>
              <a:rPr dirty="0" sz="1800" spc="85">
                <a:latin typeface="Batang"/>
                <a:cs typeface="Batang"/>
              </a:rPr>
              <a:t>9.4%의 </a:t>
            </a:r>
            <a:r>
              <a:rPr dirty="0" sz="1800">
                <a:latin typeface="Batang"/>
                <a:cs typeface="Batang"/>
              </a:rPr>
              <a:t>높은 성장을 보이고</a:t>
            </a:r>
            <a:r>
              <a:rPr dirty="0" sz="1800" spc="-110">
                <a:latin typeface="Batang"/>
                <a:cs typeface="Batang"/>
              </a:rPr>
              <a:t> </a:t>
            </a:r>
            <a:r>
              <a:rPr dirty="0" sz="1800" spc="35">
                <a:latin typeface="Batang"/>
                <a:cs typeface="Batang"/>
              </a:rPr>
              <a:t>있으며,</a:t>
            </a:r>
            <a:endParaRPr sz="1800">
              <a:latin typeface="Batang"/>
              <a:cs typeface="Batang"/>
            </a:endParaRPr>
          </a:p>
          <a:p>
            <a:pPr lvl="1" marL="553720" marR="97790" indent="-269875">
              <a:lnSpc>
                <a:spcPts val="1920"/>
              </a:lnSpc>
              <a:spcBef>
                <a:spcPts val="55"/>
              </a:spcBef>
              <a:buFont typeface="Wingdings"/>
              <a:buChar char=""/>
              <a:tabLst>
                <a:tab pos="553720" algn="l"/>
              </a:tabLst>
            </a:pPr>
            <a:r>
              <a:rPr dirty="0" sz="1600" spc="-5">
                <a:latin typeface="Batang"/>
                <a:cs typeface="Batang"/>
              </a:rPr>
              <a:t>종사자 수는 </a:t>
            </a:r>
            <a:r>
              <a:rPr dirty="0" sz="1600" spc="35">
                <a:latin typeface="Batang"/>
                <a:cs typeface="Batang"/>
              </a:rPr>
              <a:t>2009년 </a:t>
            </a:r>
            <a:r>
              <a:rPr dirty="0" sz="1600" spc="40">
                <a:latin typeface="Batang"/>
                <a:cs typeface="Batang"/>
              </a:rPr>
              <a:t>기준, </a:t>
            </a:r>
            <a:r>
              <a:rPr dirty="0" sz="1600" spc="35">
                <a:latin typeface="Batang"/>
                <a:cs typeface="Batang"/>
              </a:rPr>
              <a:t>869,990명으로 </a:t>
            </a:r>
            <a:r>
              <a:rPr dirty="0" sz="1600" spc="25">
                <a:latin typeface="Batang"/>
                <a:cs typeface="Batang"/>
              </a:rPr>
              <a:t>조사되어, </a:t>
            </a:r>
            <a:r>
              <a:rPr dirty="0" sz="1600" spc="-5">
                <a:latin typeface="Batang"/>
                <a:cs typeface="Batang"/>
              </a:rPr>
              <a:t>향후 웰니스 산업이  확산될 경우 일자리 창출에 상당한 기여</a:t>
            </a:r>
            <a:r>
              <a:rPr dirty="0" sz="1600" spc="90">
                <a:latin typeface="Batang"/>
                <a:cs typeface="Batang"/>
              </a:rPr>
              <a:t> </a:t>
            </a:r>
            <a:r>
              <a:rPr dirty="0" sz="1600" spc="-5">
                <a:latin typeface="Batang"/>
                <a:cs typeface="Batang"/>
              </a:rPr>
              <a:t>예상</a:t>
            </a:r>
            <a:endParaRPr sz="1600">
              <a:latin typeface="Batang"/>
              <a:cs typeface="Batang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/>
              <a:t>감성인식</a:t>
            </a:r>
            <a:r>
              <a:rPr dirty="0" spc="55"/>
              <a:t>I</a:t>
            </a:r>
            <a:r>
              <a:rPr dirty="0" spc="95"/>
              <a:t>o</a:t>
            </a:r>
            <a:r>
              <a:rPr dirty="0" spc="-50"/>
              <a:t>T</a:t>
            </a:r>
            <a:r>
              <a:rPr dirty="0"/>
              <a:t>연구실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-10"/>
              <a:t>P</a:t>
            </a:r>
            <a:r>
              <a:rPr dirty="0" spc="-5"/>
              <a:t>ro</a:t>
            </a:r>
            <a:r>
              <a:rPr dirty="0" spc="-10"/>
              <a:t>p</a:t>
            </a:r>
            <a:r>
              <a:rPr dirty="0" spc="-5"/>
              <a:t>ri</a:t>
            </a:r>
            <a:r>
              <a:rPr dirty="0" spc="5"/>
              <a:t>e</a:t>
            </a:r>
            <a:r>
              <a:rPr dirty="0" spc="-5"/>
              <a:t>tary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776081" y="6465164"/>
            <a:ext cx="28130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585"/>
              </a:lnSpc>
            </a:pPr>
            <a:fld id="{81D60167-4931-47E6-BA6A-407CBD079E47}" type="slidenum">
              <a:rPr dirty="0" sz="1400" spc="15" b="1">
                <a:latin typeface="Gulim"/>
                <a:cs typeface="Gulim"/>
              </a:rPr>
              <a:t>10</a:t>
            </a:fld>
            <a:endParaRPr sz="1400">
              <a:latin typeface="Gulim"/>
              <a:cs typeface="Guli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8544" y="6474195"/>
            <a:ext cx="7590155" cy="182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35"/>
              </a:lnSpc>
              <a:tabLst>
                <a:tab pos="5031105" algn="l"/>
              </a:tabLst>
            </a:pPr>
            <a:r>
              <a:rPr dirty="0" baseline="9259" sz="1800" spc="-7">
                <a:latin typeface="Batang"/>
                <a:cs typeface="Batang"/>
              </a:rPr>
              <a:t>Proprietary	</a:t>
            </a:r>
            <a:r>
              <a:rPr dirty="0" sz="1400" spc="10" b="1">
                <a:latin typeface="Gulim"/>
                <a:cs typeface="Gulim"/>
              </a:rPr>
              <a:t>ETRI </a:t>
            </a:r>
            <a:r>
              <a:rPr dirty="0" sz="1400" spc="5" b="1">
                <a:latin typeface="Gulim"/>
                <a:cs typeface="Gulim"/>
              </a:rPr>
              <a:t>OOO연구소(단, </a:t>
            </a:r>
            <a:r>
              <a:rPr dirty="0" sz="1400" spc="10" b="1">
                <a:latin typeface="Gulim"/>
                <a:cs typeface="Gulim"/>
              </a:rPr>
              <a:t>본부)명</a:t>
            </a:r>
            <a:r>
              <a:rPr dirty="0" sz="1400" spc="-335" b="1">
                <a:latin typeface="Gulim"/>
                <a:cs typeface="Gulim"/>
              </a:rPr>
              <a:t> </a:t>
            </a:r>
            <a:r>
              <a:rPr dirty="0" sz="1400" spc="10" b="1">
                <a:latin typeface="Gulim"/>
                <a:cs typeface="Gulim"/>
              </a:rPr>
              <a:t>11</a:t>
            </a:r>
            <a:endParaRPr sz="1400">
              <a:latin typeface="Gulim"/>
              <a:cs typeface="Guli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7624" y="6503451"/>
            <a:ext cx="46990" cy="118745"/>
          </a:xfrm>
          <a:custGeom>
            <a:avLst/>
            <a:gdLst/>
            <a:ahLst/>
            <a:cxnLst/>
            <a:rect l="l" t="t" r="r" b="b"/>
            <a:pathLst>
              <a:path w="46990" h="118745">
                <a:moveTo>
                  <a:pt x="46549" y="0"/>
                </a:moveTo>
                <a:lnTo>
                  <a:pt x="0" y="0"/>
                </a:lnTo>
                <a:lnTo>
                  <a:pt x="0" y="118376"/>
                </a:lnTo>
                <a:lnTo>
                  <a:pt x="46549" y="118376"/>
                </a:lnTo>
                <a:lnTo>
                  <a:pt x="46549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458349" y="6503451"/>
            <a:ext cx="540385" cy="126364"/>
            <a:chOff x="458349" y="6503451"/>
            <a:chExt cx="540385" cy="126364"/>
          </a:xfrm>
        </p:grpSpPr>
        <p:sp>
          <p:nvSpPr>
            <p:cNvPr id="5" name="object 5"/>
            <p:cNvSpPr/>
            <p:nvPr/>
          </p:nvSpPr>
          <p:spPr>
            <a:xfrm>
              <a:off x="638378" y="6503746"/>
              <a:ext cx="156210" cy="118110"/>
            </a:xfrm>
            <a:custGeom>
              <a:avLst/>
              <a:gdLst/>
              <a:ahLst/>
              <a:cxnLst/>
              <a:rect l="l" t="t" r="r" b="b"/>
              <a:pathLst>
                <a:path w="156209" h="118109">
                  <a:moveTo>
                    <a:pt x="156070" y="0"/>
                  </a:moveTo>
                  <a:lnTo>
                    <a:pt x="0" y="0"/>
                  </a:lnTo>
                  <a:lnTo>
                    <a:pt x="0" y="24117"/>
                  </a:lnTo>
                  <a:lnTo>
                    <a:pt x="54762" y="24117"/>
                  </a:lnTo>
                  <a:lnTo>
                    <a:pt x="54762" y="118046"/>
                  </a:lnTo>
                  <a:lnTo>
                    <a:pt x="101307" y="118046"/>
                  </a:lnTo>
                  <a:lnTo>
                    <a:pt x="101307" y="24117"/>
                  </a:lnTo>
                  <a:lnTo>
                    <a:pt x="156070" y="24117"/>
                  </a:lnTo>
                  <a:lnTo>
                    <a:pt x="156070" y="0"/>
                  </a:lnTo>
                  <a:close/>
                </a:path>
              </a:pathLst>
            </a:custGeom>
            <a:solidFill>
              <a:srgbClr val="0A408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8349" y="6503451"/>
              <a:ext cx="152654" cy="1183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7731" y="6503451"/>
              <a:ext cx="180731" cy="125947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2286000" y="2025395"/>
            <a:ext cx="4638040" cy="3645535"/>
            <a:chOff x="2286000" y="2025395"/>
            <a:chExt cx="4638040" cy="364553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48484" y="2087880"/>
              <a:ext cx="4575047" cy="35829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6000" y="2025395"/>
              <a:ext cx="4572000" cy="3579876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353436" y="1385138"/>
            <a:ext cx="2073910" cy="497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100" spc="-5">
                <a:solidFill>
                  <a:srgbClr val="FF6600"/>
                </a:solidFill>
              </a:rPr>
              <a:t>감사합니</a:t>
            </a:r>
            <a:r>
              <a:rPr dirty="0" sz="3100" spc="-15">
                <a:solidFill>
                  <a:srgbClr val="FF6600"/>
                </a:solidFill>
              </a:rPr>
              <a:t>다</a:t>
            </a:r>
            <a:r>
              <a:rPr dirty="0" sz="3100" spc="-395">
                <a:solidFill>
                  <a:srgbClr val="FF6600"/>
                </a:solidFill>
              </a:rPr>
              <a:t>.</a:t>
            </a:r>
            <a:endParaRPr sz="3100"/>
          </a:p>
        </p:txBody>
      </p:sp>
      <p:sp>
        <p:nvSpPr>
          <p:cNvPr id="12" name="object 12"/>
          <p:cNvSpPr/>
          <p:nvPr/>
        </p:nvSpPr>
        <p:spPr>
          <a:xfrm>
            <a:off x="0" y="64008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9144000" y="0"/>
                </a:moveTo>
                <a:lnTo>
                  <a:pt x="0" y="0"/>
                </a:ln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12140" y="5663329"/>
            <a:ext cx="7341234" cy="1022985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algn="r" marR="1035050">
              <a:lnSpc>
                <a:spcPct val="100000"/>
              </a:lnSpc>
              <a:spcBef>
                <a:spcPts val="740"/>
              </a:spcBef>
            </a:pPr>
            <a:r>
              <a:rPr dirty="0" sz="1500" spc="-5" b="1">
                <a:solidFill>
                  <a:srgbClr val="3333CC"/>
                </a:solidFill>
                <a:latin typeface="Arial"/>
                <a:cs typeface="Arial"/>
                <a:hlinkClick r:id="rId6"/>
              </a:rPr>
              <a:t>www.etri.re.kr</a:t>
            </a:r>
            <a:endParaRPr sz="1500">
              <a:latin typeface="Arial"/>
              <a:cs typeface="Arial"/>
            </a:endParaRPr>
          </a:p>
          <a:p>
            <a:pPr algn="ctr" marR="2540">
              <a:lnSpc>
                <a:spcPct val="100000"/>
              </a:lnSpc>
              <a:spcBef>
                <a:spcPts val="680"/>
              </a:spcBef>
              <a:tabLst>
                <a:tab pos="2401570" algn="l"/>
              </a:tabLst>
            </a:pPr>
            <a:r>
              <a:rPr dirty="0" sz="1600" spc="25" b="1">
                <a:latin typeface="Gulim"/>
                <a:cs typeface="Gulim"/>
              </a:rPr>
              <a:t>※ </a:t>
            </a:r>
            <a:r>
              <a:rPr dirty="0" sz="1600" spc="15" b="1">
                <a:latin typeface="Gulim"/>
                <a:cs typeface="Gulim"/>
              </a:rPr>
              <a:t>하단의</a:t>
            </a:r>
            <a:r>
              <a:rPr dirty="0" sz="1600" spc="-90" b="1">
                <a:latin typeface="Gulim"/>
                <a:cs typeface="Gulim"/>
              </a:rPr>
              <a:t> </a:t>
            </a:r>
            <a:r>
              <a:rPr dirty="0" sz="1600" spc="15" b="1">
                <a:latin typeface="Gulim"/>
                <a:cs typeface="Gulim"/>
              </a:rPr>
              <a:t>문의처</a:t>
            </a:r>
            <a:r>
              <a:rPr dirty="0" sz="1600" spc="-30" b="1">
                <a:latin typeface="Gulim"/>
                <a:cs typeface="Gulim"/>
              </a:rPr>
              <a:t> </a:t>
            </a:r>
            <a:r>
              <a:rPr dirty="0" sz="1600" spc="10" b="1">
                <a:latin typeface="Gulim"/>
                <a:cs typeface="Gulim"/>
              </a:rPr>
              <a:t>소개후,	</a:t>
            </a:r>
            <a:r>
              <a:rPr dirty="0" sz="1600" spc="15" b="1">
                <a:latin typeface="Gulim"/>
                <a:cs typeface="Gulim"/>
              </a:rPr>
              <a:t>발표후</a:t>
            </a:r>
            <a:r>
              <a:rPr dirty="0" sz="1600" spc="-50" b="1">
                <a:latin typeface="Gulim"/>
                <a:cs typeface="Gulim"/>
              </a:rPr>
              <a:t> </a:t>
            </a:r>
            <a:r>
              <a:rPr dirty="0" sz="1600" spc="10" b="1">
                <a:latin typeface="Gulim"/>
                <a:cs typeface="Gulim"/>
              </a:rPr>
              <a:t>개별기술</a:t>
            </a:r>
            <a:r>
              <a:rPr dirty="0" sz="1600" spc="-60" b="1">
                <a:latin typeface="Gulim"/>
                <a:cs typeface="Gulim"/>
              </a:rPr>
              <a:t> </a:t>
            </a:r>
            <a:r>
              <a:rPr dirty="0" sz="1600" spc="15" b="1">
                <a:latin typeface="Gulim"/>
                <a:cs typeface="Gulim"/>
              </a:rPr>
              <a:t>상담이</a:t>
            </a:r>
            <a:r>
              <a:rPr dirty="0" sz="1600" spc="-40" b="1">
                <a:latin typeface="Gulim"/>
                <a:cs typeface="Gulim"/>
              </a:rPr>
              <a:t> </a:t>
            </a:r>
            <a:r>
              <a:rPr dirty="0" sz="1600" spc="10" b="1">
                <a:latin typeface="Gulim"/>
                <a:cs typeface="Gulim"/>
              </a:rPr>
              <a:t>가능함을</a:t>
            </a:r>
            <a:r>
              <a:rPr dirty="0" sz="1600" spc="-45" b="1">
                <a:latin typeface="Gulim"/>
                <a:cs typeface="Gulim"/>
              </a:rPr>
              <a:t> </a:t>
            </a:r>
            <a:r>
              <a:rPr dirty="0" sz="1600" spc="15" b="1">
                <a:latin typeface="Gulim"/>
                <a:cs typeface="Gulim"/>
              </a:rPr>
              <a:t>다시</a:t>
            </a:r>
            <a:r>
              <a:rPr dirty="0" sz="1600" spc="-40" b="1">
                <a:latin typeface="Gulim"/>
                <a:cs typeface="Gulim"/>
              </a:rPr>
              <a:t> </a:t>
            </a:r>
            <a:r>
              <a:rPr dirty="0" sz="1600" spc="25" b="1">
                <a:latin typeface="Gulim"/>
                <a:cs typeface="Gulim"/>
              </a:rPr>
              <a:t>한</a:t>
            </a:r>
            <a:r>
              <a:rPr dirty="0" sz="1600" spc="-25" b="1">
                <a:latin typeface="Gulim"/>
                <a:cs typeface="Gulim"/>
              </a:rPr>
              <a:t> </a:t>
            </a:r>
            <a:r>
              <a:rPr dirty="0" sz="1600" spc="25" b="1">
                <a:latin typeface="Gulim"/>
                <a:cs typeface="Gulim"/>
              </a:rPr>
              <a:t>번</a:t>
            </a:r>
            <a:r>
              <a:rPr dirty="0" sz="1600" spc="-25" b="1">
                <a:latin typeface="Gulim"/>
                <a:cs typeface="Gulim"/>
              </a:rPr>
              <a:t> </a:t>
            </a:r>
            <a:r>
              <a:rPr dirty="0" sz="1600" spc="10" b="1">
                <a:latin typeface="Gulim"/>
                <a:cs typeface="Gulim"/>
              </a:rPr>
              <a:t>안내함</a:t>
            </a:r>
            <a:endParaRPr sz="1600">
              <a:latin typeface="Gulim"/>
              <a:cs typeface="Gulim"/>
            </a:endParaRPr>
          </a:p>
          <a:p>
            <a:pPr algn="ctr">
              <a:lnSpc>
                <a:spcPct val="100000"/>
              </a:lnSpc>
              <a:spcBef>
                <a:spcPts val="890"/>
              </a:spcBef>
            </a:pPr>
            <a:r>
              <a:rPr dirty="0" sz="1600" spc="20" b="1">
                <a:solidFill>
                  <a:srgbClr val="000099"/>
                </a:solidFill>
                <a:latin typeface="Gulim"/>
                <a:cs typeface="Gulim"/>
              </a:rPr>
              <a:t>♣ </a:t>
            </a:r>
            <a:r>
              <a:rPr dirty="0" sz="1600" spc="15" b="1">
                <a:solidFill>
                  <a:srgbClr val="000099"/>
                </a:solidFill>
                <a:latin typeface="Gulim"/>
                <a:cs typeface="Gulim"/>
              </a:rPr>
              <a:t>연락처 </a:t>
            </a:r>
            <a:r>
              <a:rPr dirty="0" sz="1600" spc="5" b="1">
                <a:solidFill>
                  <a:srgbClr val="000099"/>
                </a:solidFill>
                <a:latin typeface="Gulim"/>
                <a:cs typeface="Gulim"/>
              </a:rPr>
              <a:t>: 감성인식IoT연구실 , </a:t>
            </a:r>
            <a:r>
              <a:rPr dirty="0" sz="1600" spc="15" b="1">
                <a:solidFill>
                  <a:srgbClr val="000099"/>
                </a:solidFill>
                <a:latin typeface="Gulim"/>
                <a:cs typeface="Gulim"/>
              </a:rPr>
              <a:t>신현순 </a:t>
            </a:r>
            <a:r>
              <a:rPr dirty="0" sz="1600" spc="20" b="1">
                <a:solidFill>
                  <a:srgbClr val="000099"/>
                </a:solidFill>
                <a:latin typeface="Gulim"/>
                <a:cs typeface="Gulim"/>
              </a:rPr>
              <a:t>실장 </a:t>
            </a:r>
            <a:r>
              <a:rPr dirty="0" sz="1600" spc="-5" b="1">
                <a:solidFill>
                  <a:srgbClr val="000099"/>
                </a:solidFill>
                <a:latin typeface="Gulim"/>
                <a:cs typeface="Gulim"/>
              </a:rPr>
              <a:t>(042-860-6338,</a:t>
            </a:r>
            <a:r>
              <a:rPr dirty="0" sz="1600" spc="-310" b="1">
                <a:solidFill>
                  <a:srgbClr val="000099"/>
                </a:solidFill>
                <a:latin typeface="Gulim"/>
                <a:cs typeface="Gulim"/>
              </a:rPr>
              <a:t> </a:t>
            </a:r>
            <a:r>
              <a:rPr dirty="0" sz="1600" b="1">
                <a:solidFill>
                  <a:srgbClr val="000099"/>
                </a:solidFill>
                <a:latin typeface="Gulim"/>
                <a:cs typeface="Gulim"/>
              </a:rPr>
              <a:t>hsshin@etri.re.kr)</a:t>
            </a:r>
            <a:endParaRPr sz="1600">
              <a:latin typeface="Gulim"/>
              <a:cs typeface="Guli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67052" y="1580261"/>
            <a:ext cx="4906010" cy="3703954"/>
          </a:xfrm>
          <a:prstGeom prst="rect">
            <a:avLst/>
          </a:prstGeom>
        </p:spPr>
        <p:txBody>
          <a:bodyPr wrap="square" lIns="0" tIns="781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  <a:tabLst>
                <a:tab pos="870585" algn="l"/>
              </a:tabLst>
            </a:pPr>
            <a:r>
              <a:rPr dirty="0" sz="2900">
                <a:solidFill>
                  <a:srgbClr val="0000CC"/>
                </a:solidFill>
                <a:latin typeface="Gulim"/>
                <a:cs typeface="Gulim"/>
              </a:rPr>
              <a:t>목	차</a:t>
            </a:r>
            <a:endParaRPr sz="29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2500" b="1">
                <a:solidFill>
                  <a:srgbClr val="FF6600"/>
                </a:solidFill>
                <a:latin typeface="Times New Roman"/>
                <a:cs typeface="Times New Roman"/>
              </a:rPr>
              <a:t>----------------------------------------------</a:t>
            </a:r>
            <a:endParaRPr sz="2500">
              <a:latin typeface="Times New Roman"/>
              <a:cs typeface="Times New Roman"/>
            </a:endParaRPr>
          </a:p>
          <a:p>
            <a:pPr marL="329565" indent="-317500">
              <a:lnSpc>
                <a:spcPct val="100000"/>
              </a:lnSpc>
              <a:spcBef>
                <a:spcPts val="525"/>
              </a:spcBef>
              <a:buFont typeface="Times New Roman"/>
              <a:buAutoNum type="arabicPeriod"/>
              <a:tabLst>
                <a:tab pos="330200" algn="l"/>
              </a:tabLst>
            </a:pPr>
            <a:r>
              <a:rPr dirty="0" sz="2500" spc="15" b="1">
                <a:latin typeface="Gulim"/>
                <a:cs typeface="Gulim"/>
              </a:rPr>
              <a:t>기술의</a:t>
            </a:r>
            <a:r>
              <a:rPr dirty="0" sz="2500" spc="-260" b="1">
                <a:latin typeface="Gulim"/>
                <a:cs typeface="Gulim"/>
              </a:rPr>
              <a:t> </a:t>
            </a:r>
            <a:r>
              <a:rPr dirty="0" sz="2500" b="1">
                <a:latin typeface="Gulim"/>
                <a:cs typeface="Gulim"/>
              </a:rPr>
              <a:t>개요</a:t>
            </a:r>
            <a:endParaRPr sz="2500">
              <a:latin typeface="Gulim"/>
              <a:cs typeface="Gulim"/>
            </a:endParaRPr>
          </a:p>
          <a:p>
            <a:pPr marL="329565" indent="-317500">
              <a:lnSpc>
                <a:spcPct val="100000"/>
              </a:lnSpc>
              <a:spcBef>
                <a:spcPts val="605"/>
              </a:spcBef>
              <a:buFont typeface="Times New Roman"/>
              <a:buAutoNum type="arabicPeriod"/>
              <a:tabLst>
                <a:tab pos="330200" algn="l"/>
              </a:tabLst>
            </a:pPr>
            <a:r>
              <a:rPr dirty="0" sz="2500" spc="10" b="1">
                <a:latin typeface="Gulim"/>
                <a:cs typeface="Gulim"/>
              </a:rPr>
              <a:t>기술이전</a:t>
            </a:r>
            <a:r>
              <a:rPr dirty="0" sz="2500" spc="-270" b="1">
                <a:latin typeface="Gulim"/>
                <a:cs typeface="Gulim"/>
              </a:rPr>
              <a:t> </a:t>
            </a:r>
            <a:r>
              <a:rPr dirty="0" sz="2500" spc="20" b="1">
                <a:latin typeface="Gulim"/>
                <a:cs typeface="Gulim"/>
              </a:rPr>
              <a:t>내용</a:t>
            </a:r>
            <a:r>
              <a:rPr dirty="0" sz="2500" spc="-250" b="1">
                <a:latin typeface="Gulim"/>
                <a:cs typeface="Gulim"/>
              </a:rPr>
              <a:t> </a:t>
            </a:r>
            <a:r>
              <a:rPr dirty="0" sz="2500" spc="40" b="1">
                <a:latin typeface="Gulim"/>
                <a:cs typeface="Gulim"/>
              </a:rPr>
              <a:t>및</a:t>
            </a:r>
            <a:r>
              <a:rPr dirty="0" sz="2500" spc="-245" b="1">
                <a:latin typeface="Gulim"/>
                <a:cs typeface="Gulim"/>
              </a:rPr>
              <a:t> </a:t>
            </a:r>
            <a:r>
              <a:rPr dirty="0" sz="2500" spc="5" b="1">
                <a:latin typeface="Gulim"/>
                <a:cs typeface="Gulim"/>
              </a:rPr>
              <a:t>범위</a:t>
            </a:r>
            <a:endParaRPr sz="2500">
              <a:latin typeface="Gulim"/>
              <a:cs typeface="Gulim"/>
            </a:endParaRPr>
          </a:p>
          <a:p>
            <a:pPr marL="329565" indent="-317500">
              <a:lnSpc>
                <a:spcPct val="100000"/>
              </a:lnSpc>
              <a:spcBef>
                <a:spcPts val="600"/>
              </a:spcBef>
              <a:buFont typeface="Times New Roman"/>
              <a:buAutoNum type="arabicPeriod"/>
              <a:tabLst>
                <a:tab pos="330200" algn="l"/>
              </a:tabLst>
            </a:pPr>
            <a:r>
              <a:rPr dirty="0" sz="2500" spc="10" b="1">
                <a:latin typeface="Gulim"/>
                <a:cs typeface="Gulim"/>
              </a:rPr>
              <a:t>경쟁기술과</a:t>
            </a:r>
            <a:r>
              <a:rPr dirty="0" sz="2500" spc="-280" b="1">
                <a:latin typeface="Gulim"/>
                <a:cs typeface="Gulim"/>
              </a:rPr>
              <a:t> </a:t>
            </a:r>
            <a:r>
              <a:rPr dirty="0" sz="2500" b="1">
                <a:latin typeface="Gulim"/>
                <a:cs typeface="Gulim"/>
              </a:rPr>
              <a:t>비교</a:t>
            </a:r>
            <a:endParaRPr sz="2500">
              <a:latin typeface="Gulim"/>
              <a:cs typeface="Gulim"/>
            </a:endParaRPr>
          </a:p>
          <a:p>
            <a:pPr marL="329565" indent="-317500">
              <a:lnSpc>
                <a:spcPct val="100000"/>
              </a:lnSpc>
              <a:spcBef>
                <a:spcPts val="600"/>
              </a:spcBef>
              <a:buFont typeface="Times New Roman"/>
              <a:buAutoNum type="arabicPeriod"/>
              <a:tabLst>
                <a:tab pos="330200" algn="l"/>
              </a:tabLst>
            </a:pPr>
            <a:r>
              <a:rPr dirty="0" sz="2500" spc="15" b="1">
                <a:latin typeface="Gulim"/>
                <a:cs typeface="Gulim"/>
              </a:rPr>
              <a:t>기술의</a:t>
            </a:r>
            <a:r>
              <a:rPr dirty="0" sz="2500" spc="-260" b="1">
                <a:latin typeface="Gulim"/>
                <a:cs typeface="Gulim"/>
              </a:rPr>
              <a:t> </a:t>
            </a:r>
            <a:r>
              <a:rPr dirty="0" sz="2500" b="1">
                <a:latin typeface="Gulim"/>
                <a:cs typeface="Gulim"/>
              </a:rPr>
              <a:t>사업성</a:t>
            </a:r>
            <a:endParaRPr sz="2500">
              <a:latin typeface="Gulim"/>
              <a:cs typeface="Gulim"/>
            </a:endParaRPr>
          </a:p>
          <a:p>
            <a:pPr marL="91440">
              <a:lnSpc>
                <a:spcPct val="100000"/>
              </a:lnSpc>
              <a:spcBef>
                <a:spcPts val="600"/>
              </a:spcBef>
            </a:pPr>
            <a:r>
              <a:rPr dirty="0" sz="2500" spc="-5" b="1">
                <a:latin typeface="Times New Roman"/>
                <a:cs typeface="Times New Roman"/>
              </a:rPr>
              <a:t>- </a:t>
            </a:r>
            <a:r>
              <a:rPr dirty="0" sz="2500" spc="10" b="1">
                <a:latin typeface="Gulim"/>
                <a:cs typeface="Gulim"/>
              </a:rPr>
              <a:t>활용분야 </a:t>
            </a:r>
            <a:r>
              <a:rPr dirty="0" sz="2500" spc="40" b="1">
                <a:latin typeface="Gulim"/>
                <a:cs typeface="Gulim"/>
              </a:rPr>
              <a:t>및</a:t>
            </a:r>
            <a:r>
              <a:rPr dirty="0" sz="2500" spc="-520" b="1">
                <a:latin typeface="Gulim"/>
                <a:cs typeface="Gulim"/>
              </a:rPr>
              <a:t> </a:t>
            </a:r>
            <a:r>
              <a:rPr dirty="0" sz="2500" b="1">
                <a:latin typeface="Gulim"/>
                <a:cs typeface="Gulim"/>
              </a:rPr>
              <a:t>기대효과</a:t>
            </a:r>
            <a:endParaRPr sz="2500">
              <a:latin typeface="Gulim"/>
              <a:cs typeface="Gulim"/>
            </a:endParaRPr>
          </a:p>
          <a:p>
            <a:pPr marL="329565" indent="-317500">
              <a:lnSpc>
                <a:spcPct val="100000"/>
              </a:lnSpc>
              <a:spcBef>
                <a:spcPts val="600"/>
              </a:spcBef>
              <a:buFont typeface="Times New Roman"/>
              <a:buAutoNum type="arabicPeriod" startAt="5"/>
              <a:tabLst>
                <a:tab pos="330200" algn="l"/>
              </a:tabLst>
            </a:pPr>
            <a:r>
              <a:rPr dirty="0" sz="2500" spc="15" b="1">
                <a:latin typeface="Gulim"/>
                <a:cs typeface="Gulim"/>
              </a:rPr>
              <a:t>국내외 </a:t>
            </a:r>
            <a:r>
              <a:rPr dirty="0" sz="2500" spc="20" b="1">
                <a:latin typeface="Gulim"/>
                <a:cs typeface="Gulim"/>
              </a:rPr>
              <a:t>시장</a:t>
            </a:r>
            <a:r>
              <a:rPr dirty="0" sz="2500" spc="-535" b="1">
                <a:latin typeface="Gulim"/>
                <a:cs typeface="Gulim"/>
              </a:rPr>
              <a:t> </a:t>
            </a:r>
            <a:r>
              <a:rPr dirty="0" sz="2500" b="1">
                <a:latin typeface="Gulim"/>
                <a:cs typeface="Gulim"/>
              </a:rPr>
              <a:t>동향</a:t>
            </a:r>
            <a:endParaRPr sz="2500">
              <a:latin typeface="Gulim"/>
              <a:cs typeface="Guli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984492" y="6385559"/>
            <a:ext cx="1545590" cy="347980"/>
            <a:chOff x="6984492" y="6385559"/>
            <a:chExt cx="1545590" cy="3479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84492" y="6385559"/>
              <a:ext cx="819911" cy="3474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94092" y="6385559"/>
              <a:ext cx="478535" cy="3474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62316" y="6385559"/>
              <a:ext cx="667512" cy="34747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/>
              <a:t>감성인식</a:t>
            </a:r>
            <a:r>
              <a:rPr dirty="0" spc="55"/>
              <a:t>I</a:t>
            </a:r>
            <a:r>
              <a:rPr dirty="0" spc="95"/>
              <a:t>o</a:t>
            </a:r>
            <a:r>
              <a:rPr dirty="0" spc="-50"/>
              <a:t>T</a:t>
            </a:r>
            <a:r>
              <a:rPr dirty="0"/>
              <a:t>연구실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-10"/>
              <a:t>P</a:t>
            </a:r>
            <a:r>
              <a:rPr dirty="0" spc="-5"/>
              <a:t>ro</a:t>
            </a:r>
            <a:r>
              <a:rPr dirty="0" spc="-10"/>
              <a:t>p</a:t>
            </a:r>
            <a:r>
              <a:rPr dirty="0" spc="-5"/>
              <a:t>ri</a:t>
            </a:r>
            <a:r>
              <a:rPr dirty="0" spc="5"/>
              <a:t>e</a:t>
            </a:r>
            <a:r>
              <a:rPr dirty="0" spc="-5"/>
              <a:t>tary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585"/>
              </a:lnSpc>
            </a:pPr>
            <a:fld id="{81D60167-4931-47E6-BA6A-407CBD079E47}" type="slidenum">
              <a:rPr dirty="0" spc="15"/>
              <a:t>2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8349" y="6503451"/>
            <a:ext cx="606425" cy="126364"/>
            <a:chOff x="458349" y="6503451"/>
            <a:chExt cx="606425" cy="126364"/>
          </a:xfrm>
        </p:grpSpPr>
        <p:sp>
          <p:nvSpPr>
            <p:cNvPr id="3" name="object 3"/>
            <p:cNvSpPr/>
            <p:nvPr/>
          </p:nvSpPr>
          <p:spPr>
            <a:xfrm>
              <a:off x="638378" y="6503454"/>
              <a:ext cx="426084" cy="118745"/>
            </a:xfrm>
            <a:custGeom>
              <a:avLst/>
              <a:gdLst/>
              <a:ahLst/>
              <a:cxnLst/>
              <a:rect l="l" t="t" r="r" b="b"/>
              <a:pathLst>
                <a:path w="426084" h="118745">
                  <a:moveTo>
                    <a:pt x="156070" y="292"/>
                  </a:moveTo>
                  <a:lnTo>
                    <a:pt x="0" y="292"/>
                  </a:lnTo>
                  <a:lnTo>
                    <a:pt x="0" y="24409"/>
                  </a:lnTo>
                  <a:lnTo>
                    <a:pt x="54762" y="24409"/>
                  </a:lnTo>
                  <a:lnTo>
                    <a:pt x="54762" y="118338"/>
                  </a:lnTo>
                  <a:lnTo>
                    <a:pt x="101307" y="118338"/>
                  </a:lnTo>
                  <a:lnTo>
                    <a:pt x="101307" y="24409"/>
                  </a:lnTo>
                  <a:lnTo>
                    <a:pt x="156070" y="24409"/>
                  </a:lnTo>
                  <a:lnTo>
                    <a:pt x="156070" y="292"/>
                  </a:lnTo>
                  <a:close/>
                </a:path>
                <a:path w="426084" h="118745">
                  <a:moveTo>
                    <a:pt x="425792" y="0"/>
                  </a:moveTo>
                  <a:lnTo>
                    <a:pt x="379234" y="0"/>
                  </a:lnTo>
                  <a:lnTo>
                    <a:pt x="379234" y="118376"/>
                  </a:lnTo>
                  <a:lnTo>
                    <a:pt x="425792" y="118376"/>
                  </a:lnTo>
                  <a:lnTo>
                    <a:pt x="425792" y="0"/>
                  </a:lnTo>
                  <a:close/>
                </a:path>
              </a:pathLst>
            </a:custGeom>
            <a:solidFill>
              <a:srgbClr val="0A408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8349" y="6503452"/>
              <a:ext cx="152654" cy="1183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7731" y="6503452"/>
              <a:ext cx="180731" cy="12594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3540" y="327406"/>
            <a:ext cx="2199005" cy="4222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65"/>
              </a:lnSpc>
            </a:pPr>
            <a:r>
              <a:rPr dirty="0" sz="2800" spc="-135" b="1">
                <a:solidFill>
                  <a:srgbClr val="4D4D4D"/>
                </a:solidFill>
                <a:latin typeface="Tahoma"/>
                <a:cs typeface="Tahoma"/>
              </a:rPr>
              <a:t>1</a:t>
            </a:r>
            <a:r>
              <a:rPr dirty="0" sz="2600" spc="-135">
                <a:solidFill>
                  <a:srgbClr val="4D4D4D"/>
                </a:solidFill>
              </a:rPr>
              <a:t>. </a:t>
            </a:r>
            <a:r>
              <a:rPr dirty="0" sz="2600">
                <a:solidFill>
                  <a:srgbClr val="4D4D4D"/>
                </a:solidFill>
              </a:rPr>
              <a:t>기술의</a:t>
            </a:r>
            <a:r>
              <a:rPr dirty="0" sz="2600" spc="25">
                <a:solidFill>
                  <a:srgbClr val="4D4D4D"/>
                </a:solidFill>
              </a:rPr>
              <a:t> </a:t>
            </a:r>
            <a:r>
              <a:rPr dirty="0" sz="2600">
                <a:solidFill>
                  <a:srgbClr val="4D4D4D"/>
                </a:solidFill>
              </a:rPr>
              <a:t>개요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5965" y="1147698"/>
            <a:ext cx="7334250" cy="995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1645" algn="l"/>
              </a:tabLst>
            </a:pPr>
            <a:r>
              <a:rPr dirty="0" sz="1800">
                <a:solidFill>
                  <a:srgbClr val="CC0066"/>
                </a:solidFill>
                <a:latin typeface="GulimChe"/>
                <a:cs typeface="GulimChe"/>
              </a:rPr>
              <a:t>▣	</a:t>
            </a:r>
            <a:r>
              <a:rPr dirty="0" sz="1800" spc="50" b="1">
                <a:latin typeface="Malgun Gothic"/>
                <a:cs typeface="Malgun Gothic"/>
              </a:rPr>
              <a:t>생체신호(PPG신호)</a:t>
            </a:r>
            <a:r>
              <a:rPr dirty="0" sz="1800" spc="-459" b="1">
                <a:latin typeface="Malgun Gothic"/>
                <a:cs typeface="Malgun Gothic"/>
              </a:rPr>
              <a:t> </a:t>
            </a:r>
            <a:r>
              <a:rPr dirty="0" sz="1800" spc="-35" b="1">
                <a:latin typeface="Malgun Gothic"/>
                <a:cs typeface="Malgun Gothic"/>
              </a:rPr>
              <a:t>센싱/분석을 </a:t>
            </a:r>
            <a:r>
              <a:rPr dirty="0" sz="1800" spc="-15" b="1">
                <a:latin typeface="Malgun Gothic"/>
                <a:cs typeface="Malgun Gothic"/>
              </a:rPr>
              <a:t>통한 무호흡 </a:t>
            </a:r>
            <a:r>
              <a:rPr dirty="0" sz="1800" spc="-10" b="1">
                <a:latin typeface="Malgun Gothic"/>
                <a:cs typeface="Malgun Gothic"/>
              </a:rPr>
              <a:t>인지 </a:t>
            </a:r>
            <a:r>
              <a:rPr dirty="0" sz="1800" spc="10" b="1">
                <a:latin typeface="Malgun Gothic"/>
                <a:cs typeface="Malgun Gothic"/>
              </a:rPr>
              <a:t>기술이다.</a:t>
            </a:r>
            <a:endParaRPr sz="1800">
              <a:latin typeface="Malgun Gothic"/>
              <a:cs typeface="Malgun Gothic"/>
            </a:endParaRPr>
          </a:p>
          <a:p>
            <a:pPr marL="756285" marR="5080" indent="-287020">
              <a:lnSpc>
                <a:spcPct val="150000"/>
              </a:lnSpc>
              <a:spcBef>
                <a:spcPts val="434"/>
              </a:spcBef>
              <a:tabLst>
                <a:tab pos="3223895" algn="l"/>
              </a:tabLst>
            </a:pPr>
            <a:r>
              <a:rPr dirty="0" sz="1400">
                <a:solidFill>
                  <a:srgbClr val="6600CC"/>
                </a:solidFill>
                <a:latin typeface="GulimChe"/>
                <a:cs typeface="GulimChe"/>
              </a:rPr>
              <a:t>◈ </a:t>
            </a:r>
            <a:r>
              <a:rPr dirty="0" sz="1400" spc="60">
                <a:latin typeface="Batang"/>
                <a:cs typeface="Batang"/>
              </a:rPr>
              <a:t>광학식(PPG)</a:t>
            </a:r>
            <a:r>
              <a:rPr dirty="0" sz="1400" spc="355">
                <a:latin typeface="Batang"/>
                <a:cs typeface="Batang"/>
              </a:rPr>
              <a:t> </a:t>
            </a:r>
            <a:r>
              <a:rPr dirty="0" sz="1400" spc="-10">
                <a:latin typeface="Batang"/>
                <a:cs typeface="Batang"/>
              </a:rPr>
              <a:t>소자를</a:t>
            </a:r>
            <a:r>
              <a:rPr dirty="0" sz="1400" spc="180">
                <a:latin typeface="Batang"/>
                <a:cs typeface="Batang"/>
              </a:rPr>
              <a:t> </a:t>
            </a:r>
            <a:r>
              <a:rPr dirty="0" sz="1400" spc="-5">
                <a:latin typeface="Batang"/>
                <a:cs typeface="Batang"/>
              </a:rPr>
              <a:t>이용한	</a:t>
            </a:r>
            <a:r>
              <a:rPr dirty="0" sz="1400" spc="40">
                <a:latin typeface="Batang"/>
                <a:cs typeface="Batang"/>
              </a:rPr>
              <a:t>생체신호(PPG신호) </a:t>
            </a:r>
            <a:r>
              <a:rPr dirty="0" sz="1400" spc="30">
                <a:latin typeface="Batang"/>
                <a:cs typeface="Batang"/>
              </a:rPr>
              <a:t>센싱, </a:t>
            </a:r>
            <a:r>
              <a:rPr dirty="0" sz="1400" spc="-5">
                <a:latin typeface="Batang"/>
                <a:cs typeface="Batang"/>
              </a:rPr>
              <a:t>호흡률 </a:t>
            </a:r>
            <a:r>
              <a:rPr dirty="0" sz="1400" spc="35">
                <a:latin typeface="Batang"/>
                <a:cs typeface="Batang"/>
              </a:rPr>
              <a:t>분석, </a:t>
            </a:r>
            <a:r>
              <a:rPr dirty="0" sz="1400" spc="10">
                <a:latin typeface="Batang"/>
                <a:cs typeface="Batang"/>
              </a:rPr>
              <a:t>정상호흡/  </a:t>
            </a:r>
            <a:r>
              <a:rPr dirty="0" sz="1400">
                <a:latin typeface="Batang"/>
                <a:cs typeface="Batang"/>
              </a:rPr>
              <a:t>무호흡 인지를</a:t>
            </a:r>
            <a:r>
              <a:rPr dirty="0" sz="1400" spc="-45">
                <a:latin typeface="Batang"/>
                <a:cs typeface="Batang"/>
              </a:rPr>
              <a:t> </a:t>
            </a:r>
            <a:r>
              <a:rPr dirty="0" sz="1400" spc="25">
                <a:latin typeface="Batang"/>
                <a:cs typeface="Batang"/>
              </a:rPr>
              <a:t>수행한다.</a:t>
            </a:r>
            <a:endParaRPr sz="1400">
              <a:latin typeface="Batang"/>
              <a:cs typeface="Batang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984492" y="6385559"/>
            <a:ext cx="1545590" cy="347980"/>
            <a:chOff x="6984492" y="6385559"/>
            <a:chExt cx="1545590" cy="34798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84492" y="6385559"/>
              <a:ext cx="819911" cy="3474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94092" y="6385559"/>
              <a:ext cx="478535" cy="3474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62316" y="6385559"/>
              <a:ext cx="667512" cy="347472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96083" y="2852927"/>
            <a:ext cx="4608576" cy="3037332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/>
              <a:t>감성인식</a:t>
            </a:r>
            <a:r>
              <a:rPr dirty="0" spc="55"/>
              <a:t>I</a:t>
            </a:r>
            <a:r>
              <a:rPr dirty="0" spc="95"/>
              <a:t>o</a:t>
            </a:r>
            <a:r>
              <a:rPr dirty="0" spc="-50"/>
              <a:t>T</a:t>
            </a:r>
            <a:r>
              <a:rPr dirty="0"/>
              <a:t>연구실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-10"/>
              <a:t>P</a:t>
            </a:r>
            <a:r>
              <a:rPr dirty="0" spc="-5"/>
              <a:t>ro</a:t>
            </a:r>
            <a:r>
              <a:rPr dirty="0" spc="-10"/>
              <a:t>p</a:t>
            </a:r>
            <a:r>
              <a:rPr dirty="0" spc="-5"/>
              <a:t>ri</a:t>
            </a:r>
            <a:r>
              <a:rPr dirty="0" spc="5"/>
              <a:t>e</a:t>
            </a:r>
            <a:r>
              <a:rPr dirty="0" spc="-5"/>
              <a:t>tary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585"/>
              </a:lnSpc>
            </a:pPr>
            <a:fld id="{81D60167-4931-47E6-BA6A-407CBD079E47}" type="slidenum">
              <a:rPr dirty="0" spc="15"/>
              <a:t>2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8349" y="6503451"/>
            <a:ext cx="606425" cy="126364"/>
            <a:chOff x="458349" y="6503451"/>
            <a:chExt cx="606425" cy="126364"/>
          </a:xfrm>
        </p:grpSpPr>
        <p:sp>
          <p:nvSpPr>
            <p:cNvPr id="3" name="object 3"/>
            <p:cNvSpPr/>
            <p:nvPr/>
          </p:nvSpPr>
          <p:spPr>
            <a:xfrm>
              <a:off x="638378" y="6503454"/>
              <a:ext cx="426084" cy="118745"/>
            </a:xfrm>
            <a:custGeom>
              <a:avLst/>
              <a:gdLst/>
              <a:ahLst/>
              <a:cxnLst/>
              <a:rect l="l" t="t" r="r" b="b"/>
              <a:pathLst>
                <a:path w="426084" h="118745">
                  <a:moveTo>
                    <a:pt x="156070" y="292"/>
                  </a:moveTo>
                  <a:lnTo>
                    <a:pt x="0" y="292"/>
                  </a:lnTo>
                  <a:lnTo>
                    <a:pt x="0" y="24409"/>
                  </a:lnTo>
                  <a:lnTo>
                    <a:pt x="54762" y="24409"/>
                  </a:lnTo>
                  <a:lnTo>
                    <a:pt x="54762" y="118338"/>
                  </a:lnTo>
                  <a:lnTo>
                    <a:pt x="101307" y="118338"/>
                  </a:lnTo>
                  <a:lnTo>
                    <a:pt x="101307" y="24409"/>
                  </a:lnTo>
                  <a:lnTo>
                    <a:pt x="156070" y="24409"/>
                  </a:lnTo>
                  <a:lnTo>
                    <a:pt x="156070" y="292"/>
                  </a:lnTo>
                  <a:close/>
                </a:path>
                <a:path w="426084" h="118745">
                  <a:moveTo>
                    <a:pt x="425792" y="0"/>
                  </a:moveTo>
                  <a:lnTo>
                    <a:pt x="379234" y="0"/>
                  </a:lnTo>
                  <a:lnTo>
                    <a:pt x="379234" y="118376"/>
                  </a:lnTo>
                  <a:lnTo>
                    <a:pt x="425792" y="118376"/>
                  </a:lnTo>
                  <a:lnTo>
                    <a:pt x="425792" y="0"/>
                  </a:lnTo>
                  <a:close/>
                </a:path>
              </a:pathLst>
            </a:custGeom>
            <a:solidFill>
              <a:srgbClr val="0A408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8349" y="6503452"/>
              <a:ext cx="152654" cy="1183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7731" y="6503452"/>
              <a:ext cx="180731" cy="12594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3540" y="327406"/>
            <a:ext cx="3738879" cy="4222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65"/>
              </a:lnSpc>
            </a:pPr>
            <a:r>
              <a:rPr dirty="0" sz="2800" spc="-135" b="1">
                <a:solidFill>
                  <a:srgbClr val="4D4D4D"/>
                </a:solidFill>
                <a:latin typeface="Tahoma"/>
                <a:cs typeface="Tahoma"/>
              </a:rPr>
              <a:t>2</a:t>
            </a:r>
            <a:r>
              <a:rPr dirty="0" sz="2600" spc="-135">
                <a:solidFill>
                  <a:srgbClr val="4D4D4D"/>
                </a:solidFill>
              </a:rPr>
              <a:t>. </a:t>
            </a:r>
            <a:r>
              <a:rPr dirty="0" sz="2600">
                <a:solidFill>
                  <a:srgbClr val="4D4D4D"/>
                </a:solidFill>
              </a:rPr>
              <a:t>기술이전 내용 및</a:t>
            </a:r>
            <a:r>
              <a:rPr dirty="0" sz="2600" spc="10">
                <a:solidFill>
                  <a:srgbClr val="4D4D4D"/>
                </a:solidFill>
              </a:rPr>
              <a:t> </a:t>
            </a:r>
            <a:r>
              <a:rPr dirty="0" sz="2600">
                <a:solidFill>
                  <a:srgbClr val="4D4D4D"/>
                </a:solidFill>
              </a:rPr>
              <a:t>범위</a:t>
            </a:r>
            <a:endParaRPr sz="2600">
              <a:latin typeface="Tahoma"/>
              <a:cs typeface="Tahoma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38112" y="1122425"/>
          <a:ext cx="8912860" cy="25038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3395"/>
                <a:gridCol w="2376170"/>
                <a:gridCol w="4753610"/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20" b="1">
                          <a:latin typeface="Gulim"/>
                          <a:cs typeface="Gulim"/>
                        </a:rPr>
                        <a:t>내용</a:t>
                      </a:r>
                      <a:endParaRPr sz="1800">
                        <a:latin typeface="Gulim"/>
                        <a:cs typeface="Gulim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20" b="1">
                          <a:latin typeface="Gulim"/>
                          <a:cs typeface="Gulim"/>
                        </a:rPr>
                        <a:t>내용</a:t>
                      </a:r>
                      <a:endParaRPr sz="1800">
                        <a:latin typeface="Gulim"/>
                        <a:cs typeface="Gulim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20" b="1">
                          <a:latin typeface="Gulim"/>
                          <a:cs typeface="Gulim"/>
                        </a:rPr>
                        <a:t>범위</a:t>
                      </a:r>
                      <a:endParaRPr sz="1800">
                        <a:latin typeface="Gulim"/>
                        <a:cs typeface="Gulim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00"/>
                    </a:solidFill>
                  </a:tcPr>
                </a:tc>
              </a:tr>
              <a:tr h="21249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800" spc="-330">
                          <a:latin typeface="Gulim"/>
                          <a:cs typeface="Gulim"/>
                        </a:rPr>
                        <a:t>무호흡 인지</a:t>
                      </a:r>
                      <a:r>
                        <a:rPr dirty="0" sz="1800" spc="-305">
                          <a:latin typeface="Gulim"/>
                          <a:cs typeface="Gulim"/>
                        </a:rPr>
                        <a:t> </a:t>
                      </a:r>
                      <a:r>
                        <a:rPr dirty="0" sz="1800" spc="-330">
                          <a:latin typeface="Gulim"/>
                          <a:cs typeface="Gulim"/>
                        </a:rPr>
                        <a:t>기술</a:t>
                      </a:r>
                      <a:endParaRPr sz="1800">
                        <a:latin typeface="Gulim"/>
                        <a:cs typeface="Gulim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750"/>
                        </a:spcBef>
                      </a:pPr>
                      <a:r>
                        <a:rPr dirty="0" sz="1600" spc="-10">
                          <a:latin typeface="Tahoma"/>
                          <a:cs typeface="Tahoma"/>
                        </a:rPr>
                        <a:t>PPG </a:t>
                      </a:r>
                      <a:r>
                        <a:rPr dirty="0" sz="1600" spc="-295">
                          <a:latin typeface="Gulim"/>
                          <a:cs typeface="Gulim"/>
                        </a:rPr>
                        <a:t>생체신호를 이용한</a:t>
                      </a:r>
                      <a:r>
                        <a:rPr dirty="0" sz="1600" spc="-229">
                          <a:latin typeface="Gulim"/>
                          <a:cs typeface="Gulim"/>
                        </a:rPr>
                        <a:t> </a:t>
                      </a:r>
                      <a:r>
                        <a:rPr dirty="0" sz="1600" spc="-295">
                          <a:latin typeface="Gulim"/>
                          <a:cs typeface="Gulim"/>
                        </a:rPr>
                        <a:t>무</a:t>
                      </a:r>
                      <a:endParaRPr sz="1600">
                        <a:latin typeface="Gulim"/>
                        <a:cs typeface="Gulim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600" spc="-295">
                          <a:latin typeface="Gulim"/>
                          <a:cs typeface="Gulim"/>
                        </a:rPr>
                        <a:t>호흡 인지</a:t>
                      </a:r>
                      <a:r>
                        <a:rPr dirty="0" sz="1600" spc="-245">
                          <a:latin typeface="Gulim"/>
                          <a:cs typeface="Gulim"/>
                        </a:rPr>
                        <a:t> </a:t>
                      </a:r>
                      <a:r>
                        <a:rPr dirty="0" sz="1600" spc="-295">
                          <a:latin typeface="Gulim"/>
                          <a:cs typeface="Gulim"/>
                        </a:rPr>
                        <a:t>기술</a:t>
                      </a:r>
                      <a:endParaRPr sz="1600">
                        <a:latin typeface="Gulim"/>
                        <a:cs typeface="Gulim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12090" indent="-120650">
                        <a:lnSpc>
                          <a:spcPct val="100000"/>
                        </a:lnSpc>
                        <a:spcBef>
                          <a:spcPts val="1305"/>
                        </a:spcBef>
                        <a:buChar char="-"/>
                        <a:tabLst>
                          <a:tab pos="212725" algn="l"/>
                        </a:tabLst>
                      </a:pPr>
                      <a:r>
                        <a:rPr dirty="0" sz="1400" spc="-5">
                          <a:latin typeface="Tahoma"/>
                          <a:cs typeface="Tahoma"/>
                        </a:rPr>
                        <a:t>PPG </a:t>
                      </a:r>
                      <a:r>
                        <a:rPr dirty="0" sz="1400" spc="-225">
                          <a:latin typeface="Gulim"/>
                          <a:cs typeface="Gulim"/>
                        </a:rPr>
                        <a:t>생체신호</a:t>
                      </a:r>
                      <a:r>
                        <a:rPr dirty="0" sz="1400" spc="-225">
                          <a:latin typeface="Tahoma"/>
                          <a:cs typeface="Tahoma"/>
                        </a:rPr>
                        <a:t>(</a:t>
                      </a:r>
                      <a:r>
                        <a:rPr dirty="0" sz="1400" spc="-225">
                          <a:latin typeface="Gulim"/>
                          <a:cs typeface="Gulim"/>
                        </a:rPr>
                        <a:t>손목부위 </a:t>
                      </a:r>
                      <a:r>
                        <a:rPr dirty="0" sz="1400" spc="-145">
                          <a:latin typeface="Tahoma"/>
                          <a:cs typeface="Tahoma"/>
                        </a:rPr>
                        <a:t>PPG</a:t>
                      </a:r>
                      <a:r>
                        <a:rPr dirty="0" sz="1400" spc="-145">
                          <a:latin typeface="Gulim"/>
                          <a:cs typeface="Gulim"/>
                        </a:rPr>
                        <a:t>생체신호 </a:t>
                      </a:r>
                      <a:r>
                        <a:rPr dirty="0" sz="1400" spc="-165">
                          <a:latin typeface="Gulim"/>
                          <a:cs typeface="Gulim"/>
                        </a:rPr>
                        <a:t>포함</a:t>
                      </a:r>
                      <a:r>
                        <a:rPr dirty="0" sz="1400" spc="-165">
                          <a:latin typeface="Tahoma"/>
                          <a:cs typeface="Tahoma"/>
                        </a:rPr>
                        <a:t>)</a:t>
                      </a:r>
                      <a:r>
                        <a:rPr dirty="0" sz="1400" spc="-26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-250">
                          <a:latin typeface="Gulim"/>
                          <a:cs typeface="Gulim"/>
                        </a:rPr>
                        <a:t>추출</a:t>
                      </a:r>
                      <a:endParaRPr sz="1400">
                        <a:latin typeface="Gulim"/>
                        <a:cs typeface="Gulim"/>
                      </a:endParaRPr>
                    </a:p>
                    <a:p>
                      <a:pPr marL="212090" indent="-120650">
                        <a:lnSpc>
                          <a:spcPct val="100000"/>
                        </a:lnSpc>
                        <a:spcBef>
                          <a:spcPts val="844"/>
                        </a:spcBef>
                        <a:buChar char="-"/>
                        <a:tabLst>
                          <a:tab pos="212725" algn="l"/>
                        </a:tabLst>
                      </a:pPr>
                      <a:r>
                        <a:rPr dirty="0" sz="1400" spc="-5">
                          <a:latin typeface="Tahoma"/>
                          <a:cs typeface="Tahoma"/>
                        </a:rPr>
                        <a:t>PPG </a:t>
                      </a:r>
                      <a:r>
                        <a:rPr dirty="0" sz="1400" spc="-250">
                          <a:latin typeface="Gulim"/>
                          <a:cs typeface="Gulim"/>
                        </a:rPr>
                        <a:t>신호를  이용한  호흡률</a:t>
                      </a:r>
                      <a:r>
                        <a:rPr dirty="0" sz="1400" spc="-95">
                          <a:latin typeface="Gulim"/>
                          <a:cs typeface="Gulim"/>
                        </a:rPr>
                        <a:t> </a:t>
                      </a:r>
                      <a:r>
                        <a:rPr dirty="0" sz="1400" spc="-250">
                          <a:latin typeface="Gulim"/>
                          <a:cs typeface="Gulim"/>
                        </a:rPr>
                        <a:t>분석</a:t>
                      </a:r>
                      <a:endParaRPr sz="1400">
                        <a:latin typeface="Gulim"/>
                        <a:cs typeface="Gulim"/>
                      </a:endParaRPr>
                    </a:p>
                    <a:p>
                      <a:pPr marL="212090" indent="-120650">
                        <a:lnSpc>
                          <a:spcPct val="100000"/>
                        </a:lnSpc>
                        <a:spcBef>
                          <a:spcPts val="840"/>
                        </a:spcBef>
                        <a:buChar char="-"/>
                        <a:tabLst>
                          <a:tab pos="212725" algn="l"/>
                        </a:tabLst>
                      </a:pPr>
                      <a:r>
                        <a:rPr dirty="0" sz="1400" spc="-5">
                          <a:latin typeface="Tahoma"/>
                          <a:cs typeface="Tahoma"/>
                        </a:rPr>
                        <a:t>PPG </a:t>
                      </a:r>
                      <a:r>
                        <a:rPr dirty="0" sz="1400" spc="-250">
                          <a:latin typeface="Gulim"/>
                          <a:cs typeface="Gulim"/>
                        </a:rPr>
                        <a:t>신호를  이용한  무호흡</a:t>
                      </a:r>
                      <a:r>
                        <a:rPr dirty="0" sz="1400" spc="-95">
                          <a:latin typeface="Gulim"/>
                          <a:cs typeface="Gulim"/>
                        </a:rPr>
                        <a:t> </a:t>
                      </a:r>
                      <a:r>
                        <a:rPr dirty="0" sz="1400" spc="-250">
                          <a:latin typeface="Gulim"/>
                          <a:cs typeface="Gulim"/>
                        </a:rPr>
                        <a:t>인지</a:t>
                      </a:r>
                      <a:endParaRPr sz="1400">
                        <a:latin typeface="Gulim"/>
                        <a:cs typeface="Gulim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6984492" y="6385559"/>
            <a:ext cx="1545590" cy="347980"/>
            <a:chOff x="6984492" y="6385559"/>
            <a:chExt cx="1545590" cy="34798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84492" y="6385559"/>
              <a:ext cx="819911" cy="3474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94092" y="6385559"/>
              <a:ext cx="478535" cy="3474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62316" y="6385559"/>
              <a:ext cx="667512" cy="347472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/>
              <a:t>감성인식</a:t>
            </a:r>
            <a:r>
              <a:rPr dirty="0" spc="55"/>
              <a:t>I</a:t>
            </a:r>
            <a:r>
              <a:rPr dirty="0" spc="95"/>
              <a:t>o</a:t>
            </a:r>
            <a:r>
              <a:rPr dirty="0" spc="-50"/>
              <a:t>T</a:t>
            </a:r>
            <a:r>
              <a:rPr dirty="0"/>
              <a:t>연구실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-10"/>
              <a:t>P</a:t>
            </a:r>
            <a:r>
              <a:rPr dirty="0" spc="-5"/>
              <a:t>ro</a:t>
            </a:r>
            <a:r>
              <a:rPr dirty="0" spc="-10"/>
              <a:t>p</a:t>
            </a:r>
            <a:r>
              <a:rPr dirty="0" spc="-5"/>
              <a:t>ri</a:t>
            </a:r>
            <a:r>
              <a:rPr dirty="0" spc="5"/>
              <a:t>e</a:t>
            </a:r>
            <a:r>
              <a:rPr dirty="0" spc="-5"/>
              <a:t>tary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585"/>
              </a:lnSpc>
            </a:pPr>
            <a:fld id="{81D60167-4931-47E6-BA6A-407CBD079E47}" type="slidenum">
              <a:rPr dirty="0" spc="15"/>
              <a:t>2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8349" y="6503451"/>
            <a:ext cx="606425" cy="126364"/>
            <a:chOff x="458349" y="6503451"/>
            <a:chExt cx="606425" cy="126364"/>
          </a:xfrm>
        </p:grpSpPr>
        <p:sp>
          <p:nvSpPr>
            <p:cNvPr id="3" name="object 3"/>
            <p:cNvSpPr/>
            <p:nvPr/>
          </p:nvSpPr>
          <p:spPr>
            <a:xfrm>
              <a:off x="638378" y="6503454"/>
              <a:ext cx="426084" cy="118745"/>
            </a:xfrm>
            <a:custGeom>
              <a:avLst/>
              <a:gdLst/>
              <a:ahLst/>
              <a:cxnLst/>
              <a:rect l="l" t="t" r="r" b="b"/>
              <a:pathLst>
                <a:path w="426084" h="118745">
                  <a:moveTo>
                    <a:pt x="156070" y="292"/>
                  </a:moveTo>
                  <a:lnTo>
                    <a:pt x="0" y="292"/>
                  </a:lnTo>
                  <a:lnTo>
                    <a:pt x="0" y="24409"/>
                  </a:lnTo>
                  <a:lnTo>
                    <a:pt x="54762" y="24409"/>
                  </a:lnTo>
                  <a:lnTo>
                    <a:pt x="54762" y="118338"/>
                  </a:lnTo>
                  <a:lnTo>
                    <a:pt x="101307" y="118338"/>
                  </a:lnTo>
                  <a:lnTo>
                    <a:pt x="101307" y="24409"/>
                  </a:lnTo>
                  <a:lnTo>
                    <a:pt x="156070" y="24409"/>
                  </a:lnTo>
                  <a:lnTo>
                    <a:pt x="156070" y="292"/>
                  </a:lnTo>
                  <a:close/>
                </a:path>
                <a:path w="426084" h="118745">
                  <a:moveTo>
                    <a:pt x="425792" y="0"/>
                  </a:moveTo>
                  <a:lnTo>
                    <a:pt x="379234" y="0"/>
                  </a:lnTo>
                  <a:lnTo>
                    <a:pt x="379234" y="118376"/>
                  </a:lnTo>
                  <a:lnTo>
                    <a:pt x="425792" y="118376"/>
                  </a:lnTo>
                  <a:lnTo>
                    <a:pt x="425792" y="0"/>
                  </a:lnTo>
                  <a:close/>
                </a:path>
              </a:pathLst>
            </a:custGeom>
            <a:solidFill>
              <a:srgbClr val="0A408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8349" y="6503452"/>
              <a:ext cx="152654" cy="1183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7731" y="6503452"/>
              <a:ext cx="180731" cy="12594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3540" y="327406"/>
            <a:ext cx="2637790" cy="4222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65"/>
              </a:lnSpc>
            </a:pPr>
            <a:r>
              <a:rPr dirty="0" sz="2800" spc="-135" b="1">
                <a:solidFill>
                  <a:srgbClr val="4D4D4D"/>
                </a:solidFill>
                <a:latin typeface="Tahoma"/>
                <a:cs typeface="Tahoma"/>
              </a:rPr>
              <a:t>2</a:t>
            </a:r>
            <a:r>
              <a:rPr dirty="0" sz="2600" spc="-135">
                <a:solidFill>
                  <a:srgbClr val="4D4D4D"/>
                </a:solidFill>
              </a:rPr>
              <a:t>. </a:t>
            </a:r>
            <a:r>
              <a:rPr dirty="0" sz="2600">
                <a:solidFill>
                  <a:srgbClr val="4D4D4D"/>
                </a:solidFill>
              </a:rPr>
              <a:t>기술 개발</a:t>
            </a:r>
            <a:r>
              <a:rPr dirty="0" sz="2600" spc="15">
                <a:solidFill>
                  <a:srgbClr val="4D4D4D"/>
                </a:solidFill>
              </a:rPr>
              <a:t> </a:t>
            </a:r>
            <a:r>
              <a:rPr dirty="0" sz="2600">
                <a:solidFill>
                  <a:srgbClr val="4D4D4D"/>
                </a:solidFill>
              </a:rPr>
              <a:t>현황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9590" y="900681"/>
            <a:ext cx="6410325" cy="1980564"/>
          </a:xfrm>
          <a:prstGeom prst="rect">
            <a:avLst/>
          </a:prstGeom>
        </p:spPr>
        <p:txBody>
          <a:bodyPr wrap="square" lIns="0" tIns="2076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35"/>
              </a:spcBef>
            </a:pPr>
            <a:r>
              <a:rPr dirty="0" sz="2800" spc="-5">
                <a:solidFill>
                  <a:srgbClr val="CC0066"/>
                </a:solidFill>
                <a:latin typeface="GulimChe"/>
                <a:cs typeface="GulimChe"/>
              </a:rPr>
              <a:t>▣</a:t>
            </a:r>
            <a:r>
              <a:rPr dirty="0" sz="2800" spc="-1105">
                <a:solidFill>
                  <a:srgbClr val="CC0066"/>
                </a:solidFill>
                <a:latin typeface="GulimChe"/>
                <a:cs typeface="GulimChe"/>
              </a:rPr>
              <a:t> </a:t>
            </a:r>
            <a:r>
              <a:rPr dirty="0" sz="2400" spc="85" b="1">
                <a:latin typeface="Malgun Gothic"/>
                <a:cs typeface="Malgun Gothic"/>
              </a:rPr>
              <a:t>생체신호(PPG)를 </a:t>
            </a:r>
            <a:r>
              <a:rPr dirty="0" sz="2400" spc="-25" b="1">
                <a:latin typeface="Malgun Gothic"/>
                <a:cs typeface="Malgun Gothic"/>
              </a:rPr>
              <a:t>이용한 </a:t>
            </a:r>
            <a:r>
              <a:rPr dirty="0" sz="2400" spc="-30" b="1">
                <a:latin typeface="Malgun Gothic"/>
                <a:cs typeface="Malgun Gothic"/>
              </a:rPr>
              <a:t>무호흡 </a:t>
            </a:r>
            <a:r>
              <a:rPr dirty="0" sz="2400" spc="-15" b="1">
                <a:latin typeface="Malgun Gothic"/>
                <a:cs typeface="Malgun Gothic"/>
              </a:rPr>
              <a:t>인지 </a:t>
            </a:r>
            <a:r>
              <a:rPr dirty="0" sz="2400" spc="-30" b="1">
                <a:latin typeface="Malgun Gothic"/>
                <a:cs typeface="Malgun Gothic"/>
              </a:rPr>
              <a:t>기술</a:t>
            </a:r>
            <a:endParaRPr sz="2400">
              <a:latin typeface="Malgun Gothic"/>
              <a:cs typeface="Malgun Gothic"/>
            </a:endParaRPr>
          </a:p>
          <a:p>
            <a:pPr marL="774700" indent="-285750">
              <a:lnSpc>
                <a:spcPct val="100000"/>
              </a:lnSpc>
              <a:spcBef>
                <a:spcPts val="990"/>
              </a:spcBef>
              <a:buClr>
                <a:srgbClr val="6600CC"/>
              </a:buClr>
              <a:buFont typeface="Wingdings"/>
              <a:buChar char=""/>
              <a:tabLst>
                <a:tab pos="775335" algn="l"/>
              </a:tabLst>
            </a:pPr>
            <a:r>
              <a:rPr dirty="0" sz="1800" spc="170" b="1">
                <a:latin typeface="Malgun Gothic"/>
                <a:cs typeface="Malgun Gothic"/>
              </a:rPr>
              <a:t>PPG</a:t>
            </a:r>
            <a:r>
              <a:rPr dirty="0" sz="1800" spc="-114" b="1">
                <a:latin typeface="Malgun Gothic"/>
                <a:cs typeface="Malgun Gothic"/>
              </a:rPr>
              <a:t> </a:t>
            </a:r>
            <a:r>
              <a:rPr dirty="0" sz="1800" spc="-10" b="1">
                <a:latin typeface="Malgun Gothic"/>
                <a:cs typeface="Malgun Gothic"/>
              </a:rPr>
              <a:t>생체신호(손목부위</a:t>
            </a:r>
            <a:r>
              <a:rPr dirty="0" sz="1800" spc="-130" b="1">
                <a:latin typeface="Malgun Gothic"/>
                <a:cs typeface="Malgun Gothic"/>
              </a:rPr>
              <a:t> </a:t>
            </a:r>
            <a:r>
              <a:rPr dirty="0" sz="1800" spc="50" b="1">
                <a:latin typeface="Malgun Gothic"/>
                <a:cs typeface="Malgun Gothic"/>
              </a:rPr>
              <a:t>PPG생체신호</a:t>
            </a:r>
            <a:r>
              <a:rPr dirty="0" sz="1800" spc="-125" b="1">
                <a:latin typeface="Malgun Gothic"/>
                <a:cs typeface="Malgun Gothic"/>
              </a:rPr>
              <a:t> </a:t>
            </a:r>
            <a:r>
              <a:rPr dirty="0" sz="1800" spc="40" b="1">
                <a:latin typeface="Malgun Gothic"/>
                <a:cs typeface="Malgun Gothic"/>
              </a:rPr>
              <a:t>포함)</a:t>
            </a:r>
            <a:r>
              <a:rPr dirty="0" sz="1800" spc="-95" b="1">
                <a:latin typeface="Malgun Gothic"/>
                <a:cs typeface="Malgun Gothic"/>
              </a:rPr>
              <a:t> </a:t>
            </a:r>
            <a:r>
              <a:rPr dirty="0" sz="1800" spc="-10" b="1">
                <a:latin typeface="Malgun Gothic"/>
                <a:cs typeface="Malgun Gothic"/>
              </a:rPr>
              <a:t>추출</a:t>
            </a:r>
            <a:r>
              <a:rPr dirty="0" sz="1800" spc="-114" b="1">
                <a:latin typeface="Malgun Gothic"/>
                <a:cs typeface="Malgun Gothic"/>
              </a:rPr>
              <a:t> </a:t>
            </a:r>
            <a:r>
              <a:rPr dirty="0" sz="1800" spc="-25" b="1">
                <a:latin typeface="Malgun Gothic"/>
                <a:cs typeface="Malgun Gothic"/>
              </a:rPr>
              <a:t>기능</a:t>
            </a:r>
            <a:endParaRPr sz="1800">
              <a:latin typeface="Malgun Gothic"/>
              <a:cs typeface="Malgun Gothic"/>
            </a:endParaRPr>
          </a:p>
          <a:p>
            <a:pPr marL="774700" indent="-285750">
              <a:lnSpc>
                <a:spcPct val="100000"/>
              </a:lnSpc>
              <a:spcBef>
                <a:spcPts val="1515"/>
              </a:spcBef>
              <a:buClr>
                <a:srgbClr val="6600CC"/>
              </a:buClr>
              <a:buFont typeface="Wingdings"/>
              <a:buChar char=""/>
              <a:tabLst>
                <a:tab pos="775335" algn="l"/>
              </a:tabLst>
            </a:pPr>
            <a:r>
              <a:rPr dirty="0" sz="1800" spc="-15" b="1">
                <a:latin typeface="Malgun Gothic"/>
                <a:cs typeface="Malgun Gothic"/>
              </a:rPr>
              <a:t>호흡률 분석</a:t>
            </a:r>
            <a:r>
              <a:rPr dirty="0" sz="1800" spc="-300" b="1">
                <a:latin typeface="Malgun Gothic"/>
                <a:cs typeface="Malgun Gothic"/>
              </a:rPr>
              <a:t> </a:t>
            </a:r>
            <a:r>
              <a:rPr dirty="0" sz="1800" spc="-15" b="1">
                <a:latin typeface="Malgun Gothic"/>
                <a:cs typeface="Malgun Gothic"/>
              </a:rPr>
              <a:t>기능</a:t>
            </a:r>
            <a:endParaRPr sz="1800">
              <a:latin typeface="Malgun Gothic"/>
              <a:cs typeface="Malgun Gothic"/>
            </a:endParaRPr>
          </a:p>
          <a:p>
            <a:pPr marL="774700" indent="-285750">
              <a:lnSpc>
                <a:spcPct val="100000"/>
              </a:lnSpc>
              <a:spcBef>
                <a:spcPts val="1510"/>
              </a:spcBef>
              <a:buClr>
                <a:srgbClr val="6600CC"/>
              </a:buClr>
              <a:buFont typeface="Wingdings"/>
              <a:buChar char=""/>
              <a:tabLst>
                <a:tab pos="775335" algn="l"/>
              </a:tabLst>
            </a:pPr>
            <a:r>
              <a:rPr dirty="0" sz="1800" spc="-15" b="1">
                <a:latin typeface="Malgun Gothic"/>
                <a:cs typeface="Malgun Gothic"/>
              </a:rPr>
              <a:t>무호흡 인지</a:t>
            </a:r>
            <a:r>
              <a:rPr dirty="0" sz="1800" spc="-300" b="1">
                <a:latin typeface="Malgun Gothic"/>
                <a:cs typeface="Malgun Gothic"/>
              </a:rPr>
              <a:t> </a:t>
            </a:r>
            <a:r>
              <a:rPr dirty="0" sz="1800" spc="-15" b="1">
                <a:latin typeface="Malgun Gothic"/>
                <a:cs typeface="Malgun Gothic"/>
              </a:rPr>
              <a:t>기능</a:t>
            </a:r>
            <a:endParaRPr sz="1800">
              <a:latin typeface="Malgun Gothic"/>
              <a:cs typeface="Malgun Gothic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984492" y="6385559"/>
            <a:ext cx="1545590" cy="347980"/>
            <a:chOff x="6984492" y="6385559"/>
            <a:chExt cx="1545590" cy="34798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84492" y="6385559"/>
              <a:ext cx="819911" cy="3474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94092" y="6385559"/>
              <a:ext cx="478535" cy="3474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62316" y="6385559"/>
              <a:ext cx="667512" cy="347472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1952244" y="2205227"/>
            <a:ext cx="6916420" cy="4089400"/>
            <a:chOff x="1952244" y="2205227"/>
            <a:chExt cx="6916420" cy="408940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52244" y="3860292"/>
              <a:ext cx="3732665" cy="145846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13476" y="2205227"/>
              <a:ext cx="3154679" cy="4089107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/>
              <a:t>감성인식</a:t>
            </a:r>
            <a:r>
              <a:rPr dirty="0" spc="55"/>
              <a:t>I</a:t>
            </a:r>
            <a:r>
              <a:rPr dirty="0" spc="95"/>
              <a:t>o</a:t>
            </a:r>
            <a:r>
              <a:rPr dirty="0" spc="-50"/>
              <a:t>T</a:t>
            </a:r>
            <a:r>
              <a:rPr dirty="0"/>
              <a:t>연구실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-10"/>
              <a:t>P</a:t>
            </a:r>
            <a:r>
              <a:rPr dirty="0" spc="-5"/>
              <a:t>ro</a:t>
            </a:r>
            <a:r>
              <a:rPr dirty="0" spc="-10"/>
              <a:t>p</a:t>
            </a:r>
            <a:r>
              <a:rPr dirty="0" spc="-5"/>
              <a:t>ri</a:t>
            </a:r>
            <a:r>
              <a:rPr dirty="0" spc="5"/>
              <a:t>e</a:t>
            </a:r>
            <a:r>
              <a:rPr dirty="0" spc="-5"/>
              <a:t>tary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585"/>
              </a:lnSpc>
            </a:pPr>
            <a:fld id="{81D60167-4931-47E6-BA6A-407CBD079E47}" type="slidenum">
              <a:rPr dirty="0" spc="15"/>
              <a:t>2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8349" y="6503451"/>
            <a:ext cx="606425" cy="126364"/>
            <a:chOff x="458349" y="6503451"/>
            <a:chExt cx="606425" cy="126364"/>
          </a:xfrm>
        </p:grpSpPr>
        <p:sp>
          <p:nvSpPr>
            <p:cNvPr id="3" name="object 3"/>
            <p:cNvSpPr/>
            <p:nvPr/>
          </p:nvSpPr>
          <p:spPr>
            <a:xfrm>
              <a:off x="638378" y="6503454"/>
              <a:ext cx="426084" cy="118745"/>
            </a:xfrm>
            <a:custGeom>
              <a:avLst/>
              <a:gdLst/>
              <a:ahLst/>
              <a:cxnLst/>
              <a:rect l="l" t="t" r="r" b="b"/>
              <a:pathLst>
                <a:path w="426084" h="118745">
                  <a:moveTo>
                    <a:pt x="156070" y="292"/>
                  </a:moveTo>
                  <a:lnTo>
                    <a:pt x="0" y="292"/>
                  </a:lnTo>
                  <a:lnTo>
                    <a:pt x="0" y="24409"/>
                  </a:lnTo>
                  <a:lnTo>
                    <a:pt x="54762" y="24409"/>
                  </a:lnTo>
                  <a:lnTo>
                    <a:pt x="54762" y="118338"/>
                  </a:lnTo>
                  <a:lnTo>
                    <a:pt x="101307" y="118338"/>
                  </a:lnTo>
                  <a:lnTo>
                    <a:pt x="101307" y="24409"/>
                  </a:lnTo>
                  <a:lnTo>
                    <a:pt x="156070" y="24409"/>
                  </a:lnTo>
                  <a:lnTo>
                    <a:pt x="156070" y="292"/>
                  </a:lnTo>
                  <a:close/>
                </a:path>
                <a:path w="426084" h="118745">
                  <a:moveTo>
                    <a:pt x="425792" y="0"/>
                  </a:moveTo>
                  <a:lnTo>
                    <a:pt x="379234" y="0"/>
                  </a:lnTo>
                  <a:lnTo>
                    <a:pt x="379234" y="118376"/>
                  </a:lnTo>
                  <a:lnTo>
                    <a:pt x="425792" y="118376"/>
                  </a:lnTo>
                  <a:lnTo>
                    <a:pt x="425792" y="0"/>
                  </a:lnTo>
                  <a:close/>
                </a:path>
              </a:pathLst>
            </a:custGeom>
            <a:solidFill>
              <a:srgbClr val="0A408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8349" y="6503452"/>
              <a:ext cx="152654" cy="1183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7731" y="6503452"/>
              <a:ext cx="180731" cy="12594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3540" y="327406"/>
            <a:ext cx="4344035" cy="4222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65"/>
              </a:lnSpc>
            </a:pPr>
            <a:r>
              <a:rPr dirty="0" sz="2800" spc="-135" b="1">
                <a:solidFill>
                  <a:srgbClr val="4D4D4D"/>
                </a:solidFill>
                <a:latin typeface="Tahoma"/>
                <a:cs typeface="Tahoma"/>
              </a:rPr>
              <a:t>3</a:t>
            </a:r>
            <a:r>
              <a:rPr dirty="0" sz="2600" spc="-135">
                <a:solidFill>
                  <a:srgbClr val="4D4D4D"/>
                </a:solidFill>
              </a:rPr>
              <a:t>. </a:t>
            </a:r>
            <a:r>
              <a:rPr dirty="0" sz="2600">
                <a:solidFill>
                  <a:srgbClr val="4D4D4D"/>
                </a:solidFill>
              </a:rPr>
              <a:t>경쟁기술과 비교 </a:t>
            </a:r>
            <a:r>
              <a:rPr dirty="0" sz="2600">
                <a:solidFill>
                  <a:srgbClr val="4D4D4D"/>
                </a:solidFill>
                <a:latin typeface="Batang"/>
                <a:cs typeface="Batang"/>
              </a:rPr>
              <a:t>– </a:t>
            </a:r>
            <a:r>
              <a:rPr dirty="0" sz="2000">
                <a:solidFill>
                  <a:srgbClr val="4D4D4D"/>
                </a:solidFill>
              </a:rPr>
              <a:t>기술 비교</a:t>
            </a:r>
            <a:endParaRPr sz="2000">
              <a:latin typeface="Batang"/>
              <a:cs typeface="Batang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76212" y="1122425"/>
          <a:ext cx="8796655" cy="2879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0505"/>
                <a:gridCol w="3324860"/>
                <a:gridCol w="3962400"/>
              </a:tblGrid>
              <a:tr h="350393">
                <a:tc>
                  <a:txBody>
                    <a:bodyPr/>
                    <a:lstStyle/>
                    <a:p>
                      <a:pPr marL="497840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dirty="0" sz="1700">
                          <a:latin typeface="Batang"/>
                          <a:cs typeface="Batang"/>
                        </a:rPr>
                        <a:t>구</a:t>
                      </a:r>
                      <a:r>
                        <a:rPr dirty="0" sz="1700" spc="-20">
                          <a:latin typeface="Batang"/>
                          <a:cs typeface="Batang"/>
                        </a:rPr>
                        <a:t> </a:t>
                      </a:r>
                      <a:r>
                        <a:rPr dirty="0" sz="1700">
                          <a:latin typeface="Batang"/>
                          <a:cs typeface="Batang"/>
                        </a:rPr>
                        <a:t>분</a:t>
                      </a:r>
                      <a:endParaRPr sz="1700">
                        <a:latin typeface="Batang"/>
                        <a:cs typeface="Batang"/>
                      </a:endParaRPr>
                    </a:p>
                  </a:txBody>
                  <a:tcPr marL="0" marR="0" marB="0" marT="52704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FFDF7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dirty="0" sz="1700">
                          <a:latin typeface="Batang"/>
                          <a:cs typeface="Batang"/>
                        </a:rPr>
                        <a:t>기존</a:t>
                      </a:r>
                      <a:r>
                        <a:rPr dirty="0" sz="1700" spc="-20">
                          <a:latin typeface="Batang"/>
                          <a:cs typeface="Batang"/>
                        </a:rPr>
                        <a:t> </a:t>
                      </a:r>
                      <a:r>
                        <a:rPr dirty="0" sz="1700">
                          <a:latin typeface="Batang"/>
                          <a:cs typeface="Batang"/>
                        </a:rPr>
                        <a:t>기술</a:t>
                      </a:r>
                      <a:endParaRPr sz="1700">
                        <a:latin typeface="Batang"/>
                        <a:cs typeface="Batang"/>
                      </a:endParaRPr>
                    </a:p>
                  </a:txBody>
                  <a:tcPr marL="0" marR="0" marB="0" marT="52704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15379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dirty="0" sz="1700">
                          <a:solidFill>
                            <a:srgbClr val="0000FF"/>
                          </a:solidFill>
                          <a:latin typeface="Batang"/>
                          <a:cs typeface="Batang"/>
                        </a:rPr>
                        <a:t>독창성 및</a:t>
                      </a:r>
                      <a:r>
                        <a:rPr dirty="0" sz="1700" spc="-40">
                          <a:solidFill>
                            <a:srgbClr val="0000FF"/>
                          </a:solidFill>
                          <a:latin typeface="Batang"/>
                          <a:cs typeface="Batang"/>
                        </a:rPr>
                        <a:t> </a:t>
                      </a:r>
                      <a:r>
                        <a:rPr dirty="0" sz="1700">
                          <a:solidFill>
                            <a:srgbClr val="0000FF"/>
                          </a:solidFill>
                          <a:latin typeface="Batang"/>
                          <a:cs typeface="Batang"/>
                        </a:rPr>
                        <a:t>혁신성</a:t>
                      </a:r>
                      <a:endParaRPr sz="1700">
                        <a:latin typeface="Batang"/>
                        <a:cs typeface="Batang"/>
                      </a:endParaRPr>
                    </a:p>
                  </a:txBody>
                  <a:tcPr marL="0" marR="0" marB="0" marT="52704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  <a:tr h="25228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546735" marR="201295" indent="-340360">
                        <a:lnSpc>
                          <a:spcPct val="150000"/>
                        </a:lnSpc>
                        <a:spcBef>
                          <a:spcPts val="1360"/>
                        </a:spcBef>
                      </a:pPr>
                      <a:r>
                        <a:rPr dirty="0" sz="1600" spc="-5">
                          <a:solidFill>
                            <a:srgbClr val="000066"/>
                          </a:solidFill>
                          <a:latin typeface="Batang"/>
                          <a:cs typeface="Batang"/>
                        </a:rPr>
                        <a:t>무호흡</a:t>
                      </a:r>
                      <a:r>
                        <a:rPr dirty="0" sz="1600" spc="-80">
                          <a:solidFill>
                            <a:srgbClr val="000066"/>
                          </a:solidFill>
                          <a:latin typeface="Batang"/>
                          <a:cs typeface="Batang"/>
                        </a:rPr>
                        <a:t> </a:t>
                      </a:r>
                      <a:r>
                        <a:rPr dirty="0" sz="1600" spc="-5">
                          <a:solidFill>
                            <a:srgbClr val="000066"/>
                          </a:solidFill>
                          <a:latin typeface="Batang"/>
                          <a:cs typeface="Batang"/>
                        </a:rPr>
                        <a:t>인지  기술</a:t>
                      </a:r>
                      <a:endParaRPr sz="1600">
                        <a:latin typeface="Batang"/>
                        <a:cs typeface="Batang"/>
                      </a:endParaRPr>
                    </a:p>
                  </a:txBody>
                  <a:tcPr marL="0" marR="0" marB="0" marT="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FFD7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07340" indent="-272415">
                        <a:lnSpc>
                          <a:spcPct val="100000"/>
                        </a:lnSpc>
                        <a:buClr>
                          <a:srgbClr val="0000CC"/>
                        </a:buClr>
                        <a:buSzPct val="78571"/>
                        <a:buFont typeface="Wingdings"/>
                        <a:buChar char=""/>
                        <a:tabLst>
                          <a:tab pos="307340" algn="l"/>
                          <a:tab pos="307975" algn="l"/>
                        </a:tabLst>
                      </a:pPr>
                      <a:r>
                        <a:rPr dirty="0" sz="1400">
                          <a:latin typeface="Batang"/>
                          <a:cs typeface="Batang"/>
                        </a:rPr>
                        <a:t>가슴 횡경막 운동의 의한 움직임</a:t>
                      </a:r>
                      <a:r>
                        <a:rPr dirty="0" sz="1400" spc="-130">
                          <a:latin typeface="Batang"/>
                          <a:cs typeface="Batang"/>
                        </a:rPr>
                        <a:t> </a:t>
                      </a:r>
                      <a:r>
                        <a:rPr dirty="0" sz="1400">
                          <a:latin typeface="Batang"/>
                          <a:cs typeface="Batang"/>
                        </a:rPr>
                        <a:t>신호</a:t>
                      </a:r>
                      <a:endParaRPr sz="1400">
                        <a:latin typeface="Batang"/>
                        <a:cs typeface="Batang"/>
                      </a:endParaRPr>
                    </a:p>
                    <a:p>
                      <a:pPr marL="30734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1400" spc="5">
                          <a:latin typeface="Batang"/>
                          <a:cs typeface="Batang"/>
                        </a:rPr>
                        <a:t>를 </a:t>
                      </a:r>
                      <a:r>
                        <a:rPr dirty="0" sz="1400">
                          <a:latin typeface="Batang"/>
                          <a:cs typeface="Batang"/>
                        </a:rPr>
                        <a:t>이용한 무호흡 </a:t>
                      </a:r>
                      <a:r>
                        <a:rPr dirty="0" sz="1400" spc="5">
                          <a:latin typeface="Batang"/>
                          <a:cs typeface="Batang"/>
                        </a:rPr>
                        <a:t>인지</a:t>
                      </a:r>
                      <a:r>
                        <a:rPr dirty="0" sz="1400" spc="-95">
                          <a:latin typeface="Batang"/>
                          <a:cs typeface="Batang"/>
                        </a:rPr>
                        <a:t> </a:t>
                      </a:r>
                      <a:r>
                        <a:rPr dirty="0" sz="1400">
                          <a:latin typeface="Batang"/>
                          <a:cs typeface="Batang"/>
                        </a:rPr>
                        <a:t>기술</a:t>
                      </a:r>
                      <a:endParaRPr sz="1400">
                        <a:latin typeface="Batang"/>
                        <a:cs typeface="Batang"/>
                      </a:endParaRPr>
                    </a:p>
                  </a:txBody>
                  <a:tcPr marL="0" marR="0" marB="0" marT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07975" marR="85725" indent="-271780">
                        <a:lnSpc>
                          <a:spcPct val="150100"/>
                        </a:lnSpc>
                        <a:spcBef>
                          <a:spcPts val="1175"/>
                        </a:spcBef>
                        <a:buClr>
                          <a:srgbClr val="0000CC"/>
                        </a:buClr>
                        <a:buSzPct val="78571"/>
                        <a:buFont typeface="Wingdings"/>
                        <a:buChar char=""/>
                        <a:tabLst>
                          <a:tab pos="307340" algn="l"/>
                          <a:tab pos="307975" algn="l"/>
                        </a:tabLst>
                      </a:pPr>
                      <a:r>
                        <a:rPr dirty="0" sz="1400" spc="95">
                          <a:solidFill>
                            <a:srgbClr val="0000FF"/>
                          </a:solidFill>
                          <a:latin typeface="Batang"/>
                          <a:cs typeface="Batang"/>
                        </a:rPr>
                        <a:t>PPG </a:t>
                      </a:r>
                      <a:r>
                        <a:rPr dirty="0" sz="1400" spc="15">
                          <a:solidFill>
                            <a:srgbClr val="0000FF"/>
                          </a:solidFill>
                          <a:latin typeface="Batang"/>
                          <a:cs typeface="Batang"/>
                        </a:rPr>
                        <a:t>생체신호(손목형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Batang"/>
                          <a:cs typeface="Batang"/>
                        </a:rPr>
                        <a:t>웨어러블 장치를</a:t>
                      </a:r>
                      <a:r>
                        <a:rPr dirty="0" sz="1400" spc="-270">
                          <a:solidFill>
                            <a:srgbClr val="0000FF"/>
                          </a:solidFill>
                          <a:latin typeface="Batang"/>
                          <a:cs typeface="Batang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Batang"/>
                          <a:cs typeface="Batang"/>
                        </a:rPr>
                        <a:t>이용  한 손목부위 </a:t>
                      </a:r>
                      <a:r>
                        <a:rPr dirty="0" sz="1400" spc="95">
                          <a:solidFill>
                            <a:srgbClr val="0000FF"/>
                          </a:solidFill>
                          <a:latin typeface="Batang"/>
                          <a:cs typeface="Batang"/>
                        </a:rPr>
                        <a:t>PPG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Batang"/>
                          <a:cs typeface="Batang"/>
                        </a:rPr>
                        <a:t>생체신호 </a:t>
                      </a:r>
                      <a:r>
                        <a:rPr dirty="0" sz="1400" spc="40">
                          <a:solidFill>
                            <a:srgbClr val="0000FF"/>
                          </a:solidFill>
                          <a:latin typeface="Batang"/>
                          <a:cs typeface="Batang"/>
                        </a:rPr>
                        <a:t>포함)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Batang"/>
                          <a:cs typeface="Batang"/>
                        </a:rPr>
                        <a:t>실시간 센  싱 및 분석을 통한 무호흡 인지</a:t>
                      </a:r>
                      <a:r>
                        <a:rPr dirty="0" sz="1400" spc="-110">
                          <a:solidFill>
                            <a:srgbClr val="0000FF"/>
                          </a:solidFill>
                          <a:latin typeface="Batang"/>
                          <a:cs typeface="Batang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Batang"/>
                          <a:cs typeface="Batang"/>
                        </a:rPr>
                        <a:t>기술</a:t>
                      </a:r>
                      <a:endParaRPr sz="1400">
                        <a:latin typeface="Batang"/>
                        <a:cs typeface="Batang"/>
                      </a:endParaRPr>
                    </a:p>
                  </a:txBody>
                  <a:tcPr marL="0" marR="0" marB="0" marT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6984492" y="6385559"/>
            <a:ext cx="1545590" cy="347980"/>
            <a:chOff x="6984492" y="6385559"/>
            <a:chExt cx="1545590" cy="34798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84492" y="6385559"/>
              <a:ext cx="819911" cy="3474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94092" y="6385559"/>
              <a:ext cx="478535" cy="3474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62316" y="6385559"/>
              <a:ext cx="667512" cy="347472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/>
              <a:t>감성인식</a:t>
            </a:r>
            <a:r>
              <a:rPr dirty="0" spc="55"/>
              <a:t>I</a:t>
            </a:r>
            <a:r>
              <a:rPr dirty="0" spc="95"/>
              <a:t>o</a:t>
            </a:r>
            <a:r>
              <a:rPr dirty="0" spc="-50"/>
              <a:t>T</a:t>
            </a:r>
            <a:r>
              <a:rPr dirty="0"/>
              <a:t>연구실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-10"/>
              <a:t>P</a:t>
            </a:r>
            <a:r>
              <a:rPr dirty="0" spc="-5"/>
              <a:t>ro</a:t>
            </a:r>
            <a:r>
              <a:rPr dirty="0" spc="-10"/>
              <a:t>p</a:t>
            </a:r>
            <a:r>
              <a:rPr dirty="0" spc="-5"/>
              <a:t>ri</a:t>
            </a:r>
            <a:r>
              <a:rPr dirty="0" spc="5"/>
              <a:t>e</a:t>
            </a:r>
            <a:r>
              <a:rPr dirty="0" spc="-5"/>
              <a:t>tary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585"/>
              </a:lnSpc>
            </a:pPr>
            <a:fld id="{81D60167-4931-47E6-BA6A-407CBD079E47}" type="slidenum">
              <a:rPr dirty="0" spc="15"/>
              <a:t>2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5844" y="6439915"/>
            <a:ext cx="8597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Batang"/>
                <a:cs typeface="Batang"/>
              </a:rPr>
              <a:t>P</a:t>
            </a:r>
            <a:r>
              <a:rPr dirty="0" sz="1200" spc="-5">
                <a:latin typeface="Batang"/>
                <a:cs typeface="Batang"/>
              </a:rPr>
              <a:t>ro</a:t>
            </a:r>
            <a:r>
              <a:rPr dirty="0" sz="1200" spc="-10">
                <a:latin typeface="Batang"/>
                <a:cs typeface="Batang"/>
              </a:rPr>
              <a:t>p</a:t>
            </a:r>
            <a:r>
              <a:rPr dirty="0" sz="1200" spc="-5">
                <a:latin typeface="Batang"/>
                <a:cs typeface="Batang"/>
              </a:rPr>
              <a:t>ri</a:t>
            </a:r>
            <a:r>
              <a:rPr dirty="0" sz="1200" spc="5">
                <a:latin typeface="Batang"/>
                <a:cs typeface="Batang"/>
              </a:rPr>
              <a:t>e</a:t>
            </a:r>
            <a:r>
              <a:rPr dirty="0" sz="1200" spc="-5">
                <a:latin typeface="Batang"/>
                <a:cs typeface="Batang"/>
              </a:rPr>
              <a:t>tary</a:t>
            </a:r>
            <a:endParaRPr sz="1200">
              <a:latin typeface="Batang"/>
              <a:cs typeface="Batang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8349" y="6503451"/>
            <a:ext cx="606425" cy="126364"/>
            <a:chOff x="458349" y="6503451"/>
            <a:chExt cx="606425" cy="126364"/>
          </a:xfrm>
        </p:grpSpPr>
        <p:sp>
          <p:nvSpPr>
            <p:cNvPr id="4" name="object 4"/>
            <p:cNvSpPr/>
            <p:nvPr/>
          </p:nvSpPr>
          <p:spPr>
            <a:xfrm>
              <a:off x="638378" y="6503454"/>
              <a:ext cx="426084" cy="118745"/>
            </a:xfrm>
            <a:custGeom>
              <a:avLst/>
              <a:gdLst/>
              <a:ahLst/>
              <a:cxnLst/>
              <a:rect l="l" t="t" r="r" b="b"/>
              <a:pathLst>
                <a:path w="426084" h="118745">
                  <a:moveTo>
                    <a:pt x="156070" y="292"/>
                  </a:moveTo>
                  <a:lnTo>
                    <a:pt x="0" y="292"/>
                  </a:lnTo>
                  <a:lnTo>
                    <a:pt x="0" y="24409"/>
                  </a:lnTo>
                  <a:lnTo>
                    <a:pt x="54762" y="24409"/>
                  </a:lnTo>
                  <a:lnTo>
                    <a:pt x="54762" y="118338"/>
                  </a:lnTo>
                  <a:lnTo>
                    <a:pt x="101307" y="118338"/>
                  </a:lnTo>
                  <a:lnTo>
                    <a:pt x="101307" y="24409"/>
                  </a:lnTo>
                  <a:lnTo>
                    <a:pt x="156070" y="24409"/>
                  </a:lnTo>
                  <a:lnTo>
                    <a:pt x="156070" y="292"/>
                  </a:lnTo>
                  <a:close/>
                </a:path>
                <a:path w="426084" h="118745">
                  <a:moveTo>
                    <a:pt x="425792" y="0"/>
                  </a:moveTo>
                  <a:lnTo>
                    <a:pt x="379234" y="0"/>
                  </a:lnTo>
                  <a:lnTo>
                    <a:pt x="379234" y="118376"/>
                  </a:lnTo>
                  <a:lnTo>
                    <a:pt x="425792" y="118376"/>
                  </a:lnTo>
                  <a:lnTo>
                    <a:pt x="425792" y="0"/>
                  </a:lnTo>
                  <a:close/>
                </a:path>
              </a:pathLst>
            </a:custGeom>
            <a:solidFill>
              <a:srgbClr val="0A408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8349" y="6503452"/>
              <a:ext cx="152654" cy="1183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7731" y="6503452"/>
              <a:ext cx="180731" cy="12594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3540" y="327406"/>
            <a:ext cx="2529840" cy="4222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65"/>
              </a:lnSpc>
            </a:pPr>
            <a:r>
              <a:rPr dirty="0" sz="2800" spc="-135" b="1">
                <a:solidFill>
                  <a:srgbClr val="4D4D4D"/>
                </a:solidFill>
                <a:latin typeface="Tahoma"/>
                <a:cs typeface="Tahoma"/>
              </a:rPr>
              <a:t>4</a:t>
            </a:r>
            <a:r>
              <a:rPr dirty="0" sz="2600" spc="-135">
                <a:solidFill>
                  <a:srgbClr val="4D4D4D"/>
                </a:solidFill>
              </a:rPr>
              <a:t>. </a:t>
            </a:r>
            <a:r>
              <a:rPr dirty="0" sz="2600">
                <a:solidFill>
                  <a:srgbClr val="4D4D4D"/>
                </a:solidFill>
              </a:rPr>
              <a:t>기술의</a:t>
            </a:r>
            <a:r>
              <a:rPr dirty="0" sz="2600" spc="30">
                <a:solidFill>
                  <a:srgbClr val="4D4D4D"/>
                </a:solidFill>
              </a:rPr>
              <a:t> </a:t>
            </a:r>
            <a:r>
              <a:rPr dirty="0" sz="2600">
                <a:solidFill>
                  <a:srgbClr val="4D4D4D"/>
                </a:solidFill>
              </a:rPr>
              <a:t>사업성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22498" y="6604472"/>
            <a:ext cx="3151505" cy="154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50" spc="-30" i="1">
                <a:latin typeface="Gulim"/>
                <a:cs typeface="Gulim"/>
              </a:rPr>
              <a:t>Source:</a:t>
            </a:r>
            <a:r>
              <a:rPr dirty="0" sz="850" spc="-5" i="1">
                <a:latin typeface="Gulim"/>
                <a:cs typeface="Gulim"/>
              </a:rPr>
              <a:t> </a:t>
            </a:r>
            <a:r>
              <a:rPr dirty="0" sz="850" spc="-30" i="1">
                <a:latin typeface="Gulim"/>
                <a:cs typeface="Gulim"/>
                <a:hlinkClick r:id="rId4"/>
              </a:rPr>
              <a:t>http://www.ddaily.co.kr/news/news_view.php?uid=48107</a:t>
            </a:r>
            <a:endParaRPr sz="850">
              <a:latin typeface="Gulim"/>
              <a:cs typeface="Gulim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999744"/>
            <a:ext cx="9144000" cy="1277620"/>
          </a:xfrm>
          <a:custGeom>
            <a:avLst/>
            <a:gdLst/>
            <a:ahLst/>
            <a:cxnLst/>
            <a:rect l="l" t="t" r="r" b="b"/>
            <a:pathLst>
              <a:path w="9144000" h="1277620">
                <a:moveTo>
                  <a:pt x="9144000" y="0"/>
                </a:moveTo>
                <a:lnTo>
                  <a:pt x="0" y="0"/>
                </a:lnTo>
                <a:lnTo>
                  <a:pt x="0" y="1277112"/>
                </a:lnTo>
                <a:lnTo>
                  <a:pt x="9144000" y="1277112"/>
                </a:lnTo>
                <a:lnTo>
                  <a:pt x="9144000" y="0"/>
                </a:lnTo>
                <a:close/>
              </a:path>
            </a:pathLst>
          </a:custGeom>
          <a:solidFill>
            <a:srgbClr val="FFEF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29590" y="1054124"/>
            <a:ext cx="8196580" cy="2066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83845" marR="48260" indent="-271780">
              <a:lnSpc>
                <a:spcPct val="150000"/>
              </a:lnSpc>
              <a:spcBef>
                <a:spcPts val="100"/>
              </a:spcBef>
              <a:buClr>
                <a:srgbClr val="C00000"/>
              </a:buClr>
              <a:buFont typeface="Wingdings"/>
              <a:buChar char=""/>
              <a:tabLst>
                <a:tab pos="284480" algn="l"/>
              </a:tabLst>
            </a:pPr>
            <a:r>
              <a:rPr dirty="0" sz="1600" spc="-20" b="1">
                <a:latin typeface="Malgun Gothic"/>
                <a:cs typeface="Malgun Gothic"/>
              </a:rPr>
              <a:t>수면장애</a:t>
            </a:r>
            <a:r>
              <a:rPr dirty="0" sz="1600" spc="-85" b="1">
                <a:latin typeface="Malgun Gothic"/>
                <a:cs typeface="Malgun Gothic"/>
              </a:rPr>
              <a:t> </a:t>
            </a:r>
            <a:r>
              <a:rPr dirty="0" sz="1600" spc="-5" b="1">
                <a:latin typeface="Malgun Gothic"/>
                <a:cs typeface="Malgun Gothic"/>
              </a:rPr>
              <a:t>및</a:t>
            </a:r>
            <a:r>
              <a:rPr dirty="0" sz="1600" spc="-60" b="1">
                <a:latin typeface="Malgun Gothic"/>
                <a:cs typeface="Malgun Gothic"/>
              </a:rPr>
              <a:t> </a:t>
            </a:r>
            <a:r>
              <a:rPr dirty="0" sz="1600" spc="5" b="1">
                <a:latin typeface="Malgun Gothic"/>
                <a:cs typeface="Malgun Gothic"/>
              </a:rPr>
              <a:t>독거노인(고련인구)들의</a:t>
            </a:r>
            <a:r>
              <a:rPr dirty="0" sz="1600" spc="-95" b="1">
                <a:latin typeface="Malgun Gothic"/>
                <a:cs typeface="Malgun Gothic"/>
              </a:rPr>
              <a:t> </a:t>
            </a:r>
            <a:r>
              <a:rPr dirty="0" sz="1600" spc="-15" b="1">
                <a:latin typeface="Malgun Gothic"/>
                <a:cs typeface="Malgun Gothic"/>
              </a:rPr>
              <a:t>증가에</a:t>
            </a:r>
            <a:r>
              <a:rPr dirty="0" sz="1600" spc="-85" b="1">
                <a:latin typeface="Malgun Gothic"/>
                <a:cs typeface="Malgun Gothic"/>
              </a:rPr>
              <a:t> </a:t>
            </a:r>
            <a:r>
              <a:rPr dirty="0" sz="1600" spc="-10" b="1">
                <a:latin typeface="Malgun Gothic"/>
                <a:cs typeface="Malgun Gothic"/>
              </a:rPr>
              <a:t>따른</a:t>
            </a:r>
            <a:r>
              <a:rPr dirty="0" sz="1600" spc="-60" b="1">
                <a:latin typeface="Malgun Gothic"/>
                <a:cs typeface="Malgun Gothic"/>
              </a:rPr>
              <a:t> </a:t>
            </a:r>
            <a:r>
              <a:rPr dirty="0" sz="1600" spc="-15" b="1">
                <a:latin typeface="Malgun Gothic"/>
                <a:cs typeface="Malgun Gothic"/>
              </a:rPr>
              <a:t>관리</a:t>
            </a:r>
            <a:r>
              <a:rPr dirty="0" sz="1600" spc="-75" b="1">
                <a:latin typeface="Malgun Gothic"/>
                <a:cs typeface="Malgun Gothic"/>
              </a:rPr>
              <a:t> </a:t>
            </a:r>
            <a:r>
              <a:rPr dirty="0" sz="1600" spc="-5" b="1">
                <a:latin typeface="Malgun Gothic"/>
                <a:cs typeface="Malgun Gothic"/>
              </a:rPr>
              <a:t>및</a:t>
            </a:r>
            <a:r>
              <a:rPr dirty="0" sz="1600" spc="-65" b="1">
                <a:latin typeface="Malgun Gothic"/>
                <a:cs typeface="Malgun Gothic"/>
              </a:rPr>
              <a:t> </a:t>
            </a:r>
            <a:r>
              <a:rPr dirty="0" sz="1600" spc="-20" b="1">
                <a:latin typeface="Malgun Gothic"/>
                <a:cs typeface="Malgun Gothic"/>
              </a:rPr>
              <a:t>건강케어를</a:t>
            </a:r>
            <a:r>
              <a:rPr dirty="0" sz="1600" spc="-95" b="1">
                <a:latin typeface="Malgun Gothic"/>
                <a:cs typeface="Malgun Gothic"/>
              </a:rPr>
              <a:t> </a:t>
            </a:r>
            <a:r>
              <a:rPr dirty="0" sz="1600" spc="-15" b="1">
                <a:latin typeface="Malgun Gothic"/>
                <a:cs typeface="Malgun Gothic"/>
              </a:rPr>
              <a:t>통한</a:t>
            </a:r>
            <a:r>
              <a:rPr dirty="0" sz="1600" spc="-75" b="1">
                <a:latin typeface="Malgun Gothic"/>
                <a:cs typeface="Malgun Gothic"/>
              </a:rPr>
              <a:t> </a:t>
            </a:r>
            <a:r>
              <a:rPr dirty="0" sz="1600" spc="-15" b="1">
                <a:latin typeface="Malgun Gothic"/>
                <a:cs typeface="Malgun Gothic"/>
              </a:rPr>
              <a:t>고령자</a:t>
            </a:r>
            <a:r>
              <a:rPr dirty="0" sz="1600" spc="-75" b="1">
                <a:latin typeface="Malgun Gothic"/>
                <a:cs typeface="Malgun Gothic"/>
              </a:rPr>
              <a:t> </a:t>
            </a:r>
            <a:r>
              <a:rPr dirty="0" sz="1600" spc="-20" b="1">
                <a:latin typeface="Malgun Gothic"/>
                <a:cs typeface="Malgun Gothic"/>
              </a:rPr>
              <a:t>행복  </a:t>
            </a:r>
            <a:r>
              <a:rPr dirty="0" sz="1600" spc="-15" b="1">
                <a:latin typeface="Malgun Gothic"/>
                <a:cs typeface="Malgun Gothic"/>
              </a:rPr>
              <a:t>시대를</a:t>
            </a:r>
            <a:r>
              <a:rPr dirty="0" sz="1600" spc="-80" b="1">
                <a:latin typeface="Malgun Gothic"/>
                <a:cs typeface="Malgun Gothic"/>
              </a:rPr>
              <a:t> </a:t>
            </a:r>
            <a:r>
              <a:rPr dirty="0" sz="1600" spc="-15" b="1">
                <a:latin typeface="Malgun Gothic"/>
                <a:cs typeface="Malgun Gothic"/>
              </a:rPr>
              <a:t>선도할</a:t>
            </a:r>
            <a:r>
              <a:rPr dirty="0" sz="1600" spc="-75" b="1">
                <a:latin typeface="Malgun Gothic"/>
                <a:cs typeface="Malgun Gothic"/>
              </a:rPr>
              <a:t> </a:t>
            </a:r>
            <a:r>
              <a:rPr dirty="0" sz="1600" spc="90" b="1">
                <a:latin typeface="Malgun Gothic"/>
                <a:cs typeface="Malgun Gothic"/>
              </a:rPr>
              <a:t>신IT</a:t>
            </a:r>
            <a:r>
              <a:rPr dirty="0" sz="1600" spc="-75" b="1">
                <a:latin typeface="Malgun Gothic"/>
                <a:cs typeface="Malgun Gothic"/>
              </a:rPr>
              <a:t> </a:t>
            </a:r>
            <a:r>
              <a:rPr dirty="0" sz="1600" spc="-20" b="1">
                <a:latin typeface="Malgun Gothic"/>
                <a:cs typeface="Malgun Gothic"/>
              </a:rPr>
              <a:t>적용분야</a:t>
            </a:r>
            <a:r>
              <a:rPr dirty="0" sz="1600" spc="-95" b="1">
                <a:latin typeface="Malgun Gothic"/>
                <a:cs typeface="Malgun Gothic"/>
              </a:rPr>
              <a:t> </a:t>
            </a:r>
            <a:r>
              <a:rPr dirty="0" sz="1600" spc="-15" b="1">
                <a:latin typeface="Malgun Gothic"/>
                <a:cs typeface="Malgun Gothic"/>
              </a:rPr>
              <a:t>개척</a:t>
            </a:r>
            <a:r>
              <a:rPr dirty="0" sz="1600" spc="-60" b="1">
                <a:latin typeface="Malgun Gothic"/>
                <a:cs typeface="Malgun Gothic"/>
              </a:rPr>
              <a:t> </a:t>
            </a:r>
            <a:r>
              <a:rPr dirty="0" sz="1600" spc="-5" b="1">
                <a:latin typeface="Malgun Gothic"/>
                <a:cs typeface="Malgun Gothic"/>
              </a:rPr>
              <a:t>및</a:t>
            </a:r>
            <a:r>
              <a:rPr dirty="0" sz="1600" spc="-60" b="1">
                <a:latin typeface="Malgun Gothic"/>
                <a:cs typeface="Malgun Gothic"/>
              </a:rPr>
              <a:t> </a:t>
            </a:r>
            <a:r>
              <a:rPr dirty="0" sz="1600" spc="-20" b="1">
                <a:latin typeface="Malgun Gothic"/>
                <a:cs typeface="Malgun Gothic"/>
              </a:rPr>
              <a:t>인간중심의</a:t>
            </a:r>
            <a:r>
              <a:rPr dirty="0" sz="1600" spc="-95" b="1">
                <a:latin typeface="Malgun Gothic"/>
                <a:cs typeface="Malgun Gothic"/>
              </a:rPr>
              <a:t> </a:t>
            </a:r>
            <a:r>
              <a:rPr dirty="0" sz="1600" spc="-15" b="1">
                <a:latin typeface="Malgun Gothic"/>
                <a:cs typeface="Malgun Gothic"/>
              </a:rPr>
              <a:t>반려</a:t>
            </a:r>
            <a:r>
              <a:rPr dirty="0" sz="1600" spc="-75" b="1">
                <a:latin typeface="Malgun Gothic"/>
                <a:cs typeface="Malgun Gothic"/>
              </a:rPr>
              <a:t> </a:t>
            </a:r>
            <a:r>
              <a:rPr dirty="0" sz="1600" spc="150" b="1">
                <a:latin typeface="Malgun Gothic"/>
                <a:cs typeface="Malgun Gothic"/>
              </a:rPr>
              <a:t>IT</a:t>
            </a:r>
            <a:r>
              <a:rPr dirty="0" sz="1600" spc="-75" b="1">
                <a:latin typeface="Malgun Gothic"/>
                <a:cs typeface="Malgun Gothic"/>
              </a:rPr>
              <a:t> </a:t>
            </a:r>
            <a:r>
              <a:rPr dirty="0" sz="1600" spc="-20" b="1">
                <a:latin typeface="Malgun Gothic"/>
                <a:cs typeface="Malgun Gothic"/>
              </a:rPr>
              <a:t>원천기술</a:t>
            </a:r>
            <a:r>
              <a:rPr dirty="0" sz="1600" spc="-80" b="1">
                <a:latin typeface="Malgun Gothic"/>
                <a:cs typeface="Malgun Gothic"/>
              </a:rPr>
              <a:t> </a:t>
            </a:r>
            <a:r>
              <a:rPr dirty="0" sz="1600" spc="-15" b="1">
                <a:latin typeface="Malgun Gothic"/>
                <a:cs typeface="Malgun Gothic"/>
              </a:rPr>
              <a:t>확보를</a:t>
            </a:r>
            <a:r>
              <a:rPr dirty="0" sz="1600" spc="-75" b="1">
                <a:latin typeface="Malgun Gothic"/>
                <a:cs typeface="Malgun Gothic"/>
              </a:rPr>
              <a:t> </a:t>
            </a:r>
            <a:r>
              <a:rPr dirty="0" sz="1600" spc="-15" b="1">
                <a:latin typeface="Malgun Gothic"/>
                <a:cs typeface="Malgun Gothic"/>
              </a:rPr>
              <a:t>통한</a:t>
            </a:r>
            <a:r>
              <a:rPr dirty="0" sz="1600" spc="-75" b="1">
                <a:latin typeface="Malgun Gothic"/>
                <a:cs typeface="Malgun Gothic"/>
              </a:rPr>
              <a:t> </a:t>
            </a:r>
            <a:r>
              <a:rPr dirty="0" sz="1600" spc="-20" b="1">
                <a:latin typeface="Malgun Gothic"/>
                <a:cs typeface="Malgun Gothic"/>
              </a:rPr>
              <a:t>신산업  창출</a:t>
            </a:r>
            <a:endParaRPr sz="160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C00000"/>
              </a:buClr>
              <a:buFont typeface="Wingdings"/>
              <a:buChar char=""/>
            </a:pPr>
            <a:endParaRPr sz="900">
              <a:latin typeface="Malgun Gothic"/>
              <a:cs typeface="Malgun Gothic"/>
            </a:endParaRPr>
          </a:p>
          <a:p>
            <a:pPr lvl="1" marL="583565" marR="5080" indent="-287020">
              <a:lnSpc>
                <a:spcPct val="150000"/>
              </a:lnSpc>
              <a:buFont typeface="Wingdings"/>
              <a:buChar char=""/>
              <a:tabLst>
                <a:tab pos="582930" algn="l"/>
                <a:tab pos="584200" algn="l"/>
              </a:tabLst>
            </a:pPr>
            <a:r>
              <a:rPr dirty="0" sz="1600" spc="75">
                <a:latin typeface="Batang"/>
                <a:cs typeface="Batang"/>
              </a:rPr>
              <a:t>IMS </a:t>
            </a:r>
            <a:r>
              <a:rPr dirty="0" sz="1600" spc="100">
                <a:latin typeface="Batang"/>
                <a:cs typeface="Batang"/>
              </a:rPr>
              <a:t>Research는 </a:t>
            </a:r>
            <a:r>
              <a:rPr dirty="0" sz="1600" spc="-5">
                <a:latin typeface="Batang"/>
                <a:cs typeface="Batang"/>
              </a:rPr>
              <a:t>수면 무호흡 감지 기술이 적용 가능한 웨어러블 디바이스의 시장  규모를 </a:t>
            </a:r>
            <a:r>
              <a:rPr dirty="0" sz="1600" spc="30">
                <a:latin typeface="Batang"/>
                <a:cs typeface="Batang"/>
              </a:rPr>
              <a:t>2018년 </a:t>
            </a:r>
            <a:r>
              <a:rPr dirty="0" sz="1600" spc="15">
                <a:latin typeface="Batang"/>
                <a:cs typeface="Batang"/>
              </a:rPr>
              <a:t>1억 </a:t>
            </a:r>
            <a:r>
              <a:rPr dirty="0" sz="1600" spc="40">
                <a:latin typeface="Batang"/>
                <a:cs typeface="Batang"/>
              </a:rPr>
              <a:t>7700 </a:t>
            </a:r>
            <a:r>
              <a:rPr dirty="0" sz="1600" spc="-5">
                <a:latin typeface="Batang"/>
                <a:cs typeface="Batang"/>
              </a:rPr>
              <a:t>만여 대 </a:t>
            </a:r>
            <a:r>
              <a:rPr dirty="0" sz="1600" spc="65">
                <a:latin typeface="Batang"/>
                <a:cs typeface="Batang"/>
              </a:rPr>
              <a:t>(120 </a:t>
            </a:r>
            <a:r>
              <a:rPr dirty="0" sz="1600" spc="-5">
                <a:latin typeface="Batang"/>
                <a:cs typeface="Batang"/>
              </a:rPr>
              <a:t>억 </a:t>
            </a:r>
            <a:r>
              <a:rPr dirty="0" sz="1600" spc="50">
                <a:latin typeface="Batang"/>
                <a:cs typeface="Batang"/>
              </a:rPr>
              <a:t>$)까지 </a:t>
            </a:r>
            <a:r>
              <a:rPr dirty="0" sz="1600" spc="-5">
                <a:latin typeface="Batang"/>
                <a:cs typeface="Batang"/>
              </a:rPr>
              <a:t>증가할 것으로 예측하고</a:t>
            </a:r>
            <a:r>
              <a:rPr dirty="0" sz="1600" spc="-35">
                <a:latin typeface="Batang"/>
                <a:cs typeface="Batang"/>
              </a:rPr>
              <a:t> </a:t>
            </a:r>
            <a:r>
              <a:rPr dirty="0" sz="1600" spc="35">
                <a:latin typeface="Batang"/>
                <a:cs typeface="Batang"/>
              </a:rPr>
              <a:t>있다.</a:t>
            </a:r>
            <a:endParaRPr sz="1600">
              <a:latin typeface="Batang"/>
              <a:cs typeface="Batang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984492" y="6385559"/>
            <a:ext cx="1545590" cy="347980"/>
            <a:chOff x="6984492" y="6385559"/>
            <a:chExt cx="1545590" cy="34798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84492" y="6385559"/>
              <a:ext cx="819911" cy="34747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94092" y="6385559"/>
              <a:ext cx="478535" cy="3474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62316" y="6385559"/>
              <a:ext cx="667512" cy="34747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7069963" y="6430467"/>
            <a:ext cx="13608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Batang"/>
                <a:cs typeface="Batang"/>
              </a:rPr>
              <a:t>감성인식</a:t>
            </a:r>
            <a:r>
              <a:rPr dirty="0" sz="1200" spc="55">
                <a:latin typeface="Batang"/>
                <a:cs typeface="Batang"/>
              </a:rPr>
              <a:t>I</a:t>
            </a:r>
            <a:r>
              <a:rPr dirty="0" sz="1200" spc="95">
                <a:latin typeface="Batang"/>
                <a:cs typeface="Batang"/>
              </a:rPr>
              <a:t>o</a:t>
            </a:r>
            <a:r>
              <a:rPr dirty="0" sz="1200" spc="-50">
                <a:latin typeface="Batang"/>
                <a:cs typeface="Batang"/>
              </a:rPr>
              <a:t>T</a:t>
            </a:r>
            <a:r>
              <a:rPr dirty="0" sz="1200">
                <a:latin typeface="Batang"/>
                <a:cs typeface="Batang"/>
              </a:rPr>
              <a:t>연구실</a:t>
            </a:r>
            <a:endParaRPr sz="1200">
              <a:latin typeface="Batang"/>
              <a:cs typeface="Batang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03589" y="6439915"/>
            <a:ext cx="1282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15" b="1">
                <a:latin typeface="Gulim"/>
                <a:cs typeface="Gulim"/>
              </a:rPr>
              <a:t>7</a:t>
            </a:r>
            <a:endParaRPr sz="1400">
              <a:latin typeface="Gulim"/>
              <a:cs typeface="Gulim"/>
            </a:endParaRPr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34568" y="3505188"/>
            <a:ext cx="4789975" cy="23427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8349" y="6503451"/>
            <a:ext cx="606425" cy="126364"/>
            <a:chOff x="458349" y="6503451"/>
            <a:chExt cx="606425" cy="126364"/>
          </a:xfrm>
        </p:grpSpPr>
        <p:sp>
          <p:nvSpPr>
            <p:cNvPr id="3" name="object 3"/>
            <p:cNvSpPr/>
            <p:nvPr/>
          </p:nvSpPr>
          <p:spPr>
            <a:xfrm>
              <a:off x="638378" y="6503454"/>
              <a:ext cx="426084" cy="118745"/>
            </a:xfrm>
            <a:custGeom>
              <a:avLst/>
              <a:gdLst/>
              <a:ahLst/>
              <a:cxnLst/>
              <a:rect l="l" t="t" r="r" b="b"/>
              <a:pathLst>
                <a:path w="426084" h="118745">
                  <a:moveTo>
                    <a:pt x="156070" y="292"/>
                  </a:moveTo>
                  <a:lnTo>
                    <a:pt x="0" y="292"/>
                  </a:lnTo>
                  <a:lnTo>
                    <a:pt x="0" y="24409"/>
                  </a:lnTo>
                  <a:lnTo>
                    <a:pt x="54762" y="24409"/>
                  </a:lnTo>
                  <a:lnTo>
                    <a:pt x="54762" y="118338"/>
                  </a:lnTo>
                  <a:lnTo>
                    <a:pt x="101307" y="118338"/>
                  </a:lnTo>
                  <a:lnTo>
                    <a:pt x="101307" y="24409"/>
                  </a:lnTo>
                  <a:lnTo>
                    <a:pt x="156070" y="24409"/>
                  </a:lnTo>
                  <a:lnTo>
                    <a:pt x="156070" y="292"/>
                  </a:lnTo>
                  <a:close/>
                </a:path>
                <a:path w="426084" h="118745">
                  <a:moveTo>
                    <a:pt x="425792" y="0"/>
                  </a:moveTo>
                  <a:lnTo>
                    <a:pt x="379234" y="0"/>
                  </a:lnTo>
                  <a:lnTo>
                    <a:pt x="379234" y="118376"/>
                  </a:lnTo>
                  <a:lnTo>
                    <a:pt x="425792" y="118376"/>
                  </a:lnTo>
                  <a:lnTo>
                    <a:pt x="425792" y="0"/>
                  </a:lnTo>
                  <a:close/>
                </a:path>
              </a:pathLst>
            </a:custGeom>
            <a:solidFill>
              <a:srgbClr val="0A408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8349" y="6503452"/>
              <a:ext cx="152654" cy="1183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7731" y="6503452"/>
              <a:ext cx="180731" cy="12594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3540" y="327406"/>
            <a:ext cx="3696335" cy="4222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65"/>
              </a:lnSpc>
            </a:pPr>
            <a:r>
              <a:rPr dirty="0" sz="2800" spc="-135" b="1">
                <a:solidFill>
                  <a:srgbClr val="4D4D4D"/>
                </a:solidFill>
                <a:latin typeface="Tahoma"/>
                <a:cs typeface="Tahoma"/>
              </a:rPr>
              <a:t>4</a:t>
            </a:r>
            <a:r>
              <a:rPr dirty="0" sz="2600" spc="-135">
                <a:solidFill>
                  <a:srgbClr val="4D4D4D"/>
                </a:solidFill>
              </a:rPr>
              <a:t>. </a:t>
            </a:r>
            <a:r>
              <a:rPr dirty="0" sz="2600">
                <a:solidFill>
                  <a:srgbClr val="4D4D4D"/>
                </a:solidFill>
              </a:rPr>
              <a:t>기술의</a:t>
            </a:r>
            <a:r>
              <a:rPr dirty="0" sz="2600" spc="40">
                <a:solidFill>
                  <a:srgbClr val="4D4D4D"/>
                </a:solidFill>
              </a:rPr>
              <a:t> </a:t>
            </a:r>
            <a:r>
              <a:rPr dirty="0" sz="2600" spc="-10">
                <a:solidFill>
                  <a:srgbClr val="4D4D4D"/>
                </a:solidFill>
              </a:rPr>
              <a:t>사업성</a:t>
            </a:r>
            <a:r>
              <a:rPr dirty="0" sz="2000" spc="-10">
                <a:solidFill>
                  <a:srgbClr val="4D4D4D"/>
                </a:solidFill>
              </a:rPr>
              <a:t>-활용분야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47898" y="3346830"/>
            <a:ext cx="245300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60655" marR="5080" indent="-148590">
              <a:lnSpc>
                <a:spcPct val="100000"/>
              </a:lnSpc>
              <a:spcBef>
                <a:spcPts val="95"/>
              </a:spcBef>
            </a:pPr>
            <a:r>
              <a:rPr dirty="0" u="sng" sz="1600" spc="-400" b="1">
                <a:solidFill>
                  <a:srgbClr val="008080"/>
                </a:solidFill>
                <a:uFill>
                  <a:solidFill>
                    <a:srgbClr val="00808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600" b="1">
                <a:solidFill>
                  <a:srgbClr val="008080"/>
                </a:solidFill>
                <a:uFill>
                  <a:solidFill>
                    <a:srgbClr val="008080"/>
                  </a:solidFill>
                </a:uFill>
                <a:latin typeface="Gulim"/>
                <a:cs typeface="Gulim"/>
              </a:rPr>
              <a:t>“Personal Health</a:t>
            </a:r>
            <a:r>
              <a:rPr dirty="0" u="sng" sz="1600" spc="-110" b="1">
                <a:solidFill>
                  <a:srgbClr val="008080"/>
                </a:solidFill>
                <a:uFill>
                  <a:solidFill>
                    <a:srgbClr val="008080"/>
                  </a:solidFill>
                </a:uFill>
                <a:latin typeface="Gulim"/>
                <a:cs typeface="Gulim"/>
              </a:rPr>
              <a:t> </a:t>
            </a:r>
            <a:r>
              <a:rPr dirty="0" u="sng" sz="1600" b="1">
                <a:solidFill>
                  <a:srgbClr val="008080"/>
                </a:solidFill>
                <a:uFill>
                  <a:solidFill>
                    <a:srgbClr val="008080"/>
                  </a:solidFill>
                </a:uFill>
                <a:latin typeface="Gulim"/>
                <a:cs typeface="Gulim"/>
              </a:rPr>
              <a:t>Services </a:t>
            </a:r>
            <a:r>
              <a:rPr dirty="0" sz="1600" b="1">
                <a:solidFill>
                  <a:srgbClr val="008080"/>
                </a:solidFill>
                <a:latin typeface="Gulim"/>
                <a:cs typeface="Gulim"/>
              </a:rPr>
              <a:t> </a:t>
            </a:r>
            <a:r>
              <a:rPr dirty="0" u="sng" sz="1600" b="1">
                <a:solidFill>
                  <a:srgbClr val="008080"/>
                </a:solidFill>
                <a:uFill>
                  <a:solidFill>
                    <a:srgbClr val="008080"/>
                  </a:solidFill>
                </a:uFill>
                <a:latin typeface="Gulim"/>
                <a:cs typeface="Gulim"/>
              </a:rPr>
              <a:t>(Human-to-Machine)”</a:t>
            </a:r>
            <a:endParaRPr sz="1600">
              <a:latin typeface="Gulim"/>
              <a:cs typeface="Gulim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36107" y="1126247"/>
            <a:ext cx="2363228" cy="205126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674114" y="3180079"/>
            <a:ext cx="1076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Malgun Gothic"/>
                <a:cs typeface="Malgun Gothic"/>
              </a:rPr>
              <a:t>재</a:t>
            </a:r>
            <a:r>
              <a:rPr dirty="0" sz="1200" spc="-15" b="1">
                <a:latin typeface="Malgun Gothic"/>
                <a:cs typeface="Malgun Gothic"/>
              </a:rPr>
              <a:t>난</a:t>
            </a:r>
            <a:r>
              <a:rPr dirty="0" sz="1200" spc="-25" b="1">
                <a:latin typeface="Malgun Gothic"/>
                <a:cs typeface="Malgun Gothic"/>
              </a:rPr>
              <a:t>관리시</a:t>
            </a:r>
            <a:r>
              <a:rPr dirty="0" sz="1200" spc="-40" b="1">
                <a:latin typeface="Malgun Gothic"/>
                <a:cs typeface="Malgun Gothic"/>
              </a:rPr>
              <a:t>스</a:t>
            </a:r>
            <a:r>
              <a:rPr dirty="0" sz="1200" b="1">
                <a:latin typeface="Malgun Gothic"/>
                <a:cs typeface="Malgun Gothic"/>
              </a:rPr>
              <a:t>템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08733" y="6052515"/>
            <a:ext cx="14262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Malgun Gothic"/>
                <a:cs typeface="Malgun Gothic"/>
              </a:rPr>
              <a:t>독거노인</a:t>
            </a:r>
            <a:r>
              <a:rPr dirty="0" sz="1200" spc="-170" b="1">
                <a:latin typeface="Malgun Gothic"/>
                <a:cs typeface="Malgun Gothic"/>
              </a:rPr>
              <a:t> </a:t>
            </a:r>
            <a:r>
              <a:rPr dirty="0" sz="1200" spc="-15" b="1">
                <a:latin typeface="Malgun Gothic"/>
                <a:cs typeface="Malgun Gothic"/>
              </a:rPr>
              <a:t>관리시스템</a:t>
            </a:r>
            <a:endParaRPr sz="1200">
              <a:latin typeface="Malgun Gothic"/>
              <a:cs typeface="Malgun Gothic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34496" y="4026408"/>
            <a:ext cx="2103670" cy="198729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688584" y="6017767"/>
            <a:ext cx="18211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 b="1">
                <a:latin typeface="Malgun Gothic"/>
                <a:cs typeface="Malgun Gothic"/>
              </a:rPr>
              <a:t>스토리텔링</a:t>
            </a:r>
            <a:r>
              <a:rPr dirty="0" sz="1200" spc="-130" b="1">
                <a:latin typeface="Malgun Gothic"/>
                <a:cs typeface="Malgun Gothic"/>
              </a:rPr>
              <a:t> </a:t>
            </a:r>
            <a:r>
              <a:rPr dirty="0" sz="1200" b="1">
                <a:latin typeface="Malgun Gothic"/>
                <a:cs typeface="Malgun Gothic"/>
              </a:rPr>
              <a:t>기반</a:t>
            </a:r>
            <a:r>
              <a:rPr dirty="0" sz="1200" spc="-114" b="1">
                <a:latin typeface="Malgun Gothic"/>
                <a:cs typeface="Malgun Gothic"/>
              </a:rPr>
              <a:t> </a:t>
            </a:r>
            <a:r>
              <a:rPr dirty="0" sz="1200" b="1">
                <a:latin typeface="Malgun Gothic"/>
                <a:cs typeface="Malgun Gothic"/>
              </a:rPr>
              <a:t>건강</a:t>
            </a:r>
            <a:r>
              <a:rPr dirty="0" sz="1200" spc="-120" b="1">
                <a:latin typeface="Malgun Gothic"/>
                <a:cs typeface="Malgun Gothic"/>
              </a:rPr>
              <a:t> </a:t>
            </a:r>
            <a:r>
              <a:rPr dirty="0" sz="1200" b="1">
                <a:latin typeface="Malgun Gothic"/>
                <a:cs typeface="Malgun Gothic"/>
              </a:rPr>
              <a:t>관리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84721" y="3180079"/>
            <a:ext cx="9296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Malgun Gothic"/>
                <a:cs typeface="Malgun Gothic"/>
              </a:rPr>
              <a:t>수</a:t>
            </a:r>
            <a:r>
              <a:rPr dirty="0" sz="1200" spc="-15" b="1">
                <a:latin typeface="Malgun Gothic"/>
                <a:cs typeface="Malgun Gothic"/>
              </a:rPr>
              <a:t>면</a:t>
            </a:r>
            <a:r>
              <a:rPr dirty="0" sz="1200" spc="-25" b="1">
                <a:latin typeface="Malgun Gothic"/>
                <a:cs typeface="Malgun Gothic"/>
              </a:rPr>
              <a:t>상태관</a:t>
            </a:r>
            <a:r>
              <a:rPr dirty="0" sz="1200" b="1">
                <a:latin typeface="Malgun Gothic"/>
                <a:cs typeface="Malgun Gothic"/>
              </a:rPr>
              <a:t>리</a:t>
            </a:r>
            <a:endParaRPr sz="1200">
              <a:latin typeface="Malgun Gothic"/>
              <a:cs typeface="Malgun Gothic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984492" y="6385559"/>
            <a:ext cx="1545590" cy="347980"/>
            <a:chOff x="6984492" y="6385559"/>
            <a:chExt cx="1545590" cy="34798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84492" y="6385559"/>
              <a:ext cx="819911" cy="34747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94092" y="6385559"/>
              <a:ext cx="478535" cy="34747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62316" y="6385559"/>
              <a:ext cx="667512" cy="347472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91767" y="4143755"/>
            <a:ext cx="2727960" cy="1869948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1046988" y="1152144"/>
            <a:ext cx="2950845" cy="1937385"/>
            <a:chOff x="1046988" y="1152144"/>
            <a:chExt cx="2950845" cy="1937385"/>
          </a:xfrm>
        </p:grpSpPr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46988" y="1152144"/>
              <a:ext cx="2439924" cy="164439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7024" y="1350264"/>
              <a:ext cx="1900427" cy="1738883"/>
            </a:xfrm>
            <a:prstGeom prst="rect">
              <a:avLst/>
            </a:prstGeom>
          </p:spPr>
        </p:pic>
      </p:grp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/>
              <a:t>감성인식</a:t>
            </a:r>
            <a:r>
              <a:rPr dirty="0" spc="55"/>
              <a:t>I</a:t>
            </a:r>
            <a:r>
              <a:rPr dirty="0" spc="95"/>
              <a:t>o</a:t>
            </a:r>
            <a:r>
              <a:rPr dirty="0" spc="-50"/>
              <a:t>T</a:t>
            </a:r>
            <a:r>
              <a:rPr dirty="0"/>
              <a:t>연구실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-10"/>
              <a:t>P</a:t>
            </a:r>
            <a:r>
              <a:rPr dirty="0" spc="-5"/>
              <a:t>ro</a:t>
            </a:r>
            <a:r>
              <a:rPr dirty="0" spc="-10"/>
              <a:t>p</a:t>
            </a:r>
            <a:r>
              <a:rPr dirty="0" spc="-5"/>
              <a:t>ri</a:t>
            </a:r>
            <a:r>
              <a:rPr dirty="0" spc="5"/>
              <a:t>e</a:t>
            </a:r>
            <a:r>
              <a:rPr dirty="0" spc="-5"/>
              <a:t>tary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776081" y="6465164"/>
            <a:ext cx="28130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585"/>
              </a:lnSpc>
            </a:pPr>
            <a:fld id="{81D60167-4931-47E6-BA6A-407CBD079E47}" type="slidenum">
              <a:rPr dirty="0" sz="1400" spc="15" b="1">
                <a:latin typeface="Gulim"/>
                <a:cs typeface="Gulim"/>
              </a:rPr>
              <a:t>10</a:t>
            </a:fld>
            <a:endParaRPr sz="1400">
              <a:latin typeface="Gulim"/>
              <a:cs typeface="Guli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8349" y="6503451"/>
            <a:ext cx="606425" cy="126364"/>
            <a:chOff x="458349" y="6503451"/>
            <a:chExt cx="606425" cy="126364"/>
          </a:xfrm>
        </p:grpSpPr>
        <p:sp>
          <p:nvSpPr>
            <p:cNvPr id="3" name="object 3"/>
            <p:cNvSpPr/>
            <p:nvPr/>
          </p:nvSpPr>
          <p:spPr>
            <a:xfrm>
              <a:off x="638378" y="6503454"/>
              <a:ext cx="426084" cy="118745"/>
            </a:xfrm>
            <a:custGeom>
              <a:avLst/>
              <a:gdLst/>
              <a:ahLst/>
              <a:cxnLst/>
              <a:rect l="l" t="t" r="r" b="b"/>
              <a:pathLst>
                <a:path w="426084" h="118745">
                  <a:moveTo>
                    <a:pt x="156070" y="292"/>
                  </a:moveTo>
                  <a:lnTo>
                    <a:pt x="0" y="292"/>
                  </a:lnTo>
                  <a:lnTo>
                    <a:pt x="0" y="24409"/>
                  </a:lnTo>
                  <a:lnTo>
                    <a:pt x="54762" y="24409"/>
                  </a:lnTo>
                  <a:lnTo>
                    <a:pt x="54762" y="118338"/>
                  </a:lnTo>
                  <a:lnTo>
                    <a:pt x="101307" y="118338"/>
                  </a:lnTo>
                  <a:lnTo>
                    <a:pt x="101307" y="24409"/>
                  </a:lnTo>
                  <a:lnTo>
                    <a:pt x="156070" y="24409"/>
                  </a:lnTo>
                  <a:lnTo>
                    <a:pt x="156070" y="292"/>
                  </a:lnTo>
                  <a:close/>
                </a:path>
                <a:path w="426084" h="118745">
                  <a:moveTo>
                    <a:pt x="425792" y="0"/>
                  </a:moveTo>
                  <a:lnTo>
                    <a:pt x="379234" y="0"/>
                  </a:lnTo>
                  <a:lnTo>
                    <a:pt x="379234" y="118376"/>
                  </a:lnTo>
                  <a:lnTo>
                    <a:pt x="425792" y="118376"/>
                  </a:lnTo>
                  <a:lnTo>
                    <a:pt x="425792" y="0"/>
                  </a:lnTo>
                  <a:close/>
                </a:path>
              </a:pathLst>
            </a:custGeom>
            <a:solidFill>
              <a:srgbClr val="0A408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8349" y="6503452"/>
              <a:ext cx="152654" cy="1183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7731" y="6503452"/>
              <a:ext cx="180731" cy="125947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9495" y="1341119"/>
            <a:ext cx="8136635" cy="345643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3540" y="327406"/>
            <a:ext cx="3696335" cy="4222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65"/>
              </a:lnSpc>
            </a:pPr>
            <a:r>
              <a:rPr dirty="0" sz="2800" spc="-135" b="1">
                <a:solidFill>
                  <a:srgbClr val="4D4D4D"/>
                </a:solidFill>
                <a:latin typeface="Tahoma"/>
                <a:cs typeface="Tahoma"/>
              </a:rPr>
              <a:t>4</a:t>
            </a:r>
            <a:r>
              <a:rPr dirty="0" sz="2600" spc="-135">
                <a:solidFill>
                  <a:srgbClr val="4D4D4D"/>
                </a:solidFill>
              </a:rPr>
              <a:t>. </a:t>
            </a:r>
            <a:r>
              <a:rPr dirty="0" sz="2600">
                <a:solidFill>
                  <a:srgbClr val="4D4D4D"/>
                </a:solidFill>
              </a:rPr>
              <a:t>기술의</a:t>
            </a:r>
            <a:r>
              <a:rPr dirty="0" sz="2600" spc="40">
                <a:solidFill>
                  <a:srgbClr val="4D4D4D"/>
                </a:solidFill>
              </a:rPr>
              <a:t> </a:t>
            </a:r>
            <a:r>
              <a:rPr dirty="0" sz="2600" spc="-10">
                <a:solidFill>
                  <a:srgbClr val="4D4D4D"/>
                </a:solidFill>
              </a:rPr>
              <a:t>사업성</a:t>
            </a:r>
            <a:r>
              <a:rPr dirty="0" sz="2000" spc="-10">
                <a:solidFill>
                  <a:srgbClr val="4D4D4D"/>
                </a:solidFill>
              </a:rPr>
              <a:t>-기대효과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984492" y="6385559"/>
            <a:ext cx="1545590" cy="347980"/>
            <a:chOff x="6984492" y="6385559"/>
            <a:chExt cx="1545590" cy="34798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84492" y="6385559"/>
              <a:ext cx="819911" cy="3474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94092" y="6385559"/>
              <a:ext cx="478535" cy="3474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62316" y="6385559"/>
              <a:ext cx="667512" cy="34747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891641" y="1598421"/>
            <a:ext cx="7257415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latin typeface="Batang"/>
                <a:cs typeface="Batang"/>
              </a:rPr>
              <a:t>생체신호를 이용한 개인맞춤형 수면상태</a:t>
            </a:r>
            <a:r>
              <a:rPr dirty="0" sz="1800" spc="-25">
                <a:latin typeface="Batang"/>
                <a:cs typeface="Batang"/>
              </a:rPr>
              <a:t> </a:t>
            </a:r>
            <a:r>
              <a:rPr dirty="0" sz="1800">
                <a:latin typeface="Batang"/>
                <a:cs typeface="Batang"/>
              </a:rPr>
              <a:t>시스템</a:t>
            </a:r>
            <a:endParaRPr sz="1800">
              <a:latin typeface="Batang"/>
              <a:cs typeface="Batang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1650">
              <a:latin typeface="Batang"/>
              <a:cs typeface="Batang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Batang"/>
                <a:cs typeface="Batang"/>
              </a:rPr>
              <a:t>생체신호를 이용한 </a:t>
            </a:r>
            <a:r>
              <a:rPr dirty="0" sz="1800">
                <a:latin typeface="Batang"/>
                <a:cs typeface="Batang"/>
              </a:rPr>
              <a:t>건강상태 </a:t>
            </a:r>
            <a:r>
              <a:rPr dirty="0" sz="1800" spc="-5">
                <a:latin typeface="Batang"/>
                <a:cs typeface="Batang"/>
              </a:rPr>
              <a:t>자가관리</a:t>
            </a:r>
            <a:r>
              <a:rPr dirty="0" sz="1800" spc="-15">
                <a:latin typeface="Batang"/>
                <a:cs typeface="Batang"/>
              </a:rPr>
              <a:t> </a:t>
            </a:r>
            <a:r>
              <a:rPr dirty="0" sz="1800">
                <a:latin typeface="Batang"/>
                <a:cs typeface="Batang"/>
              </a:rPr>
              <a:t>시스템</a:t>
            </a:r>
            <a:endParaRPr sz="1800">
              <a:latin typeface="Batang"/>
              <a:cs typeface="Batang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650">
              <a:latin typeface="Batang"/>
              <a:cs typeface="Batang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latin typeface="Batang"/>
                <a:cs typeface="Batang"/>
              </a:rPr>
              <a:t>재난 발생시 환자 생존여부 및 환자 위급우선처리 등을 실시간</a:t>
            </a:r>
            <a:r>
              <a:rPr dirty="0" sz="1800" spc="-90">
                <a:latin typeface="Batang"/>
                <a:cs typeface="Batang"/>
              </a:rPr>
              <a:t> </a:t>
            </a:r>
            <a:r>
              <a:rPr dirty="0" sz="1800" spc="45">
                <a:latin typeface="Batang"/>
                <a:cs typeface="Batang"/>
              </a:rPr>
              <a:t>감지,  통보, </a:t>
            </a:r>
            <a:r>
              <a:rPr dirty="0" sz="1800">
                <a:latin typeface="Batang"/>
                <a:cs typeface="Batang"/>
              </a:rPr>
              <a:t>대응처리 기능을 제공하는</a:t>
            </a:r>
            <a:r>
              <a:rPr dirty="0" sz="1800" spc="-65">
                <a:latin typeface="Batang"/>
                <a:cs typeface="Batang"/>
              </a:rPr>
              <a:t> </a:t>
            </a:r>
            <a:r>
              <a:rPr dirty="0" sz="1800">
                <a:latin typeface="Batang"/>
                <a:cs typeface="Batang"/>
              </a:rPr>
              <a:t>재난안전관리시스템</a:t>
            </a:r>
            <a:endParaRPr sz="1800">
              <a:latin typeface="Batang"/>
              <a:cs typeface="Batang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/>
              <a:t>감성인식</a:t>
            </a:r>
            <a:r>
              <a:rPr dirty="0" spc="55"/>
              <a:t>I</a:t>
            </a:r>
            <a:r>
              <a:rPr dirty="0" spc="95"/>
              <a:t>o</a:t>
            </a:r>
            <a:r>
              <a:rPr dirty="0" spc="-50"/>
              <a:t>T</a:t>
            </a:r>
            <a:r>
              <a:rPr dirty="0"/>
              <a:t>연구실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-10"/>
              <a:t>P</a:t>
            </a:r>
            <a:r>
              <a:rPr dirty="0" spc="-5"/>
              <a:t>ro</a:t>
            </a:r>
            <a:r>
              <a:rPr dirty="0" spc="-10"/>
              <a:t>p</a:t>
            </a:r>
            <a:r>
              <a:rPr dirty="0" spc="-5"/>
              <a:t>ri</a:t>
            </a:r>
            <a:r>
              <a:rPr dirty="0" spc="5"/>
              <a:t>e</a:t>
            </a:r>
            <a:r>
              <a:rPr dirty="0" spc="-5"/>
              <a:t>tary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776081" y="6465164"/>
            <a:ext cx="28130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585"/>
              </a:lnSpc>
            </a:pPr>
            <a:fld id="{81D60167-4931-47E6-BA6A-407CBD079E47}" type="slidenum">
              <a:rPr dirty="0" sz="1400" spc="15" b="1">
                <a:latin typeface="Gulim"/>
                <a:cs typeface="Gulim"/>
              </a:rPr>
              <a:t>10</a:t>
            </a:fld>
            <a:endParaRPr sz="1400">
              <a:latin typeface="Gulim"/>
              <a:cs typeface="Guli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장지훈</dc:creator>
  <dc:title>슬라이드 제목 없음</dc:title>
  <dcterms:created xsi:type="dcterms:W3CDTF">2020-09-29T05:02:23Z</dcterms:created>
  <dcterms:modified xsi:type="dcterms:W3CDTF">2020-09-29T05:02:23Z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2018-05-16T00:00:00Z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2020-09-29T00:00:00Z</vt:filetime>
  </property>
</Properties>
</file>