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</p:sldMasterIdLst>
  <p:notesMasterIdLst>
    <p:notesMasterId r:id="rId13"/>
  </p:notesMasterIdLst>
  <p:handoutMasterIdLst>
    <p:handoutMasterId r:id="rId14"/>
  </p:handoutMasterIdLst>
  <p:sldIdLst>
    <p:sldId id="256" r:id="rId4"/>
    <p:sldId id="337" r:id="rId5"/>
    <p:sldId id="379" r:id="rId6"/>
    <p:sldId id="373" r:id="rId7"/>
    <p:sldId id="380" r:id="rId8"/>
    <p:sldId id="381" r:id="rId9"/>
    <p:sldId id="382" r:id="rId10"/>
    <p:sldId id="376" r:id="rId11"/>
    <p:sldId id="37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54D"/>
    <a:srgbClr val="99CCFF"/>
    <a:srgbClr val="FF7C80"/>
    <a:srgbClr val="FF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7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5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3E16-0BF5-488E-817F-A81FEC6C3B8A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6FDF6-A787-48B8-AC72-FCDB599DB1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650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DDC6-7488-44FD-8D6C-7781D24E2EA0}" type="datetimeFigureOut">
              <a:rPr lang="ko-KR" altLang="en-US" smtClean="0"/>
              <a:pPr/>
              <a:t>2018-10-01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AFBE-92A9-442D-89C8-9C6016CAD3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270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49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3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28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14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61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4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0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8AFBE-92A9-442D-89C8-9C6016CAD3A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12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EB96-0CDA-4F96-A3E0-D09B8F97A4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99B7-A1D8-4D22-8B03-3420F7742C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7" name="Picture 3" descr="E:\홍보팀\2010년도\ETRI발표자료 탬플릿 제작\ETRI PPT 자료\ETRI템플릿 JPG\004\03-1.기관 템플릿(오렌지바탕+칼라이미지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홍보팀\2010년도\ETRI발표자료 탬플릿 제작\ETRI PPT 자료\ETRI템플릿 JPG\004\03-1.기관 템플릿(오렌지바탕+칼라이미지)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</p:spPr>
      </p:pic>
      <p:sp>
        <p:nvSpPr>
          <p:cNvPr id="9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-15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A05FEB96-0CDA-4F96-A3E0-D09B8F97A4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홍보팀\2010년도\ETRI발표자료 탬플릿 제작\ETRI PPT 자료\ETRI템플릿 JPG\004\03-1.기관 템플릿(오렌지바탕+칼라이미지)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-15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A05FEB96-0CDA-4F96-A3E0-D09B8F97A4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1"/>
          <p:cNvSpPr txBox="1">
            <a:spLocks noChangeArrowheads="1"/>
          </p:cNvSpPr>
          <p:nvPr/>
        </p:nvSpPr>
        <p:spPr>
          <a:xfrm>
            <a:off x="971600" y="4869160"/>
            <a:ext cx="7128792" cy="1477328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  <a:sp3d contourW="25400" prstMaterial="matte">
              <a:bevelT w="0" h="19050" prst="artDeco"/>
              <a:contourClr>
                <a:schemeClr val="tx1"/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ICT</a:t>
            </a:r>
            <a:r>
              <a:rPr lang="ko-KR" altLang="en-US" sz="20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소재부품연구소  </a:t>
            </a:r>
            <a:endParaRPr lang="en-US" altLang="ko-KR" sz="2000" b="1" spc="-30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-윤고딕150" pitchFamily="18" charset="-127"/>
              <a:ea typeface="-윤고딕150" pitchFamily="18" charset="-127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ICT</a:t>
            </a:r>
            <a:r>
              <a:rPr lang="ko-KR" altLang="en-US" sz="20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소재연구그룹   </a:t>
            </a:r>
            <a:endParaRPr lang="en-US" altLang="ko-KR" sz="2000" b="1" spc="-30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-윤고딕150" pitchFamily="18" charset="-127"/>
              <a:ea typeface="-윤고딕150" pitchFamily="18" charset="-127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배현철</a:t>
            </a:r>
          </a:p>
        </p:txBody>
      </p:sp>
      <p:sp>
        <p:nvSpPr>
          <p:cNvPr id="15" name="Rectangle 71"/>
          <p:cNvSpPr txBox="1">
            <a:spLocks noChangeArrowheads="1"/>
          </p:cNvSpPr>
          <p:nvPr/>
        </p:nvSpPr>
        <p:spPr>
          <a:xfrm>
            <a:off x="3239852" y="3924345"/>
            <a:ext cx="2664296" cy="58477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  <a:sp3d contourW="25400" prstMaterial="matte">
              <a:bevelT w="0" h="19050" prst="artDeco"/>
              <a:contourClr>
                <a:schemeClr val="tx1"/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-30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-윤고딕150" pitchFamily="18" charset="-127"/>
                <a:ea typeface="-윤고딕150" pitchFamily="18" charset="-127"/>
              </a:rPr>
              <a:t>2018.  09.  15.</a:t>
            </a:r>
            <a:endParaRPr lang="ko-KR" altLang="en-US" sz="3200" b="1" spc="-30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-윤고딕150" pitchFamily="18" charset="-127"/>
              <a:ea typeface="-윤고딕15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1124744"/>
            <a:ext cx="532859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FBAR capping wafer </a:t>
            </a:r>
            <a:r>
              <a:rPr lang="ko-KR" altLang="en-US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기술</a:t>
            </a:r>
            <a:endParaRPr lang="en-US" altLang="ko-KR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2</a:t>
            </a:fld>
            <a:endParaRPr lang="ko-KR" altLang="en-US" sz="160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827584" y="1730712"/>
            <a:ext cx="2592288" cy="87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99792" y="1275933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개요</a:t>
            </a: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목적 및 필요성</a:t>
            </a: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특징 및 장점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457200" indent="-457200">
              <a:buAutoNum type="arabicPeriod"/>
            </a:pP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적용 분야 및 기대효과</a:t>
            </a: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</a:t>
            </a:r>
            <a:r>
              <a:rPr lang="en-US" altLang="ko-KR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시장동향</a:t>
            </a: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en-US" altLang="ko-KR" sz="24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업체 및 </a:t>
            </a:r>
            <a:r>
              <a:rPr lang="ko-KR" altLang="en-US" sz="24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기술료</a:t>
            </a: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>
              <a:buAutoNum type="arabicPeriod"/>
            </a:pP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발표 내용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8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3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개요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88" y="1033463"/>
            <a:ext cx="8463284" cy="52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defRPr/>
            </a:pPr>
            <a:endParaRPr kumimoji="1" lang="en-US" altLang="ko-KR" sz="20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3" descr="H:\2009\쌍신\캡 웨이퍼\본딩\MS솔루션\본딩20091123\3.jpg"/>
          <p:cNvPicPr>
            <a:picLocks noChangeAspect="1" noChangeArrowheads="1"/>
          </p:cNvPicPr>
          <p:nvPr/>
        </p:nvPicPr>
        <p:blipFill rotWithShape="1">
          <a:blip r:embed="rId3" cstate="print"/>
          <a:srcRect b="4969"/>
          <a:stretch/>
        </p:blipFill>
        <p:spPr bwMode="auto">
          <a:xfrm>
            <a:off x="919674" y="3091911"/>
            <a:ext cx="3456384" cy="244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636" y="5654711"/>
            <a:ext cx="280831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i="1" dirty="0" smtClean="0">
                <a:solidFill>
                  <a:srgbClr val="663300"/>
                </a:solidFill>
                <a:latin typeface="Arial" pitchFamily="34" charset="0"/>
                <a:ea typeface="굴림" pitchFamily="50" charset="-127"/>
              </a:rPr>
              <a:t>Wafer level packaging</a:t>
            </a:r>
            <a:endParaRPr kumimoji="1" lang="en-US" altLang="ko-KR" b="1" i="1" dirty="0">
              <a:solidFill>
                <a:srgbClr val="6633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148064" y="5645469"/>
            <a:ext cx="280831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i="1" dirty="0" smtClean="0">
                <a:solidFill>
                  <a:srgbClr val="663300"/>
                </a:solidFill>
                <a:latin typeface="Arial" pitchFamily="34" charset="0"/>
                <a:ea typeface="굴림" pitchFamily="50" charset="-127"/>
              </a:rPr>
              <a:t>FBAR DPX module</a:t>
            </a:r>
            <a:endParaRPr kumimoji="1" lang="en-US" altLang="ko-KR" b="1" i="1" dirty="0">
              <a:solidFill>
                <a:srgbClr val="663300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6377" t="17392" r="5767" b="5311"/>
          <a:stretch>
            <a:fillRect/>
          </a:stretch>
        </p:blipFill>
        <p:spPr bwMode="auto">
          <a:xfrm>
            <a:off x="4938544" y="3211440"/>
            <a:ext cx="3161848" cy="218381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7544" y="126876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o </a:t>
            </a:r>
            <a:r>
              <a:rPr lang="ko-KR" altLang="en-US" sz="2000" dirty="0" smtClean="0"/>
              <a:t>단말기에 장착되는 </a:t>
            </a:r>
            <a:r>
              <a:rPr lang="en-US" altLang="ko-KR" sz="2000" dirty="0" smtClean="0"/>
              <a:t>FBAR DPX </a:t>
            </a:r>
            <a:r>
              <a:rPr lang="ko-KR" altLang="en-US" sz="2000" dirty="0" smtClean="0"/>
              <a:t>모듈용 </a:t>
            </a:r>
            <a:r>
              <a:rPr lang="en-US" altLang="ko-KR" sz="2000" dirty="0" smtClean="0"/>
              <a:t>capping wafer </a:t>
            </a:r>
            <a:r>
              <a:rPr lang="ko-KR" altLang="en-US" sz="2000" dirty="0" smtClean="0"/>
              <a:t>제작 기술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/>
              <a:t>o </a:t>
            </a:r>
            <a:r>
              <a:rPr lang="en-US" altLang="ko-KR" sz="2000" dirty="0" smtClean="0"/>
              <a:t>MEMS </a:t>
            </a:r>
            <a:r>
              <a:rPr lang="ko-KR" altLang="en-US" sz="2000" dirty="0" smtClean="0"/>
              <a:t>공정을 이용하여 제작한 </a:t>
            </a:r>
            <a:r>
              <a:rPr lang="en-US" altLang="ko-KR" sz="2000" dirty="0" smtClean="0"/>
              <a:t>FBAR </a:t>
            </a:r>
            <a:r>
              <a:rPr lang="ko-KR" altLang="en-US" sz="2000" dirty="0" smtClean="0"/>
              <a:t>소자의 보호 및 전극 형성을 위한 </a:t>
            </a:r>
            <a:r>
              <a:rPr lang="en-US" altLang="ko-KR" sz="2000" dirty="0" smtClean="0"/>
              <a:t>capping wafer </a:t>
            </a:r>
            <a:r>
              <a:rPr lang="ko-KR" altLang="en-US" sz="2000" dirty="0" smtClean="0"/>
              <a:t>제작 기술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78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4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목적 및 필요성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155679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o </a:t>
            </a:r>
            <a:r>
              <a:rPr lang="ko-KR" altLang="en-US" sz="2000" dirty="0" smtClean="0"/>
              <a:t>기술이전을 </a:t>
            </a:r>
            <a:r>
              <a:rPr lang="ko-KR" altLang="en-US" sz="2000" dirty="0"/>
              <a:t>원하는 기업체의 경우 </a:t>
            </a:r>
            <a:r>
              <a:rPr lang="ko-KR" altLang="en-US" sz="2000" dirty="0" err="1"/>
              <a:t>당연구소의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capping wafer </a:t>
            </a:r>
            <a:r>
              <a:rPr lang="ko-KR" altLang="en-US" sz="2000" dirty="0" smtClean="0"/>
              <a:t>제작 기술 및 </a:t>
            </a:r>
            <a:r>
              <a:rPr lang="en-US" altLang="ko-KR" sz="2000" dirty="0" smtClean="0"/>
              <a:t>eutectic </a:t>
            </a:r>
            <a:r>
              <a:rPr lang="ko-KR" altLang="en-US" sz="2000" dirty="0" smtClean="0"/>
              <a:t>접합 기술을 자동차용 센서 모듈 제작 기술에 적용할 수 있기를 원하고 </a:t>
            </a:r>
            <a:r>
              <a:rPr lang="ko-KR" altLang="en-US" sz="2000" dirty="0"/>
              <a:t>있어 </a:t>
            </a:r>
            <a:r>
              <a:rPr lang="ko-KR" altLang="en-US" sz="2000" dirty="0" smtClean="0"/>
              <a:t>본 기술이전을 원하고 있음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endParaRPr lang="ko-KR" altLang="en-US" sz="2000" dirty="0"/>
          </a:p>
          <a:p>
            <a:r>
              <a:rPr lang="en-US" altLang="ko-KR" sz="2000" dirty="0"/>
              <a:t>o </a:t>
            </a:r>
            <a:r>
              <a:rPr lang="ko-KR" altLang="en-US" sz="2000" dirty="0"/>
              <a:t>본 기술이전을 원하는 대상 기업의 경우 </a:t>
            </a:r>
            <a:r>
              <a:rPr lang="ko-KR" altLang="en-US" sz="2000" dirty="0" smtClean="0"/>
              <a:t>현재 </a:t>
            </a:r>
            <a:r>
              <a:rPr lang="ko-KR" altLang="en-US" sz="2000" dirty="0" err="1" smtClean="0"/>
              <a:t>신사업</a:t>
            </a:r>
            <a:r>
              <a:rPr lang="ko-KR" altLang="en-US" sz="2000" dirty="0" smtClean="0"/>
              <a:t> 분야로 반도체 접합 소재 개발을 진행 중이며 </a:t>
            </a:r>
            <a:r>
              <a:rPr lang="ko-KR" altLang="en-US" sz="2000" dirty="0" smtClean="0"/>
              <a:t>㈜현대자동차와 </a:t>
            </a:r>
            <a:r>
              <a:rPr lang="ko-KR" altLang="en-US" sz="2000" dirty="0" smtClean="0"/>
              <a:t>함께 접합 소재 적용을 위한 연구를 진행중임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추후 자동차용 센서 모듈 제작에 사용할 수 있는 본 기술의 기술 이전을 진행하고자 </a:t>
            </a:r>
            <a:r>
              <a:rPr lang="ko-KR" altLang="en-US" sz="2000" dirty="0"/>
              <a:t>함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95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5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특징 및 장점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7615367" cy="51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6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특징 및 장점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4744"/>
            <a:ext cx="7488490" cy="49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7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특징 및 장점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8012695" cy="47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8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989" y="142039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o </a:t>
            </a:r>
            <a:r>
              <a:rPr lang="ko-KR" altLang="en-US" sz="2000" dirty="0" smtClean="0"/>
              <a:t>기술 이전 내용 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기술명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FBAR capping wafer </a:t>
            </a:r>
            <a:r>
              <a:rPr lang="ko-KR" altLang="en-US" sz="2000" dirty="0" smtClean="0"/>
              <a:t>제작 기술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6989" y="3133417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o </a:t>
            </a:r>
            <a:r>
              <a:rPr lang="ko-KR" altLang="en-US" sz="2000" dirty="0" smtClean="0"/>
              <a:t>기술 이전 범위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pPr marL="457200" indent="-457200">
              <a:buAutoNum type="arabicPeriod"/>
            </a:pPr>
            <a:r>
              <a:rPr lang="en-US" altLang="ko-KR" sz="2000" dirty="0" smtClean="0"/>
              <a:t>4</a:t>
            </a:r>
            <a:r>
              <a:rPr lang="ko-KR" altLang="en-US" sz="2000" dirty="0" smtClean="0"/>
              <a:t>인치 </a:t>
            </a:r>
            <a:r>
              <a:rPr lang="en-US" altLang="ko-KR" sz="2000" dirty="0" smtClean="0"/>
              <a:t>glass wafer</a:t>
            </a:r>
            <a:r>
              <a:rPr lang="ko-KR" altLang="en-US" sz="2000" dirty="0" smtClean="0"/>
              <a:t>를 이용한 </a:t>
            </a:r>
            <a:r>
              <a:rPr lang="en-US" altLang="ko-KR" sz="2000" dirty="0" smtClean="0"/>
              <a:t>FBAR </a:t>
            </a:r>
            <a:r>
              <a:rPr lang="en-US" altLang="ko-KR" sz="2000" dirty="0" smtClean="0"/>
              <a:t>capping wafer </a:t>
            </a:r>
            <a:r>
              <a:rPr lang="ko-KR" altLang="en-US" sz="2000" smtClean="0"/>
              <a:t>제작 </a:t>
            </a:r>
            <a:r>
              <a:rPr lang="ko-KR" altLang="en-US" sz="2000" smtClean="0"/>
              <a:t>기술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6987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5FEB96-0CDA-4F96-A3E0-D09B8F97A439}" type="slidenum">
              <a:rPr lang="ko-KR" altLang="en-US" sz="1600" smtClean="0"/>
              <a:pPr/>
              <a:t>9</a:t>
            </a:fld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323528" y="1201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업체 및 </a:t>
            </a:r>
            <a:r>
              <a:rPr lang="ko-KR" altLang="en-US" sz="2800" spc="-15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기술료</a:t>
            </a:r>
            <a:endParaRPr lang="ko-KR" altLang="en-US" sz="2800" spc="-150" dirty="0">
              <a:solidFill>
                <a:schemeClr val="bg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53186"/>
              </p:ext>
            </p:extLst>
          </p:nvPr>
        </p:nvGraphicFramePr>
        <p:xfrm>
          <a:off x="971600" y="1628800"/>
          <a:ext cx="7344816" cy="949452"/>
        </p:xfrm>
        <a:graphic>
          <a:graphicData uri="http://schemas.openxmlformats.org/drawingml/2006/table">
            <a:tbl>
              <a:tblPr/>
              <a:tblGrid>
                <a:gridCol w="2160240"/>
                <a:gridCol w="1584176"/>
                <a:gridCol w="1498666"/>
                <a:gridCol w="2101734"/>
              </a:tblGrid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업체명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부서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직위</a:t>
                      </a:r>
                      <a:r>
                        <a:rPr lang="en-US" altLang="ko-KR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651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연락처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9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㈜경동원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서은석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651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010-4732-9367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6372" y="1007726"/>
            <a:ext cx="5382089" cy="3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6108" tIns="28054" rIns="56108" bIns="28054">
            <a:spAutoFit/>
          </a:bodyPr>
          <a:lstStyle/>
          <a:p>
            <a:pPr marL="457200" indent="-457200" fontAlgn="ctr">
              <a:buClr>
                <a:srgbClr val="336699"/>
              </a:buClr>
            </a:pP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업체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6372" y="3068960"/>
            <a:ext cx="5382089" cy="3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6108" tIns="28054" rIns="56108" bIns="28054">
            <a:spAutoFit/>
          </a:bodyPr>
          <a:lstStyle/>
          <a:p>
            <a:pPr marL="457200" indent="-457200" fontAlgn="ctr">
              <a:buClr>
                <a:srgbClr val="336699"/>
              </a:buClr>
            </a:pPr>
            <a:r>
              <a:rPr lang="ko-KR" altLang="en-US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기술료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제안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5111"/>
              </p:ext>
            </p:extLst>
          </p:nvPr>
        </p:nvGraphicFramePr>
        <p:xfrm>
          <a:off x="395536" y="3720541"/>
          <a:ext cx="8136904" cy="2468880"/>
        </p:xfrm>
        <a:graphic>
          <a:graphicData uri="http://schemas.openxmlformats.org/drawingml/2006/table">
            <a:tbl>
              <a:tblPr/>
              <a:tblGrid>
                <a:gridCol w="1224136"/>
                <a:gridCol w="1008112"/>
                <a:gridCol w="1080120"/>
                <a:gridCol w="936104"/>
                <a:gridCol w="1224136"/>
                <a:gridCol w="1224136"/>
                <a:gridCol w="1440160"/>
              </a:tblGrid>
              <a:tr h="17970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실질기여 공동연구 참여기업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정액 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기술료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6,000,000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20,000,000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780" marR="1778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26,000,000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tIns="0" bIns="0" anchor="ctr" anchorCtr="0">
        <a:noAutofit/>
        <a:scene3d>
          <a:camera prst="perspective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lnSpc>
            <a:spcPts val="1800"/>
          </a:lnSpc>
          <a:spcBef>
            <a:spcPts val="1140"/>
          </a:spcBef>
          <a:spcAft>
            <a:spcPts val="600"/>
          </a:spcAft>
          <a:defRPr sz="4000" b="1" spc="-150" smtClean="0">
            <a:ln w="11430"/>
            <a:solidFill>
              <a:srgbClr val="3366CC"/>
            </a:solidFill>
            <a:latin typeface="-윤고딕150" pitchFamily="18" charset="-127"/>
            <a:ea typeface="-윤고딕15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</TotalTime>
  <Words>249</Words>
  <Application>Microsoft Office PowerPoint</Application>
  <PresentationFormat>화면 슬라이드 쇼(4:3)</PresentationFormat>
  <Paragraphs>78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HY헤드라인M</vt:lpstr>
      <vt:lpstr>굴림</vt:lpstr>
      <vt:lpstr>맑은 고딕</vt:lpstr>
      <vt:lpstr>-윤고딕150</vt:lpstr>
      <vt:lpstr>한컴바탕</vt:lpstr>
      <vt:lpstr>Arial</vt:lpstr>
      <vt:lpstr>Office 테마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Windows 사용자</cp:lastModifiedBy>
  <cp:revision>255</cp:revision>
  <dcterms:created xsi:type="dcterms:W3CDTF">2010-10-20T06:26:49Z</dcterms:created>
  <dcterms:modified xsi:type="dcterms:W3CDTF">2018-10-01T06:10:42Z</dcterms:modified>
</cp:coreProperties>
</file>