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5" r:id="rId2"/>
  </p:sldMasterIdLst>
  <p:notesMasterIdLst>
    <p:notesMasterId r:id="rId18"/>
  </p:notesMasterIdLst>
  <p:sldIdLst>
    <p:sldId id="311" r:id="rId3"/>
    <p:sldId id="826" r:id="rId4"/>
    <p:sldId id="1043" r:id="rId5"/>
    <p:sldId id="1044" r:id="rId6"/>
    <p:sldId id="1038" r:id="rId7"/>
    <p:sldId id="1039" r:id="rId8"/>
    <p:sldId id="1045" r:id="rId9"/>
    <p:sldId id="829" r:id="rId10"/>
    <p:sldId id="827" r:id="rId11"/>
    <p:sldId id="1040" r:id="rId12"/>
    <p:sldId id="1041" r:id="rId13"/>
    <p:sldId id="1042" r:id="rId14"/>
    <p:sldId id="1036" r:id="rId15"/>
    <p:sldId id="1046" r:id="rId16"/>
    <p:sldId id="1047" r:id="rId17"/>
  </p:sldIdLst>
  <p:sldSz cx="9144000" cy="6858000" type="screen4x3"/>
  <p:notesSz cx="7099300" cy="102346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FFE697"/>
    <a:srgbClr val="3870B4"/>
    <a:srgbClr val="012858"/>
    <a:srgbClr val="DAE3F3"/>
    <a:srgbClr val="778BA5"/>
    <a:srgbClr val="F79646"/>
    <a:srgbClr val="5B9BD5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밝은 스타일 1 - 강조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보통 스타일 1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01" autoAdjust="0"/>
    <p:restoredTop sz="96255" autoAdjust="0"/>
  </p:normalViewPr>
  <p:slideViewPr>
    <p:cSldViewPr snapToGrid="0">
      <p:cViewPr varScale="1">
        <p:scale>
          <a:sx n="146" d="100"/>
          <a:sy n="146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2688" y="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1" y="5"/>
            <a:ext cx="3076363" cy="513507"/>
          </a:xfrm>
          <a:prstGeom prst="rect">
            <a:avLst/>
          </a:prstGeom>
        </p:spPr>
        <p:txBody>
          <a:bodyPr vert="horz" lIns="94763" tIns="47382" rIns="94763" bIns="47382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305" y="5"/>
            <a:ext cx="3076363" cy="513507"/>
          </a:xfrm>
          <a:prstGeom prst="rect">
            <a:avLst/>
          </a:prstGeom>
        </p:spPr>
        <p:txBody>
          <a:bodyPr vert="horz" lIns="94763" tIns="47382" rIns="94763" bIns="47382" rtlCol="0"/>
          <a:lstStyle>
            <a:lvl1pPr algn="r">
              <a:defRPr sz="1200"/>
            </a:lvl1pPr>
          </a:lstStyle>
          <a:p>
            <a:fld id="{33706A77-1D87-4765-B176-554BC83AFF87}" type="datetimeFigureOut">
              <a:rPr lang="ko-KR" altLang="en-US" smtClean="0"/>
              <a:t>2018-11-09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3" tIns="47382" rIns="94763" bIns="47382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0" y="4925412"/>
            <a:ext cx="5679440" cy="4029879"/>
          </a:xfrm>
          <a:prstGeom prst="rect">
            <a:avLst/>
          </a:prstGeom>
        </p:spPr>
        <p:txBody>
          <a:bodyPr vert="horz" lIns="94763" tIns="47382" rIns="94763" bIns="47382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1" y="9721110"/>
            <a:ext cx="3076363" cy="513506"/>
          </a:xfrm>
          <a:prstGeom prst="rect">
            <a:avLst/>
          </a:prstGeom>
        </p:spPr>
        <p:txBody>
          <a:bodyPr vert="horz" lIns="94763" tIns="47382" rIns="94763" bIns="47382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305" y="9721110"/>
            <a:ext cx="3076363" cy="513506"/>
          </a:xfrm>
          <a:prstGeom prst="rect">
            <a:avLst/>
          </a:prstGeom>
        </p:spPr>
        <p:txBody>
          <a:bodyPr vert="horz" lIns="94763" tIns="47382" rIns="94763" bIns="47382" rtlCol="0" anchor="b"/>
          <a:lstStyle>
            <a:lvl1pPr algn="r">
              <a:defRPr sz="1200"/>
            </a:lvl1pPr>
          </a:lstStyle>
          <a:p>
            <a:fld id="{6E0FDD4B-1962-419C-BA21-62ECFF86ED3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6022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FDD4B-1962-419C-BA21-62ECFF86ED30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185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FDD4B-1962-419C-BA21-62ECFF86ED3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635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FDD4B-1962-419C-BA21-62ECFF86ED30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2764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0FDD4B-1962-419C-BA21-62ECFF86ED30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7267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8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4448" y="6637488"/>
            <a:ext cx="539551" cy="2205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0" latinLnBrk="0" hangingPunct="0">
              <a:defRPr kumimoji="0" sz="14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</a:lstStyle>
          <a:p>
            <a:pPr>
              <a:defRPr/>
            </a:pPr>
            <a:fld id="{80CCDFE3-B050-472A-B2FB-4D458CA17BDC}" type="slidenum">
              <a:rPr lang="en-GB" altLang="ja-JP" smtClean="0"/>
              <a:pPr>
                <a:defRPr/>
              </a:pPr>
              <a:t>‹#›</a:t>
            </a:fld>
            <a:endParaRPr lang="en-GB" altLang="ja-JP" dirty="0"/>
          </a:p>
        </p:txBody>
      </p:sp>
    </p:spTree>
    <p:extLst>
      <p:ext uri="{BB962C8B-B14F-4D97-AF65-F5344CB8AC3E}">
        <p14:creationId xmlns:p14="http://schemas.microsoft.com/office/powerpoint/2010/main" val="2293968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3" y="112692"/>
            <a:ext cx="8607330" cy="582594"/>
          </a:xfrm>
          <a:prstGeom prst="rect">
            <a:avLst/>
          </a:prstGeom>
          <a:noFill/>
        </p:spPr>
        <p:txBody>
          <a:bodyPr/>
          <a:lstStyle>
            <a:lvl1pPr>
              <a:defRPr kumimoji="0" lang="ko-KR" alt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defRPr>
            </a:lvl1pPr>
          </a:lstStyle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3" name="Line 14"/>
          <p:cNvSpPr>
            <a:spLocks noChangeShapeType="1"/>
          </p:cNvSpPr>
          <p:nvPr userDrawn="1"/>
        </p:nvSpPr>
        <p:spPr bwMode="auto">
          <a:xfrm>
            <a:off x="0" y="6625488"/>
            <a:ext cx="9143999" cy="0"/>
          </a:xfrm>
          <a:prstGeom prst="line">
            <a:avLst/>
          </a:prstGeom>
          <a:noFill/>
          <a:ln w="6350">
            <a:solidFill>
              <a:srgbClr val="4E92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2000" tIns="46800" rIns="72000" bIns="46800"/>
          <a:lstStyle/>
          <a:p>
            <a:endParaRPr lang="ko-KR" alt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4448" y="6637488"/>
            <a:ext cx="539551" cy="2205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0" latinLnBrk="0" hangingPunct="0">
              <a:defRPr kumimoji="0" sz="14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</a:lstStyle>
          <a:p>
            <a:pPr>
              <a:defRPr/>
            </a:pPr>
            <a:fld id="{80CCDFE3-B050-472A-B2FB-4D458CA17BDC}" type="slidenum">
              <a:rPr lang="en-GB" altLang="ja-JP" smtClean="0"/>
              <a:pPr>
                <a:defRPr/>
              </a:pPr>
              <a:t>‹#›</a:t>
            </a:fld>
            <a:endParaRPr lang="en-GB" altLang="ja-JP" dirty="0"/>
          </a:p>
        </p:txBody>
      </p:sp>
      <p:sp>
        <p:nvSpPr>
          <p:cNvPr id="5" name="Text Box 7"/>
          <p:cNvSpPr txBox="1">
            <a:spLocks noChangeArrowheads="1"/>
          </p:cNvSpPr>
          <p:nvPr userDrawn="1"/>
        </p:nvSpPr>
        <p:spPr bwMode="auto">
          <a:xfrm>
            <a:off x="580203" y="6654535"/>
            <a:ext cx="2998489" cy="17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kern="1200" dirty="0" err="1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시각지능칩</a:t>
            </a:r>
            <a:r>
              <a:rPr kumimoji="0" lang="ko-KR" altLang="en-US" sz="900" b="1" kern="12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</a:t>
            </a:r>
            <a:r>
              <a:rPr kumimoji="0" lang="en-US" altLang="ko-KR" sz="900" b="1" kern="12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(Human-Like</a:t>
            </a:r>
            <a:r>
              <a:rPr kumimoji="0" lang="en-US" altLang="ko-KR" sz="900" b="1" kern="1200" baseline="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 Visual Intelligence Chip)</a:t>
            </a:r>
            <a:endParaRPr kumimoji="0" lang="ko-KR" altLang="en-US" sz="900" b="0" kern="12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  <p:sp>
        <p:nvSpPr>
          <p:cNvPr id="6" name="내용 개체 틀 1"/>
          <p:cNvSpPr>
            <a:spLocks noGrp="1"/>
          </p:cNvSpPr>
          <p:nvPr>
            <p:ph idx="10"/>
          </p:nvPr>
        </p:nvSpPr>
        <p:spPr>
          <a:xfrm>
            <a:off x="457200" y="980728"/>
            <a:ext cx="8229600" cy="5145435"/>
          </a:xfrm>
          <a:prstGeom prst="rect">
            <a:avLst/>
          </a:prstGeom>
        </p:spPr>
        <p:txBody>
          <a:bodyPr/>
          <a:lstStyle>
            <a:lvl1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>
              <a:defRPr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" y="6645252"/>
            <a:ext cx="505937" cy="195822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 userDrawn="1"/>
        </p:nvSpPr>
        <p:spPr bwMode="auto">
          <a:xfrm>
            <a:off x="6804621" y="6654535"/>
            <a:ext cx="1799827" cy="17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굴림" pitchFamily="50" charset="-127"/>
              </a:defRPr>
            </a:lvl9pPr>
          </a:lstStyle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kern="12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itchFamily="34" charset="0"/>
              </a:rPr>
              <a:t>juehyun@etri.re.kr</a:t>
            </a:r>
            <a:endParaRPr kumimoji="0" lang="ko-KR" altLang="en-US" sz="900" b="0" kern="12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946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bmkFldAuthorName"/>
          <p:cNvSpPr txBox="1">
            <a:spLocks noChangeArrowheads="1"/>
          </p:cNvSpPr>
          <p:nvPr userDrawn="1"/>
        </p:nvSpPr>
        <p:spPr bwMode="auto">
          <a:xfrm>
            <a:off x="250823" y="3574800"/>
            <a:ext cx="6445252" cy="29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fontAlgn="base" latinLnBrk="0">
              <a:lnSpc>
                <a:spcPct val="114000"/>
              </a:lnSpc>
              <a:spcBef>
                <a:spcPts val="600"/>
              </a:spcBef>
              <a:spcAft>
                <a:spcPct val="0"/>
              </a:spcAft>
              <a:buClr>
                <a:srgbClr val="3F9C35"/>
              </a:buClr>
              <a:buFont typeface="Wingdings 2" pitchFamily="18" charset="2"/>
              <a:buNone/>
            </a:pPr>
            <a:endParaRPr kumimoji="1" lang="en-GB" altLang="ja-JP" sz="1600" b="1" dirty="0">
              <a:solidFill>
                <a:srgbClr val="000000"/>
              </a:solidFill>
              <a:latin typeface="굴림"/>
              <a:ea typeface="굴림"/>
            </a:endParaRPr>
          </a:p>
        </p:txBody>
      </p:sp>
      <p:sp>
        <p:nvSpPr>
          <p:cNvPr id="35" name="bmkBusinessAreaName"/>
          <p:cNvSpPr/>
          <p:nvPr userDrawn="1"/>
        </p:nvSpPr>
        <p:spPr>
          <a:xfrm>
            <a:off x="250823" y="1396800"/>
            <a:ext cx="6445252" cy="216149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lIns="0" tIns="0" rIns="0" bIns="0" rtlCol="0" anchor="t" anchorCtr="0"/>
          <a:lstStyle/>
          <a:p>
            <a:pPr marL="0" marR="0" lvl="0" indent="0" defTabSz="914400" eaLnBrk="1" fontAlgn="base" latinLnBrk="0" hangingPunct="1">
              <a:lnSpc>
                <a:spcPct val="113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GB" sz="1200" b="1" i="0" u="none" strike="noStrike" kern="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37" name="Rectangle 14"/>
          <p:cNvSpPr/>
          <p:nvPr userDrawn="1"/>
        </p:nvSpPr>
        <p:spPr>
          <a:xfrm>
            <a:off x="-3" y="479076"/>
            <a:ext cx="9083038" cy="173023"/>
          </a:xfrm>
          <a:prstGeom prst="rect">
            <a:avLst/>
          </a:prstGeom>
          <a:solidFill>
            <a:srgbClr val="99CC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38" name="Rectangle 14"/>
          <p:cNvSpPr/>
          <p:nvPr userDrawn="1"/>
        </p:nvSpPr>
        <p:spPr>
          <a:xfrm>
            <a:off x="0" y="658814"/>
            <a:ext cx="9083038" cy="45719"/>
          </a:xfrm>
          <a:prstGeom prst="rect">
            <a:avLst/>
          </a:prstGeom>
          <a:solidFill>
            <a:srgbClr val="AAE2CA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9" name="Rectangle 14"/>
          <p:cNvSpPr/>
          <p:nvPr userDrawn="1"/>
        </p:nvSpPr>
        <p:spPr>
          <a:xfrm>
            <a:off x="-5" y="3113364"/>
            <a:ext cx="9083039" cy="51877"/>
          </a:xfrm>
          <a:prstGeom prst="rect">
            <a:avLst/>
          </a:prstGeom>
          <a:solidFill>
            <a:srgbClr val="2D2DB9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0" name="Rectangle 14"/>
          <p:cNvSpPr/>
          <p:nvPr userDrawn="1"/>
        </p:nvSpPr>
        <p:spPr>
          <a:xfrm>
            <a:off x="-6" y="1370861"/>
            <a:ext cx="9083039" cy="51877"/>
          </a:xfrm>
          <a:prstGeom prst="rect">
            <a:avLst/>
          </a:prstGeom>
          <a:solidFill>
            <a:srgbClr val="2D2DB9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GB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54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3" y="112692"/>
            <a:ext cx="8607330" cy="582594"/>
          </a:xfrm>
          <a:prstGeom prst="rect">
            <a:avLst/>
          </a:prstGeom>
          <a:noFill/>
        </p:spPr>
        <p:txBody>
          <a:bodyPr/>
          <a:lstStyle>
            <a:lvl1pPr algn="l">
              <a:defRPr kumimoji="0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  <a:cs typeface="+mn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Line 14"/>
          <p:cNvSpPr>
            <a:spLocks noChangeShapeType="1"/>
          </p:cNvSpPr>
          <p:nvPr userDrawn="1"/>
        </p:nvSpPr>
        <p:spPr bwMode="auto">
          <a:xfrm>
            <a:off x="0" y="6625488"/>
            <a:ext cx="9143999" cy="0"/>
          </a:xfrm>
          <a:prstGeom prst="line">
            <a:avLst/>
          </a:prstGeom>
          <a:noFill/>
          <a:ln w="6350">
            <a:solidFill>
              <a:srgbClr val="4E92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2000" tIns="46800" rIns="72000" bIns="4680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2400" dirty="0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4448" y="6637488"/>
            <a:ext cx="539551" cy="2205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0" latinLnBrk="0" hangingPunct="0">
              <a:defRPr kumimoji="0" sz="10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CCDFE3-B050-472A-B2FB-4D458CA17BDC}" type="slidenum">
              <a:rPr lang="en-GB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43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4"/>
          <p:cNvSpPr/>
          <p:nvPr userDrawn="1"/>
        </p:nvSpPr>
        <p:spPr>
          <a:xfrm>
            <a:off x="1" y="620688"/>
            <a:ext cx="8893174" cy="218732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16"/>
          <p:cNvCxnSpPr/>
          <p:nvPr userDrawn="1"/>
        </p:nvCxnSpPr>
        <p:spPr>
          <a:xfrm>
            <a:off x="0" y="2708920"/>
            <a:ext cx="8893175" cy="0"/>
          </a:xfrm>
          <a:prstGeom prst="line">
            <a:avLst/>
          </a:prstGeom>
          <a:ln w="2159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mkFldAuthorName"/>
          <p:cNvSpPr txBox="1">
            <a:spLocks noChangeArrowheads="1"/>
          </p:cNvSpPr>
          <p:nvPr userDrawn="1"/>
        </p:nvSpPr>
        <p:spPr bwMode="auto">
          <a:xfrm>
            <a:off x="250823" y="3574800"/>
            <a:ext cx="6445252" cy="29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/>
          <a:lstStyle/>
          <a:p>
            <a:pPr fontAlgn="base" latinLnBrk="0">
              <a:lnSpc>
                <a:spcPct val="114000"/>
              </a:lnSpc>
              <a:spcBef>
                <a:spcPts val="600"/>
              </a:spcBef>
              <a:spcAft>
                <a:spcPct val="0"/>
              </a:spcAft>
              <a:buClr>
                <a:srgbClr val="3F9C35"/>
              </a:buClr>
              <a:buFont typeface="Wingdings 2" pitchFamily="18" charset="2"/>
              <a:buNone/>
            </a:pPr>
            <a:endParaRPr kumimoji="1" lang="en-GB" altLang="ja-JP" sz="1600" b="1" dirty="0">
              <a:solidFill>
                <a:srgbClr val="000000"/>
              </a:solidFill>
            </a:endParaRPr>
          </a:p>
        </p:txBody>
      </p:sp>
      <p:sp>
        <p:nvSpPr>
          <p:cNvPr id="9" name="bmkBusinessAreaName"/>
          <p:cNvSpPr/>
          <p:nvPr userDrawn="1"/>
        </p:nvSpPr>
        <p:spPr>
          <a:xfrm>
            <a:off x="250823" y="1396800"/>
            <a:ext cx="6445252" cy="216149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fontAlgn="base" latinLnBrk="0">
              <a:lnSpc>
                <a:spcPct val="113000"/>
              </a:lnSpc>
              <a:spcBef>
                <a:spcPts val="600"/>
              </a:spcBef>
              <a:spcAft>
                <a:spcPct val="0"/>
              </a:spcAft>
            </a:pPr>
            <a:endParaRPr kumimoji="1" lang="en-GB" sz="1200" b="1" cap="all" dirty="0">
              <a:solidFill>
                <a:srgbClr val="FFFFFF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50824" y="4134628"/>
            <a:ext cx="7921575" cy="10806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US" sz="2400" b="1" kern="1200" baseline="0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8" name="Rectangle 14"/>
          <p:cNvSpPr/>
          <p:nvPr userDrawn="1"/>
        </p:nvSpPr>
        <p:spPr>
          <a:xfrm>
            <a:off x="0" y="523697"/>
            <a:ext cx="8893174" cy="7209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GB" sz="2400" dirty="0">
              <a:solidFill>
                <a:srgbClr val="FFFFFF"/>
              </a:solidFill>
            </a:endParaRPr>
          </a:p>
        </p:txBody>
      </p:sp>
      <p:sp>
        <p:nvSpPr>
          <p:cNvPr id="31" name="텍스트 개체 틀 30"/>
          <p:cNvSpPr>
            <a:spLocks noGrp="1"/>
          </p:cNvSpPr>
          <p:nvPr>
            <p:ph type="body" sz="quarter" idx="10"/>
          </p:nvPr>
        </p:nvSpPr>
        <p:spPr>
          <a:xfrm>
            <a:off x="249520" y="1597869"/>
            <a:ext cx="8426450" cy="79216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None/>
              <a:defRPr baseline="0">
                <a:solidFill>
                  <a:schemeClr val="accent3"/>
                </a:solidFill>
                <a:latin typeface="HY수평선B" panose="02030600000101010101" pitchFamily="18" charset="-127"/>
                <a:ea typeface="HY수평선B" panose="02030600000101010101" pitchFamily="18" charset="-127"/>
              </a:defRPr>
            </a:lvl1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pic>
        <p:nvPicPr>
          <p:cNvPr id="32" name="그림 31" descr="20120303225753_17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381621" y="6490544"/>
            <a:ext cx="588698" cy="2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9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4"/>
          <p:cNvSpPr>
            <a:spLocks noChangeShapeType="1"/>
          </p:cNvSpPr>
          <p:nvPr userDrawn="1"/>
        </p:nvSpPr>
        <p:spPr bwMode="auto">
          <a:xfrm>
            <a:off x="250825" y="692696"/>
            <a:ext cx="8636000" cy="0"/>
          </a:xfrm>
          <a:prstGeom prst="line">
            <a:avLst/>
          </a:prstGeom>
          <a:noFill/>
          <a:ln w="6350">
            <a:solidFill>
              <a:srgbClr val="4E92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2000" tIns="46800" rIns="72000" bIns="46800"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6288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4" r:id="rId3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8539195" y="6619900"/>
            <a:ext cx="604837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B9BB4E0D-9245-40BE-83EC-CFD9552658BE}" type="slidenum">
              <a:rPr kumimoji="1" lang="ko-KR" altLang="en-US" sz="1100" b="1">
                <a:solidFill>
                  <a:srgbClr val="FFFFFF"/>
                </a:solidFill>
                <a:latin typeface="Arial" pitchFamily="34" charset="0"/>
                <a:ea typeface="휴먼견출고딕" pitchFamily="18" charset="-127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 sz="1100" b="1" dirty="0">
              <a:solidFill>
                <a:srgbClr val="FFFFFF"/>
              </a:solidFill>
              <a:latin typeface="Arial" pitchFamily="34" charset="0"/>
              <a:ea typeface="휴먼견출고딕" pitchFamily="18" charset="-127"/>
            </a:endParaRPr>
          </a:p>
        </p:txBody>
      </p:sp>
      <p:sp>
        <p:nvSpPr>
          <p:cNvPr id="14" name="bmkFld2PresentationTitle"/>
          <p:cNvSpPr txBox="1">
            <a:spLocks noChangeArrowheads="1"/>
          </p:cNvSpPr>
          <p:nvPr userDrawn="1"/>
        </p:nvSpPr>
        <p:spPr bwMode="auto">
          <a:xfrm>
            <a:off x="250825" y="6326188"/>
            <a:ext cx="32385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defRPr/>
            </a:pPr>
            <a:endParaRPr kumimoji="0" lang="en-GB" altLang="ja-JP" sz="900">
              <a:solidFill>
                <a:srgbClr val="666666"/>
              </a:solidFill>
              <a:ea typeface="MS PGothic" pitchFamily="34" charset="-128"/>
              <a:cs typeface="Arial" charset="0"/>
            </a:endParaRPr>
          </a:p>
        </p:txBody>
      </p:sp>
      <p:sp>
        <p:nvSpPr>
          <p:cNvPr id="15" name="bmkFld2Date"/>
          <p:cNvSpPr txBox="1">
            <a:spLocks noChangeArrowheads="1"/>
          </p:cNvSpPr>
          <p:nvPr userDrawn="1"/>
        </p:nvSpPr>
        <p:spPr bwMode="auto">
          <a:xfrm>
            <a:off x="250825" y="6467475"/>
            <a:ext cx="32385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굴림" pitchFamily="50" charset="-127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  <a:defRPr/>
            </a:pPr>
            <a:endParaRPr kumimoji="0" lang="en-GB" altLang="ja-JP" sz="900">
              <a:solidFill>
                <a:srgbClr val="666666"/>
              </a:solidFill>
              <a:ea typeface="MS PGothic" pitchFamily="34" charset="-128"/>
              <a:cs typeface="Arial" charset="0"/>
            </a:endParaRPr>
          </a:p>
        </p:txBody>
      </p:sp>
      <p:sp>
        <p:nvSpPr>
          <p:cNvPr id="22" name="Line 14"/>
          <p:cNvSpPr>
            <a:spLocks noChangeShapeType="1"/>
          </p:cNvSpPr>
          <p:nvPr userDrawn="1"/>
        </p:nvSpPr>
        <p:spPr bwMode="auto">
          <a:xfrm>
            <a:off x="250825" y="692696"/>
            <a:ext cx="8636000" cy="0"/>
          </a:xfrm>
          <a:prstGeom prst="line">
            <a:avLst/>
          </a:prstGeom>
          <a:noFill/>
          <a:ln w="6350">
            <a:solidFill>
              <a:srgbClr val="4E92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2000" tIns="46800" rIns="72000" bIns="4680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812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hf hdr="0" ftr="0" dt="0"/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5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microsoft.com/office/2007/relationships/hdphoto" Target="../media/hdphoto1.wdp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2.gif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tm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318" y="5330315"/>
            <a:ext cx="1521364" cy="588841"/>
          </a:xfrm>
          <a:prstGeom prst="rect">
            <a:avLst/>
          </a:prstGeom>
        </p:spPr>
      </p:pic>
      <p:sp>
        <p:nvSpPr>
          <p:cNvPr id="7" name="텍스트 개체 틀 3"/>
          <p:cNvSpPr txBox="1">
            <a:spLocks/>
          </p:cNvSpPr>
          <p:nvPr/>
        </p:nvSpPr>
        <p:spPr>
          <a:xfrm>
            <a:off x="54708" y="1438984"/>
            <a:ext cx="9035952" cy="4230296"/>
          </a:xfrm>
          <a:prstGeom prst="rect">
            <a:avLst/>
          </a:prstGeom>
        </p:spPr>
        <p:txBody>
          <a:bodyPr anchor="ctr"/>
          <a:lstStyle>
            <a:lvl1pPr marL="0" indent="0" algn="l" rtl="0" fontAlgn="base" latinLnBrk="1">
              <a:spcBef>
                <a:spcPts val="200"/>
              </a:spcBef>
              <a:spcAft>
                <a:spcPct val="0"/>
              </a:spcAft>
              <a:buNone/>
              <a:defRPr kumimoji="1" sz="3200" baseline="0">
                <a:solidFill>
                  <a:schemeClr val="accent3"/>
                </a:solidFill>
                <a:latin typeface="HY수평선B" panose="02030600000101010101" pitchFamily="18" charset="-127"/>
                <a:ea typeface="HY수평선B" panose="02030600000101010101" pitchFamily="18" charset="-127"/>
                <a:cs typeface="+mn-cs"/>
              </a:defRPr>
            </a:lvl1pPr>
            <a:lvl2pPr marL="742950" indent="-285750" algn="l" rtl="0" fontAlgn="base" latinLnBrk="1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 latinLnBrk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kern="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Human-Like </a:t>
            </a:r>
            <a:r>
              <a:rPr kumimoji="0" lang="en-US" altLang="ko-KR" sz="3600" b="1" kern="0" dirty="0" smtClean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V</a:t>
            </a:r>
            <a:r>
              <a:rPr kumimoji="0" lang="en-US" altLang="ko-KR" sz="3600" b="1" kern="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isual </a:t>
            </a:r>
            <a:r>
              <a:rPr kumimoji="0" lang="en-US" altLang="ko-KR" sz="3600" b="1" kern="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I</a:t>
            </a:r>
            <a:r>
              <a:rPr kumimoji="0" lang="en-US" altLang="ko-KR" sz="3600" b="1" kern="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ntelligence </a:t>
            </a:r>
            <a:r>
              <a:rPr kumimoji="0" lang="en-US" altLang="ko-KR" sz="3600" b="1" kern="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on </a:t>
            </a:r>
            <a:r>
              <a:rPr kumimoji="0" lang="en-US" altLang="ko-KR" sz="3600" b="1" kern="0" dirty="0" smtClean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C</a:t>
            </a:r>
            <a:r>
              <a:rPr kumimoji="0" lang="en-US" altLang="ko-KR" sz="3600" b="1" kern="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hip</a:t>
            </a:r>
            <a:r>
              <a:rPr kumimoji="0" lang="ko-KR" altLang="en-US" sz="3600" b="1" kern="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 </a:t>
            </a:r>
            <a:r>
              <a:rPr kumimoji="0" lang="en-US" altLang="ko-KR" sz="3600" b="1" kern="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/>
            </a:r>
            <a:br>
              <a:rPr kumimoji="0" lang="en-US" altLang="ko-KR" sz="3600" b="1" kern="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</a:br>
            <a:r>
              <a:rPr kumimoji="0" lang="en-US" altLang="ko-KR" sz="3600" b="1" kern="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( </a:t>
            </a:r>
            <a:r>
              <a:rPr kumimoji="0" lang="en-US" altLang="ko-KR" sz="3600" b="1" kern="0" dirty="0" smtClean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V I C </a:t>
            </a:r>
            <a:r>
              <a:rPr kumimoji="0" lang="en-US" altLang="ko-KR" sz="3600" b="1" kern="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)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600" b="1" kern="0" dirty="0" smtClean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Arial" pitchFamily="34" charset="0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kern="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시냅스컴파일러</a:t>
            </a:r>
            <a:endParaRPr kumimoji="0" lang="en-US" altLang="ko-KR" b="1" kern="0" dirty="0" smtClean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Arial" pitchFamily="34" charset="0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kern="0" dirty="0" err="1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시각지능칩</a:t>
            </a:r>
            <a:endParaRPr kumimoji="0" lang="en-US" altLang="ko-KR" sz="3600" b="1" kern="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Arial" pitchFamily="34" charset="0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kern="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(General Object Recognition </a:t>
            </a:r>
            <a:r>
              <a:rPr kumimoji="0" lang="en-US" altLang="ko-KR" sz="2400" b="1" kern="0" dirty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and </a:t>
            </a:r>
            <a:r>
              <a:rPr kumimoji="0" lang="en-US" altLang="ko-KR" sz="2400" b="1" kern="0" dirty="0" smtClean="0">
                <a:solidFill>
                  <a:schemeClr val="tx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itchFamily="34" charset="0"/>
              </a:rPr>
              <a:t>Localization )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1" kern="0" dirty="0">
              <a:solidFill>
                <a:schemeClr val="tx1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8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51" y="1258800"/>
            <a:ext cx="8206913" cy="473814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경쟁기술</a:t>
            </a:r>
            <a:r>
              <a:rPr lang="ko-KR" altLang="en-US" dirty="0" smtClean="0"/>
              <a:t> 비교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0CCDFE3-B050-472A-B2FB-4D458CA17BDC}" type="slidenum">
              <a:rPr lang="en-GB" altLang="ja-JP" smtClean="0"/>
              <a:pPr>
                <a:defRPr/>
              </a:pPr>
              <a:t>10</a:t>
            </a:fld>
            <a:endParaRPr lang="en-GB" altLang="ja-JP" dirty="0"/>
          </a:p>
        </p:txBody>
      </p:sp>
      <p:sp>
        <p:nvSpPr>
          <p:cNvPr id="11" name="직사각형 10"/>
          <p:cNvSpPr/>
          <p:nvPr/>
        </p:nvSpPr>
        <p:spPr>
          <a:xfrm>
            <a:off x="243841" y="1258800"/>
            <a:ext cx="4274820" cy="570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328138" y="775011"/>
            <a:ext cx="8474607" cy="56359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lvl="1" algn="ctr"/>
            <a:r>
              <a:rPr lang="ko-KR" altLang="en-US" sz="2000" b="1" kern="0" dirty="0" smtClean="0">
                <a:latin typeface="+mn-ea"/>
                <a:cs typeface="Arial" pitchFamily="34" charset="0"/>
                <a:sym typeface="Gill Sans" pitchFamily="-84" charset="0"/>
              </a:rPr>
              <a:t>기술적 </a:t>
            </a:r>
            <a:r>
              <a:rPr lang="ko-KR" altLang="en-US" sz="2000" b="1" kern="0" dirty="0">
                <a:latin typeface="+mn-ea"/>
                <a:cs typeface="Arial" pitchFamily="34" charset="0"/>
                <a:sym typeface="Gill Sans" pitchFamily="-84" charset="0"/>
              </a:rPr>
              <a:t>이슈</a:t>
            </a:r>
            <a:endParaRPr lang="en-US" altLang="ko-KR" sz="600" b="1" kern="0" dirty="0">
              <a:latin typeface="+mn-ea"/>
              <a:cs typeface="Arial" pitchFamily="34" charset="0"/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770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경쟁기술</a:t>
            </a:r>
            <a:r>
              <a:rPr lang="ko-KR" altLang="en-US" dirty="0" smtClean="0"/>
              <a:t> 비교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0CCDFE3-B050-472A-B2FB-4D458CA17BDC}" type="slidenum">
              <a:rPr lang="en-GB" altLang="ja-JP" smtClean="0"/>
              <a:pPr>
                <a:defRPr/>
              </a:pPr>
              <a:t>11</a:t>
            </a:fld>
            <a:endParaRPr lang="en-GB" altLang="ja-JP" dirty="0"/>
          </a:p>
        </p:txBody>
      </p:sp>
      <p:sp>
        <p:nvSpPr>
          <p:cNvPr id="87" name="모서리가 둥근 직사각형 86"/>
          <p:cNvSpPr/>
          <p:nvPr/>
        </p:nvSpPr>
        <p:spPr>
          <a:xfrm>
            <a:off x="328138" y="775011"/>
            <a:ext cx="8474607" cy="56359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lvl="1" algn="ctr"/>
            <a:r>
              <a:rPr lang="ko-KR" altLang="en-US" sz="2000" b="1" kern="0" dirty="0" smtClean="0">
                <a:latin typeface="+mn-ea"/>
                <a:cs typeface="Arial" pitchFamily="34" charset="0"/>
                <a:sym typeface="Gill Sans" pitchFamily="-84" charset="0"/>
              </a:rPr>
              <a:t>기술적 </a:t>
            </a:r>
            <a:r>
              <a:rPr lang="ko-KR" altLang="en-US" sz="2000" b="1" kern="0" dirty="0">
                <a:latin typeface="+mn-ea"/>
                <a:cs typeface="Arial" pitchFamily="34" charset="0"/>
                <a:sym typeface="Gill Sans" pitchFamily="-84" charset="0"/>
              </a:rPr>
              <a:t>이슈</a:t>
            </a:r>
            <a:endParaRPr lang="en-US" altLang="ko-KR" sz="600" b="1" kern="0" dirty="0">
              <a:latin typeface="+mn-ea"/>
              <a:cs typeface="Arial" pitchFamily="34" charset="0"/>
              <a:sym typeface="Gill Sans" pitchFamily="-8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82" y="1418332"/>
            <a:ext cx="8718036" cy="51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17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경쟁기술</a:t>
            </a:r>
            <a:r>
              <a:rPr lang="ko-KR" altLang="en-US" dirty="0" smtClean="0"/>
              <a:t> 비교 </a:t>
            </a:r>
            <a:r>
              <a:rPr lang="en-US" altLang="ko-KR" dirty="0" smtClean="0"/>
              <a:t>(</a:t>
            </a:r>
            <a:r>
              <a:rPr lang="ko-KR" altLang="en-US" dirty="0" smtClean="0"/>
              <a:t>시냅스컴파일러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0CCDFE3-B050-472A-B2FB-4D458CA17BDC}" type="slidenum">
              <a:rPr lang="en-GB" altLang="ja-JP" smtClean="0"/>
              <a:pPr>
                <a:defRPr/>
              </a:pPr>
              <a:t>12</a:t>
            </a:fld>
            <a:endParaRPr lang="en-GB" altLang="ja-JP" dirty="0"/>
          </a:p>
        </p:txBody>
      </p:sp>
      <p:graphicFrame>
        <p:nvGraphicFramePr>
          <p:cNvPr id="5" name="내용 개체 틀 5"/>
          <p:cNvGraphicFramePr>
            <a:graphicFrameLocks noGrp="1"/>
          </p:cNvGraphicFramePr>
          <p:nvPr>
            <p:ph idx="10"/>
            <p:extLst/>
          </p:nvPr>
        </p:nvGraphicFramePr>
        <p:xfrm>
          <a:off x="279250" y="1626593"/>
          <a:ext cx="8549083" cy="448496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478496">
                  <a:extLst>
                    <a:ext uri="{9D8B030D-6E8A-4147-A177-3AD203B41FA5}">
                      <a16:colId xmlns:a16="http://schemas.microsoft.com/office/drawing/2014/main" val="1080006084"/>
                    </a:ext>
                  </a:extLst>
                </a:gridCol>
                <a:gridCol w="676391">
                  <a:extLst>
                    <a:ext uri="{9D8B030D-6E8A-4147-A177-3AD203B41FA5}">
                      <a16:colId xmlns:a16="http://schemas.microsoft.com/office/drawing/2014/main" val="2183548228"/>
                    </a:ext>
                  </a:extLst>
                </a:gridCol>
                <a:gridCol w="807946">
                  <a:extLst>
                    <a:ext uri="{9D8B030D-6E8A-4147-A177-3AD203B41FA5}">
                      <a16:colId xmlns:a16="http://schemas.microsoft.com/office/drawing/2014/main" val="1052773957"/>
                    </a:ext>
                  </a:extLst>
                </a:gridCol>
                <a:gridCol w="775249">
                  <a:extLst>
                    <a:ext uri="{9D8B030D-6E8A-4147-A177-3AD203B41FA5}">
                      <a16:colId xmlns:a16="http://schemas.microsoft.com/office/drawing/2014/main" val="3628017919"/>
                    </a:ext>
                  </a:extLst>
                </a:gridCol>
                <a:gridCol w="1002003">
                  <a:extLst>
                    <a:ext uri="{9D8B030D-6E8A-4147-A177-3AD203B41FA5}">
                      <a16:colId xmlns:a16="http://schemas.microsoft.com/office/drawing/2014/main" val="2704965129"/>
                    </a:ext>
                  </a:extLst>
                </a:gridCol>
                <a:gridCol w="881453">
                  <a:extLst>
                    <a:ext uri="{9D8B030D-6E8A-4147-A177-3AD203B41FA5}">
                      <a16:colId xmlns:a16="http://schemas.microsoft.com/office/drawing/2014/main" val="1070173493"/>
                    </a:ext>
                  </a:extLst>
                </a:gridCol>
                <a:gridCol w="1146451">
                  <a:extLst>
                    <a:ext uri="{9D8B030D-6E8A-4147-A177-3AD203B41FA5}">
                      <a16:colId xmlns:a16="http://schemas.microsoft.com/office/drawing/2014/main" val="3074067727"/>
                    </a:ext>
                  </a:extLst>
                </a:gridCol>
                <a:gridCol w="890547">
                  <a:extLst>
                    <a:ext uri="{9D8B030D-6E8A-4147-A177-3AD203B41FA5}">
                      <a16:colId xmlns:a16="http://schemas.microsoft.com/office/drawing/2014/main" val="3522217973"/>
                    </a:ext>
                  </a:extLst>
                </a:gridCol>
                <a:gridCol w="890547">
                  <a:extLst>
                    <a:ext uri="{9D8B030D-6E8A-4147-A177-3AD203B41FA5}">
                      <a16:colId xmlns:a16="http://schemas.microsoft.com/office/drawing/2014/main" val="2837258366"/>
                    </a:ext>
                  </a:extLst>
                </a:gridCol>
              </a:tblGrid>
              <a:tr h="10150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Neural</a:t>
                      </a:r>
                    </a:p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Network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%</a:t>
                      </a:r>
                      <a:r>
                        <a:rPr lang="en-US" sz="1200" u="none" strike="noStrike" dirty="0" err="1">
                          <a:effectLst/>
                        </a:rPr>
                        <a:t>wghts</a:t>
                      </a:r>
                      <a:endParaRPr lang="en-US" sz="12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(avg. </a:t>
                      </a:r>
                      <a:r>
                        <a:rPr lang="en-US" sz="1200" u="none" strike="noStrike" dirty="0" smtClean="0">
                          <a:effectLst/>
                        </a:rPr>
                        <a:t>for</a:t>
                      </a:r>
                      <a:br>
                        <a:rPr lang="en-US" sz="1200" u="none" strike="noStrike" dirty="0" smtClean="0">
                          <a:effectLst/>
                        </a:rPr>
                      </a:br>
                      <a:r>
                        <a:rPr lang="en-US" sz="1200" u="none" strike="noStrike" dirty="0" smtClean="0">
                          <a:effectLst/>
                        </a:rPr>
                        <a:t>all </a:t>
                      </a:r>
                      <a:r>
                        <a:rPr lang="en-US" sz="1200" u="none" strike="noStrike" dirty="0">
                          <a:effectLst/>
                        </a:rPr>
                        <a:t>layers)</a:t>
                      </a:r>
                    </a:p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Q bits</a:t>
                      </a:r>
                    </a:p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(weights)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Q bits</a:t>
                      </a:r>
                    </a:p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(feature)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</a:rPr>
                        <a:t>Weight</a:t>
                      </a:r>
                    </a:p>
                    <a:p>
                      <a:pPr algn="ctr" fontAlgn="ctr"/>
                      <a:r>
                        <a:rPr lang="en-US" sz="1200" u="none" strike="noStrike" baseline="0" dirty="0" smtClean="0">
                          <a:effectLst/>
                        </a:rPr>
                        <a:t>Memory</a:t>
                      </a:r>
                      <a:endParaRPr lang="en-US" sz="12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</a:rPr>
                        <a:t>Compression </a:t>
                      </a:r>
                      <a:endParaRPr lang="en-US" sz="12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(</a:t>
                      </a:r>
                      <a:r>
                        <a:rPr lang="en-US" sz="1100" u="none" strike="noStrike" dirty="0" err="1">
                          <a:effectLst/>
                        </a:rPr>
                        <a:t>orig</a:t>
                      </a:r>
                      <a:r>
                        <a:rPr lang="en-US" sz="1100" u="none" strike="noStrike" dirty="0">
                          <a:effectLst/>
                        </a:rPr>
                        <a:t>/comp)</a:t>
                      </a:r>
                    </a:p>
                    <a:p>
                      <a:pPr algn="ctr" fontAlgn="ctr"/>
                      <a:r>
                        <a:rPr lang="en-US" sz="1100" u="none" strike="noStrike" baseline="0" dirty="0">
                          <a:effectLst/>
                        </a:rPr>
                        <a:t>(32b </a:t>
                      </a:r>
                      <a:r>
                        <a:rPr lang="en-US" altLang="ko-KR" sz="1100" u="none" strike="noStrike" baseline="0" dirty="0">
                          <a:effectLst/>
                        </a:rPr>
                        <a:t>-</a:t>
                      </a:r>
                      <a:r>
                        <a:rPr lang="ko-KR" altLang="en-US" sz="1100" u="none" strike="noStrike" baseline="0" dirty="0">
                          <a:effectLst/>
                        </a:rPr>
                        <a:t> </a:t>
                      </a:r>
                      <a:r>
                        <a:rPr lang="en-US" sz="1100" u="none" strike="noStrike" baseline="0" dirty="0">
                          <a:effectLst/>
                        </a:rPr>
                        <a:t>8b</a:t>
                      </a:r>
                      <a:r>
                        <a:rPr lang="en-US" sz="1100" u="none" strike="noStrike" dirty="0">
                          <a:effectLst/>
                        </a:rPr>
                        <a:t>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% of </a:t>
                      </a:r>
                      <a:r>
                        <a:rPr lang="en-US" sz="1200" u="none" strike="noStrike" dirty="0" smtClean="0">
                          <a:effectLst/>
                        </a:rPr>
                        <a:t>valid</a:t>
                      </a:r>
                      <a:br>
                        <a:rPr lang="en-US" sz="1200" u="none" strike="noStrike" dirty="0" smtClean="0">
                          <a:effectLst/>
                        </a:rPr>
                      </a:br>
                      <a:r>
                        <a:rPr lang="en-US" sz="1200" u="none" strike="noStrike" dirty="0" smtClean="0">
                          <a:effectLst/>
                        </a:rPr>
                        <a:t>Connection</a:t>
                      </a:r>
                      <a:br>
                        <a:rPr lang="en-US" sz="1200" u="none" strike="noStrike" dirty="0" smtClean="0">
                          <a:effectLst/>
                        </a:rPr>
                      </a:br>
                      <a:r>
                        <a:rPr lang="en-US" sz="1200" u="none" strike="noStrike" dirty="0" smtClean="0">
                          <a:effectLst/>
                        </a:rPr>
                        <a:t>(weight)</a:t>
                      </a:r>
                      <a:endParaRPr lang="en-US" sz="12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% of valid</a:t>
                      </a:r>
                    </a:p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</a:rPr>
                        <a:t>Active MAC Ops</a:t>
                      </a:r>
                      <a:br>
                        <a:rPr lang="en-US" sz="1200" u="none" strike="noStrike" dirty="0" smtClean="0">
                          <a:effectLst/>
                        </a:rPr>
                      </a:br>
                      <a:r>
                        <a:rPr lang="en-US" sz="1200" u="none" strike="noStrike" dirty="0" smtClean="0">
                          <a:effectLst/>
                        </a:rPr>
                        <a:t>(weight, feature)</a:t>
                      </a:r>
                      <a:endParaRPr lang="en-US" sz="12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</a:rPr>
                        <a:t>Accuracy</a:t>
                      </a:r>
                    </a:p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</a:rPr>
                        <a:t>Top-5</a:t>
                      </a:r>
                      <a:endParaRPr lang="en-US" sz="12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</a:rPr>
                        <a:t>(Baseline</a:t>
                      </a:r>
                      <a:r>
                        <a:rPr lang="en-US" sz="1200" u="none" strike="noStrike" dirty="0">
                          <a:effectLst/>
                        </a:rPr>
                        <a:t>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</a:rPr>
                        <a:t>Accuracy</a:t>
                      </a:r>
                      <a:br>
                        <a:rPr lang="en-US" sz="1200" u="none" strike="noStrike" dirty="0" smtClean="0">
                          <a:effectLst/>
                        </a:rPr>
                      </a:br>
                      <a:r>
                        <a:rPr lang="en-US" sz="1200" u="none" strike="noStrike" dirty="0" smtClean="0">
                          <a:effectLst/>
                        </a:rPr>
                        <a:t>Top-5</a:t>
                      </a:r>
                      <a:endParaRPr lang="en-US" sz="12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</a:rPr>
                        <a:t>(Compiled</a:t>
                      </a:r>
                      <a:r>
                        <a:rPr lang="en-US" sz="1200" u="none" strike="noStrike" dirty="0">
                          <a:effectLst/>
                        </a:rPr>
                        <a:t>)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71917"/>
                  </a:ext>
                </a:extLst>
              </a:tr>
              <a:tr h="428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solidFill>
                            <a:srgbClr val="0000FF"/>
                          </a:solidFill>
                          <a:effectLst/>
                        </a:rPr>
                        <a:t>LeNet</a:t>
                      </a:r>
                      <a:endParaRPr lang="en-US" sz="1400" b="0" i="0" u="none" strike="noStrike" dirty="0">
                        <a:solidFill>
                          <a:srgbClr val="0000FF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5%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77.89 </a:t>
                      </a: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5.0%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3.3%</a:t>
                      </a:r>
                    </a:p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</a:rPr>
                        <a:t>(1/33)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99.18 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Calibri" panose="020F0502020204030204" pitchFamily="34" charset="0"/>
                      </a:endParaRPr>
                    </a:p>
                  </a:txBody>
                  <a:tcPr marL="8548" marR="8548" marT="85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98.71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611477"/>
                  </a:ext>
                </a:extLst>
              </a:tr>
              <a:tr h="428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solidFill>
                            <a:srgbClr val="0000FF"/>
                          </a:solidFill>
                          <a:effectLst/>
                        </a:rPr>
                        <a:t>AlexNet</a:t>
                      </a:r>
                      <a:endParaRPr lang="en-US" sz="1400" b="0" i="0" u="none" strike="noStrike" dirty="0">
                        <a:solidFill>
                          <a:srgbClr val="0000FF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8%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>
                          <a:effectLst/>
                        </a:rPr>
                        <a:t>8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49.55 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30.1%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20.3%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80.30 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Calibri" panose="020F0502020204030204" pitchFamily="34" charset="0"/>
                      </a:endParaRPr>
                    </a:p>
                  </a:txBody>
                  <a:tcPr marL="8548" marR="8548" marT="85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79.39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3630509"/>
                  </a:ext>
                </a:extLst>
              </a:tr>
              <a:tr h="428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VGG16</a:t>
                      </a:r>
                      <a:endParaRPr lang="en-US" sz="1400" b="0" i="0" u="none" strike="noStrike" dirty="0">
                        <a:solidFill>
                          <a:srgbClr val="0000FF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7%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55.38 </a:t>
                      </a: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(540MB→</a:t>
                      </a:r>
                      <a:r>
                        <a:rPr lang="en-US" altLang="ko-KR" sz="900" b="1" i="0" u="none" strike="noStrike" dirty="0">
                          <a:solidFill>
                            <a:srgbClr val="0000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10MB)</a:t>
                      </a:r>
                      <a:endParaRPr lang="en-US" altLang="ko-KR" sz="900" b="1" i="0" u="none" strike="noStrike" dirty="0">
                        <a:solidFill>
                          <a:srgbClr val="0000FF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30.8%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18.3%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88.68 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Calibri" panose="020F0502020204030204" pitchFamily="34" charset="0"/>
                      </a:endParaRPr>
                    </a:p>
                  </a:txBody>
                  <a:tcPr marL="8548" marR="8548" marT="85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87.71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657467"/>
                  </a:ext>
                </a:extLst>
              </a:tr>
              <a:tr h="428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solidFill>
                            <a:srgbClr val="0000FF"/>
                          </a:solidFill>
                          <a:effectLst/>
                        </a:rPr>
                        <a:t>GoogLeNet</a:t>
                      </a:r>
                      <a:r>
                        <a:rPr lang="en-US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 v2</a:t>
                      </a:r>
                      <a:endParaRPr lang="en-US" sz="1400" b="0" i="0" u="none" strike="noStrike" dirty="0">
                        <a:solidFill>
                          <a:srgbClr val="0000FF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30%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>
                          <a:effectLst/>
                        </a:rPr>
                        <a:t>8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13.45 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43.3%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21.4%</a:t>
                      </a:r>
                    </a:p>
                    <a:p>
                      <a:pPr algn="ctr" fontAlgn="ctr"/>
                      <a:r>
                        <a:rPr lang="en-US" altLang="ko-KR" sz="1000" u="none" strike="noStrike" dirty="0">
                          <a:effectLst/>
                        </a:rPr>
                        <a:t>(1/4.67)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89.14 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Calibri" panose="020F0502020204030204" pitchFamily="34" charset="0"/>
                      </a:endParaRPr>
                    </a:p>
                  </a:txBody>
                  <a:tcPr marL="8548" marR="8548" marT="85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87.56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8543560"/>
                  </a:ext>
                </a:extLst>
              </a:tr>
              <a:tr h="428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ResNet101</a:t>
                      </a:r>
                      <a:endParaRPr lang="en-US" sz="1400" b="0" i="0" u="none" strike="noStrike" dirty="0">
                        <a:solidFill>
                          <a:srgbClr val="0000FF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39%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>
                          <a:effectLst/>
                        </a:rPr>
                        <a:t>8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>
                          <a:effectLst/>
                        </a:rPr>
                        <a:t>8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10.23 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27.1%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8.9%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91.95 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Calibri" panose="020F0502020204030204" pitchFamily="34" charset="0"/>
                      </a:endParaRPr>
                    </a:p>
                  </a:txBody>
                  <a:tcPr marL="8548" marR="8548" marT="85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90.54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966516"/>
                  </a:ext>
                </a:extLst>
              </a:tr>
              <a:tr h="428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solidFill>
                            <a:srgbClr val="0000FF"/>
                          </a:solidFill>
                          <a:effectLst/>
                        </a:rPr>
                        <a:t>Squeezenet</a:t>
                      </a:r>
                      <a:endParaRPr lang="en-US" sz="1400" b="0" i="0" u="none" strike="noStrike" dirty="0">
                        <a:solidFill>
                          <a:srgbClr val="0000FF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64%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>
                          <a:effectLst/>
                        </a:rPr>
                        <a:t>8 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6.25 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>
                          <a:effectLst/>
                        </a:rPr>
                        <a:t>-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-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80.30 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Calibri" panose="020F0502020204030204" pitchFamily="34" charset="0"/>
                      </a:endParaRPr>
                    </a:p>
                  </a:txBody>
                  <a:tcPr marL="8548" marR="8548" marT="85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76.72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097654"/>
                  </a:ext>
                </a:extLst>
              </a:tr>
              <a:tr h="428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err="1">
                          <a:solidFill>
                            <a:srgbClr val="0000FF"/>
                          </a:solidFill>
                          <a:effectLst/>
                        </a:rPr>
                        <a:t>GoogLeNet_cars</a:t>
                      </a:r>
                      <a:endParaRPr lang="en-US" sz="1400" b="0" i="0" u="none" strike="noStrike" dirty="0">
                        <a:solidFill>
                          <a:srgbClr val="0000FF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34%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>
                          <a:effectLst/>
                        </a:rPr>
                        <a:t>8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11.62 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-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-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99.48 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Calibri" panose="020F0502020204030204" pitchFamily="34" charset="0"/>
                      </a:endParaRPr>
                    </a:p>
                  </a:txBody>
                  <a:tcPr marL="8548" marR="8548" marT="85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99.35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830742"/>
                  </a:ext>
                </a:extLst>
              </a:tr>
              <a:tr h="4690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GoogLeNet_places205</a:t>
                      </a:r>
                      <a:endParaRPr lang="en-US" sz="1400" b="0" i="0" u="none" strike="noStrike" dirty="0">
                        <a:solidFill>
                          <a:srgbClr val="0000FF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28%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>
                          <a:effectLst/>
                        </a:rPr>
                        <a:t>8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14.54 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-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-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85.48 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Calibri" panose="020F0502020204030204" pitchFamily="34" charset="0"/>
                      </a:endParaRPr>
                    </a:p>
                  </a:txBody>
                  <a:tcPr marL="8548" marR="8548" marT="854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83.88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9525" marR="9525" marT="9525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503709"/>
                  </a:ext>
                </a:extLst>
              </a:tr>
            </a:tbl>
          </a:graphicData>
        </a:graphic>
      </p:graphicFrame>
      <p:sp>
        <p:nvSpPr>
          <p:cNvPr id="6" name="모서리가 둥근 직사각형 5"/>
          <p:cNvSpPr/>
          <p:nvPr/>
        </p:nvSpPr>
        <p:spPr>
          <a:xfrm>
            <a:off x="279250" y="841686"/>
            <a:ext cx="8549082" cy="56359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lvl="1" algn="ctr"/>
            <a:r>
              <a:rPr lang="en-US" altLang="ko-KR" sz="2000" b="1" kern="0" dirty="0">
                <a:latin typeface="+mn-ea"/>
                <a:cs typeface="Arial" pitchFamily="34" charset="0"/>
                <a:sym typeface="Gill Sans" pitchFamily="-84" charset="0"/>
              </a:rPr>
              <a:t>Reduce Memory (1/6~1/77), Computation (1/33~1/5)</a:t>
            </a:r>
            <a:endParaRPr lang="en-US" altLang="ko-KR" sz="600" b="1" kern="0" dirty="0">
              <a:solidFill>
                <a:srgbClr val="0000FF"/>
              </a:solidFill>
              <a:latin typeface="+mn-ea"/>
              <a:cs typeface="Arial" pitchFamily="34" charset="0"/>
              <a:sym typeface="Gill Sans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057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양쪽 모서리가 둥근 사각형 32"/>
          <p:cNvSpPr/>
          <p:nvPr/>
        </p:nvSpPr>
        <p:spPr>
          <a:xfrm>
            <a:off x="4727234" y="2129974"/>
            <a:ext cx="3947743" cy="3833013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 w="101600">
            <a:noFill/>
          </a:ln>
          <a:effectLst>
            <a:outerShdw blurRad="1143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1" name="이등변 삼각형 120"/>
          <p:cNvSpPr/>
          <p:nvPr/>
        </p:nvSpPr>
        <p:spPr>
          <a:xfrm rot="10800000">
            <a:off x="5036499" y="4723943"/>
            <a:ext cx="3441628" cy="423703"/>
          </a:xfrm>
          <a:prstGeom prst="triangle">
            <a:avLst>
              <a:gd name="adj" fmla="val 81981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80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 smtClean="0">
              <a:solidFill>
                <a:schemeClr val="tx1"/>
              </a:solidFill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기술사업성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0CCDFE3-B050-472A-B2FB-4D458CA17BDC}" type="slidenum">
              <a:rPr lang="en-GB" altLang="ja-JP" smtClean="0"/>
              <a:pPr>
                <a:defRPr/>
              </a:pPr>
              <a:t>13</a:t>
            </a:fld>
            <a:endParaRPr lang="en-GB" altLang="ja-JP" dirty="0"/>
          </a:p>
        </p:txBody>
      </p:sp>
      <p:sp>
        <p:nvSpPr>
          <p:cNvPr id="30" name="모서리가 둥근 직사각형 29"/>
          <p:cNvSpPr/>
          <p:nvPr/>
        </p:nvSpPr>
        <p:spPr>
          <a:xfrm>
            <a:off x="429528" y="1001739"/>
            <a:ext cx="8425546" cy="780170"/>
          </a:xfrm>
          <a:prstGeom prst="roundRect">
            <a:avLst>
              <a:gd name="adj" fmla="val 14062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latinLnBrk="0">
              <a:spcAft>
                <a:spcPts val="300"/>
              </a:spcAft>
            </a:pPr>
            <a:r>
              <a:rPr lang="ko-KR" altLang="en-US" sz="2000" b="1" dirty="0">
                <a:latin typeface="Arial" panose="020B0604020202020204" pitchFamily="34" charset="0"/>
              </a:rPr>
              <a:t>센서 및 모바일 장치의 </a:t>
            </a:r>
            <a:r>
              <a:rPr lang="ko-KR" altLang="en-US" sz="2000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경량시스템에서 사람 수준의 </a:t>
            </a:r>
            <a:r>
              <a:rPr lang="ko-KR" altLang="en-US" sz="2000" b="1" dirty="0" err="1" smtClean="0">
                <a:solidFill>
                  <a:srgbClr val="00B050"/>
                </a:solidFill>
                <a:latin typeface="Arial" panose="020B0604020202020204" pitchFamily="34" charset="0"/>
              </a:rPr>
              <a:t>시각지능</a:t>
            </a:r>
            <a:r>
              <a:rPr lang="ko-KR" altLang="en-US" sz="2000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 실현</a:t>
            </a:r>
            <a:endParaRPr lang="en-US" altLang="ko-KR" sz="2000" b="1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32" name="오른쪽 화살표 31"/>
          <p:cNvSpPr/>
          <p:nvPr/>
        </p:nvSpPr>
        <p:spPr>
          <a:xfrm>
            <a:off x="3994061" y="3637034"/>
            <a:ext cx="654107" cy="938162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 w="38100">
            <a:solidFill>
              <a:schemeClr val="tx1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양쪽 모서리가 둥근 사각형 33"/>
          <p:cNvSpPr/>
          <p:nvPr/>
        </p:nvSpPr>
        <p:spPr>
          <a:xfrm>
            <a:off x="589740" y="2137701"/>
            <a:ext cx="3303237" cy="3825286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 w="101600">
            <a:noFill/>
          </a:ln>
          <a:effectLst>
            <a:outerShdw blurRad="1143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TextBox 37"/>
          <p:cNvSpPr txBox="1"/>
          <p:nvPr/>
        </p:nvSpPr>
        <p:spPr>
          <a:xfrm>
            <a:off x="1045521" y="4797777"/>
            <a:ext cx="2734133" cy="1072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174625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kumimoji="1" lang="ko-KR" altLang="en-US" sz="1300" b="1" dirty="0" smtClean="0">
                <a:solidFill>
                  <a:srgbClr val="002060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방대한 소비전력</a:t>
            </a:r>
            <a:endParaRPr kumimoji="1" lang="en-US" altLang="ko-KR" sz="1300" b="1" dirty="0" smtClean="0">
              <a:solidFill>
                <a:srgbClr val="002060"/>
              </a:solidFill>
              <a:latin typeface="맑은 고딕" panose="020B0503020000020004" pitchFamily="50" charset="-127"/>
              <a:sym typeface="Wingdings" panose="05000000000000000000" pitchFamily="2" charset="2"/>
            </a:endParaRPr>
          </a:p>
          <a:p>
            <a:pPr marL="357188" indent="-174625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kumimoji="1" lang="ko-KR" altLang="en-US" sz="1300" b="1" dirty="0" smtClean="0">
                <a:solidFill>
                  <a:srgbClr val="002060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대규모 하드웨어</a:t>
            </a:r>
            <a:endParaRPr kumimoji="1" lang="en-US" altLang="ko-KR" sz="1300" b="1" dirty="0" smtClean="0">
              <a:solidFill>
                <a:srgbClr val="002060"/>
              </a:solidFill>
              <a:latin typeface="맑은 고딕" panose="020B0503020000020004" pitchFamily="50" charset="-127"/>
              <a:sym typeface="Wingdings" panose="05000000000000000000" pitchFamily="2" charset="2"/>
            </a:endParaRPr>
          </a:p>
          <a:p>
            <a:pPr marL="357188" indent="-174625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kumimoji="1" lang="ko-KR" altLang="en-US" sz="1300" b="1" dirty="0" smtClean="0">
                <a:solidFill>
                  <a:srgbClr val="002060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고가의 구축비용</a:t>
            </a:r>
            <a:endParaRPr kumimoji="1" lang="en-US" altLang="ko-KR" sz="1300" b="1" dirty="0" smtClean="0">
              <a:solidFill>
                <a:srgbClr val="002060"/>
              </a:solidFill>
              <a:latin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516197" y="4797777"/>
            <a:ext cx="1952248" cy="1072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174625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kumimoji="1" lang="en-US" altLang="ko-KR" sz="1300" b="1" dirty="0" err="1" smtClean="0">
                <a:solidFill>
                  <a:srgbClr val="002060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mW</a:t>
            </a:r>
            <a:r>
              <a:rPr kumimoji="1" lang="ko-KR" altLang="en-US" sz="1300" b="1" dirty="0" smtClean="0">
                <a:solidFill>
                  <a:srgbClr val="002060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급 소비전력</a:t>
            </a:r>
            <a:endParaRPr kumimoji="1" lang="en-US" altLang="ko-KR" sz="1300" b="1" dirty="0" smtClean="0">
              <a:solidFill>
                <a:srgbClr val="002060"/>
              </a:solidFill>
              <a:latin typeface="맑은 고딕" panose="020B0503020000020004" pitchFamily="50" charset="-127"/>
              <a:sym typeface="Wingdings" panose="05000000000000000000" pitchFamily="2" charset="2"/>
            </a:endParaRPr>
          </a:p>
          <a:p>
            <a:pPr marL="357188" indent="-174625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kumimoji="1" lang="ko-KR" altLang="en-US" sz="1300" b="1" dirty="0" smtClean="0">
                <a:solidFill>
                  <a:srgbClr val="002060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모바일 </a:t>
            </a:r>
            <a:r>
              <a:rPr kumimoji="1" lang="ko-KR" altLang="en-US" sz="1300" b="1" dirty="0" err="1" smtClean="0">
                <a:solidFill>
                  <a:srgbClr val="002060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시각지능</a:t>
            </a:r>
            <a:endParaRPr kumimoji="1" lang="en-US" altLang="ko-KR" sz="1300" b="1" dirty="0" smtClean="0">
              <a:solidFill>
                <a:srgbClr val="002060"/>
              </a:solidFill>
              <a:latin typeface="맑은 고딕" panose="020B0503020000020004" pitchFamily="50" charset="-127"/>
              <a:sym typeface="Wingdings" panose="05000000000000000000" pitchFamily="2" charset="2"/>
            </a:endParaRPr>
          </a:p>
          <a:p>
            <a:pPr marL="357188" indent="-174625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kumimoji="1" lang="ko-KR" altLang="en-US" sz="1300" b="1" dirty="0" smtClean="0">
                <a:solidFill>
                  <a:srgbClr val="002060"/>
                </a:solidFill>
                <a:latin typeface="맑은 고딕" panose="020B0503020000020004" pitchFamily="50" charset="-127"/>
                <a:sym typeface="Wingdings" panose="05000000000000000000" pitchFamily="2" charset="2"/>
              </a:rPr>
              <a:t>보편적 인공지능</a:t>
            </a:r>
            <a:endParaRPr kumimoji="1" lang="en-US" altLang="ko-KR" sz="1300" b="1" dirty="0" smtClean="0">
              <a:solidFill>
                <a:srgbClr val="002060"/>
              </a:solidFill>
              <a:latin typeface="맑은 고딕" panose="020B0503020000020004" pitchFamily="50" charset="-127"/>
              <a:sym typeface="Wingdings" panose="05000000000000000000" pitchFamily="2" charset="2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56" y="2670107"/>
            <a:ext cx="1362075" cy="204787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872" y="2708889"/>
            <a:ext cx="1277554" cy="76905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332" y="3557738"/>
            <a:ext cx="1468748" cy="1160244"/>
          </a:xfrm>
          <a:prstGeom prst="rect">
            <a:avLst/>
          </a:prstGeom>
        </p:spPr>
      </p:pic>
      <p:grpSp>
        <p:nvGrpSpPr>
          <p:cNvPr id="82" name="그룹 81"/>
          <p:cNvGrpSpPr/>
          <p:nvPr/>
        </p:nvGrpSpPr>
        <p:grpSpPr>
          <a:xfrm>
            <a:off x="326973" y="1987732"/>
            <a:ext cx="1678667" cy="1794044"/>
            <a:chOff x="355854" y="1714501"/>
            <a:chExt cx="1555151" cy="1662039"/>
          </a:xfrm>
        </p:grpSpPr>
        <p:sp>
          <p:nvSpPr>
            <p:cNvPr id="83" name="Freeform 16"/>
            <p:cNvSpPr>
              <a:spLocks/>
            </p:cNvSpPr>
            <p:nvPr/>
          </p:nvSpPr>
          <p:spPr bwMode="auto">
            <a:xfrm>
              <a:off x="1228352" y="1736086"/>
              <a:ext cx="682653" cy="115724"/>
            </a:xfrm>
            <a:custGeom>
              <a:avLst/>
              <a:gdLst>
                <a:gd name="T0" fmla="*/ 584 w 584"/>
                <a:gd name="T1" fmla="*/ 0 h 99"/>
                <a:gd name="T2" fmla="*/ 102 w 584"/>
                <a:gd name="T3" fmla="*/ 0 h 99"/>
                <a:gd name="T4" fmla="*/ 0 w 584"/>
                <a:gd name="T5" fmla="*/ 99 h 99"/>
                <a:gd name="T6" fmla="*/ 485 w 584"/>
                <a:gd name="T7" fmla="*/ 99 h 99"/>
                <a:gd name="T8" fmla="*/ 584 w 584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4" h="99">
                  <a:moveTo>
                    <a:pt x="584" y="0"/>
                  </a:moveTo>
                  <a:lnTo>
                    <a:pt x="102" y="0"/>
                  </a:lnTo>
                  <a:lnTo>
                    <a:pt x="0" y="99"/>
                  </a:lnTo>
                  <a:lnTo>
                    <a:pt x="485" y="99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4" name="Freeform 17"/>
            <p:cNvSpPr>
              <a:spLocks/>
            </p:cNvSpPr>
            <p:nvPr/>
          </p:nvSpPr>
          <p:spPr bwMode="auto">
            <a:xfrm>
              <a:off x="469718" y="3041778"/>
              <a:ext cx="135596" cy="134427"/>
            </a:xfrm>
            <a:custGeom>
              <a:avLst/>
              <a:gdLst>
                <a:gd name="T0" fmla="*/ 0 w 116"/>
                <a:gd name="T1" fmla="*/ 115 h 115"/>
                <a:gd name="T2" fmla="*/ 116 w 116"/>
                <a:gd name="T3" fmla="*/ 115 h 115"/>
                <a:gd name="T4" fmla="*/ 116 w 116"/>
                <a:gd name="T5" fmla="*/ 0 h 115"/>
                <a:gd name="T6" fmla="*/ 0 w 116"/>
                <a:gd name="T7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115">
                  <a:moveTo>
                    <a:pt x="0" y="115"/>
                  </a:moveTo>
                  <a:lnTo>
                    <a:pt x="116" y="115"/>
                  </a:lnTo>
                  <a:lnTo>
                    <a:pt x="116" y="0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5" name="Freeform 18"/>
            <p:cNvSpPr>
              <a:spLocks/>
            </p:cNvSpPr>
            <p:nvPr/>
          </p:nvSpPr>
          <p:spPr bwMode="auto">
            <a:xfrm>
              <a:off x="1795281" y="1736086"/>
              <a:ext cx="115724" cy="115724"/>
            </a:xfrm>
            <a:custGeom>
              <a:avLst/>
              <a:gdLst>
                <a:gd name="T0" fmla="*/ 99 w 99"/>
                <a:gd name="T1" fmla="*/ 0 h 99"/>
                <a:gd name="T2" fmla="*/ 99 w 99"/>
                <a:gd name="T3" fmla="*/ 99 h 99"/>
                <a:gd name="T4" fmla="*/ 0 w 99"/>
                <a:gd name="T5" fmla="*/ 99 h 99"/>
                <a:gd name="T6" fmla="*/ 99 w 99"/>
                <a:gd name="T7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99">
                  <a:moveTo>
                    <a:pt x="99" y="0"/>
                  </a:moveTo>
                  <a:lnTo>
                    <a:pt x="99" y="99"/>
                  </a:lnTo>
                  <a:lnTo>
                    <a:pt x="0" y="9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6" name="모서리가 둥근 직사각형 85"/>
            <p:cNvSpPr/>
            <p:nvPr/>
          </p:nvSpPr>
          <p:spPr>
            <a:xfrm>
              <a:off x="890532" y="2025532"/>
              <a:ext cx="815911" cy="6195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4600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1"/>
              <a:tileRect/>
            </a:gradFill>
            <a:ln w="3175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50000"/>
                      <a:lumOff val="50000"/>
                      <a:alpha val="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5400000" scaled="0"/>
              </a:gradFill>
            </a:ln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" name="Freeform 15"/>
            <p:cNvSpPr>
              <a:spLocks/>
            </p:cNvSpPr>
            <p:nvPr/>
          </p:nvSpPr>
          <p:spPr bwMode="auto">
            <a:xfrm>
              <a:off x="469718" y="2034163"/>
              <a:ext cx="1143210" cy="1142042"/>
            </a:xfrm>
            <a:custGeom>
              <a:avLst/>
              <a:gdLst>
                <a:gd name="T0" fmla="*/ 493 w 978"/>
                <a:gd name="T1" fmla="*/ 0 h 977"/>
                <a:gd name="T2" fmla="*/ 420 w 978"/>
                <a:gd name="T3" fmla="*/ 74 h 977"/>
                <a:gd name="T4" fmla="*/ 0 w 978"/>
                <a:gd name="T5" fmla="*/ 490 h 977"/>
                <a:gd name="T6" fmla="*/ 0 w 978"/>
                <a:gd name="T7" fmla="*/ 977 h 977"/>
                <a:gd name="T8" fmla="*/ 905 w 978"/>
                <a:gd name="T9" fmla="*/ 74 h 977"/>
                <a:gd name="T10" fmla="*/ 978 w 978"/>
                <a:gd name="T11" fmla="*/ 0 h 977"/>
                <a:gd name="T12" fmla="*/ 493 w 978"/>
                <a:gd name="T13" fmla="*/ 0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8" h="977">
                  <a:moveTo>
                    <a:pt x="493" y="0"/>
                  </a:moveTo>
                  <a:lnTo>
                    <a:pt x="420" y="74"/>
                  </a:lnTo>
                  <a:lnTo>
                    <a:pt x="0" y="490"/>
                  </a:lnTo>
                  <a:lnTo>
                    <a:pt x="0" y="977"/>
                  </a:lnTo>
                  <a:lnTo>
                    <a:pt x="905" y="74"/>
                  </a:lnTo>
                  <a:lnTo>
                    <a:pt x="978" y="0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8" name="Freeform 15"/>
            <p:cNvSpPr>
              <a:spLocks/>
            </p:cNvSpPr>
            <p:nvPr/>
          </p:nvSpPr>
          <p:spPr bwMode="auto">
            <a:xfrm>
              <a:off x="953838" y="2031505"/>
              <a:ext cx="652316" cy="86425"/>
            </a:xfrm>
            <a:custGeom>
              <a:avLst/>
              <a:gdLst>
                <a:gd name="T0" fmla="*/ 493 w 978"/>
                <a:gd name="T1" fmla="*/ 0 h 977"/>
                <a:gd name="T2" fmla="*/ 420 w 978"/>
                <a:gd name="T3" fmla="*/ 74 h 977"/>
                <a:gd name="T4" fmla="*/ 0 w 978"/>
                <a:gd name="T5" fmla="*/ 490 h 977"/>
                <a:gd name="T6" fmla="*/ 0 w 978"/>
                <a:gd name="T7" fmla="*/ 977 h 977"/>
                <a:gd name="T8" fmla="*/ 905 w 978"/>
                <a:gd name="T9" fmla="*/ 74 h 977"/>
                <a:gd name="T10" fmla="*/ 978 w 978"/>
                <a:gd name="T11" fmla="*/ 0 h 977"/>
                <a:gd name="T12" fmla="*/ 493 w 978"/>
                <a:gd name="T13" fmla="*/ 0 h 977"/>
                <a:gd name="connsiteX0" fmla="*/ 5041 w 10000"/>
                <a:gd name="connsiteY0" fmla="*/ 0 h 5015"/>
                <a:gd name="connsiteX1" fmla="*/ 4294 w 10000"/>
                <a:gd name="connsiteY1" fmla="*/ 757 h 5015"/>
                <a:gd name="connsiteX2" fmla="*/ 0 w 10000"/>
                <a:gd name="connsiteY2" fmla="*/ 5015 h 5015"/>
                <a:gd name="connsiteX3" fmla="*/ 9254 w 10000"/>
                <a:gd name="connsiteY3" fmla="*/ 757 h 5015"/>
                <a:gd name="connsiteX4" fmla="*/ 10000 w 10000"/>
                <a:gd name="connsiteY4" fmla="*/ 0 h 5015"/>
                <a:gd name="connsiteX5" fmla="*/ 5041 w 10000"/>
                <a:gd name="connsiteY5" fmla="*/ 0 h 5015"/>
                <a:gd name="connsiteX0" fmla="*/ 747 w 5706"/>
                <a:gd name="connsiteY0" fmla="*/ 0 h 1509"/>
                <a:gd name="connsiteX1" fmla="*/ 0 w 5706"/>
                <a:gd name="connsiteY1" fmla="*/ 1509 h 1509"/>
                <a:gd name="connsiteX2" fmla="*/ 4960 w 5706"/>
                <a:gd name="connsiteY2" fmla="*/ 1509 h 1509"/>
                <a:gd name="connsiteX3" fmla="*/ 5706 w 5706"/>
                <a:gd name="connsiteY3" fmla="*/ 0 h 1509"/>
                <a:gd name="connsiteX4" fmla="*/ 747 w 5706"/>
                <a:gd name="connsiteY4" fmla="*/ 0 h 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6" h="1509">
                  <a:moveTo>
                    <a:pt x="747" y="0"/>
                  </a:moveTo>
                  <a:lnTo>
                    <a:pt x="0" y="1509"/>
                  </a:lnTo>
                  <a:lnTo>
                    <a:pt x="4960" y="1509"/>
                  </a:lnTo>
                  <a:lnTo>
                    <a:pt x="5706" y="0"/>
                  </a:lnTo>
                  <a:lnTo>
                    <a:pt x="747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85000"/>
                    <a:lumOff val="15000"/>
                    <a:alpha val="39000"/>
                  </a:schemeClr>
                </a:gs>
                <a:gs pos="46000">
                  <a:schemeClr val="tx1">
                    <a:lumMod val="75000"/>
                    <a:lumOff val="25000"/>
                    <a:alpha val="15000"/>
                  </a:schemeClr>
                </a:gs>
                <a:gs pos="100000">
                  <a:schemeClr val="tx1">
                    <a:lumMod val="75000"/>
                    <a:lumOff val="25000"/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9" name="Freeform 15"/>
            <p:cNvSpPr>
              <a:spLocks/>
            </p:cNvSpPr>
            <p:nvPr/>
          </p:nvSpPr>
          <p:spPr bwMode="auto">
            <a:xfrm rot="5400000" flipV="1">
              <a:off x="184598" y="2806834"/>
              <a:ext cx="652316" cy="86425"/>
            </a:xfrm>
            <a:custGeom>
              <a:avLst/>
              <a:gdLst>
                <a:gd name="T0" fmla="*/ 493 w 978"/>
                <a:gd name="T1" fmla="*/ 0 h 977"/>
                <a:gd name="T2" fmla="*/ 420 w 978"/>
                <a:gd name="T3" fmla="*/ 74 h 977"/>
                <a:gd name="T4" fmla="*/ 0 w 978"/>
                <a:gd name="T5" fmla="*/ 490 h 977"/>
                <a:gd name="T6" fmla="*/ 0 w 978"/>
                <a:gd name="T7" fmla="*/ 977 h 977"/>
                <a:gd name="T8" fmla="*/ 905 w 978"/>
                <a:gd name="T9" fmla="*/ 74 h 977"/>
                <a:gd name="T10" fmla="*/ 978 w 978"/>
                <a:gd name="T11" fmla="*/ 0 h 977"/>
                <a:gd name="T12" fmla="*/ 493 w 978"/>
                <a:gd name="T13" fmla="*/ 0 h 977"/>
                <a:gd name="connsiteX0" fmla="*/ 5041 w 10000"/>
                <a:gd name="connsiteY0" fmla="*/ 0 h 5015"/>
                <a:gd name="connsiteX1" fmla="*/ 4294 w 10000"/>
                <a:gd name="connsiteY1" fmla="*/ 757 h 5015"/>
                <a:gd name="connsiteX2" fmla="*/ 0 w 10000"/>
                <a:gd name="connsiteY2" fmla="*/ 5015 h 5015"/>
                <a:gd name="connsiteX3" fmla="*/ 9254 w 10000"/>
                <a:gd name="connsiteY3" fmla="*/ 757 h 5015"/>
                <a:gd name="connsiteX4" fmla="*/ 10000 w 10000"/>
                <a:gd name="connsiteY4" fmla="*/ 0 h 5015"/>
                <a:gd name="connsiteX5" fmla="*/ 5041 w 10000"/>
                <a:gd name="connsiteY5" fmla="*/ 0 h 5015"/>
                <a:gd name="connsiteX0" fmla="*/ 747 w 5706"/>
                <a:gd name="connsiteY0" fmla="*/ 0 h 1509"/>
                <a:gd name="connsiteX1" fmla="*/ 0 w 5706"/>
                <a:gd name="connsiteY1" fmla="*/ 1509 h 1509"/>
                <a:gd name="connsiteX2" fmla="*/ 4960 w 5706"/>
                <a:gd name="connsiteY2" fmla="*/ 1509 h 1509"/>
                <a:gd name="connsiteX3" fmla="*/ 5706 w 5706"/>
                <a:gd name="connsiteY3" fmla="*/ 0 h 1509"/>
                <a:gd name="connsiteX4" fmla="*/ 747 w 5706"/>
                <a:gd name="connsiteY4" fmla="*/ 0 h 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6" h="1509">
                  <a:moveTo>
                    <a:pt x="747" y="0"/>
                  </a:moveTo>
                  <a:lnTo>
                    <a:pt x="0" y="1509"/>
                  </a:lnTo>
                  <a:lnTo>
                    <a:pt x="4960" y="1509"/>
                  </a:lnTo>
                  <a:lnTo>
                    <a:pt x="5706" y="0"/>
                  </a:lnTo>
                  <a:lnTo>
                    <a:pt x="747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85000"/>
                    <a:lumOff val="15000"/>
                    <a:alpha val="39000"/>
                  </a:schemeClr>
                </a:gs>
                <a:gs pos="46000">
                  <a:schemeClr val="tx1">
                    <a:lumMod val="75000"/>
                    <a:lumOff val="25000"/>
                    <a:alpha val="15000"/>
                  </a:schemeClr>
                </a:gs>
                <a:gs pos="100000">
                  <a:schemeClr val="tx1">
                    <a:lumMod val="75000"/>
                    <a:lumOff val="25000"/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0" name="모서리가 둥근 직사각형 89"/>
            <p:cNvSpPr/>
            <p:nvPr/>
          </p:nvSpPr>
          <p:spPr>
            <a:xfrm rot="18890941">
              <a:off x="1736897" y="1787350"/>
              <a:ext cx="185556" cy="39858"/>
            </a:xfrm>
            <a:prstGeom prst="roundRect">
              <a:avLst>
                <a:gd name="adj" fmla="val 4905"/>
              </a:avLst>
            </a:prstGeom>
            <a:gradFill flip="none" rotWithShape="1">
              <a:gsLst>
                <a:gs pos="10000">
                  <a:schemeClr val="bg1"/>
                </a:gs>
                <a:gs pos="30000">
                  <a:schemeClr val="bg1">
                    <a:alpha val="46000"/>
                  </a:schemeClr>
                </a:gs>
                <a:gs pos="55000">
                  <a:schemeClr val="bg1">
                    <a:alpha val="0"/>
                  </a:schemeClr>
                </a:gs>
                <a:gs pos="100000">
                  <a:schemeClr val="bg1"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</a:pPr>
              <a:endParaRPr lang="en-US" altLang="ko-KR" b="1" dirty="0">
                <a:ln>
                  <a:solidFill>
                    <a:srgbClr val="00ADEF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a typeface="HY견고딕" pitchFamily="18" charset="-127"/>
                <a:cs typeface="Arial" charset="0"/>
              </a:endParaRPr>
            </a:p>
          </p:txBody>
        </p:sp>
        <p:sp>
          <p:nvSpPr>
            <p:cNvPr id="91" name="모서리가 둥근 직사각형 90"/>
            <p:cNvSpPr/>
            <p:nvPr/>
          </p:nvSpPr>
          <p:spPr>
            <a:xfrm rot="18890941">
              <a:off x="255074" y="2574627"/>
              <a:ext cx="1563969" cy="39858"/>
            </a:xfrm>
            <a:prstGeom prst="roundRect">
              <a:avLst>
                <a:gd name="adj" fmla="val 4905"/>
              </a:avLst>
            </a:prstGeom>
            <a:gradFill flip="none" rotWithShape="1">
              <a:gsLst>
                <a:gs pos="10000">
                  <a:schemeClr val="bg1"/>
                </a:gs>
                <a:gs pos="30000">
                  <a:schemeClr val="bg1">
                    <a:alpha val="46000"/>
                  </a:schemeClr>
                </a:gs>
                <a:gs pos="55000">
                  <a:schemeClr val="bg1">
                    <a:alpha val="0"/>
                  </a:schemeClr>
                </a:gs>
                <a:gs pos="100000">
                  <a:schemeClr val="bg1"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</a:pPr>
              <a:endParaRPr lang="en-US" altLang="ko-KR" b="1" dirty="0">
                <a:ln>
                  <a:solidFill>
                    <a:srgbClr val="00ADEF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a typeface="HY견고딕" pitchFamily="18" charset="-127"/>
                <a:cs typeface="Arial" charset="0"/>
              </a:endParaRPr>
            </a:p>
          </p:txBody>
        </p:sp>
        <p:sp>
          <p:nvSpPr>
            <p:cNvPr id="92" name="직사각형 91"/>
            <p:cNvSpPr/>
            <p:nvPr/>
          </p:nvSpPr>
          <p:spPr bwMode="auto">
            <a:xfrm rot="18900000">
              <a:off x="355854" y="2199028"/>
              <a:ext cx="1128380" cy="435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indent="-457200" algn="ctr">
                <a:spcBef>
                  <a:spcPts val="800"/>
                </a:spcBef>
                <a:defRPr/>
              </a:pPr>
              <a:r>
                <a:rPr lang="en-US" altLang="ko-KR" sz="1600" b="1" dirty="0" smtClean="0">
                  <a:ln>
                    <a:solidFill>
                      <a:srgbClr val="00ADEF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AS-IS</a:t>
              </a:r>
              <a:endParaRPr lang="en-US" altLang="ko-KR" sz="900" dirty="0" smtClean="0">
                <a:ln>
                  <a:solidFill>
                    <a:srgbClr val="00ADE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106" name="그림 1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0304" y="3745641"/>
            <a:ext cx="861411" cy="641064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07" name="Picture 4" descr="Securit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25088" y="3632488"/>
            <a:ext cx="885178" cy="947255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10" descr="http://www.kimdirector.co.kr/ckfinder/userfiles/images/mdm_ico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197" y="2700750"/>
            <a:ext cx="1139876" cy="63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그림 10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8788" y="2607020"/>
            <a:ext cx="691638" cy="84312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0" name="AutoShape 8"/>
          <p:cNvSpPr>
            <a:spLocks noChangeArrowheads="1"/>
          </p:cNvSpPr>
          <p:nvPr/>
        </p:nvSpPr>
        <p:spPr bwMode="blackWhite">
          <a:xfrm>
            <a:off x="4983740" y="2433811"/>
            <a:ext cx="3494388" cy="2284172"/>
          </a:xfrm>
          <a:prstGeom prst="roundRect">
            <a:avLst>
              <a:gd name="adj" fmla="val 3640"/>
            </a:avLst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dist="107763" dir="2700000" sx="1000" sy="1000" algn="ctr" rotWithShape="0">
              <a:schemeClr val="bg2"/>
            </a:outerShdw>
          </a:effectLst>
        </p:spPr>
        <p:txBody>
          <a:bodyPr wrap="square" anchor="ctr"/>
          <a:lstStyle/>
          <a:p>
            <a:pPr algn="ctr"/>
            <a:endParaRPr lang="en-US" altLang="ko-KR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altLang="ko-KR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altLang="ko-KR" sz="105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098188" y="3339051"/>
            <a:ext cx="944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err="1" smtClean="0"/>
              <a:t>모바일기기</a:t>
            </a:r>
            <a:endParaRPr lang="ko-KR" altLang="en-US" sz="1200" b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6085475" y="3343887"/>
            <a:ext cx="11710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err="1" smtClean="0"/>
              <a:t>웨어러블</a:t>
            </a:r>
            <a:r>
              <a:rPr lang="en-US" altLang="ko-KR" sz="1200" b="1" dirty="0" smtClean="0"/>
              <a:t>/IOT</a:t>
            </a:r>
            <a:endParaRPr lang="ko-KR" altLang="en-US" sz="1200" b="1" dirty="0"/>
          </a:p>
        </p:txBody>
      </p:sp>
      <p:sp>
        <p:nvSpPr>
          <p:cNvPr id="113" name="TextBox 112"/>
          <p:cNvSpPr txBox="1"/>
          <p:nvPr/>
        </p:nvSpPr>
        <p:spPr>
          <a:xfrm>
            <a:off x="5103585" y="4393928"/>
            <a:ext cx="944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/>
              <a:t>지능형보안</a:t>
            </a:r>
            <a:endParaRPr lang="ko-KR" altLang="en-US" sz="1200" b="1" dirty="0"/>
          </a:p>
        </p:txBody>
      </p:sp>
      <p:sp>
        <p:nvSpPr>
          <p:cNvPr id="114" name="TextBox 113"/>
          <p:cNvSpPr txBox="1"/>
          <p:nvPr/>
        </p:nvSpPr>
        <p:spPr>
          <a:xfrm>
            <a:off x="6156835" y="4381827"/>
            <a:ext cx="944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/>
              <a:t>지능형로봇</a:t>
            </a:r>
            <a:endParaRPr lang="ko-KR" altLang="en-US" sz="1200" b="1" dirty="0"/>
          </a:p>
        </p:txBody>
      </p:sp>
      <p:sp>
        <p:nvSpPr>
          <p:cNvPr id="116" name="직사각형 115"/>
          <p:cNvSpPr/>
          <p:nvPr/>
        </p:nvSpPr>
        <p:spPr>
          <a:xfrm>
            <a:off x="5199150" y="5392349"/>
            <a:ext cx="13170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rgbClr val="0000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신경모사</a:t>
            </a:r>
            <a:endParaRPr lang="en-US" altLang="ko-KR" sz="1400" b="1" dirty="0" smtClean="0">
              <a:solidFill>
                <a:srgbClr val="0000FF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1400" b="1" dirty="0" smtClean="0">
                <a:solidFill>
                  <a:srgbClr val="0000FF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시각지능 칩</a:t>
            </a:r>
            <a:endParaRPr lang="en-US" altLang="ko-KR" sz="1400" b="1" dirty="0" smtClean="0">
              <a:solidFill>
                <a:srgbClr val="0000FF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117" name="그림 1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0464" y="4661514"/>
            <a:ext cx="1219354" cy="914516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118" name="Picture 24" descr="http://sunday.joins.com/_data/photo/2011/04/1001374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888" y="2588482"/>
            <a:ext cx="1032144" cy="753812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TextBox 118"/>
          <p:cNvSpPr txBox="1"/>
          <p:nvPr/>
        </p:nvSpPr>
        <p:spPr>
          <a:xfrm>
            <a:off x="7174029" y="3324637"/>
            <a:ext cx="1129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smtClean="0"/>
              <a:t>차량지능센서</a:t>
            </a:r>
            <a:endParaRPr lang="ko-KR" altLang="en-US" sz="1200" b="1" dirty="0"/>
          </a:p>
        </p:txBody>
      </p:sp>
      <p:grpSp>
        <p:nvGrpSpPr>
          <p:cNvPr id="13" name="그룹 12"/>
          <p:cNvGrpSpPr/>
          <p:nvPr/>
        </p:nvGrpSpPr>
        <p:grpSpPr>
          <a:xfrm>
            <a:off x="7248284" y="3616050"/>
            <a:ext cx="1120508" cy="772252"/>
            <a:chOff x="6270647" y="4711407"/>
            <a:chExt cx="1120508" cy="772252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83105" y="4711407"/>
              <a:ext cx="908050" cy="561340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270647" y="5112726"/>
              <a:ext cx="843273" cy="370933"/>
            </a:xfrm>
            <a:prstGeom prst="rect">
              <a:avLst/>
            </a:prstGeom>
          </p:spPr>
        </p:pic>
      </p:grpSp>
      <p:sp>
        <p:nvSpPr>
          <p:cNvPr id="120" name="TextBox 119"/>
          <p:cNvSpPr txBox="1"/>
          <p:nvPr/>
        </p:nvSpPr>
        <p:spPr>
          <a:xfrm>
            <a:off x="7259330" y="4349697"/>
            <a:ext cx="1129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dirty="0" err="1" smtClean="0"/>
              <a:t>드론</a:t>
            </a:r>
            <a:endParaRPr lang="ko-KR" altLang="en-US" sz="1200" b="1" dirty="0"/>
          </a:p>
        </p:txBody>
      </p:sp>
      <p:grpSp>
        <p:nvGrpSpPr>
          <p:cNvPr id="93" name="그룹 92"/>
          <p:cNvGrpSpPr/>
          <p:nvPr/>
        </p:nvGrpSpPr>
        <p:grpSpPr>
          <a:xfrm>
            <a:off x="4456180" y="1980005"/>
            <a:ext cx="1678667" cy="1794044"/>
            <a:chOff x="355854" y="1714501"/>
            <a:chExt cx="1555151" cy="1662039"/>
          </a:xfrm>
        </p:grpSpPr>
        <p:sp>
          <p:nvSpPr>
            <p:cNvPr id="94" name="Freeform 16"/>
            <p:cNvSpPr>
              <a:spLocks/>
            </p:cNvSpPr>
            <p:nvPr/>
          </p:nvSpPr>
          <p:spPr bwMode="auto">
            <a:xfrm>
              <a:off x="1228352" y="1736086"/>
              <a:ext cx="682653" cy="115724"/>
            </a:xfrm>
            <a:custGeom>
              <a:avLst/>
              <a:gdLst>
                <a:gd name="T0" fmla="*/ 584 w 584"/>
                <a:gd name="T1" fmla="*/ 0 h 99"/>
                <a:gd name="T2" fmla="*/ 102 w 584"/>
                <a:gd name="T3" fmla="*/ 0 h 99"/>
                <a:gd name="T4" fmla="*/ 0 w 584"/>
                <a:gd name="T5" fmla="*/ 99 h 99"/>
                <a:gd name="T6" fmla="*/ 485 w 584"/>
                <a:gd name="T7" fmla="*/ 99 h 99"/>
                <a:gd name="T8" fmla="*/ 584 w 584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4" h="99">
                  <a:moveTo>
                    <a:pt x="584" y="0"/>
                  </a:moveTo>
                  <a:lnTo>
                    <a:pt x="102" y="0"/>
                  </a:lnTo>
                  <a:lnTo>
                    <a:pt x="0" y="99"/>
                  </a:lnTo>
                  <a:lnTo>
                    <a:pt x="485" y="99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5" name="Freeform 17"/>
            <p:cNvSpPr>
              <a:spLocks/>
            </p:cNvSpPr>
            <p:nvPr/>
          </p:nvSpPr>
          <p:spPr bwMode="auto">
            <a:xfrm>
              <a:off x="469718" y="3041778"/>
              <a:ext cx="135596" cy="134427"/>
            </a:xfrm>
            <a:custGeom>
              <a:avLst/>
              <a:gdLst>
                <a:gd name="T0" fmla="*/ 0 w 116"/>
                <a:gd name="T1" fmla="*/ 115 h 115"/>
                <a:gd name="T2" fmla="*/ 116 w 116"/>
                <a:gd name="T3" fmla="*/ 115 h 115"/>
                <a:gd name="T4" fmla="*/ 116 w 116"/>
                <a:gd name="T5" fmla="*/ 0 h 115"/>
                <a:gd name="T6" fmla="*/ 0 w 116"/>
                <a:gd name="T7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115">
                  <a:moveTo>
                    <a:pt x="0" y="115"/>
                  </a:moveTo>
                  <a:lnTo>
                    <a:pt x="116" y="115"/>
                  </a:lnTo>
                  <a:lnTo>
                    <a:pt x="116" y="0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6" name="Freeform 18"/>
            <p:cNvSpPr>
              <a:spLocks/>
            </p:cNvSpPr>
            <p:nvPr/>
          </p:nvSpPr>
          <p:spPr bwMode="auto">
            <a:xfrm>
              <a:off x="1795281" y="1736086"/>
              <a:ext cx="115724" cy="115724"/>
            </a:xfrm>
            <a:custGeom>
              <a:avLst/>
              <a:gdLst>
                <a:gd name="T0" fmla="*/ 99 w 99"/>
                <a:gd name="T1" fmla="*/ 0 h 99"/>
                <a:gd name="T2" fmla="*/ 99 w 99"/>
                <a:gd name="T3" fmla="*/ 99 h 99"/>
                <a:gd name="T4" fmla="*/ 0 w 99"/>
                <a:gd name="T5" fmla="*/ 99 h 99"/>
                <a:gd name="T6" fmla="*/ 99 w 99"/>
                <a:gd name="T7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99">
                  <a:moveTo>
                    <a:pt x="99" y="0"/>
                  </a:moveTo>
                  <a:lnTo>
                    <a:pt x="99" y="99"/>
                  </a:lnTo>
                  <a:lnTo>
                    <a:pt x="0" y="9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7" name="모서리가 둥근 직사각형 96"/>
            <p:cNvSpPr/>
            <p:nvPr/>
          </p:nvSpPr>
          <p:spPr>
            <a:xfrm>
              <a:off x="890532" y="2025532"/>
              <a:ext cx="815911" cy="6195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4600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1"/>
              <a:tileRect/>
            </a:gradFill>
            <a:ln w="3175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0000">
                    <a:schemeClr val="tx1">
                      <a:lumMod val="50000"/>
                      <a:lumOff val="50000"/>
                      <a:alpha val="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5400000" scaled="0"/>
              </a:gradFill>
            </a:ln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" name="Freeform 15"/>
            <p:cNvSpPr>
              <a:spLocks/>
            </p:cNvSpPr>
            <p:nvPr/>
          </p:nvSpPr>
          <p:spPr bwMode="auto">
            <a:xfrm>
              <a:off x="469718" y="2034163"/>
              <a:ext cx="1143210" cy="1142042"/>
            </a:xfrm>
            <a:custGeom>
              <a:avLst/>
              <a:gdLst>
                <a:gd name="T0" fmla="*/ 493 w 978"/>
                <a:gd name="T1" fmla="*/ 0 h 977"/>
                <a:gd name="T2" fmla="*/ 420 w 978"/>
                <a:gd name="T3" fmla="*/ 74 h 977"/>
                <a:gd name="T4" fmla="*/ 0 w 978"/>
                <a:gd name="T5" fmla="*/ 490 h 977"/>
                <a:gd name="T6" fmla="*/ 0 w 978"/>
                <a:gd name="T7" fmla="*/ 977 h 977"/>
                <a:gd name="T8" fmla="*/ 905 w 978"/>
                <a:gd name="T9" fmla="*/ 74 h 977"/>
                <a:gd name="T10" fmla="*/ 978 w 978"/>
                <a:gd name="T11" fmla="*/ 0 h 977"/>
                <a:gd name="T12" fmla="*/ 493 w 978"/>
                <a:gd name="T13" fmla="*/ 0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8" h="977">
                  <a:moveTo>
                    <a:pt x="493" y="0"/>
                  </a:moveTo>
                  <a:lnTo>
                    <a:pt x="420" y="74"/>
                  </a:lnTo>
                  <a:lnTo>
                    <a:pt x="0" y="490"/>
                  </a:lnTo>
                  <a:lnTo>
                    <a:pt x="0" y="977"/>
                  </a:lnTo>
                  <a:lnTo>
                    <a:pt x="905" y="74"/>
                  </a:lnTo>
                  <a:lnTo>
                    <a:pt x="978" y="0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9" name="Freeform 15"/>
            <p:cNvSpPr>
              <a:spLocks/>
            </p:cNvSpPr>
            <p:nvPr/>
          </p:nvSpPr>
          <p:spPr bwMode="auto">
            <a:xfrm>
              <a:off x="953838" y="2031505"/>
              <a:ext cx="652316" cy="86425"/>
            </a:xfrm>
            <a:custGeom>
              <a:avLst/>
              <a:gdLst>
                <a:gd name="T0" fmla="*/ 493 w 978"/>
                <a:gd name="T1" fmla="*/ 0 h 977"/>
                <a:gd name="T2" fmla="*/ 420 w 978"/>
                <a:gd name="T3" fmla="*/ 74 h 977"/>
                <a:gd name="T4" fmla="*/ 0 w 978"/>
                <a:gd name="T5" fmla="*/ 490 h 977"/>
                <a:gd name="T6" fmla="*/ 0 w 978"/>
                <a:gd name="T7" fmla="*/ 977 h 977"/>
                <a:gd name="T8" fmla="*/ 905 w 978"/>
                <a:gd name="T9" fmla="*/ 74 h 977"/>
                <a:gd name="T10" fmla="*/ 978 w 978"/>
                <a:gd name="T11" fmla="*/ 0 h 977"/>
                <a:gd name="T12" fmla="*/ 493 w 978"/>
                <a:gd name="T13" fmla="*/ 0 h 977"/>
                <a:gd name="connsiteX0" fmla="*/ 5041 w 10000"/>
                <a:gd name="connsiteY0" fmla="*/ 0 h 5015"/>
                <a:gd name="connsiteX1" fmla="*/ 4294 w 10000"/>
                <a:gd name="connsiteY1" fmla="*/ 757 h 5015"/>
                <a:gd name="connsiteX2" fmla="*/ 0 w 10000"/>
                <a:gd name="connsiteY2" fmla="*/ 5015 h 5015"/>
                <a:gd name="connsiteX3" fmla="*/ 9254 w 10000"/>
                <a:gd name="connsiteY3" fmla="*/ 757 h 5015"/>
                <a:gd name="connsiteX4" fmla="*/ 10000 w 10000"/>
                <a:gd name="connsiteY4" fmla="*/ 0 h 5015"/>
                <a:gd name="connsiteX5" fmla="*/ 5041 w 10000"/>
                <a:gd name="connsiteY5" fmla="*/ 0 h 5015"/>
                <a:gd name="connsiteX0" fmla="*/ 747 w 5706"/>
                <a:gd name="connsiteY0" fmla="*/ 0 h 1509"/>
                <a:gd name="connsiteX1" fmla="*/ 0 w 5706"/>
                <a:gd name="connsiteY1" fmla="*/ 1509 h 1509"/>
                <a:gd name="connsiteX2" fmla="*/ 4960 w 5706"/>
                <a:gd name="connsiteY2" fmla="*/ 1509 h 1509"/>
                <a:gd name="connsiteX3" fmla="*/ 5706 w 5706"/>
                <a:gd name="connsiteY3" fmla="*/ 0 h 1509"/>
                <a:gd name="connsiteX4" fmla="*/ 747 w 5706"/>
                <a:gd name="connsiteY4" fmla="*/ 0 h 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6" h="1509">
                  <a:moveTo>
                    <a:pt x="747" y="0"/>
                  </a:moveTo>
                  <a:lnTo>
                    <a:pt x="0" y="1509"/>
                  </a:lnTo>
                  <a:lnTo>
                    <a:pt x="4960" y="1509"/>
                  </a:lnTo>
                  <a:lnTo>
                    <a:pt x="5706" y="0"/>
                  </a:lnTo>
                  <a:lnTo>
                    <a:pt x="747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85000"/>
                    <a:lumOff val="15000"/>
                    <a:alpha val="39000"/>
                  </a:schemeClr>
                </a:gs>
                <a:gs pos="46000">
                  <a:schemeClr val="tx1">
                    <a:lumMod val="75000"/>
                    <a:lumOff val="25000"/>
                    <a:alpha val="15000"/>
                  </a:schemeClr>
                </a:gs>
                <a:gs pos="100000">
                  <a:schemeClr val="tx1">
                    <a:lumMod val="75000"/>
                    <a:lumOff val="25000"/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0" name="Freeform 15"/>
            <p:cNvSpPr>
              <a:spLocks/>
            </p:cNvSpPr>
            <p:nvPr/>
          </p:nvSpPr>
          <p:spPr bwMode="auto">
            <a:xfrm rot="5400000" flipV="1">
              <a:off x="184598" y="2806834"/>
              <a:ext cx="652316" cy="86425"/>
            </a:xfrm>
            <a:custGeom>
              <a:avLst/>
              <a:gdLst>
                <a:gd name="T0" fmla="*/ 493 w 978"/>
                <a:gd name="T1" fmla="*/ 0 h 977"/>
                <a:gd name="T2" fmla="*/ 420 w 978"/>
                <a:gd name="T3" fmla="*/ 74 h 977"/>
                <a:gd name="T4" fmla="*/ 0 w 978"/>
                <a:gd name="T5" fmla="*/ 490 h 977"/>
                <a:gd name="T6" fmla="*/ 0 w 978"/>
                <a:gd name="T7" fmla="*/ 977 h 977"/>
                <a:gd name="T8" fmla="*/ 905 w 978"/>
                <a:gd name="T9" fmla="*/ 74 h 977"/>
                <a:gd name="T10" fmla="*/ 978 w 978"/>
                <a:gd name="T11" fmla="*/ 0 h 977"/>
                <a:gd name="T12" fmla="*/ 493 w 978"/>
                <a:gd name="T13" fmla="*/ 0 h 977"/>
                <a:gd name="connsiteX0" fmla="*/ 5041 w 10000"/>
                <a:gd name="connsiteY0" fmla="*/ 0 h 5015"/>
                <a:gd name="connsiteX1" fmla="*/ 4294 w 10000"/>
                <a:gd name="connsiteY1" fmla="*/ 757 h 5015"/>
                <a:gd name="connsiteX2" fmla="*/ 0 w 10000"/>
                <a:gd name="connsiteY2" fmla="*/ 5015 h 5015"/>
                <a:gd name="connsiteX3" fmla="*/ 9254 w 10000"/>
                <a:gd name="connsiteY3" fmla="*/ 757 h 5015"/>
                <a:gd name="connsiteX4" fmla="*/ 10000 w 10000"/>
                <a:gd name="connsiteY4" fmla="*/ 0 h 5015"/>
                <a:gd name="connsiteX5" fmla="*/ 5041 w 10000"/>
                <a:gd name="connsiteY5" fmla="*/ 0 h 5015"/>
                <a:gd name="connsiteX0" fmla="*/ 747 w 5706"/>
                <a:gd name="connsiteY0" fmla="*/ 0 h 1509"/>
                <a:gd name="connsiteX1" fmla="*/ 0 w 5706"/>
                <a:gd name="connsiteY1" fmla="*/ 1509 h 1509"/>
                <a:gd name="connsiteX2" fmla="*/ 4960 w 5706"/>
                <a:gd name="connsiteY2" fmla="*/ 1509 h 1509"/>
                <a:gd name="connsiteX3" fmla="*/ 5706 w 5706"/>
                <a:gd name="connsiteY3" fmla="*/ 0 h 1509"/>
                <a:gd name="connsiteX4" fmla="*/ 747 w 5706"/>
                <a:gd name="connsiteY4" fmla="*/ 0 h 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6" h="1509">
                  <a:moveTo>
                    <a:pt x="747" y="0"/>
                  </a:moveTo>
                  <a:lnTo>
                    <a:pt x="0" y="1509"/>
                  </a:lnTo>
                  <a:lnTo>
                    <a:pt x="4960" y="1509"/>
                  </a:lnTo>
                  <a:lnTo>
                    <a:pt x="5706" y="0"/>
                  </a:lnTo>
                  <a:lnTo>
                    <a:pt x="747" y="0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lumMod val="85000"/>
                    <a:lumOff val="15000"/>
                    <a:alpha val="39000"/>
                  </a:schemeClr>
                </a:gs>
                <a:gs pos="46000">
                  <a:schemeClr val="tx1">
                    <a:lumMod val="75000"/>
                    <a:lumOff val="25000"/>
                    <a:alpha val="15000"/>
                  </a:schemeClr>
                </a:gs>
                <a:gs pos="100000">
                  <a:schemeClr val="tx1">
                    <a:lumMod val="75000"/>
                    <a:lumOff val="25000"/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1" name="모서리가 둥근 직사각형 100"/>
            <p:cNvSpPr/>
            <p:nvPr/>
          </p:nvSpPr>
          <p:spPr>
            <a:xfrm rot="18890941">
              <a:off x="1736897" y="1787350"/>
              <a:ext cx="185556" cy="39858"/>
            </a:xfrm>
            <a:prstGeom prst="roundRect">
              <a:avLst>
                <a:gd name="adj" fmla="val 4905"/>
              </a:avLst>
            </a:prstGeom>
            <a:gradFill flip="none" rotWithShape="1">
              <a:gsLst>
                <a:gs pos="10000">
                  <a:schemeClr val="bg1"/>
                </a:gs>
                <a:gs pos="30000">
                  <a:schemeClr val="bg1">
                    <a:alpha val="46000"/>
                  </a:schemeClr>
                </a:gs>
                <a:gs pos="55000">
                  <a:schemeClr val="bg1">
                    <a:alpha val="0"/>
                  </a:schemeClr>
                </a:gs>
                <a:gs pos="100000">
                  <a:schemeClr val="bg1"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</a:pPr>
              <a:endParaRPr lang="en-US" altLang="ko-KR" b="1" dirty="0">
                <a:ln>
                  <a:solidFill>
                    <a:srgbClr val="00ADEF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a typeface="HY견고딕" pitchFamily="18" charset="-127"/>
                <a:cs typeface="Arial" charset="0"/>
              </a:endParaRPr>
            </a:p>
          </p:txBody>
        </p:sp>
        <p:sp>
          <p:nvSpPr>
            <p:cNvPr id="102" name="모서리가 둥근 직사각형 101"/>
            <p:cNvSpPr/>
            <p:nvPr/>
          </p:nvSpPr>
          <p:spPr>
            <a:xfrm rot="18890941">
              <a:off x="255074" y="2574627"/>
              <a:ext cx="1563969" cy="39858"/>
            </a:xfrm>
            <a:prstGeom prst="roundRect">
              <a:avLst>
                <a:gd name="adj" fmla="val 4905"/>
              </a:avLst>
            </a:prstGeom>
            <a:gradFill flip="none" rotWithShape="1">
              <a:gsLst>
                <a:gs pos="10000">
                  <a:schemeClr val="bg1"/>
                </a:gs>
                <a:gs pos="30000">
                  <a:schemeClr val="bg1">
                    <a:alpha val="46000"/>
                  </a:schemeClr>
                </a:gs>
                <a:gs pos="55000">
                  <a:schemeClr val="bg1">
                    <a:alpha val="0"/>
                  </a:schemeClr>
                </a:gs>
                <a:gs pos="100000">
                  <a:schemeClr val="bg1">
                    <a:lumMod val="0"/>
                    <a:lumOff val="100000"/>
                    <a:alpha val="0"/>
                  </a:schemeClr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</a:pPr>
              <a:endParaRPr lang="en-US" altLang="ko-KR" b="1" dirty="0">
                <a:ln>
                  <a:solidFill>
                    <a:srgbClr val="00ADEF">
                      <a:shade val="50000"/>
                      <a:alpha val="0"/>
                    </a:srgbClr>
                  </a:solidFill>
                </a:ln>
                <a:solidFill>
                  <a:prstClr val="white"/>
                </a:solidFill>
                <a:ea typeface="HY견고딕" pitchFamily="18" charset="-127"/>
                <a:cs typeface="Arial" charset="0"/>
              </a:endParaRPr>
            </a:p>
          </p:txBody>
        </p:sp>
        <p:sp>
          <p:nvSpPr>
            <p:cNvPr id="103" name="직사각형 102"/>
            <p:cNvSpPr/>
            <p:nvPr/>
          </p:nvSpPr>
          <p:spPr bwMode="auto">
            <a:xfrm rot="18900000">
              <a:off x="355854" y="2199028"/>
              <a:ext cx="1128380" cy="43515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indent="-457200" algn="ctr">
                <a:spcBef>
                  <a:spcPts val="800"/>
                </a:spcBef>
                <a:defRPr/>
              </a:pPr>
              <a:r>
                <a:rPr lang="en-US" altLang="ko-KR" sz="1600" b="1" dirty="0" smtClean="0">
                  <a:ln>
                    <a:solidFill>
                      <a:srgbClr val="00ADEF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+mn-ea"/>
                </a:rPr>
                <a:t>TO-BE</a:t>
              </a:r>
              <a:endParaRPr lang="en-US" altLang="ko-KR" sz="900" dirty="0" smtClean="0">
                <a:ln>
                  <a:solidFill>
                    <a:srgbClr val="00ADEF">
                      <a:alpha val="0"/>
                    </a:srgb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114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기술사업성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0CCDFE3-B050-472A-B2FB-4D458CA17BDC}" type="slidenum">
              <a:rPr lang="en-GB" altLang="ja-JP" smtClean="0"/>
              <a:pPr>
                <a:defRPr/>
              </a:pPr>
              <a:t>14</a:t>
            </a:fld>
            <a:endParaRPr lang="en-GB" altLang="ja-JP" dirty="0"/>
          </a:p>
        </p:txBody>
      </p:sp>
      <p:pic>
        <p:nvPicPr>
          <p:cNvPr id="2051" name="그림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10" y="1041672"/>
            <a:ext cx="3451225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그림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615" y="1041673"/>
            <a:ext cx="3459163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6850" y="3004457"/>
            <a:ext cx="3562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Face Recognition and  Analysis</a:t>
            </a:r>
          </a:p>
          <a:p>
            <a:r>
              <a:rPr lang="en-US" altLang="ko-KR" dirty="0" smtClean="0"/>
              <a:t>( Face++)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14703" y="3004457"/>
            <a:ext cx="4251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Vehicle Detection and Properties Analysis</a:t>
            </a:r>
          </a:p>
          <a:p>
            <a:r>
              <a:rPr lang="en-US" altLang="ko-KR" dirty="0" smtClean="0"/>
              <a:t>(ICE Tech)</a:t>
            </a:r>
            <a:endParaRPr lang="ko-KR" alt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10" y="3650788"/>
            <a:ext cx="3451225" cy="195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16850" y="5636793"/>
            <a:ext cx="4006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Application Processor with A.I. Engine</a:t>
            </a:r>
          </a:p>
          <a:p>
            <a:r>
              <a:rPr lang="en-US" altLang="ko-KR" dirty="0" smtClean="0"/>
              <a:t>( </a:t>
            </a:r>
            <a:r>
              <a:rPr lang="en-US" altLang="ko-KR" dirty="0" err="1" smtClean="0"/>
              <a:t>HiSilicon</a:t>
            </a:r>
            <a:r>
              <a:rPr lang="en-US" altLang="ko-KR" dirty="0" smtClean="0"/>
              <a:t> )</a:t>
            </a:r>
            <a:endParaRPr lang="ko-KR" altLang="en-US" dirty="0"/>
          </a:p>
        </p:txBody>
      </p:sp>
      <p:pic>
        <p:nvPicPr>
          <p:cNvPr id="2054" name="그림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614" y="3650788"/>
            <a:ext cx="3459163" cy="195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614703" y="5623665"/>
            <a:ext cx="4251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Human Detection and Analysis (Skeleton)</a:t>
            </a:r>
          </a:p>
          <a:p>
            <a:r>
              <a:rPr lang="en-US" altLang="ko-KR" dirty="0" smtClean="0"/>
              <a:t>(Horizon Robotics 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15226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국내외 시장동향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0CCDFE3-B050-472A-B2FB-4D458CA17BDC}" type="slidenum">
              <a:rPr lang="en-GB" altLang="ja-JP" smtClean="0"/>
              <a:pPr>
                <a:defRPr/>
              </a:pPr>
              <a:t>15</a:t>
            </a:fld>
            <a:endParaRPr lang="en-GB" altLang="ja-JP" dirty="0"/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267919"/>
              </p:ext>
            </p:extLst>
          </p:nvPr>
        </p:nvGraphicFramePr>
        <p:xfrm>
          <a:off x="333103" y="2875045"/>
          <a:ext cx="8453738" cy="3602736"/>
        </p:xfrm>
        <a:graphic>
          <a:graphicData uri="http://schemas.openxmlformats.org/drawingml/2006/table">
            <a:tbl>
              <a:tblPr/>
              <a:tblGrid>
                <a:gridCol w="1455748">
                  <a:extLst>
                    <a:ext uri="{9D8B030D-6E8A-4147-A177-3AD203B41FA5}">
                      <a16:colId xmlns:a16="http://schemas.microsoft.com/office/drawing/2014/main" val="1221084141"/>
                    </a:ext>
                  </a:extLst>
                </a:gridCol>
                <a:gridCol w="980032">
                  <a:extLst>
                    <a:ext uri="{9D8B030D-6E8A-4147-A177-3AD203B41FA5}">
                      <a16:colId xmlns:a16="http://schemas.microsoft.com/office/drawing/2014/main" val="116305731"/>
                    </a:ext>
                  </a:extLst>
                </a:gridCol>
                <a:gridCol w="980032">
                  <a:extLst>
                    <a:ext uri="{9D8B030D-6E8A-4147-A177-3AD203B41FA5}">
                      <a16:colId xmlns:a16="http://schemas.microsoft.com/office/drawing/2014/main" val="2001095381"/>
                    </a:ext>
                  </a:extLst>
                </a:gridCol>
                <a:gridCol w="980032">
                  <a:extLst>
                    <a:ext uri="{9D8B030D-6E8A-4147-A177-3AD203B41FA5}">
                      <a16:colId xmlns:a16="http://schemas.microsoft.com/office/drawing/2014/main" val="606882081"/>
                    </a:ext>
                  </a:extLst>
                </a:gridCol>
                <a:gridCol w="980032">
                  <a:extLst>
                    <a:ext uri="{9D8B030D-6E8A-4147-A177-3AD203B41FA5}">
                      <a16:colId xmlns:a16="http://schemas.microsoft.com/office/drawing/2014/main" val="3511568359"/>
                    </a:ext>
                  </a:extLst>
                </a:gridCol>
                <a:gridCol w="980032">
                  <a:extLst>
                    <a:ext uri="{9D8B030D-6E8A-4147-A177-3AD203B41FA5}">
                      <a16:colId xmlns:a16="http://schemas.microsoft.com/office/drawing/2014/main" val="3812210990"/>
                    </a:ext>
                  </a:extLst>
                </a:gridCol>
                <a:gridCol w="1048915">
                  <a:extLst>
                    <a:ext uri="{9D8B030D-6E8A-4147-A177-3AD203B41FA5}">
                      <a16:colId xmlns:a16="http://schemas.microsoft.com/office/drawing/2014/main" val="1188878123"/>
                    </a:ext>
                  </a:extLst>
                </a:gridCol>
                <a:gridCol w="1048915">
                  <a:extLst>
                    <a:ext uri="{9D8B030D-6E8A-4147-A177-3AD203B41FA5}">
                      <a16:colId xmlns:a16="http://schemas.microsoft.com/office/drawing/2014/main" val="1708328532"/>
                    </a:ext>
                  </a:extLst>
                </a:gridCol>
              </a:tblGrid>
              <a:tr h="422275"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구분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돋움" panose="020B0600000101010101" pitchFamily="50" charset="-127"/>
                      </a:endParaRPr>
                    </a:p>
                  </a:txBody>
                  <a:tcPr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5FA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2022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5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2023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5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2024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5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2025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5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2026</a:t>
                      </a:r>
                      <a:r>
                        <a:rPr lang="ko-KR" altLang="en-US" sz="9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</a:t>
                      </a:r>
                      <a:endParaRPr lang="ko-KR" altLang="en-US" sz="9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5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CAGR</a:t>
                      </a:r>
                      <a:endParaRPr lang="en-US" sz="9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 spc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(’22-’26)</a:t>
                      </a:r>
                      <a:endParaRPr lang="en-US" sz="900" kern="0" spc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E5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727843"/>
                  </a:ext>
                </a:extLst>
              </a:tr>
              <a:tr h="232029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baseline="0" dirty="0" err="1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IoT</a:t>
                      </a:r>
                      <a:r>
                        <a:rPr lang="en-US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kern="0" spc="0" baseline="0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단말</a:t>
                      </a:r>
                      <a:endParaRPr lang="ko-KR" altLang="en-US" sz="1200" kern="0" spc="0" baseline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국내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97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147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222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336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508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51.2%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8445177"/>
                  </a:ext>
                </a:extLst>
              </a:tr>
              <a:tr h="23202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국외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14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21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32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48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72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51.2%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9773587"/>
                  </a:ext>
                </a:extLst>
              </a:tr>
              <a:tr h="224155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baseline="0" dirty="0" err="1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인지로봇</a:t>
                      </a:r>
                      <a:endParaRPr lang="ko-KR" altLang="en-US" sz="1200" kern="0" spc="0" baseline="0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</a:endParaRPr>
                    </a:p>
                  </a:txBody>
                  <a:tcPr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국내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6,083 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8,814 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12,772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18,506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26,816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44.9%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6458986"/>
                  </a:ext>
                </a:extLst>
              </a:tr>
              <a:tr h="22415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국외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20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24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29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34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40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19.4%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6803815"/>
                  </a:ext>
                </a:extLst>
              </a:tr>
              <a:tr h="224155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 baseline="0" dirty="0" err="1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모바일단말</a:t>
                      </a:r>
                      <a:endParaRPr lang="ko-KR" altLang="en-US" sz="1200" kern="0" spc="0" baseline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국내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9,626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9,960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10,306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10,663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11,033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3.5%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057698"/>
                  </a:ext>
                </a:extLst>
              </a:tr>
              <a:tr h="22415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국외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37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38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39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41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42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3.5%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8223808"/>
                  </a:ext>
                </a:extLst>
              </a:tr>
              <a:tr h="232029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합계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국내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15,806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18,921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23,300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29,506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38,357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24.8%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628846"/>
                  </a:ext>
                </a:extLst>
              </a:tr>
              <a:tr h="23202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kern="0" spc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국외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70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83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100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123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154 </a:t>
                      </a:r>
                      <a:endParaRPr lang="en-US" sz="1200" kern="0" spc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0" dirty="0">
                          <a:solidFill>
                            <a:srgbClr val="000000"/>
                          </a:solidFill>
                          <a:effectLst/>
                          <a:latin typeface="한컴바탕"/>
                          <a:ea typeface="맑은 고딕" panose="020B0503020000020004" pitchFamily="50" charset="-127"/>
                        </a:rPr>
                        <a:t>21.7%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  <a:latin typeface="한컴바탕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11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159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558042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80851" y="868680"/>
            <a:ext cx="856270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/>
              <a:t>Main Application Domain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altLang="ko-KR" sz="2000" dirty="0" err="1" smtClean="0"/>
              <a:t>IoT</a:t>
            </a:r>
            <a:r>
              <a:rPr lang="en-US" altLang="ko-KR" sz="2000" dirty="0" smtClean="0"/>
              <a:t> , Wearable, Mobile Device, Self-Driving Automotive,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altLang="ko-KR" sz="2000" dirty="0" smtClean="0"/>
              <a:t>Cognitive Robot, Light Weight Drone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 smtClean="0"/>
              <a:t>전세계적으로 </a:t>
            </a:r>
            <a:r>
              <a:rPr lang="en-US" altLang="ko-KR" dirty="0"/>
              <a:t>2022</a:t>
            </a:r>
            <a:r>
              <a:rPr lang="ko-KR" altLang="en-US" dirty="0"/>
              <a:t>년 </a:t>
            </a:r>
            <a:r>
              <a:rPr lang="en-US" altLang="ko-KR" dirty="0"/>
              <a:t>85</a:t>
            </a:r>
            <a:r>
              <a:rPr lang="ko-KR" altLang="en-US" dirty="0" smtClean="0"/>
              <a:t>억달러 </a:t>
            </a:r>
            <a:r>
              <a:rPr lang="en-US" altLang="ko-KR" dirty="0" smtClean="0"/>
              <a:t>→ 2026</a:t>
            </a:r>
            <a:r>
              <a:rPr lang="ko-KR" altLang="en-US" dirty="0"/>
              <a:t>년 </a:t>
            </a:r>
            <a:r>
              <a:rPr lang="en-US" altLang="ko-KR" dirty="0"/>
              <a:t>191</a:t>
            </a:r>
            <a:r>
              <a:rPr lang="ko-KR" altLang="en-US" dirty="0"/>
              <a:t>억 </a:t>
            </a:r>
            <a:r>
              <a:rPr lang="ko-KR" altLang="en-US" dirty="0" smtClean="0"/>
              <a:t>달러</a:t>
            </a:r>
            <a:endParaRPr lang="en-US" altLang="ko-K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dirty="0" smtClean="0"/>
              <a:t>연평균 </a:t>
            </a:r>
            <a:r>
              <a:rPr lang="en-US" altLang="ko-KR" dirty="0"/>
              <a:t>20% </a:t>
            </a:r>
            <a:r>
              <a:rPr lang="ko-KR" altLang="en-US" dirty="0"/>
              <a:t>이상의 </a:t>
            </a:r>
            <a:r>
              <a:rPr lang="ko-KR" altLang="en-US" dirty="0" smtClean="0"/>
              <a:t>고성장 전망 </a:t>
            </a:r>
            <a:r>
              <a:rPr lang="en-US" altLang="ko-KR" dirty="0"/>
              <a:t>(ETRI, </a:t>
            </a:r>
            <a:r>
              <a:rPr lang="ko-KR" altLang="en-US" dirty="0" err="1"/>
              <a:t>경제분석실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88842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목차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CDFE3-B050-472A-B2FB-4D458CA17BDC}" type="slidenum">
              <a:rPr kumimoji="0" lang="en-GB" altLang="ja-JP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1578044" y="1699290"/>
            <a:ext cx="5939630" cy="504056"/>
            <a:chOff x="2411760" y="1412776"/>
            <a:chExt cx="4500500" cy="504056"/>
          </a:xfrm>
        </p:grpSpPr>
        <p:sp>
          <p:nvSpPr>
            <p:cNvPr id="30" name="순서도: 종속 처리 29"/>
            <p:cNvSpPr/>
            <p:nvPr/>
          </p:nvSpPr>
          <p:spPr>
            <a:xfrm>
              <a:off x="2411760" y="1412776"/>
              <a:ext cx="720080" cy="504056"/>
            </a:xfrm>
            <a:prstGeom prst="flowChartPredefinedProcess">
              <a:avLst/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20000">
                  <a:srgbClr val="D2D2F4"/>
                </a:gs>
                <a:gs pos="100000">
                  <a:schemeClr val="bg1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1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3167844" y="1412776"/>
              <a:ext cx="3744416" cy="5040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기술이전 개요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</a:endParaRP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1578044" y="2437342"/>
            <a:ext cx="5939630" cy="504056"/>
            <a:chOff x="2411760" y="1412776"/>
            <a:chExt cx="4500500" cy="504056"/>
          </a:xfrm>
        </p:grpSpPr>
        <p:sp>
          <p:nvSpPr>
            <p:cNvPr id="8" name="순서도: 종속 처리 7"/>
            <p:cNvSpPr/>
            <p:nvPr/>
          </p:nvSpPr>
          <p:spPr>
            <a:xfrm>
              <a:off x="2411760" y="1412776"/>
              <a:ext cx="720080" cy="504056"/>
            </a:xfrm>
            <a:prstGeom prst="flowChartPredefinedProcess">
              <a:avLst/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20000">
                  <a:srgbClr val="D2D2F4"/>
                </a:gs>
                <a:gs pos="100000">
                  <a:schemeClr val="bg1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2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3167844" y="1412776"/>
              <a:ext cx="3744416" cy="5040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기술이전 내용 및 범위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1578044" y="3162331"/>
            <a:ext cx="5939630" cy="504056"/>
            <a:chOff x="2411760" y="1412776"/>
            <a:chExt cx="4500500" cy="504056"/>
          </a:xfrm>
        </p:grpSpPr>
        <p:sp>
          <p:nvSpPr>
            <p:cNvPr id="11" name="순서도: 종속 처리 10"/>
            <p:cNvSpPr/>
            <p:nvPr/>
          </p:nvSpPr>
          <p:spPr>
            <a:xfrm>
              <a:off x="2411760" y="1412776"/>
              <a:ext cx="720080" cy="504056"/>
            </a:xfrm>
            <a:prstGeom prst="flowChartPredefinedProcess">
              <a:avLst/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20000">
                  <a:srgbClr val="D2D2F4"/>
                </a:gs>
                <a:gs pos="100000">
                  <a:schemeClr val="bg1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3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3167844" y="1412776"/>
              <a:ext cx="3744416" cy="5040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경쟁기술</a:t>
              </a:r>
              <a:r>
                <a:rPr kumimoji="0" lang="ko-KR" altLang="en-US" sz="24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 비교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1578044" y="3893851"/>
            <a:ext cx="5939630" cy="504056"/>
            <a:chOff x="2411760" y="1412776"/>
            <a:chExt cx="4500500" cy="504056"/>
          </a:xfrm>
        </p:grpSpPr>
        <p:sp>
          <p:nvSpPr>
            <p:cNvPr id="14" name="순서도: 종속 처리 13"/>
            <p:cNvSpPr/>
            <p:nvPr/>
          </p:nvSpPr>
          <p:spPr>
            <a:xfrm>
              <a:off x="2411760" y="1412776"/>
              <a:ext cx="720080" cy="504056"/>
            </a:xfrm>
            <a:prstGeom prst="flowChartPredefinedProcess">
              <a:avLst/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20000">
                  <a:srgbClr val="D2D2F4"/>
                </a:gs>
                <a:gs pos="100000">
                  <a:schemeClr val="bg1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4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3167844" y="1412776"/>
              <a:ext cx="3744416" cy="5040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기술사업성</a:t>
              </a:r>
              <a:r>
                <a:rPr kumimoji="0" lang="ko-KR" altLang="en-US" sz="24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 </a:t>
              </a:r>
              <a:r>
                <a:rPr kumimoji="0" lang="en-US" altLang="ko-KR" sz="24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(</a:t>
              </a:r>
              <a:r>
                <a:rPr kumimoji="0" lang="ko-KR" altLang="en-US" sz="2400" b="1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활용분야</a:t>
              </a:r>
              <a:r>
                <a:rPr lang="en-US" altLang="ko-KR" sz="2400" b="1" dirty="0" smtClean="0"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, </a:t>
              </a:r>
              <a:r>
                <a:rPr lang="ko-KR" altLang="en-US" sz="2400" b="1" dirty="0" smtClean="0"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효과</a:t>
              </a:r>
              <a:r>
                <a:rPr lang="en-US" altLang="ko-KR" sz="2400" b="1" dirty="0"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)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1578044" y="4625371"/>
            <a:ext cx="5939630" cy="504056"/>
            <a:chOff x="2411760" y="1412776"/>
            <a:chExt cx="4500500" cy="504056"/>
          </a:xfrm>
        </p:grpSpPr>
        <p:sp>
          <p:nvSpPr>
            <p:cNvPr id="17" name="순서도: 종속 처리 16"/>
            <p:cNvSpPr/>
            <p:nvPr/>
          </p:nvSpPr>
          <p:spPr>
            <a:xfrm>
              <a:off x="2411760" y="1412776"/>
              <a:ext cx="720080" cy="504056"/>
            </a:xfrm>
            <a:prstGeom prst="flowChartPredefinedProcess">
              <a:avLst/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20000">
                  <a:srgbClr val="D2D2F4"/>
                </a:gs>
                <a:gs pos="100000">
                  <a:schemeClr val="bg1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맑은 고딕" panose="020B0503020000020004" pitchFamily="34" charset="-127"/>
                  <a:cs typeface="Arial" panose="020B0604020202020204" pitchFamily="34" charset="0"/>
                </a:rPr>
                <a:t>5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3167844" y="1412776"/>
              <a:ext cx="3744416" cy="5040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4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휴먼엑스포" panose="02030504000101010101" pitchFamily="18" charset="-127"/>
                  <a:ea typeface="휴먼엑스포" panose="02030504000101010101" pitchFamily="18" charset="-127"/>
                </a:rPr>
                <a:t>국내외 시장동향</a:t>
              </a:r>
              <a:endParaRPr kumimoji="0" lang="ko-KR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휴먼엑스포" panose="02030504000101010101" pitchFamily="18" charset="-127"/>
                <a:ea typeface="휴먼엑스포" panose="02030504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625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512" y="112692"/>
            <a:ext cx="8964487" cy="582594"/>
          </a:xfrm>
        </p:spPr>
        <p:txBody>
          <a:bodyPr/>
          <a:lstStyle/>
          <a:p>
            <a:r>
              <a:rPr lang="ko-KR" altLang="en-US" dirty="0" smtClean="0"/>
              <a:t>기술이전 개요</a:t>
            </a:r>
            <a:endParaRPr lang="ko-KR" altLang="en-US" dirty="0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0CCDFE3-B050-472A-B2FB-4D458CA17BDC}" type="slidenum">
              <a:rPr lang="en-GB" altLang="ja-JP" smtClean="0"/>
              <a:pPr>
                <a:defRPr/>
              </a:pPr>
              <a:t>3</a:t>
            </a:fld>
            <a:endParaRPr lang="en-GB" altLang="ja-JP" dirty="0"/>
          </a:p>
        </p:txBody>
      </p:sp>
      <p:sp>
        <p:nvSpPr>
          <p:cNvPr id="4" name="직사각형 3"/>
          <p:cNvSpPr/>
          <p:nvPr/>
        </p:nvSpPr>
        <p:spPr>
          <a:xfrm>
            <a:off x="286140" y="6019800"/>
            <a:ext cx="8571719" cy="56321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40" y="695286"/>
            <a:ext cx="8571719" cy="5925826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280421" y="704206"/>
            <a:ext cx="258315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>
                <a:solidFill>
                  <a:srgbClr val="00B050"/>
                </a:solidFill>
              </a:rPr>
              <a:t>General Object</a:t>
            </a:r>
            <a:endParaRPr lang="ko-KR" altLang="en-US" sz="2800" b="1" dirty="0">
              <a:solidFill>
                <a:srgbClr val="00B050"/>
              </a:solidFill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146285" y="3034447"/>
            <a:ext cx="301981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smtClean="0"/>
              <a:t>Recognition (</a:t>
            </a:r>
            <a:r>
              <a:rPr lang="en-US" altLang="ko-KR" sz="2800" b="1" dirty="0" smtClean="0">
                <a:solidFill>
                  <a:srgbClr val="00B050"/>
                </a:solidFill>
              </a:rPr>
              <a:t>What</a:t>
            </a:r>
            <a:r>
              <a:rPr lang="en-US" altLang="ko-KR" sz="2800" b="1" dirty="0" smtClean="0"/>
              <a:t>)</a:t>
            </a:r>
            <a:endParaRPr lang="ko-KR" altLang="en-US" sz="2800" b="1" dirty="0"/>
          </a:p>
        </p:txBody>
      </p:sp>
      <p:sp>
        <p:nvSpPr>
          <p:cNvPr id="9" name="직사각형 8"/>
          <p:cNvSpPr/>
          <p:nvPr/>
        </p:nvSpPr>
        <p:spPr>
          <a:xfrm>
            <a:off x="4571998" y="3034447"/>
            <a:ext cx="3365473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ko-KR" sz="2800" b="1" dirty="0" smtClean="0"/>
              <a:t>Localization (</a:t>
            </a:r>
            <a:r>
              <a:rPr lang="en-US" altLang="ko-KR" sz="2800" b="1" dirty="0" smtClean="0">
                <a:solidFill>
                  <a:srgbClr val="00B050"/>
                </a:solidFill>
              </a:rPr>
              <a:t>Where</a:t>
            </a:r>
            <a:r>
              <a:rPr lang="en-US" altLang="ko-KR" sz="2800" b="1" dirty="0" smtClean="0"/>
              <a:t>)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2369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기술이전 개요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0CCDFE3-B050-472A-B2FB-4D458CA17BDC}" type="slidenum">
              <a:rPr lang="en-GB" altLang="ja-JP" smtClean="0"/>
              <a:pPr>
                <a:defRPr/>
              </a:pPr>
              <a:t>4</a:t>
            </a:fld>
            <a:endParaRPr lang="en-GB" altLang="ja-JP" dirty="0"/>
          </a:p>
        </p:txBody>
      </p:sp>
      <p:grpSp>
        <p:nvGrpSpPr>
          <p:cNvPr id="5" name="그룹 4"/>
          <p:cNvGrpSpPr/>
          <p:nvPr/>
        </p:nvGrpSpPr>
        <p:grpSpPr>
          <a:xfrm>
            <a:off x="328138" y="991054"/>
            <a:ext cx="8458705" cy="5393317"/>
            <a:chOff x="328138" y="1418332"/>
            <a:chExt cx="8458705" cy="5124092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139" y="1418332"/>
              <a:ext cx="5513862" cy="2381459"/>
            </a:xfrm>
            <a:prstGeom prst="rect">
              <a:avLst/>
            </a:prstGeom>
          </p:spPr>
        </p:pic>
        <p:grpSp>
          <p:nvGrpSpPr>
            <p:cNvPr id="7" name="그룹 6"/>
            <p:cNvGrpSpPr/>
            <p:nvPr/>
          </p:nvGrpSpPr>
          <p:grpSpPr>
            <a:xfrm>
              <a:off x="328138" y="3840507"/>
              <a:ext cx="8458705" cy="2701917"/>
              <a:chOff x="328139" y="4031821"/>
              <a:chExt cx="7012460" cy="2510603"/>
            </a:xfrm>
          </p:grpSpPr>
          <p:pic>
            <p:nvPicPr>
              <p:cNvPr id="9" name="그림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8139" y="4031822"/>
                <a:ext cx="3500912" cy="2505630"/>
              </a:xfrm>
              <a:prstGeom prst="rect">
                <a:avLst/>
              </a:prstGeom>
            </p:spPr>
          </p:pic>
          <p:pic>
            <p:nvPicPr>
              <p:cNvPr id="10" name="그림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38786" y="4031821"/>
                <a:ext cx="3401813" cy="2510603"/>
              </a:xfrm>
              <a:prstGeom prst="rect">
                <a:avLst/>
              </a:prstGeom>
            </p:spPr>
          </p:pic>
        </p:grpSp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2518" y="1418332"/>
              <a:ext cx="2854325" cy="23814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546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기술이전 개요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0CCDFE3-B050-472A-B2FB-4D458CA17BDC}" type="slidenum">
              <a:rPr lang="en-GB" altLang="ja-JP" smtClean="0"/>
              <a:pPr>
                <a:defRPr/>
              </a:pPr>
              <a:t>5</a:t>
            </a:fld>
            <a:endParaRPr lang="en-GB" altLang="ja-JP" dirty="0"/>
          </a:p>
        </p:txBody>
      </p:sp>
      <p:grpSp>
        <p:nvGrpSpPr>
          <p:cNvPr id="5" name="그룹 4"/>
          <p:cNvGrpSpPr/>
          <p:nvPr/>
        </p:nvGrpSpPr>
        <p:grpSpPr>
          <a:xfrm>
            <a:off x="5166618" y="2974737"/>
            <a:ext cx="1429427" cy="1361967"/>
            <a:chOff x="3296690" y="2274051"/>
            <a:chExt cx="2850785" cy="2716245"/>
          </a:xfrm>
        </p:grpSpPr>
        <p:pic>
          <p:nvPicPr>
            <p:cNvPr id="6" name="Picture 2" descr="C:\Users\갑주\AppData\Local\Microsoft\Windows\INetCache\Content.Outlook\T8QN38U1\02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96690" y="2274051"/>
              <a:ext cx="2850785" cy="2716245"/>
            </a:xfrm>
            <a:prstGeom prst="rect">
              <a:avLst/>
            </a:prstGeom>
            <a:noFill/>
          </p:spPr>
        </p:pic>
        <p:sp>
          <p:nvSpPr>
            <p:cNvPr id="7" name="직사각형 6"/>
            <p:cNvSpPr/>
            <p:nvPr/>
          </p:nvSpPr>
          <p:spPr>
            <a:xfrm>
              <a:off x="3441594" y="3255826"/>
              <a:ext cx="2412999" cy="306847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</a:rPr>
                <a:t>b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4521875" y="2940160"/>
              <a:ext cx="213053" cy="311150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</a:rPr>
                <a:t>a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4185325" y="3562674"/>
              <a:ext cx="939019" cy="273050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</a:rPr>
                <a:t>c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3441595" y="3562674"/>
              <a:ext cx="2413000" cy="1276350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</a:rPr>
                <a:t>                   d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3441595" y="2381574"/>
              <a:ext cx="2413000" cy="878730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</a:rPr>
                <a:t>d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5568844" y="2427848"/>
              <a:ext cx="216682" cy="125176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5508520" y="4612248"/>
              <a:ext cx="292892" cy="201376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4033705" y="2940160"/>
              <a:ext cx="488169" cy="311150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</a:rPr>
                <a:t>f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4734928" y="2940160"/>
              <a:ext cx="286439" cy="311150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</a:rPr>
                <a:t>g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5021367" y="3100252"/>
              <a:ext cx="833224" cy="160052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</a:rPr>
                <a:t>e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3445228" y="3100252"/>
              <a:ext cx="588473" cy="160052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그림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743" y="1428557"/>
            <a:ext cx="2706713" cy="3814957"/>
          </a:xfrm>
          <a:prstGeom prst="rect">
            <a:avLst/>
          </a:prstGeom>
        </p:spPr>
      </p:pic>
      <p:sp>
        <p:nvSpPr>
          <p:cNvPr id="22" name="TextBox 21"/>
          <p:cNvSpPr txBox="1">
            <a:spLocks/>
          </p:cNvSpPr>
          <p:nvPr/>
        </p:nvSpPr>
        <p:spPr>
          <a:xfrm>
            <a:off x="4945824" y="1428557"/>
            <a:ext cx="2742509" cy="3814957"/>
          </a:xfrm>
          <a:prstGeom prst="roundRect">
            <a:avLst>
              <a:gd name="adj" fmla="val 3054"/>
            </a:avLst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noAutofit/>
          </a:bodyPr>
          <a:lstStyle>
            <a:defPPr>
              <a:defRPr lang="ko-KR"/>
            </a:defPPr>
            <a:lvl1pPr algn="ctr">
              <a:defRPr sz="1200"/>
            </a:lvl1pPr>
          </a:lstStyle>
          <a:p>
            <a:endParaRPr lang="en-US" altLang="ko-KR" sz="1400" dirty="0"/>
          </a:p>
        </p:txBody>
      </p:sp>
      <p:grpSp>
        <p:nvGrpSpPr>
          <p:cNvPr id="23" name="그룹 22"/>
          <p:cNvGrpSpPr/>
          <p:nvPr/>
        </p:nvGrpSpPr>
        <p:grpSpPr>
          <a:xfrm>
            <a:off x="5402359" y="1630368"/>
            <a:ext cx="2011895" cy="2033836"/>
            <a:chOff x="4862743" y="5185789"/>
            <a:chExt cx="1283228" cy="1253356"/>
          </a:xfrm>
        </p:grpSpPr>
        <p:grpSp>
          <p:nvGrpSpPr>
            <p:cNvPr id="24" name="그룹 23"/>
            <p:cNvGrpSpPr/>
            <p:nvPr/>
          </p:nvGrpSpPr>
          <p:grpSpPr>
            <a:xfrm>
              <a:off x="4862743" y="5185789"/>
              <a:ext cx="655407" cy="754259"/>
              <a:chOff x="-1979736" y="3156441"/>
              <a:chExt cx="1042018" cy="1199180"/>
            </a:xfrm>
          </p:grpSpPr>
          <p:pic>
            <p:nvPicPr>
              <p:cNvPr id="26" name="Picture 4" descr="http://365psd.com/images/premium/thumbs/165/human-head-with-red-and-white-gears-black-brainstorm-concept-with-gears-brain-and-head-silhouette-isolated-easy-to-edit-vector-558736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977001" y="3156441"/>
                <a:ext cx="967338" cy="1199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7" name="직선 화살표 연결선 26"/>
              <p:cNvCxnSpPr/>
              <p:nvPr/>
            </p:nvCxnSpPr>
            <p:spPr>
              <a:xfrm>
                <a:off x="-1979736" y="3671212"/>
                <a:ext cx="1042018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FF0000"/>
                </a:solidFill>
                <a:prstDash val="dash"/>
                <a:miter lim="800000"/>
                <a:tailEnd type="triangle"/>
              </a:ln>
              <a:effectLst/>
            </p:spPr>
          </p:cxnSp>
        </p:grpSp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225" y="5424638"/>
              <a:ext cx="1220746" cy="1014507"/>
            </a:xfrm>
            <a:prstGeom prst="rect">
              <a:avLst/>
            </a:prstGeom>
          </p:spPr>
        </p:pic>
      </p:grpSp>
      <p:pic>
        <p:nvPicPr>
          <p:cNvPr id="28" name="그림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3622" y="4042604"/>
            <a:ext cx="1872954" cy="1056725"/>
          </a:xfrm>
          <a:prstGeom prst="rect">
            <a:avLst/>
          </a:prstGeom>
        </p:spPr>
      </p:pic>
      <p:sp>
        <p:nvSpPr>
          <p:cNvPr id="29" name="모서리가 둥근 직사각형 28"/>
          <p:cNvSpPr/>
          <p:nvPr/>
        </p:nvSpPr>
        <p:spPr>
          <a:xfrm>
            <a:off x="1565156" y="5353468"/>
            <a:ext cx="2693301" cy="55074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</a:rPr>
              <a:t>Synapse Compiler</a:t>
            </a:r>
          </a:p>
        </p:txBody>
      </p:sp>
      <p:sp>
        <p:nvSpPr>
          <p:cNvPr id="31" name="모서리가 둥근 직사각형 30"/>
          <p:cNvSpPr/>
          <p:nvPr/>
        </p:nvSpPr>
        <p:spPr>
          <a:xfrm>
            <a:off x="4934656" y="5353468"/>
            <a:ext cx="2742509" cy="55074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B050"/>
                </a:solidFill>
              </a:rPr>
              <a:t>V</a:t>
            </a:r>
            <a:r>
              <a:rPr lang="en-US" altLang="ko-KR" b="1" dirty="0">
                <a:solidFill>
                  <a:srgbClr val="0000FF"/>
                </a:solidFill>
              </a:rPr>
              <a:t>isual </a:t>
            </a:r>
            <a:r>
              <a:rPr lang="en-US" altLang="ko-KR" b="1" dirty="0">
                <a:solidFill>
                  <a:srgbClr val="00B050"/>
                </a:solidFill>
              </a:rPr>
              <a:t>I</a:t>
            </a:r>
            <a:r>
              <a:rPr lang="en-US" altLang="ko-KR" b="1" dirty="0">
                <a:solidFill>
                  <a:srgbClr val="0000FF"/>
                </a:solidFill>
              </a:rPr>
              <a:t>ntelligence </a:t>
            </a:r>
            <a:r>
              <a:rPr lang="en-US" altLang="ko-KR" b="1" dirty="0" smtClean="0">
                <a:solidFill>
                  <a:srgbClr val="00B050"/>
                </a:solidFill>
              </a:rPr>
              <a:t>C</a:t>
            </a:r>
            <a:r>
              <a:rPr lang="en-US" altLang="ko-KR" b="1" dirty="0" smtClean="0">
                <a:solidFill>
                  <a:srgbClr val="0000FF"/>
                </a:solidFill>
              </a:rPr>
              <a:t>hip</a:t>
            </a:r>
            <a:endParaRPr lang="ko-KR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8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기술이전 내용 및 범위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0CCDFE3-B050-472A-B2FB-4D458CA17BDC}" type="slidenum">
              <a:rPr lang="en-GB" altLang="ja-JP" smtClean="0"/>
              <a:pPr>
                <a:defRPr/>
              </a:pPr>
              <a:t>6</a:t>
            </a:fld>
            <a:endParaRPr lang="en-GB" altLang="ja-JP" dirty="0"/>
          </a:p>
        </p:txBody>
      </p:sp>
      <p:grpSp>
        <p:nvGrpSpPr>
          <p:cNvPr id="5" name="그룹 4"/>
          <p:cNvGrpSpPr/>
          <p:nvPr/>
        </p:nvGrpSpPr>
        <p:grpSpPr>
          <a:xfrm>
            <a:off x="5166618" y="2974737"/>
            <a:ext cx="1429427" cy="1361967"/>
            <a:chOff x="3296690" y="2274051"/>
            <a:chExt cx="2850785" cy="2716245"/>
          </a:xfrm>
        </p:grpSpPr>
        <p:pic>
          <p:nvPicPr>
            <p:cNvPr id="6" name="Picture 2" descr="C:\Users\갑주\AppData\Local\Microsoft\Windows\INetCache\Content.Outlook\T8QN38U1\02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96690" y="2274051"/>
              <a:ext cx="2850785" cy="2716245"/>
            </a:xfrm>
            <a:prstGeom prst="rect">
              <a:avLst/>
            </a:prstGeom>
            <a:noFill/>
          </p:spPr>
        </p:pic>
        <p:sp>
          <p:nvSpPr>
            <p:cNvPr id="7" name="직사각형 6"/>
            <p:cNvSpPr/>
            <p:nvPr/>
          </p:nvSpPr>
          <p:spPr>
            <a:xfrm>
              <a:off x="3441594" y="3255826"/>
              <a:ext cx="2412999" cy="306847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</a:rPr>
                <a:t>b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4521875" y="2940160"/>
              <a:ext cx="213053" cy="311150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</a:rPr>
                <a:t>a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4185325" y="3562674"/>
              <a:ext cx="939019" cy="273050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</a:rPr>
                <a:t>c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3441595" y="3562674"/>
              <a:ext cx="2413000" cy="1276350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</a:rPr>
                <a:t>                   d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3441595" y="2381574"/>
              <a:ext cx="2413000" cy="878730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</a:rPr>
                <a:t>d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5568844" y="2427848"/>
              <a:ext cx="216682" cy="125176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5508520" y="4612248"/>
              <a:ext cx="292892" cy="201376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4033705" y="2940160"/>
              <a:ext cx="488169" cy="311150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</a:rPr>
                <a:t>f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4734928" y="2940160"/>
              <a:ext cx="286439" cy="311150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</a:rPr>
                <a:t>g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5021367" y="3100252"/>
              <a:ext cx="833224" cy="160052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</a:rPr>
                <a:t>e</a:t>
              </a:r>
              <a:endParaRPr lang="ko-KR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3445228" y="3100252"/>
              <a:ext cx="588473" cy="160052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그림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743" y="1428557"/>
            <a:ext cx="2706713" cy="3814957"/>
          </a:xfrm>
          <a:prstGeom prst="rect">
            <a:avLst/>
          </a:prstGeom>
        </p:spPr>
      </p:pic>
      <p:sp>
        <p:nvSpPr>
          <p:cNvPr id="22" name="TextBox 21"/>
          <p:cNvSpPr txBox="1">
            <a:spLocks/>
          </p:cNvSpPr>
          <p:nvPr/>
        </p:nvSpPr>
        <p:spPr>
          <a:xfrm>
            <a:off x="4945824" y="1428557"/>
            <a:ext cx="2742509" cy="3814957"/>
          </a:xfrm>
          <a:prstGeom prst="roundRect">
            <a:avLst>
              <a:gd name="adj" fmla="val 3054"/>
            </a:avLst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noAutofit/>
          </a:bodyPr>
          <a:lstStyle>
            <a:defPPr>
              <a:defRPr lang="ko-KR"/>
            </a:defPPr>
            <a:lvl1pPr algn="ctr">
              <a:defRPr sz="1200"/>
            </a:lvl1pPr>
          </a:lstStyle>
          <a:p>
            <a:endParaRPr lang="en-US" altLang="ko-KR" sz="1400" dirty="0"/>
          </a:p>
        </p:txBody>
      </p:sp>
      <p:grpSp>
        <p:nvGrpSpPr>
          <p:cNvPr id="23" name="그룹 22"/>
          <p:cNvGrpSpPr/>
          <p:nvPr/>
        </p:nvGrpSpPr>
        <p:grpSpPr>
          <a:xfrm>
            <a:off x="5402359" y="1630368"/>
            <a:ext cx="2011895" cy="2033836"/>
            <a:chOff x="4862743" y="5185789"/>
            <a:chExt cx="1283228" cy="1253356"/>
          </a:xfrm>
        </p:grpSpPr>
        <p:grpSp>
          <p:nvGrpSpPr>
            <p:cNvPr id="24" name="그룹 23"/>
            <p:cNvGrpSpPr/>
            <p:nvPr/>
          </p:nvGrpSpPr>
          <p:grpSpPr>
            <a:xfrm>
              <a:off x="4862743" y="5185789"/>
              <a:ext cx="655407" cy="754259"/>
              <a:chOff x="-1979736" y="3156441"/>
              <a:chExt cx="1042018" cy="1199180"/>
            </a:xfrm>
          </p:grpSpPr>
          <p:pic>
            <p:nvPicPr>
              <p:cNvPr id="26" name="Picture 4" descr="http://365psd.com/images/premium/thumbs/165/human-head-with-red-and-white-gears-black-brainstorm-concept-with-gears-brain-and-head-silhouette-isolated-easy-to-edit-vector-558736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977001" y="3156441"/>
                <a:ext cx="967338" cy="11991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7" name="직선 화살표 연결선 26"/>
              <p:cNvCxnSpPr/>
              <p:nvPr/>
            </p:nvCxnSpPr>
            <p:spPr>
              <a:xfrm>
                <a:off x="-1979736" y="3671212"/>
                <a:ext cx="1042018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FF0000"/>
                </a:solidFill>
                <a:prstDash val="dash"/>
                <a:miter lim="800000"/>
                <a:tailEnd type="triangle"/>
              </a:ln>
              <a:effectLst/>
            </p:spPr>
          </p:cxnSp>
        </p:grpSp>
        <p:pic>
          <p:nvPicPr>
            <p:cNvPr id="25" name="그림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225" y="5424638"/>
              <a:ext cx="1220746" cy="1014507"/>
            </a:xfrm>
            <a:prstGeom prst="rect">
              <a:avLst/>
            </a:prstGeom>
          </p:spPr>
        </p:pic>
      </p:grpSp>
      <p:pic>
        <p:nvPicPr>
          <p:cNvPr id="28" name="그림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3622" y="4042604"/>
            <a:ext cx="1872954" cy="1056725"/>
          </a:xfrm>
          <a:prstGeom prst="rect">
            <a:avLst/>
          </a:prstGeom>
        </p:spPr>
      </p:pic>
      <p:sp>
        <p:nvSpPr>
          <p:cNvPr id="29" name="모서리가 둥근 직사각형 28"/>
          <p:cNvSpPr/>
          <p:nvPr/>
        </p:nvSpPr>
        <p:spPr>
          <a:xfrm>
            <a:off x="1565156" y="5353468"/>
            <a:ext cx="2693301" cy="55074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00FF"/>
                </a:solidFill>
              </a:rPr>
              <a:t>Synapse Compiler</a:t>
            </a:r>
          </a:p>
        </p:txBody>
      </p:sp>
      <p:sp>
        <p:nvSpPr>
          <p:cNvPr id="31" name="모서리가 둥근 직사각형 30"/>
          <p:cNvSpPr/>
          <p:nvPr/>
        </p:nvSpPr>
        <p:spPr>
          <a:xfrm>
            <a:off x="4934656" y="5353468"/>
            <a:ext cx="2742509" cy="55074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00B050"/>
                </a:solidFill>
              </a:rPr>
              <a:t>V</a:t>
            </a:r>
            <a:r>
              <a:rPr lang="en-US" altLang="ko-KR" b="1" dirty="0">
                <a:solidFill>
                  <a:srgbClr val="0000FF"/>
                </a:solidFill>
              </a:rPr>
              <a:t>isual </a:t>
            </a:r>
            <a:r>
              <a:rPr lang="en-US" altLang="ko-KR" b="1" dirty="0">
                <a:solidFill>
                  <a:srgbClr val="00B050"/>
                </a:solidFill>
              </a:rPr>
              <a:t>I</a:t>
            </a:r>
            <a:r>
              <a:rPr lang="en-US" altLang="ko-KR" b="1" dirty="0">
                <a:solidFill>
                  <a:srgbClr val="0000FF"/>
                </a:solidFill>
              </a:rPr>
              <a:t>ntelligence </a:t>
            </a:r>
            <a:r>
              <a:rPr lang="en-US" altLang="ko-KR" b="1" dirty="0" smtClean="0">
                <a:solidFill>
                  <a:srgbClr val="00B050"/>
                </a:solidFill>
              </a:rPr>
              <a:t>C</a:t>
            </a:r>
            <a:r>
              <a:rPr lang="en-US" altLang="ko-KR" b="1" dirty="0" smtClean="0">
                <a:solidFill>
                  <a:srgbClr val="0000FF"/>
                </a:solidFill>
              </a:rPr>
              <a:t>hip</a:t>
            </a:r>
            <a:endParaRPr lang="ko-KR" altLang="en-US" dirty="0">
              <a:solidFill>
                <a:srgbClr val="0000FF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240971" y="1149531"/>
            <a:ext cx="3324498" cy="51271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기술이전 내용 및 범위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0CCDFE3-B050-472A-B2FB-4D458CA17BDC}" type="slidenum">
              <a:rPr lang="en-GB" altLang="ja-JP" smtClean="0"/>
              <a:pPr>
                <a:defRPr/>
              </a:pPr>
              <a:t>7</a:t>
            </a:fld>
            <a:endParaRPr lang="en-GB" altLang="ja-JP" dirty="0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28138" y="775011"/>
            <a:ext cx="8474607" cy="56359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lvl="1" algn="ctr"/>
            <a:r>
              <a:rPr lang="en-US" altLang="ko-KR" sz="2000" b="1" kern="0" dirty="0">
                <a:latin typeface="+mn-ea"/>
                <a:cs typeface="Arial" pitchFamily="34" charset="0"/>
                <a:sym typeface="Gill Sans" pitchFamily="-84" charset="0"/>
              </a:rPr>
              <a:t>Neural Network </a:t>
            </a:r>
            <a:r>
              <a:rPr lang="en-US" altLang="ko-KR" sz="2000" b="1" kern="0" dirty="0" smtClean="0">
                <a:latin typeface="+mn-ea"/>
                <a:cs typeface="Arial" pitchFamily="34" charset="0"/>
                <a:sym typeface="Gill Sans" pitchFamily="-84" charset="0"/>
              </a:rPr>
              <a:t>Optimization</a:t>
            </a:r>
            <a:endParaRPr lang="en-US" altLang="ko-KR" sz="600" b="1" kern="0" dirty="0">
              <a:solidFill>
                <a:srgbClr val="0000FF"/>
              </a:solidFill>
              <a:latin typeface="+mn-ea"/>
              <a:cs typeface="Arial" pitchFamily="34" charset="0"/>
              <a:sym typeface="Gill Sans" pitchFamily="-84" charset="0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369017" y="1759734"/>
            <a:ext cx="8651515" cy="4790768"/>
            <a:chOff x="369017" y="1620837"/>
            <a:chExt cx="8651515" cy="4790768"/>
          </a:xfrm>
        </p:grpSpPr>
        <p:sp>
          <p:nvSpPr>
            <p:cNvPr id="13" name="모서리가 둥근 직사각형 12"/>
            <p:cNvSpPr/>
            <p:nvPr/>
          </p:nvSpPr>
          <p:spPr>
            <a:xfrm>
              <a:off x="369017" y="1620837"/>
              <a:ext cx="4126783" cy="3279066"/>
            </a:xfrm>
            <a:prstGeom prst="roundRect">
              <a:avLst>
                <a:gd name="adj" fmla="val 4009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" name="그룹 13"/>
            <p:cNvGrpSpPr/>
            <p:nvPr/>
          </p:nvGrpSpPr>
          <p:grpSpPr>
            <a:xfrm>
              <a:off x="567198" y="5119927"/>
              <a:ext cx="1404000" cy="1253356"/>
              <a:chOff x="4821698" y="5185789"/>
              <a:chExt cx="1404000" cy="1253356"/>
            </a:xfrm>
          </p:grpSpPr>
          <p:grpSp>
            <p:nvGrpSpPr>
              <p:cNvPr id="63" name="그룹 62"/>
              <p:cNvGrpSpPr/>
              <p:nvPr/>
            </p:nvGrpSpPr>
            <p:grpSpPr>
              <a:xfrm>
                <a:off x="4862743" y="5185789"/>
                <a:ext cx="655407" cy="754259"/>
                <a:chOff x="-1979736" y="3156441"/>
                <a:chExt cx="1042018" cy="1199180"/>
              </a:xfrm>
            </p:grpSpPr>
            <p:pic>
              <p:nvPicPr>
                <p:cNvPr id="66" name="Picture 4" descr="http://365psd.com/images/premium/thumbs/165/human-head-with-red-and-white-gears-black-brainstorm-concept-with-gears-brain-and-head-silhouette-isolated-easy-to-edit-vector-558736.jp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977001" y="3156441"/>
                  <a:ext cx="967338" cy="11991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67" name="직선 화살표 연결선 66"/>
                <p:cNvCxnSpPr/>
                <p:nvPr/>
              </p:nvCxnSpPr>
              <p:spPr>
                <a:xfrm>
                  <a:off x="-1979736" y="3671212"/>
                  <a:ext cx="1042018" cy="0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FF0000"/>
                  </a:solidFill>
                  <a:prstDash val="dash"/>
                  <a:miter lim="800000"/>
                  <a:tailEnd type="triangle"/>
                </a:ln>
                <a:effectLst/>
              </p:spPr>
            </p:cxnSp>
          </p:grpSp>
          <p:pic>
            <p:nvPicPr>
              <p:cNvPr id="64" name="그림 6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5225" y="5424638"/>
                <a:ext cx="1220746" cy="1014507"/>
              </a:xfrm>
              <a:prstGeom prst="rect">
                <a:avLst/>
              </a:prstGeom>
            </p:spPr>
          </p:pic>
          <p:sp>
            <p:nvSpPr>
              <p:cNvPr id="65" name="직사각형 64"/>
              <p:cNvSpPr/>
              <p:nvPr/>
            </p:nvSpPr>
            <p:spPr>
              <a:xfrm>
                <a:off x="4821698" y="5911884"/>
                <a:ext cx="140400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200" b="1" dirty="0" err="1">
                    <a:solidFill>
                      <a:schemeClr val="bg1"/>
                    </a:solidFill>
                  </a:rPr>
                  <a:t>시각지능칩</a:t>
                </a:r>
                <a:endParaRPr lang="en-US" altLang="ko-KR" sz="12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5" name="그룹 14"/>
            <p:cNvGrpSpPr/>
            <p:nvPr/>
          </p:nvGrpSpPr>
          <p:grpSpPr>
            <a:xfrm>
              <a:off x="431121" y="1702847"/>
              <a:ext cx="1449253" cy="912810"/>
              <a:chOff x="796485" y="2974098"/>
              <a:chExt cx="1449253" cy="912810"/>
            </a:xfrm>
          </p:grpSpPr>
          <p:pic>
            <p:nvPicPr>
              <p:cNvPr id="59" name="그림 5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2745" y="3210593"/>
                <a:ext cx="422930" cy="530041"/>
              </a:xfrm>
              <a:prstGeom prst="rect">
                <a:avLst/>
              </a:prstGeom>
            </p:spPr>
          </p:pic>
          <p:sp>
            <p:nvSpPr>
              <p:cNvPr id="60" name="모서리가 둥근 직사각형 59"/>
              <p:cNvSpPr/>
              <p:nvPr/>
            </p:nvSpPr>
            <p:spPr>
              <a:xfrm>
                <a:off x="796485" y="2984713"/>
                <a:ext cx="1449252" cy="902195"/>
              </a:xfrm>
              <a:prstGeom prst="roundRect">
                <a:avLst>
                  <a:gd name="adj" fmla="val 5594"/>
                </a:avLst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796486" y="2974098"/>
                <a:ext cx="144925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/>
                  <a:t>Architecture Model</a:t>
                </a:r>
                <a:endParaRPr lang="ko-KR" altLang="en-US" sz="1100" b="1" dirty="0"/>
              </a:p>
            </p:txBody>
          </p:sp>
          <p:sp>
            <p:nvSpPr>
              <p:cNvPr id="62" name="직사각형 61"/>
              <p:cNvSpPr/>
              <p:nvPr/>
            </p:nvSpPr>
            <p:spPr>
              <a:xfrm>
                <a:off x="796485" y="3671464"/>
                <a:ext cx="1449252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800" dirty="0"/>
                  <a:t>Circuits and Behavioral Model</a:t>
                </a:r>
                <a:endParaRPr lang="ko-KR" altLang="en-US" sz="800" dirty="0"/>
              </a:p>
            </p:txBody>
          </p:sp>
        </p:grpSp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9640" y="1914378"/>
              <a:ext cx="777630" cy="509707"/>
            </a:xfrm>
            <a:prstGeom prst="rect">
              <a:avLst/>
            </a:prstGeom>
          </p:spPr>
        </p:pic>
        <p:grpSp>
          <p:nvGrpSpPr>
            <p:cNvPr id="17" name="그룹 16"/>
            <p:cNvGrpSpPr/>
            <p:nvPr/>
          </p:nvGrpSpPr>
          <p:grpSpPr>
            <a:xfrm>
              <a:off x="1943717" y="1702847"/>
              <a:ext cx="1160753" cy="912810"/>
              <a:chOff x="6700547" y="1677251"/>
              <a:chExt cx="1110429" cy="912810"/>
            </a:xfrm>
          </p:grpSpPr>
          <p:pic>
            <p:nvPicPr>
              <p:cNvPr id="53" name="그림 5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09532" y="2030622"/>
                <a:ext cx="781913" cy="275171"/>
              </a:xfrm>
              <a:prstGeom prst="rect">
                <a:avLst/>
              </a:prstGeom>
            </p:spPr>
          </p:pic>
          <p:grpSp>
            <p:nvGrpSpPr>
              <p:cNvPr id="54" name="그룹 53"/>
              <p:cNvGrpSpPr/>
              <p:nvPr/>
            </p:nvGrpSpPr>
            <p:grpSpPr>
              <a:xfrm>
                <a:off x="6700547" y="1677251"/>
                <a:ext cx="1110429" cy="912810"/>
                <a:chOff x="796485" y="2974098"/>
                <a:chExt cx="1110429" cy="912810"/>
              </a:xfrm>
            </p:grpSpPr>
            <p:sp>
              <p:nvSpPr>
                <p:cNvPr id="55" name="모서리가 둥근 직사각형 54"/>
                <p:cNvSpPr/>
                <p:nvPr/>
              </p:nvSpPr>
              <p:spPr>
                <a:xfrm>
                  <a:off x="796485" y="2984713"/>
                  <a:ext cx="1110429" cy="902195"/>
                </a:xfrm>
                <a:prstGeom prst="roundRect">
                  <a:avLst>
                    <a:gd name="adj" fmla="val 5594"/>
                  </a:avLst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796486" y="2974098"/>
                  <a:ext cx="1110428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100" b="1" dirty="0"/>
                    <a:t>Neural Network Model</a:t>
                  </a:r>
                  <a:endParaRPr lang="ko-KR" altLang="en-US" sz="1100" b="1" dirty="0"/>
                </a:p>
              </p:txBody>
            </p:sp>
            <p:sp>
              <p:nvSpPr>
                <p:cNvPr id="57" name="직사각형 56"/>
                <p:cNvSpPr/>
                <p:nvPr/>
              </p:nvSpPr>
              <p:spPr>
                <a:xfrm>
                  <a:off x="796485" y="3671464"/>
                  <a:ext cx="1110429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800" dirty="0"/>
                    <a:t>Initial Trained Network</a:t>
                  </a:r>
                  <a:endParaRPr lang="ko-KR" altLang="en-US" sz="800" dirty="0"/>
                </a:p>
              </p:txBody>
            </p:sp>
            <p:sp>
              <p:nvSpPr>
                <p:cNvPr id="58" name="직사각형 57"/>
                <p:cNvSpPr/>
                <p:nvPr/>
              </p:nvSpPr>
              <p:spPr>
                <a:xfrm>
                  <a:off x="796485" y="3533107"/>
                  <a:ext cx="1110429" cy="21544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800" dirty="0"/>
                    <a:t>VGG, </a:t>
                  </a:r>
                  <a:r>
                    <a:rPr lang="en-US" altLang="ko-KR" sz="800" dirty="0" err="1"/>
                    <a:t>GoogLeNet</a:t>
                  </a:r>
                  <a:r>
                    <a:rPr lang="en-US" altLang="ko-KR" sz="800" dirty="0"/>
                    <a:t>, ZF</a:t>
                  </a:r>
                  <a:endParaRPr lang="ko-KR" altLang="en-US" sz="800" dirty="0"/>
                </a:p>
              </p:txBody>
            </p:sp>
          </p:grpSp>
        </p:grpSp>
        <p:grpSp>
          <p:nvGrpSpPr>
            <p:cNvPr id="18" name="그룹 17"/>
            <p:cNvGrpSpPr/>
            <p:nvPr/>
          </p:nvGrpSpPr>
          <p:grpSpPr>
            <a:xfrm>
              <a:off x="3189193" y="1677447"/>
              <a:ext cx="1256115" cy="953795"/>
              <a:chOff x="796485" y="2948698"/>
              <a:chExt cx="1201657" cy="953795"/>
            </a:xfrm>
          </p:grpSpPr>
          <p:sp>
            <p:nvSpPr>
              <p:cNvPr id="50" name="모서리가 둥근 직사각형 49"/>
              <p:cNvSpPr/>
              <p:nvPr/>
            </p:nvSpPr>
            <p:spPr>
              <a:xfrm>
                <a:off x="796485" y="2984713"/>
                <a:ext cx="1191479" cy="902195"/>
              </a:xfrm>
              <a:prstGeom prst="roundRect">
                <a:avLst>
                  <a:gd name="adj" fmla="val 5594"/>
                </a:avLst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796486" y="2948698"/>
                <a:ext cx="85301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/>
                  <a:t>Compile</a:t>
                </a:r>
              </a:p>
              <a:p>
                <a:pPr algn="ctr"/>
                <a:r>
                  <a:rPr lang="en-US" altLang="ko-KR" sz="1100" b="1" dirty="0"/>
                  <a:t>Constraints</a:t>
                </a:r>
                <a:endParaRPr lang="ko-KR" altLang="en-US" sz="1100" b="1" dirty="0"/>
              </a:p>
            </p:txBody>
          </p:sp>
          <p:sp>
            <p:nvSpPr>
              <p:cNvPr id="52" name="직사각형 51"/>
              <p:cNvSpPr/>
              <p:nvPr/>
            </p:nvSpPr>
            <p:spPr>
              <a:xfrm>
                <a:off x="796485" y="3317718"/>
                <a:ext cx="120165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800" dirty="0"/>
                  <a:t>- Target Accuracy</a:t>
                </a:r>
              </a:p>
              <a:p>
                <a:r>
                  <a:rPr lang="en-US" altLang="ko-KR" sz="800" dirty="0"/>
                  <a:t>- Quantization Bit-Width</a:t>
                </a:r>
              </a:p>
              <a:p>
                <a:r>
                  <a:rPr lang="en-US" altLang="ko-KR" sz="800" dirty="0"/>
                  <a:t>- Performance Target</a:t>
                </a:r>
              </a:p>
              <a:p>
                <a:r>
                  <a:rPr lang="en-US" altLang="ko-KR" sz="800" dirty="0"/>
                  <a:t>- Memory Bandwidth</a:t>
                </a:r>
                <a:endParaRPr lang="ko-KR" altLang="en-US" sz="800" dirty="0"/>
              </a:p>
            </p:txBody>
          </p:sp>
        </p:grpSp>
        <p:pic>
          <p:nvPicPr>
            <p:cNvPr id="19" name="Picture 2" descr="Document, Open, Folder, Reading, Ordering, Sorti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7168" y="1752131"/>
              <a:ext cx="332764" cy="294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모서리가 둥근 직사각형 19"/>
            <p:cNvSpPr/>
            <p:nvPr/>
          </p:nvSpPr>
          <p:spPr>
            <a:xfrm>
              <a:off x="431121" y="2910455"/>
              <a:ext cx="4003548" cy="704850"/>
            </a:xfrm>
            <a:prstGeom prst="round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b="1" dirty="0">
                  <a:solidFill>
                    <a:schemeClr val="tx1"/>
                  </a:solidFill>
                </a:rPr>
                <a:t>Synapse Compiler</a:t>
              </a:r>
            </a:p>
            <a:p>
              <a:pPr algn="ctr"/>
              <a:r>
                <a:rPr lang="en-US" altLang="ko-KR" sz="1400" dirty="0">
                  <a:solidFill>
                    <a:schemeClr val="tx1"/>
                  </a:solidFill>
                </a:rPr>
                <a:t>Optimization &amp; Re-Training (HNN Algorithm)</a:t>
              </a:r>
            </a:p>
            <a:p>
              <a:pPr algn="ctr"/>
              <a:r>
                <a:rPr lang="en-US" altLang="ko-KR" sz="1400" dirty="0">
                  <a:solidFill>
                    <a:schemeClr val="tx1"/>
                  </a:solidFill>
                </a:rPr>
                <a:t>Synaptic Code Gen (Sparse Coding)</a:t>
              </a:r>
            </a:p>
          </p:txBody>
        </p:sp>
        <p:sp>
          <p:nvSpPr>
            <p:cNvPr id="21" name="원통 20"/>
            <p:cNvSpPr/>
            <p:nvPr/>
          </p:nvSpPr>
          <p:spPr bwMode="auto">
            <a:xfrm>
              <a:off x="667053" y="3832374"/>
              <a:ext cx="1108545" cy="993216"/>
            </a:xfrm>
            <a:prstGeom prst="can">
              <a:avLst>
                <a:gd name="adj" fmla="val 21771"/>
              </a:avLst>
            </a:prstGeom>
            <a:solidFill>
              <a:srgbClr val="FFFF99"/>
            </a:solidFill>
            <a:ln w="63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1050" b="1" dirty="0">
                  <a:latin typeface="맑은 고딕" panose="020B0503020000020004" pitchFamily="50" charset="-127"/>
                  <a:ea typeface="맑은 고딕" panose="020B0503020000020004" pitchFamily="50" charset="-127"/>
                  <a:cs typeface="ヒラギノ角ゴ ProN W3" charset="0"/>
                  <a:sym typeface="Gill Sans" charset="0"/>
                </a:rPr>
                <a:t>Synaptic Code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altLang="ko-KR" sz="700" b="1" dirty="0">
                <a:latin typeface="맑은 고딕" panose="020B0503020000020004" pitchFamily="50" charset="-127"/>
                <a:ea typeface="맑은 고딕" panose="020B0503020000020004" pitchFamily="50" charset="-127"/>
                <a:cs typeface="ヒラギノ角ゴ ProN W3" charset="0"/>
                <a:sym typeface="Gill Sans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700" b="1" dirty="0">
                  <a:latin typeface="맑은 고딕" panose="020B0503020000020004" pitchFamily="50" charset="-127"/>
                  <a:ea typeface="맑은 고딕" panose="020B0503020000020004" pitchFamily="50" charset="-127"/>
                  <a:cs typeface="ヒラギノ角ゴ ProN W3" charset="0"/>
                  <a:sym typeface="Gill Sans" charset="0"/>
                </a:rPr>
                <a:t>Network Connection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700" b="1" dirty="0">
                  <a:latin typeface="맑은 고딕" panose="020B0503020000020004" pitchFamily="50" charset="-127"/>
                  <a:ea typeface="맑은 고딕" panose="020B0503020000020004" pitchFamily="50" charset="-127"/>
                  <a:cs typeface="ヒラギノ角ゴ ProN W3" charset="0"/>
                  <a:sym typeface="Gill Sans" charset="0"/>
                </a:rPr>
                <a:t>Synapse Weight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700" b="1" dirty="0">
                  <a:latin typeface="맑은 고딕" panose="020B0503020000020004" pitchFamily="50" charset="-127"/>
                  <a:ea typeface="맑은 고딕" panose="020B0503020000020004" pitchFamily="50" charset="-127"/>
                  <a:cs typeface="ヒラギノ角ゴ ProN W3" charset="0"/>
                  <a:sym typeface="Gill Sans" charset="0"/>
                </a:rPr>
                <a:t>Operation Scheduling</a:t>
              </a:r>
              <a:endParaRPr lang="en-US" altLang="ko-KR" sz="900" b="1" dirty="0">
                <a:latin typeface="맑은 고딕" panose="020B0503020000020004" pitchFamily="50" charset="-127"/>
                <a:ea typeface="맑은 고딕" panose="020B0503020000020004" pitchFamily="50" charset="-127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22" name="아래쪽 화살표 21"/>
            <p:cNvSpPr/>
            <p:nvPr/>
          </p:nvSpPr>
          <p:spPr>
            <a:xfrm>
              <a:off x="1060450" y="2643942"/>
              <a:ext cx="209550" cy="226454"/>
            </a:xfrm>
            <a:prstGeom prst="down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아래쪽 화살표 22"/>
            <p:cNvSpPr/>
            <p:nvPr/>
          </p:nvSpPr>
          <p:spPr>
            <a:xfrm>
              <a:off x="2432408" y="2643942"/>
              <a:ext cx="209550" cy="226454"/>
            </a:xfrm>
            <a:prstGeom prst="down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아래쪽 화살표 23"/>
            <p:cNvSpPr/>
            <p:nvPr/>
          </p:nvSpPr>
          <p:spPr>
            <a:xfrm>
              <a:off x="3762373" y="2643942"/>
              <a:ext cx="209550" cy="226454"/>
            </a:xfrm>
            <a:prstGeom prst="down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아래쪽 화살표 24"/>
            <p:cNvSpPr/>
            <p:nvPr/>
          </p:nvSpPr>
          <p:spPr>
            <a:xfrm>
              <a:off x="1110200" y="3643736"/>
              <a:ext cx="209550" cy="341325"/>
            </a:xfrm>
            <a:prstGeom prst="down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728239" y="3816303"/>
              <a:ext cx="271706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500" b="1" dirty="0">
                  <a:solidFill>
                    <a:srgbClr val="0000FF"/>
                  </a:solidFill>
                </a:rPr>
                <a:t>- Reduce Synaptic  Computation</a:t>
              </a:r>
            </a:p>
            <a:p>
              <a:r>
                <a:rPr lang="en-US" altLang="ko-KR" sz="1500" b="1" dirty="0">
                  <a:solidFill>
                    <a:srgbClr val="0000FF"/>
                  </a:solidFill>
                </a:rPr>
                <a:t>- Reduce Synapse Memory</a:t>
              </a:r>
            </a:p>
            <a:p>
              <a:r>
                <a:rPr lang="en-US" altLang="ko-KR" sz="1500" b="1" dirty="0" smtClean="0">
                  <a:solidFill>
                    <a:srgbClr val="0000FF"/>
                  </a:solidFill>
                </a:rPr>
                <a:t>- Tiling</a:t>
              </a:r>
              <a:r>
                <a:rPr lang="en-US" altLang="ko-KR" sz="1500" b="1" dirty="0">
                  <a:solidFill>
                    <a:srgbClr val="0000FF"/>
                  </a:solidFill>
                </a:rPr>
                <a:t>, </a:t>
              </a:r>
              <a:r>
                <a:rPr lang="en-US" altLang="ko-KR" sz="1500" b="1" dirty="0" smtClean="0">
                  <a:solidFill>
                    <a:srgbClr val="0000FF"/>
                  </a:solidFill>
                </a:rPr>
                <a:t>Code Scheduling</a:t>
              </a:r>
            </a:p>
            <a:p>
              <a:r>
                <a:rPr lang="en-US" altLang="ko-KR" sz="1500" b="1" dirty="0" smtClean="0">
                  <a:solidFill>
                    <a:srgbClr val="0000FF"/>
                  </a:solidFill>
                </a:rPr>
                <a:t>- Connect Layers</a:t>
              </a:r>
              <a:endParaRPr lang="en-US" altLang="ko-KR" sz="1500" b="1" dirty="0">
                <a:solidFill>
                  <a:srgbClr val="0000FF"/>
                </a:solidFill>
              </a:endParaRPr>
            </a:p>
          </p:txBody>
        </p:sp>
        <p:sp>
          <p:nvSpPr>
            <p:cNvPr id="27" name="모서리가 둥근 직사각형 26"/>
            <p:cNvSpPr/>
            <p:nvPr/>
          </p:nvSpPr>
          <p:spPr>
            <a:xfrm>
              <a:off x="369017" y="4989019"/>
              <a:ext cx="4126783" cy="1422586"/>
            </a:xfrm>
            <a:prstGeom prst="roundRect">
              <a:avLst>
                <a:gd name="adj" fmla="val 5954"/>
              </a:avLst>
            </a:prstGeom>
            <a:noFill/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28" name="그룹 27"/>
            <p:cNvGrpSpPr/>
            <p:nvPr/>
          </p:nvGrpSpPr>
          <p:grpSpPr>
            <a:xfrm>
              <a:off x="1918473" y="5189611"/>
              <a:ext cx="2330013" cy="1088818"/>
              <a:chOff x="6188848" y="2647092"/>
              <a:chExt cx="2593498" cy="1211945"/>
            </a:xfrm>
          </p:grpSpPr>
          <p:pic>
            <p:nvPicPr>
              <p:cNvPr id="48" name="그림 47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88848" y="2647092"/>
                <a:ext cx="2593498" cy="1020793"/>
              </a:xfrm>
              <a:prstGeom prst="rect">
                <a:avLst/>
              </a:prstGeom>
            </p:spPr>
          </p:pic>
          <p:pic>
            <p:nvPicPr>
              <p:cNvPr id="49" name="그림 4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74588" y="3026494"/>
                <a:ext cx="682961" cy="832543"/>
              </a:xfrm>
              <a:prstGeom prst="rect">
                <a:avLst/>
              </a:prstGeom>
              <a:effectLst>
                <a:softEdge rad="127000"/>
              </a:effectLst>
            </p:spPr>
          </p:pic>
        </p:grpSp>
        <p:sp>
          <p:nvSpPr>
            <p:cNvPr id="29" name="아래쪽 화살표 28"/>
            <p:cNvSpPr/>
            <p:nvPr/>
          </p:nvSpPr>
          <p:spPr>
            <a:xfrm>
              <a:off x="1110200" y="4770405"/>
              <a:ext cx="209550" cy="905540"/>
            </a:xfrm>
            <a:prstGeom prst="downArrow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1999470" y="6060879"/>
              <a:ext cx="219162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100" b="1" dirty="0"/>
                <a:t>Visual Intelligence for </a:t>
              </a:r>
              <a:r>
                <a:rPr lang="en-US" altLang="ko-KR" sz="1100" b="1" dirty="0" smtClean="0"/>
                <a:t>Edge Device</a:t>
              </a:r>
              <a:endParaRPr lang="en-US" altLang="ko-KR" sz="1100" b="1" dirty="0"/>
            </a:p>
          </p:txBody>
        </p:sp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96381" y="1798687"/>
              <a:ext cx="1580604" cy="836118"/>
            </a:xfrm>
            <a:prstGeom prst="rect">
              <a:avLst/>
            </a:prstGeom>
          </p:spPr>
        </p:pic>
        <p:grpSp>
          <p:nvGrpSpPr>
            <p:cNvPr id="32" name="그룹 31"/>
            <p:cNvGrpSpPr/>
            <p:nvPr/>
          </p:nvGrpSpPr>
          <p:grpSpPr>
            <a:xfrm>
              <a:off x="4999541" y="1968281"/>
              <a:ext cx="1519217" cy="3985997"/>
              <a:chOff x="4856183" y="1425067"/>
              <a:chExt cx="2526942" cy="3985997"/>
            </a:xfrm>
          </p:grpSpPr>
          <p:sp>
            <p:nvSpPr>
              <p:cNvPr id="44" name="모서리가 둥근 직사각형 43"/>
              <p:cNvSpPr/>
              <p:nvPr/>
            </p:nvSpPr>
            <p:spPr>
              <a:xfrm>
                <a:off x="4856183" y="1425067"/>
                <a:ext cx="2526942" cy="65412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</a:rPr>
                  <a:t>Model Compression</a:t>
                </a:r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모서리가 둥근 직사각형 44"/>
              <p:cNvSpPr/>
              <p:nvPr/>
            </p:nvSpPr>
            <p:spPr>
              <a:xfrm>
                <a:off x="4856183" y="3602182"/>
                <a:ext cx="2526942" cy="65412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</a:rPr>
                  <a:t>Quantization</a:t>
                </a:r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모서리가 둥근 직사각형 45"/>
              <p:cNvSpPr/>
              <p:nvPr/>
            </p:nvSpPr>
            <p:spPr>
              <a:xfrm>
                <a:off x="4856183" y="4756937"/>
                <a:ext cx="2526942" cy="65412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</a:rPr>
                  <a:t>Binary Network</a:t>
                </a:r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모서리가 둥근 직사각형 46"/>
              <p:cNvSpPr/>
              <p:nvPr/>
            </p:nvSpPr>
            <p:spPr>
              <a:xfrm>
                <a:off x="4856183" y="2507406"/>
                <a:ext cx="2526942" cy="654127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altLang="ko-KR" sz="1400" dirty="0">
                    <a:solidFill>
                      <a:schemeClr val="tx1"/>
                    </a:solidFill>
                  </a:rPr>
                  <a:t>Synapse Grouping</a:t>
                </a:r>
                <a:endParaRPr lang="ko-KR" altLang="en-US" sz="14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33" name="직선 연결선 32"/>
            <p:cNvCxnSpPr>
              <a:stCxn id="20" idx="3"/>
              <a:endCxn id="44" idx="1"/>
            </p:cNvCxnSpPr>
            <p:nvPr/>
          </p:nvCxnSpPr>
          <p:spPr>
            <a:xfrm flipV="1">
              <a:off x="4434669" y="2295345"/>
              <a:ext cx="564872" cy="9675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연결선 33"/>
            <p:cNvCxnSpPr>
              <a:stCxn id="20" idx="3"/>
              <a:endCxn id="46" idx="1"/>
            </p:cNvCxnSpPr>
            <p:nvPr/>
          </p:nvCxnSpPr>
          <p:spPr>
            <a:xfrm>
              <a:off x="4434669" y="3262880"/>
              <a:ext cx="564872" cy="23643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41845" y="2857567"/>
              <a:ext cx="1467559" cy="1024021"/>
            </a:xfrm>
            <a:prstGeom prst="rect">
              <a:avLst/>
            </a:prstGeom>
          </p:spPr>
        </p:pic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05697" y="4063115"/>
              <a:ext cx="2314835" cy="900214"/>
            </a:xfrm>
            <a:prstGeom prst="rect">
              <a:avLst/>
            </a:prstGeom>
          </p:spPr>
        </p:pic>
        <p:pic>
          <p:nvPicPr>
            <p:cNvPr id="37" name="그림 3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41845" y="5125878"/>
              <a:ext cx="2176995" cy="996105"/>
            </a:xfrm>
            <a:prstGeom prst="rect">
              <a:avLst/>
            </a:prstGeom>
          </p:spPr>
        </p:pic>
        <p:sp>
          <p:nvSpPr>
            <p:cNvPr id="38" name="모서리가 둥근 직사각형 37"/>
            <p:cNvSpPr/>
            <p:nvPr/>
          </p:nvSpPr>
          <p:spPr>
            <a:xfrm>
              <a:off x="6641845" y="1766745"/>
              <a:ext cx="2123273" cy="972596"/>
            </a:xfrm>
            <a:prstGeom prst="roundRect">
              <a:avLst>
                <a:gd name="adj" fmla="val 9485"/>
              </a:avLst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모서리가 둥근 직사각형 38"/>
            <p:cNvSpPr/>
            <p:nvPr/>
          </p:nvSpPr>
          <p:spPr>
            <a:xfrm>
              <a:off x="6641845" y="2876927"/>
              <a:ext cx="2123273" cy="972596"/>
            </a:xfrm>
            <a:prstGeom prst="roundRect">
              <a:avLst>
                <a:gd name="adj" fmla="val 9485"/>
              </a:avLst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pic>
          <p:nvPicPr>
            <p:cNvPr id="40" name="그림 3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109082" y="2906699"/>
              <a:ext cx="590154" cy="851236"/>
            </a:xfrm>
            <a:prstGeom prst="rect">
              <a:avLst/>
            </a:prstGeom>
          </p:spPr>
        </p:pic>
        <p:sp>
          <p:nvSpPr>
            <p:cNvPr id="41" name="모서리가 둥근 직사각형 40"/>
            <p:cNvSpPr/>
            <p:nvPr/>
          </p:nvSpPr>
          <p:spPr>
            <a:xfrm>
              <a:off x="6641845" y="4000286"/>
              <a:ext cx="2123273" cy="972596"/>
            </a:xfrm>
            <a:prstGeom prst="roundRect">
              <a:avLst>
                <a:gd name="adj" fmla="val 9485"/>
              </a:avLst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2" name="직선 연결선 41"/>
            <p:cNvCxnSpPr>
              <a:stCxn id="20" idx="3"/>
              <a:endCxn id="47" idx="1"/>
            </p:cNvCxnSpPr>
            <p:nvPr/>
          </p:nvCxnSpPr>
          <p:spPr>
            <a:xfrm>
              <a:off x="4434669" y="3262880"/>
              <a:ext cx="564872" cy="1148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/>
            <p:cNvCxnSpPr>
              <a:stCxn id="20" idx="3"/>
              <a:endCxn id="45" idx="1"/>
            </p:cNvCxnSpPr>
            <p:nvPr/>
          </p:nvCxnSpPr>
          <p:spPr>
            <a:xfrm>
              <a:off x="4434669" y="3262880"/>
              <a:ext cx="564872" cy="1209580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직사각형 5"/>
          <p:cNvSpPr/>
          <p:nvPr/>
        </p:nvSpPr>
        <p:spPr>
          <a:xfrm>
            <a:off x="4512233" y="1759734"/>
            <a:ext cx="4377123" cy="482240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 smtClean="0">
              <a:solidFill>
                <a:schemeClr val="tx1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53124" y="1860121"/>
            <a:ext cx="4125677" cy="3178679"/>
          </a:xfrm>
          <a:prstGeom prst="rect">
            <a:avLst/>
          </a:prstGeom>
        </p:spPr>
      </p:pic>
      <p:sp>
        <p:nvSpPr>
          <p:cNvPr id="68" name="직사각형 67"/>
          <p:cNvSpPr/>
          <p:nvPr/>
        </p:nvSpPr>
        <p:spPr>
          <a:xfrm>
            <a:off x="227926" y="5055525"/>
            <a:ext cx="4284307" cy="152537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030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경쟁기술</a:t>
            </a:r>
            <a:r>
              <a:rPr lang="ko-KR" altLang="en-US" dirty="0" smtClean="0"/>
              <a:t> 비교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0CCDFE3-B050-472A-B2FB-4D458CA17BDC}" type="slidenum">
              <a:rPr lang="en-GB" altLang="ja-JP" smtClean="0"/>
              <a:pPr>
                <a:defRPr/>
              </a:pPr>
              <a:t>8</a:t>
            </a:fld>
            <a:endParaRPr lang="en-GB" altLang="ja-JP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5B51DB2-3794-9748-9C12-0B483747C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150" y="1662991"/>
            <a:ext cx="6574056" cy="3363471"/>
          </a:xfrm>
          <a:prstGeom prst="rect">
            <a:avLst/>
          </a:prstGeom>
        </p:spPr>
      </p:pic>
      <p:sp>
        <p:nvSpPr>
          <p:cNvPr id="22" name="모서리가 둥근 직사각형 21">
            <a:extLst>
              <a:ext uri="{FF2B5EF4-FFF2-40B4-BE49-F238E27FC236}">
                <a16:creationId xmlns:a16="http://schemas.microsoft.com/office/drawing/2014/main" id="{502A62C7-6914-BF4B-8496-C7C91B6CF190}"/>
              </a:ext>
            </a:extLst>
          </p:cNvPr>
          <p:cNvSpPr/>
          <p:nvPr/>
        </p:nvSpPr>
        <p:spPr>
          <a:xfrm>
            <a:off x="328138" y="775011"/>
            <a:ext cx="8474607" cy="56359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lvl="1" algn="ctr"/>
            <a:r>
              <a:rPr lang="en-US" altLang="ko-KR" sz="2000" b="1" kern="0" dirty="0">
                <a:solidFill>
                  <a:srgbClr val="0000FF"/>
                </a:solidFill>
                <a:latin typeface="+mn-ea"/>
                <a:cs typeface="Arial" pitchFamily="34" charset="0"/>
                <a:sym typeface="Gill Sans" pitchFamily="-84" charset="0"/>
              </a:rPr>
              <a:t>Neural Network &amp; Deep Learning</a:t>
            </a:r>
            <a:endParaRPr lang="en-US" altLang="ko-KR" sz="600" b="1" kern="0" dirty="0">
              <a:solidFill>
                <a:srgbClr val="0000FF"/>
              </a:solidFill>
              <a:latin typeface="+mn-ea"/>
              <a:cs typeface="Arial" pitchFamily="34" charset="0"/>
              <a:sym typeface="Gill Sans" pitchFamily="-8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DB40910C-6839-2B44-9730-118F1F760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906" y="4729480"/>
            <a:ext cx="6079069" cy="18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6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3807C760-FCBF-8E45-B6B8-645A4DDEB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922" y="3924488"/>
            <a:ext cx="1837758" cy="926224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경쟁기술</a:t>
            </a:r>
            <a:r>
              <a:rPr lang="ko-KR" altLang="en-US" dirty="0" smtClean="0"/>
              <a:t> 비교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80CCDFE3-B050-472A-B2FB-4D458CA17BDC}" type="slidenum">
              <a:rPr lang="en-GB" altLang="ja-JP" smtClean="0"/>
              <a:pPr>
                <a:defRPr/>
              </a:pPr>
              <a:t>9</a:t>
            </a:fld>
            <a:endParaRPr lang="en-GB" altLang="ja-JP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46C7256D-0B8D-2A45-AF8C-BFE5CE827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243" y="1383640"/>
            <a:ext cx="3281453" cy="1010941"/>
          </a:xfrm>
          <a:prstGeom prst="rect">
            <a:avLst/>
          </a:prstGeom>
        </p:spPr>
      </p:pic>
      <p:sp>
        <p:nvSpPr>
          <p:cNvPr id="22" name="모서리가 둥근 직사각형 21">
            <a:extLst>
              <a:ext uri="{FF2B5EF4-FFF2-40B4-BE49-F238E27FC236}">
                <a16:creationId xmlns:a16="http://schemas.microsoft.com/office/drawing/2014/main" id="{F145A0B2-D05E-6043-885F-1D4F8660991A}"/>
              </a:ext>
            </a:extLst>
          </p:cNvPr>
          <p:cNvSpPr/>
          <p:nvPr/>
        </p:nvSpPr>
        <p:spPr>
          <a:xfrm>
            <a:off x="328138" y="775011"/>
            <a:ext cx="8474607" cy="563596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lvl="1" algn="ctr"/>
            <a:r>
              <a:rPr lang="en-US" altLang="ko-KR" sz="2000" b="1" kern="0" dirty="0">
                <a:latin typeface="+mn-ea"/>
                <a:cs typeface="Arial" pitchFamily="34" charset="0"/>
                <a:sym typeface="Gill Sans" pitchFamily="-84" charset="0"/>
              </a:rPr>
              <a:t>Neural Network &amp; Deep Learning</a:t>
            </a:r>
            <a:endParaRPr lang="en-US" altLang="ko-KR" sz="600" b="1" kern="0" dirty="0">
              <a:latin typeface="+mn-ea"/>
              <a:cs typeface="Arial" pitchFamily="34" charset="0"/>
              <a:sym typeface="Gill Sans" pitchFamily="-84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24BC63C-D5E5-114C-BFBC-01DEA9FABA9D}"/>
              </a:ext>
            </a:extLst>
          </p:cNvPr>
          <p:cNvSpPr/>
          <p:nvPr/>
        </p:nvSpPr>
        <p:spPr>
          <a:xfrm>
            <a:off x="502921" y="1473683"/>
            <a:ext cx="22642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1400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AlexNet</a:t>
            </a:r>
            <a:endParaRPr lang="en-US" altLang="ko-KR" sz="1400" dirty="0" smtClean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ko-KR" sz="1400" dirty="0" smtClean="0">
                <a:latin typeface="Arial" panose="020B0604020202020204" pitchFamily="34" charset="0"/>
              </a:rPr>
              <a:t>[</a:t>
            </a:r>
            <a:r>
              <a:rPr lang="en-US" altLang="ko-KR" sz="1400" dirty="0" smtClean="0">
                <a:latin typeface="Arial" panose="020B0604020202020204" pitchFamily="34" charset="0"/>
              </a:rPr>
              <a:t>Alex </a:t>
            </a:r>
            <a:r>
              <a:rPr lang="en-US" altLang="ko-KR" sz="1400" dirty="0" err="1" smtClean="0">
                <a:latin typeface="Arial" panose="020B0604020202020204" pitchFamily="34" charset="0"/>
              </a:rPr>
              <a:t>Krizhevsky</a:t>
            </a:r>
            <a:r>
              <a:rPr lang="ko-KR" altLang="ko-KR" sz="1400" dirty="0" smtClean="0">
                <a:latin typeface="Arial" panose="020B0604020202020204" pitchFamily="34" charset="0"/>
              </a:rPr>
              <a:t> +, </a:t>
            </a:r>
            <a:r>
              <a:rPr lang="en-US" altLang="ko-KR" sz="1400" dirty="0" smtClean="0">
                <a:latin typeface="Arial" panose="020B0604020202020204" pitchFamily="34" charset="0"/>
              </a:rPr>
              <a:t>2012</a:t>
            </a:r>
            <a:r>
              <a:rPr lang="ko-KR" altLang="ko-KR" sz="14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 ]</a:t>
            </a:r>
            <a:endParaRPr lang="en-US" altLang="ko-KR" sz="1400" dirty="0" smtClean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14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ILSVRC2012 / NIPS2012</a:t>
            </a:r>
            <a:endParaRPr lang="ko-KR" altLang="ko-KR" sz="1400" dirty="0">
              <a:latin typeface="Arial" panose="020B0604020202020204" pitchFamily="34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CCF83833-0BAB-E649-B85D-4E58AEBFD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922" y="2594717"/>
            <a:ext cx="2054067" cy="1206218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C24BC63C-D5E5-114C-BFBC-01DEA9FABA9D}"/>
              </a:ext>
            </a:extLst>
          </p:cNvPr>
          <p:cNvSpPr/>
          <p:nvPr/>
        </p:nvSpPr>
        <p:spPr>
          <a:xfrm>
            <a:off x="502921" y="2884471"/>
            <a:ext cx="22642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1400" dirty="0" smtClean="0">
                <a:solidFill>
                  <a:srgbClr val="0000FF"/>
                </a:solidFill>
                <a:latin typeface="Arial" panose="020B0604020202020204" pitchFamily="34" charset="0"/>
              </a:rPr>
              <a:t>VGG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o-KR" altLang="ko-KR" sz="1400" dirty="0" smtClean="0">
                <a:latin typeface="Arial" panose="020B0604020202020204" pitchFamily="34" charset="0"/>
              </a:rPr>
              <a:t>[</a:t>
            </a:r>
            <a:r>
              <a:rPr lang="en-US" altLang="ko-KR" sz="1400" dirty="0" smtClean="0">
                <a:latin typeface="Arial" panose="020B0604020202020204" pitchFamily="34" charset="0"/>
              </a:rPr>
              <a:t>Oxford Univ.</a:t>
            </a:r>
            <a:r>
              <a:rPr lang="ko-KR" altLang="ko-KR" sz="1400" dirty="0" smtClean="0">
                <a:latin typeface="Arial" panose="020B0604020202020204" pitchFamily="34" charset="0"/>
              </a:rPr>
              <a:t> </a:t>
            </a:r>
            <a:r>
              <a:rPr lang="en-US" altLang="ko-KR" sz="1400" dirty="0" smtClean="0">
                <a:latin typeface="Arial" panose="020B0604020202020204" pitchFamily="34" charset="0"/>
              </a:rPr>
              <a:t>2015</a:t>
            </a:r>
            <a:r>
              <a:rPr lang="ko-KR" altLang="ko-KR" sz="14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 ]</a:t>
            </a:r>
            <a:endParaRPr lang="en-US" altLang="ko-KR" sz="1400" dirty="0" smtClean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1400" dirty="0" smtClean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ILSVRC2015</a:t>
            </a:r>
            <a:endParaRPr lang="ko-KR" altLang="ko-KR" sz="1400" dirty="0">
              <a:latin typeface="Arial" panose="020B060402020202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0544CF89-0148-4E47-8401-B058B5236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583162" y="1272478"/>
            <a:ext cx="591329" cy="3129435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C24BC63C-D5E5-114C-BFBC-01DEA9FABA9D}"/>
              </a:ext>
            </a:extLst>
          </p:cNvPr>
          <p:cNvSpPr/>
          <p:nvPr/>
        </p:nvSpPr>
        <p:spPr>
          <a:xfrm>
            <a:off x="502921" y="4229945"/>
            <a:ext cx="22642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ko-KR" sz="1400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GoogLeNet</a:t>
            </a:r>
            <a:endParaRPr lang="en-US" altLang="ko-KR" sz="1400" dirty="0" smtClean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ko-KR" sz="1400" dirty="0" smtClean="0">
                <a:latin typeface="Arial" panose="020B0604020202020204" pitchFamily="34" charset="0"/>
              </a:rPr>
              <a:t>[</a:t>
            </a:r>
            <a:r>
              <a:rPr lang="en-US" altLang="ko-KR" sz="1400" dirty="0" err="1" smtClean="0">
                <a:latin typeface="Arial" panose="020B0604020202020204" pitchFamily="34" charset="0"/>
              </a:rPr>
              <a:t>Szegedy</a:t>
            </a:r>
            <a:r>
              <a:rPr lang="en-US" altLang="ko-KR" sz="1400" dirty="0">
                <a:latin typeface="Arial" panose="020B0604020202020204" pitchFamily="34" charset="0"/>
              </a:rPr>
              <a:t>+, ILSVRC2014/CVPR2015</a:t>
            </a:r>
            <a:r>
              <a:rPr lang="en-US" altLang="ko-KR" sz="1400" dirty="0" smtClean="0">
                <a:latin typeface="Arial" panose="020B0604020202020204" pitchFamily="34" charset="0"/>
              </a:rPr>
              <a:t>]</a:t>
            </a:r>
            <a:endParaRPr lang="en-US" altLang="ko-KR" sz="1400" dirty="0">
              <a:latin typeface="Arial" panose="020B0604020202020204" pitchFamily="34" charset="0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56EEF6A8-FCA4-B946-A202-728004EF2A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494" y="4071438"/>
            <a:ext cx="4241075" cy="1234374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3130843" y="4751704"/>
            <a:ext cx="136928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050" dirty="0" smtClean="0">
                <a:latin typeface="Arial" panose="020B0604020202020204" pitchFamily="34" charset="0"/>
              </a:rPr>
              <a:t>[ </a:t>
            </a:r>
            <a:r>
              <a:rPr lang="en-US" altLang="ko-KR" sz="1050" dirty="0">
                <a:latin typeface="Arial" panose="020B0604020202020204" pitchFamily="34" charset="0"/>
              </a:rPr>
              <a:t>Inception Module </a:t>
            </a:r>
            <a:r>
              <a:rPr lang="en-US" altLang="ko-KR" sz="1050" dirty="0" smtClean="0">
                <a:latin typeface="Arial" panose="020B0604020202020204" pitchFamily="34" charset="0"/>
              </a:rPr>
              <a:t>]</a:t>
            </a:r>
            <a:endParaRPr lang="ko-KR" altLang="en-US" sz="1050" dirty="0">
              <a:latin typeface="Arial" panose="020B0604020202020204" pitchFamily="34" charset="0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CAD722F-F397-6D4A-A4A8-4B6F5828ED2C}"/>
              </a:ext>
            </a:extLst>
          </p:cNvPr>
          <p:cNvSpPr/>
          <p:nvPr/>
        </p:nvSpPr>
        <p:spPr>
          <a:xfrm>
            <a:off x="753239" y="5647265"/>
            <a:ext cx="17636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ResNet-152</a:t>
            </a:r>
          </a:p>
          <a:p>
            <a:pPr algn="ctr"/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altLang="ko-KR" sz="1400" dirty="0">
                <a:latin typeface="Arial" panose="020B0604020202020204" pitchFamily="34" charset="0"/>
                <a:cs typeface="Arial" panose="020B0604020202020204" pitchFamily="34" charset="0"/>
              </a:rPr>
              <a:t>He+, ILSVRC2015</a:t>
            </a:r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en-US" altLang="ko-K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내용 개체 틀 4" descr="화면 캡처">
            <a:extLst>
              <a:ext uri="{FF2B5EF4-FFF2-40B4-BE49-F238E27FC236}">
                <a16:creationId xmlns:a16="http://schemas.microsoft.com/office/drawing/2014/main" id="{380884EC-6087-274B-B79E-CF67AEDF28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5950" y="3028406"/>
            <a:ext cx="1189283" cy="5966821"/>
          </a:xfrm>
          <a:prstGeom prst="rect">
            <a:avLst/>
          </a:prstGeom>
        </p:spPr>
      </p:pic>
      <p:sp>
        <p:nvSpPr>
          <p:cNvPr id="8" name="순서도: 데이터 7"/>
          <p:cNvSpPr/>
          <p:nvPr/>
        </p:nvSpPr>
        <p:spPr>
          <a:xfrm rot="1115376">
            <a:off x="5188343" y="5222256"/>
            <a:ext cx="247065" cy="141034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7829"/>
              <a:gd name="connsiteY0" fmla="*/ 10000 h 10000"/>
              <a:gd name="connsiteX1" fmla="*/ 2000 w 17829"/>
              <a:gd name="connsiteY1" fmla="*/ 0 h 10000"/>
              <a:gd name="connsiteX2" fmla="*/ 17829 w 17829"/>
              <a:gd name="connsiteY2" fmla="*/ 190 h 10000"/>
              <a:gd name="connsiteX3" fmla="*/ 8000 w 17829"/>
              <a:gd name="connsiteY3" fmla="*/ 10000 h 10000"/>
              <a:gd name="connsiteX4" fmla="*/ 0 w 17829"/>
              <a:gd name="connsiteY4" fmla="*/ 10000 h 10000"/>
              <a:gd name="connsiteX0" fmla="*/ 0 w 17829"/>
              <a:gd name="connsiteY0" fmla="*/ 9919 h 9919"/>
              <a:gd name="connsiteX1" fmla="*/ 10398 w 17829"/>
              <a:gd name="connsiteY1" fmla="*/ 0 h 9919"/>
              <a:gd name="connsiteX2" fmla="*/ 17829 w 17829"/>
              <a:gd name="connsiteY2" fmla="*/ 109 h 9919"/>
              <a:gd name="connsiteX3" fmla="*/ 8000 w 17829"/>
              <a:gd name="connsiteY3" fmla="*/ 9919 h 9919"/>
              <a:gd name="connsiteX4" fmla="*/ 0 w 17829"/>
              <a:gd name="connsiteY4" fmla="*/ 9919 h 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29" h="9919">
                <a:moveTo>
                  <a:pt x="0" y="9919"/>
                </a:moveTo>
                <a:lnTo>
                  <a:pt x="10398" y="0"/>
                </a:lnTo>
                <a:lnTo>
                  <a:pt x="17829" y="109"/>
                </a:lnTo>
                <a:lnTo>
                  <a:pt x="8000" y="9919"/>
                </a:lnTo>
                <a:lnTo>
                  <a:pt x="0" y="9919"/>
                </a:lnTo>
                <a:close/>
              </a:path>
            </a:pathLst>
          </a:cu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 smtClean="0">
              <a:solidFill>
                <a:schemeClr val="tx1"/>
              </a:solidFill>
            </a:endParaRPr>
          </a:p>
        </p:txBody>
      </p:sp>
      <p:cxnSp>
        <p:nvCxnSpPr>
          <p:cNvPr id="24" name="직선 연결선 23"/>
          <p:cNvCxnSpPr>
            <a:stCxn id="8" idx="1"/>
            <a:endCxn id="8" idx="0"/>
          </p:cNvCxnSpPr>
          <p:nvPr/>
        </p:nvCxnSpPr>
        <p:spPr>
          <a:xfrm flipH="1">
            <a:off x="4969989" y="5265601"/>
            <a:ext cx="586171" cy="129082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>
            <a:stCxn id="8" idx="2"/>
            <a:endCxn id="8" idx="3"/>
          </p:cNvCxnSpPr>
          <p:nvPr/>
        </p:nvCxnSpPr>
        <p:spPr>
          <a:xfrm flipH="1">
            <a:off x="5075065" y="5313117"/>
            <a:ext cx="573757" cy="127864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7CAD722F-F397-6D4A-A4A8-4B6F5828ED2C}"/>
              </a:ext>
            </a:extLst>
          </p:cNvPr>
          <p:cNvSpPr/>
          <p:nvPr/>
        </p:nvSpPr>
        <p:spPr>
          <a:xfrm>
            <a:off x="5029691" y="6249074"/>
            <a:ext cx="13340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0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152 Layers</a:t>
            </a:r>
          </a:p>
          <a:p>
            <a:pPr algn="ctr"/>
            <a:r>
              <a:rPr lang="en-US" altLang="ko-KR" sz="10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(Residual Network)</a:t>
            </a:r>
            <a:endParaRPr lang="en-US" altLang="ko-KR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7CAD722F-F397-6D4A-A4A8-4B6F5828ED2C}"/>
              </a:ext>
            </a:extLst>
          </p:cNvPr>
          <p:cNvSpPr/>
          <p:nvPr/>
        </p:nvSpPr>
        <p:spPr>
          <a:xfrm>
            <a:off x="5443950" y="3111517"/>
            <a:ext cx="100219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05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 19 Layers</a:t>
            </a:r>
          </a:p>
        </p:txBody>
      </p:sp>
    </p:spTree>
    <p:extLst>
      <p:ext uri="{BB962C8B-B14F-4D97-AF65-F5344CB8AC3E}">
        <p14:creationId xmlns:p14="http://schemas.microsoft.com/office/powerpoint/2010/main" val="196836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  <a:round/>
          <a:headEnd type="oval" w="med" len="med"/>
          <a:tailEnd type="oval" w="med" len="med"/>
        </a:ln>
        <a:effectLst/>
      </a:spPr>
      <a:bodyPr/>
      <a:lstStyle/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46872</TotalTime>
  <Words>604</Words>
  <Application>Microsoft Office PowerPoint</Application>
  <PresentationFormat>화면 슬라이드 쇼(4:3)</PresentationFormat>
  <Paragraphs>315</Paragraphs>
  <Slides>15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19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15</vt:i4>
      </vt:variant>
    </vt:vector>
  </HeadingPairs>
  <TitlesOfParts>
    <vt:vector size="36" baseType="lpstr">
      <vt:lpstr>Gill Sans</vt:lpstr>
      <vt:lpstr>HY견고딕</vt:lpstr>
      <vt:lpstr>HY수평선B</vt:lpstr>
      <vt:lpstr>HY헤드라인M</vt:lpstr>
      <vt:lpstr>MS PGothic</vt:lpstr>
      <vt:lpstr>ヒラギノ角ゴ ProN W3</vt:lpstr>
      <vt:lpstr>굴림</vt:lpstr>
      <vt:lpstr>돋움</vt:lpstr>
      <vt:lpstr>맑은 고딕</vt:lpstr>
      <vt:lpstr>한컴바탕</vt:lpstr>
      <vt:lpstr>휴먼견출고딕</vt:lpstr>
      <vt:lpstr>휴먼엑스포</vt:lpstr>
      <vt:lpstr>Arial</vt:lpstr>
      <vt:lpstr>Calibri</vt:lpstr>
      <vt:lpstr>Calibri Light</vt:lpstr>
      <vt:lpstr>Helvetica</vt:lpstr>
      <vt:lpstr>Tahoma</vt:lpstr>
      <vt:lpstr>Wingdings</vt:lpstr>
      <vt:lpstr>Wingdings 2</vt:lpstr>
      <vt:lpstr>Office 테마</vt:lpstr>
      <vt:lpstr>1_기본 디자인</vt:lpstr>
      <vt:lpstr>PowerPoint 프레젠테이션</vt:lpstr>
      <vt:lpstr>목차</vt:lpstr>
      <vt:lpstr>기술이전 개요</vt:lpstr>
      <vt:lpstr>기술이전 개요</vt:lpstr>
      <vt:lpstr>기술이전 개요</vt:lpstr>
      <vt:lpstr>기술이전 내용 및 범위</vt:lpstr>
      <vt:lpstr>기술이전 내용 및 범위</vt:lpstr>
      <vt:lpstr>경쟁기술 비교</vt:lpstr>
      <vt:lpstr>경쟁기술 비교</vt:lpstr>
      <vt:lpstr>경쟁기술 비교</vt:lpstr>
      <vt:lpstr>경쟁기술 비교</vt:lpstr>
      <vt:lpstr>경쟁기술 비교 (시냅스컴파일러)</vt:lpstr>
      <vt:lpstr>기술사업성</vt:lpstr>
      <vt:lpstr>기술사업성</vt:lpstr>
      <vt:lpstr>국내외 시장동향</vt:lpstr>
    </vt:vector>
  </TitlesOfParts>
  <Company>ETRI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Min-seok, Choi</dc:creator>
  <cp:lastModifiedBy>이 주현</cp:lastModifiedBy>
  <cp:revision>2008</cp:revision>
  <cp:lastPrinted>2016-09-29T01:49:02Z</cp:lastPrinted>
  <dcterms:created xsi:type="dcterms:W3CDTF">2015-04-14T07:21:55Z</dcterms:created>
  <dcterms:modified xsi:type="dcterms:W3CDTF">2018-11-09T08:26:55Z</dcterms:modified>
</cp:coreProperties>
</file>