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82" r:id="rId3"/>
    <p:sldId id="511" r:id="rId4"/>
    <p:sldId id="487" r:id="rId5"/>
    <p:sldId id="495" r:id="rId6"/>
    <p:sldId id="494" r:id="rId7"/>
    <p:sldId id="508" r:id="rId8"/>
    <p:sldId id="509" r:id="rId9"/>
    <p:sldId id="510" r:id="rId10"/>
    <p:sldId id="497" r:id="rId11"/>
    <p:sldId id="516" r:id="rId12"/>
    <p:sldId id="500" r:id="rId13"/>
    <p:sldId id="512" r:id="rId14"/>
    <p:sldId id="450" r:id="rId15"/>
  </p:sldIdLst>
  <p:sldSz cx="9144000" cy="6858000" type="screen4x3"/>
  <p:notesSz cx="6669088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3333FF"/>
    <a:srgbClr val="009900"/>
    <a:srgbClr val="003399"/>
    <a:srgbClr val="CCECFF"/>
    <a:srgbClr val="FFFFFF"/>
    <a:srgbClr val="FFFF99"/>
    <a:srgbClr val="000000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2" autoAdjust="0"/>
    <p:restoredTop sz="99763" autoAdjust="0"/>
  </p:normalViewPr>
  <p:slideViewPr>
    <p:cSldViewPr>
      <p:cViewPr varScale="1">
        <p:scale>
          <a:sx n="134" d="100"/>
          <a:sy n="134" d="100"/>
        </p:scale>
        <p:origin x="12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76"/>
    </p:cViewPr>
  </p:sorterViewPr>
  <p:notesViewPr>
    <p:cSldViewPr>
      <p:cViewPr varScale="1">
        <p:scale>
          <a:sx n="79" d="100"/>
          <a:sy n="79" d="100"/>
        </p:scale>
        <p:origin x="-3984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8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68" y="8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68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BB53B8-4204-49F8-ADB8-31BF2F0B2A1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0287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8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68" y="8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7" y="4715914"/>
            <a:ext cx="4890664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68" y="9431824"/>
            <a:ext cx="2889938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6" rIns="90771" bIns="453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EFD254-8331-4B3A-B475-4EC4FB1AC3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9061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254-8331-4B3A-B475-4EC4FB1AC3C6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4661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254-8331-4B3A-B475-4EC4FB1AC3C6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13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333333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 userDrawn="1"/>
        </p:nvSpPr>
        <p:spPr>
          <a:xfrm>
            <a:off x="8532440" y="6596390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879D0C-AC94-4C0A-8099-4C76C92F349B}" type="slidenum">
              <a:rPr lang="ko-KR" altLang="en-US" sz="1100" b="1" smtClean="0">
                <a:latin typeface="맑은 고딕" pitchFamily="50" charset="-127"/>
                <a:ea typeface="맑은 고딕" pitchFamily="50" charset="-127"/>
              </a:rPr>
              <a:pPr algn="r"/>
              <a:t>‹#›</a:t>
            </a:fld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3991" y="4221088"/>
            <a:ext cx="238078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err="1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itchFamily="18" charset="-127"/>
              </a:rPr>
              <a:t>IoT</a:t>
            </a:r>
            <a:r>
              <a:rPr lang="ko-KR" altLang="en-US" sz="2000" b="1" dirty="0" smtClean="0">
                <a:ln>
                  <a:solidFill>
                    <a:schemeClr val="tx1">
                      <a:alpha val="30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itchFamily="18" charset="-127"/>
              </a:rPr>
              <a:t>연구본부   박현</a:t>
            </a:r>
            <a:endParaRPr kumimoji="0" lang="ko-KR" altLang="en-US" sz="2000" b="1" dirty="0">
              <a:ln>
                <a:solidFill>
                  <a:schemeClr val="tx1">
                    <a:alpha val="30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조선일보명조" pitchFamily="18" charset="-127"/>
            </a:endParaRPr>
          </a:p>
        </p:txBody>
      </p:sp>
      <p:sp>
        <p:nvSpPr>
          <p:cNvPr id="4" name="Rectangle 98"/>
          <p:cNvSpPr>
            <a:spLocks noChangeArrowheads="1"/>
          </p:cNvSpPr>
          <p:nvPr/>
        </p:nvSpPr>
        <p:spPr bwMode="auto">
          <a:xfrm>
            <a:off x="179512" y="1988840"/>
            <a:ext cx="8712968" cy="206210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latinLnBrk="0">
              <a:defRPr/>
            </a:pPr>
            <a:r>
              <a:rPr kumimoji="0" lang="ko-KR" altLang="en-US" sz="32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인공지능 기반 </a:t>
            </a:r>
            <a:r>
              <a:rPr kumimoji="0" lang="ko-KR" altLang="en-US" sz="3200" b="1" spc="-150" dirty="0" err="1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스마트팜</a:t>
            </a:r>
            <a:r>
              <a:rPr kumimoji="0" lang="ko-KR" altLang="en-US" sz="32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 오작동 </a:t>
            </a:r>
            <a:r>
              <a:rPr kumimoji="0" lang="ko-KR" altLang="en-US" sz="32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진단 기술</a:t>
            </a:r>
            <a:endParaRPr kumimoji="0" lang="en-US" altLang="ko-KR" sz="3200" b="1" spc="-150" dirty="0" smtClean="0">
              <a:ln w="18000">
                <a:solidFill>
                  <a:srgbClr val="0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latin typeface="Verdana" pitchFamily="34" charset="0"/>
              <a:ea typeface="HY헤드라인M" pitchFamily="18" charset="-127"/>
            </a:endParaRPr>
          </a:p>
          <a:p>
            <a:pPr algn="ctr" latinLnBrk="0">
              <a:defRPr/>
            </a:pPr>
            <a:r>
              <a:rPr kumimoji="0" lang="en-US" altLang="ko-KR" sz="32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( Artificial intelligence based diagnosing an error of operating equipment </a:t>
            </a:r>
          </a:p>
          <a:p>
            <a:pPr algn="ctr" latinLnBrk="0">
              <a:defRPr/>
            </a:pPr>
            <a:r>
              <a:rPr kumimoji="0" lang="en-US" altLang="ko-KR" sz="3200" b="1" spc="-150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 r="-100000" b="-100000"/>
                </a:gradFill>
                <a:latin typeface="Verdana" pitchFamily="34" charset="0"/>
                <a:ea typeface="HY헤드라인M" pitchFamily="18" charset="-127"/>
              </a:rPr>
              <a:t>in smart farm)</a:t>
            </a:r>
            <a:endParaRPr kumimoji="0" lang="en-US" altLang="ko-KR" sz="3200" b="1" spc="-150" dirty="0">
              <a:ln w="18000">
                <a:solidFill>
                  <a:srgbClr val="0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 r="-100000" b="-100000"/>
              </a:gradFill>
              <a:latin typeface="Verdana" pitchFamily="34" charset="0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7342137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기술적용 분야 및 기술의 시장성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(1)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Ⅲ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79512" y="1124744"/>
            <a:ext cx="4824536" cy="733425"/>
            <a:chOff x="179512" y="1183407"/>
            <a:chExt cx="50405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1183407"/>
              <a:ext cx="4321819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52686" y="1331476"/>
              <a:ext cx="4767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기술이 적용되는 제품</a:t>
              </a:r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/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서비스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5536" y="177281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 eaLnBrk="0" hangingPunct="0">
              <a:spcBef>
                <a:spcPts val="600"/>
              </a:spcBef>
              <a:buClr>
                <a:srgbClr val="0070C0"/>
              </a:buClr>
              <a:buSzPct val="80000"/>
              <a:buBlip>
                <a:blip r:embed="rId4"/>
              </a:buBlip>
              <a:defRPr/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스마트 팜의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효율적 관리가 요구되는 플랫폼 서비스</a:t>
            </a:r>
            <a:endParaRPr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기존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센서 및 제어기 등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팜을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구성하는 장치의 오작동에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인식 없이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잘못된 데이터를 수집하거나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잘못된 제어의 오류로부터 안정적인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팜을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운영하기 위한 이점으로 인해 향후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팜의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효율적 관리를 위한 활용에 이용될 수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있음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66700" lvl="1" indent="-266700" eaLnBrk="0" hangingPunct="0">
              <a:spcBef>
                <a:spcPts val="600"/>
              </a:spcBef>
              <a:buClr>
                <a:srgbClr val="0070C0"/>
              </a:buClr>
              <a:buSzPct val="80000"/>
              <a:buBlip>
                <a:blip r:embed="rId4"/>
              </a:buBlip>
              <a:defRPr/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스마트 팜의 컨설턴트가 요구되는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응용 서비스</a:t>
            </a:r>
            <a:endParaRPr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지능화된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시설원예의 축적된 데이터를 통해 비교분석 및 문제점 발견 등 기존 암묵적 컨설팅에서 과학적 진단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처방으로 일대 혁신이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가능해짐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66700" lvl="1" indent="-266700" eaLnBrk="0" hangingPunct="0">
              <a:spcBef>
                <a:spcPts val="600"/>
              </a:spcBef>
              <a:buClr>
                <a:srgbClr val="0070C0"/>
              </a:buClr>
              <a:buSzPct val="80000"/>
              <a:buBlip>
                <a:blip r:embed="rId4"/>
              </a:buBlip>
              <a:defRPr/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효율적 장치 관리가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요구되는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타 산업 응용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서비스</a:t>
            </a:r>
            <a:endParaRPr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현재 단순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환경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제어 형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팜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</a:t>
            </a: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팩토리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등 지능형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서비스로 기존 제품을 수용하고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적용할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 있는 업그레이드 관리가 가능해질 것이므로 잠재적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수요자 층을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대거 흡수하여 시장을 형성할 수 있게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됨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639763" lvl="1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64844" y="1086713"/>
            <a:ext cx="5616624" cy="733425"/>
            <a:chOff x="179512" y="1124744"/>
            <a:chExt cx="5616624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24744"/>
              <a:ext cx="5616624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530115" y="1268760"/>
              <a:ext cx="5194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해당 제품</a:t>
              </a:r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/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서비스 시장 규모 및 국내외 동향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92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93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9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Ⅲ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830263" y="53975"/>
            <a:ext cx="7342137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기술적용 분야 및 기술의 시장성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(2)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1729713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인공지능 기반 소프트웨어 세계 시장규모 및 전망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단위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백만 달러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864" y="364502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세계 주도 벤더 현황 </a:t>
            </a:r>
            <a:endParaRPr lang="ko-KR" altLang="en-US" sz="1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AutoShape 47"/>
          <p:cNvSpPr>
            <a:spLocks noChangeArrowheads="1"/>
          </p:cNvSpPr>
          <p:nvPr/>
        </p:nvSpPr>
        <p:spPr bwMode="auto">
          <a:xfrm>
            <a:off x="395420" y="2089998"/>
            <a:ext cx="8353160" cy="1417140"/>
          </a:xfrm>
          <a:prstGeom prst="roundRect">
            <a:avLst>
              <a:gd name="adj" fmla="val 7662"/>
            </a:avLst>
          </a:prstGeom>
          <a:gradFill rotWithShape="1">
            <a:gsLst>
              <a:gs pos="0">
                <a:srgbClr val="FFFFFF"/>
              </a:gs>
              <a:gs pos="100000">
                <a:srgbClr val="B7D2F5"/>
              </a:gs>
            </a:gsLst>
            <a:lin ang="2700000" scaled="1"/>
          </a:gradFill>
          <a:ln w="19050">
            <a:solidFill>
              <a:srgbClr val="0099CC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24000" tIns="0" rIns="0" bIns="0" anchor="ctr"/>
          <a:lstStyle/>
          <a:p>
            <a:pPr algn="just" eaLnBrk="0" hangingPunct="0">
              <a:lnSpc>
                <a:spcPct val="150000"/>
              </a:lnSpc>
              <a:defRPr/>
            </a:pPr>
            <a:endParaRPr kumimoji="0" lang="ko-KR" altLang="ko-KR" sz="1400">
              <a:solidFill>
                <a:srgbClr val="808080"/>
              </a:solidFill>
              <a:latin typeface="HY견고딕" pitchFamily="18" charset="-127"/>
              <a:ea typeface="-윤고딕340"/>
              <a:cs typeface="-윤고딕340"/>
            </a:endParaRPr>
          </a:p>
        </p:txBody>
      </p:sp>
      <p:sp>
        <p:nvSpPr>
          <p:cNvPr id="29" name="직사각형 14"/>
          <p:cNvSpPr>
            <a:spLocks noChangeArrowheads="1"/>
          </p:cNvSpPr>
          <p:nvPr/>
        </p:nvSpPr>
        <p:spPr bwMode="auto">
          <a:xfrm>
            <a:off x="401128" y="2089752"/>
            <a:ext cx="3810832" cy="198731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endParaRPr lang="ko-KR" altLang="en-US" sz="1200" dirty="0" smtClean="0">
              <a:solidFill>
                <a:srgbClr val="00000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380560" y="4014356"/>
            <a:ext cx="8353160" cy="2582996"/>
          </a:xfrm>
          <a:prstGeom prst="roundRect">
            <a:avLst>
              <a:gd name="adj" fmla="val 7662"/>
            </a:avLst>
          </a:prstGeom>
          <a:gradFill rotWithShape="1">
            <a:gsLst>
              <a:gs pos="0">
                <a:srgbClr val="FFFFFF"/>
              </a:gs>
              <a:gs pos="100000">
                <a:srgbClr val="B7D2F5"/>
              </a:gs>
            </a:gsLst>
            <a:lin ang="2700000" scaled="1"/>
          </a:gradFill>
          <a:ln w="19050">
            <a:solidFill>
              <a:srgbClr val="0099CC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24000" tIns="0" rIns="0" bIns="0" anchor="ctr"/>
          <a:lstStyle/>
          <a:p>
            <a:pPr algn="just" eaLnBrk="0" hangingPunct="0">
              <a:lnSpc>
                <a:spcPct val="150000"/>
              </a:lnSpc>
              <a:defRPr/>
            </a:pPr>
            <a:endParaRPr kumimoji="0" lang="ko-KR" altLang="ko-KR" sz="1400">
              <a:solidFill>
                <a:srgbClr val="808080"/>
              </a:solidFill>
              <a:latin typeface="HY견고딕" pitchFamily="18" charset="-127"/>
              <a:ea typeface="-윤고딕340"/>
              <a:cs typeface="-윤고딕340"/>
            </a:endParaRPr>
          </a:p>
        </p:txBody>
      </p:sp>
      <p:sp>
        <p:nvSpPr>
          <p:cNvPr id="40" name="직사각형 14"/>
          <p:cNvSpPr>
            <a:spLocks noChangeArrowheads="1"/>
          </p:cNvSpPr>
          <p:nvPr/>
        </p:nvSpPr>
        <p:spPr bwMode="auto">
          <a:xfrm>
            <a:off x="386268" y="4168226"/>
            <a:ext cx="8290188" cy="194421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266700" lvl="1" indent="-266700" eaLnBrk="0" hangingPunct="0">
              <a:lnSpc>
                <a:spcPts val="1600"/>
              </a:lnSpc>
              <a:spcBef>
                <a:spcPts val="600"/>
              </a:spcBef>
              <a:buClr>
                <a:srgbClr val="0070C0"/>
              </a:buClr>
              <a:buSzPct val="80000"/>
              <a:buBlip>
                <a:blip r:embed="rId4"/>
              </a:buBlip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MS 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클라우드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, ‘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애저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머신러닝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’</a:t>
            </a:r>
          </a:p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r>
              <a:rPr lang="ko-KR" altLang="en-US" sz="1050" b="1" dirty="0">
                <a:solidFill>
                  <a:srgbClr val="000000"/>
                </a:solidFill>
              </a:rPr>
              <a:t>마이크로 소프트는 </a:t>
            </a:r>
            <a:r>
              <a:rPr lang="ko-KR" altLang="en-US" sz="1050" b="1" dirty="0" err="1">
                <a:solidFill>
                  <a:srgbClr val="000000"/>
                </a:solidFill>
              </a:rPr>
              <a:t>클라우드</a:t>
            </a:r>
            <a:r>
              <a:rPr lang="ko-KR" altLang="en-US" sz="1050" b="1" dirty="0">
                <a:solidFill>
                  <a:srgbClr val="000000"/>
                </a:solidFill>
              </a:rPr>
              <a:t> 서비스 ‘</a:t>
            </a:r>
            <a:r>
              <a:rPr lang="ko-KR" altLang="en-US" sz="1050" b="1" dirty="0" err="1">
                <a:solidFill>
                  <a:srgbClr val="000000"/>
                </a:solidFill>
              </a:rPr>
              <a:t>애저</a:t>
            </a:r>
            <a:r>
              <a:rPr lang="ko-KR" altLang="en-US" sz="1050" b="1" dirty="0">
                <a:solidFill>
                  <a:srgbClr val="000000"/>
                </a:solidFill>
              </a:rPr>
              <a:t>’에 </a:t>
            </a:r>
            <a:r>
              <a:rPr lang="ko-KR" altLang="en-US" sz="1050" b="1" dirty="0" err="1">
                <a:solidFill>
                  <a:srgbClr val="000000"/>
                </a:solidFill>
              </a:rPr>
              <a:t>머신러닝을</a:t>
            </a:r>
            <a:r>
              <a:rPr lang="ko-KR" altLang="en-US" sz="1050" b="1" dirty="0">
                <a:solidFill>
                  <a:srgbClr val="000000"/>
                </a:solidFill>
              </a:rPr>
              <a:t> 플랫폼을 얹고</a:t>
            </a:r>
            <a:r>
              <a:rPr lang="en-US" altLang="ko-KR" sz="1050" b="1" dirty="0">
                <a:solidFill>
                  <a:srgbClr val="000000"/>
                </a:solidFill>
              </a:rPr>
              <a:t>, </a:t>
            </a:r>
            <a:r>
              <a:rPr lang="ko-KR" altLang="en-US" sz="1050" b="1" dirty="0">
                <a:solidFill>
                  <a:srgbClr val="000000"/>
                </a:solidFill>
              </a:rPr>
              <a:t>데이터 분석 서비스를 강화한 ‘</a:t>
            </a:r>
            <a:r>
              <a:rPr lang="ko-KR" altLang="en-US" sz="1050" b="1" dirty="0" err="1">
                <a:solidFill>
                  <a:srgbClr val="000000"/>
                </a:solidFill>
              </a:rPr>
              <a:t>애저</a:t>
            </a:r>
            <a:r>
              <a:rPr lang="ko-KR" altLang="en-US" sz="1050" b="1" dirty="0">
                <a:solidFill>
                  <a:srgbClr val="000000"/>
                </a:solidFill>
              </a:rPr>
              <a:t> </a:t>
            </a:r>
            <a:r>
              <a:rPr lang="ko-KR" altLang="en-US" sz="1050" b="1" dirty="0" err="1">
                <a:solidFill>
                  <a:srgbClr val="000000"/>
                </a:solidFill>
              </a:rPr>
              <a:t>머신러닝</a:t>
            </a:r>
            <a:r>
              <a:rPr lang="ko-KR" altLang="en-US" sz="1050" b="1" dirty="0">
                <a:solidFill>
                  <a:srgbClr val="000000"/>
                </a:solidFill>
              </a:rPr>
              <a:t>’을 </a:t>
            </a:r>
            <a:r>
              <a:rPr lang="en-US" altLang="ko-KR" sz="1050" b="1" dirty="0">
                <a:solidFill>
                  <a:srgbClr val="000000"/>
                </a:solidFill>
              </a:rPr>
              <a:t>2014</a:t>
            </a:r>
            <a:r>
              <a:rPr lang="ko-KR" altLang="en-US" sz="1050" b="1" dirty="0">
                <a:solidFill>
                  <a:srgbClr val="000000"/>
                </a:solidFill>
              </a:rPr>
              <a:t>년에 </a:t>
            </a:r>
            <a:r>
              <a:rPr lang="en-US" altLang="ko-KR" sz="1050" b="1" dirty="0">
                <a:solidFill>
                  <a:srgbClr val="000000"/>
                </a:solidFill>
              </a:rPr>
              <a:t>6</a:t>
            </a:r>
            <a:r>
              <a:rPr lang="ko-KR" altLang="en-US" sz="1050" b="1" dirty="0">
                <a:solidFill>
                  <a:srgbClr val="000000"/>
                </a:solidFill>
              </a:rPr>
              <a:t>월에 출시하고</a:t>
            </a:r>
            <a:r>
              <a:rPr lang="en-US" altLang="ko-KR" sz="1050" b="1" dirty="0">
                <a:solidFill>
                  <a:srgbClr val="000000"/>
                </a:solidFill>
              </a:rPr>
              <a:t>, 2015</a:t>
            </a:r>
            <a:r>
              <a:rPr lang="ko-KR" altLang="en-US" sz="1050" b="1" dirty="0">
                <a:solidFill>
                  <a:srgbClr val="000000"/>
                </a:solidFill>
              </a:rPr>
              <a:t>년 </a:t>
            </a:r>
            <a:r>
              <a:rPr lang="en-US" altLang="ko-KR" sz="1050" b="1" dirty="0">
                <a:solidFill>
                  <a:srgbClr val="000000"/>
                </a:solidFill>
              </a:rPr>
              <a:t>4</a:t>
            </a:r>
            <a:r>
              <a:rPr lang="ko-KR" altLang="en-US" sz="1050" b="1" dirty="0">
                <a:solidFill>
                  <a:srgbClr val="000000"/>
                </a:solidFill>
              </a:rPr>
              <a:t>월에 ‘</a:t>
            </a:r>
            <a:r>
              <a:rPr lang="en-US" altLang="ko-KR" sz="1050" b="1" dirty="0" err="1">
                <a:solidFill>
                  <a:srgbClr val="000000"/>
                </a:solidFill>
              </a:rPr>
              <a:t>IoT</a:t>
            </a:r>
            <a:r>
              <a:rPr lang="en-US" altLang="ko-KR" sz="1050" b="1" dirty="0">
                <a:solidFill>
                  <a:srgbClr val="000000"/>
                </a:solidFill>
              </a:rPr>
              <a:t> </a:t>
            </a:r>
            <a:r>
              <a:rPr lang="ko-KR" altLang="en-US" sz="1050" b="1" dirty="0">
                <a:solidFill>
                  <a:srgbClr val="000000"/>
                </a:solidFill>
              </a:rPr>
              <a:t>딸기 재배 시스템’을 개발 함</a:t>
            </a:r>
          </a:p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r>
              <a:rPr lang="ko-KR" altLang="en-US" sz="1050" b="1" dirty="0">
                <a:solidFill>
                  <a:srgbClr val="000000"/>
                </a:solidFill>
              </a:rPr>
              <a:t>마이크로소프트의 </a:t>
            </a:r>
            <a:r>
              <a:rPr lang="ko-KR" altLang="en-US" sz="1050" b="1" dirty="0" err="1">
                <a:solidFill>
                  <a:srgbClr val="000000"/>
                </a:solidFill>
              </a:rPr>
              <a:t>애저는</a:t>
            </a:r>
            <a:r>
              <a:rPr lang="ko-KR" altLang="en-US" sz="1050" b="1" dirty="0">
                <a:solidFill>
                  <a:srgbClr val="000000"/>
                </a:solidFill>
              </a:rPr>
              <a:t> </a:t>
            </a:r>
            <a:r>
              <a:rPr lang="ko-KR" altLang="en-US" sz="1050" b="1" dirty="0" err="1">
                <a:solidFill>
                  <a:srgbClr val="000000"/>
                </a:solidFill>
              </a:rPr>
              <a:t>빅데이터를</a:t>
            </a:r>
            <a:r>
              <a:rPr lang="ko-KR" altLang="en-US" sz="1050" b="1" dirty="0">
                <a:solidFill>
                  <a:srgbClr val="000000"/>
                </a:solidFill>
              </a:rPr>
              <a:t> 활용</a:t>
            </a:r>
            <a:r>
              <a:rPr lang="en-US" altLang="ko-KR" sz="1050" b="1" dirty="0">
                <a:solidFill>
                  <a:srgbClr val="000000"/>
                </a:solidFill>
              </a:rPr>
              <a:t>, </a:t>
            </a:r>
            <a:r>
              <a:rPr lang="ko-KR" altLang="en-US" sz="1050" b="1" dirty="0">
                <a:solidFill>
                  <a:srgbClr val="000000"/>
                </a:solidFill>
              </a:rPr>
              <a:t>딸기 재배 주기에 따른 최적의 온도를 설정하고 해당 범위를 벗어나는 등 이상 징후가 발견되면 </a:t>
            </a:r>
            <a:r>
              <a:rPr lang="ko-KR" altLang="en-US" sz="1050" b="1" dirty="0" err="1">
                <a:solidFill>
                  <a:srgbClr val="000000"/>
                </a:solidFill>
              </a:rPr>
              <a:t>모바일</a:t>
            </a:r>
            <a:r>
              <a:rPr lang="ko-KR" altLang="en-US" sz="1050" b="1" dirty="0">
                <a:solidFill>
                  <a:srgbClr val="000000"/>
                </a:solidFill>
              </a:rPr>
              <a:t> 서비스를 통해 즉시 알림을 받게 함</a:t>
            </a:r>
            <a:r>
              <a:rPr lang="en-US" altLang="ko-KR" sz="1050" b="1" dirty="0">
                <a:solidFill>
                  <a:srgbClr val="000000"/>
                </a:solidFill>
              </a:rPr>
              <a:t>. </a:t>
            </a:r>
            <a:r>
              <a:rPr lang="ko-KR" altLang="en-US" sz="1050" b="1" dirty="0">
                <a:solidFill>
                  <a:srgbClr val="000000"/>
                </a:solidFill>
              </a:rPr>
              <a:t>경작자는 이러한 정보를 바탕으로 온도 및 조명 제어</a:t>
            </a:r>
            <a:r>
              <a:rPr lang="en-US" altLang="ko-KR" sz="1050" b="1" dirty="0">
                <a:solidFill>
                  <a:srgbClr val="000000"/>
                </a:solidFill>
              </a:rPr>
              <a:t>, </a:t>
            </a:r>
            <a:r>
              <a:rPr lang="ko-KR" altLang="en-US" sz="1050" b="1" dirty="0">
                <a:solidFill>
                  <a:srgbClr val="000000"/>
                </a:solidFill>
              </a:rPr>
              <a:t>침입자 감지</a:t>
            </a:r>
            <a:r>
              <a:rPr lang="en-US" altLang="ko-KR" sz="1050" b="1" dirty="0">
                <a:solidFill>
                  <a:srgbClr val="000000"/>
                </a:solidFill>
              </a:rPr>
              <a:t>, </a:t>
            </a:r>
            <a:r>
              <a:rPr lang="ko-KR" altLang="en-US" sz="1050" b="1" dirty="0">
                <a:solidFill>
                  <a:srgbClr val="000000"/>
                </a:solidFill>
              </a:rPr>
              <a:t>물 주기 등의 농장 관리에 필요한 조치를 원격으로 제어할 수 있게 됨</a:t>
            </a:r>
          </a:p>
          <a:p>
            <a:pPr marL="266700" lvl="1" indent="-266700" eaLnBrk="0" hangingPunct="0">
              <a:lnSpc>
                <a:spcPts val="1600"/>
              </a:lnSpc>
              <a:spcBef>
                <a:spcPts val="600"/>
              </a:spcBef>
              <a:buClr>
                <a:srgbClr val="0070C0"/>
              </a:buClr>
              <a:buSzPct val="80000"/>
              <a:buBlip>
                <a:blip r:embed="rId4"/>
              </a:buBlip>
              <a:defRPr/>
            </a:pP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네덜란드의 </a:t>
            </a:r>
            <a:r>
              <a:rPr lang="en-US" altLang="ko-KR" sz="1200" b="1" dirty="0" err="1">
                <a:latin typeface="맑은 고딕" pitchFamily="50" charset="-127"/>
                <a:ea typeface="맑은 고딕" pitchFamily="50" charset="-127"/>
              </a:rPr>
              <a:t>Priva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r>
              <a:rPr lang="ko-KR" altLang="en-US" sz="1050" b="1" dirty="0">
                <a:solidFill>
                  <a:srgbClr val="000000"/>
                </a:solidFill>
              </a:rPr>
              <a:t>네덜란드 </a:t>
            </a:r>
            <a:r>
              <a:rPr lang="en-US" altLang="ko-KR" sz="1050" b="1" dirty="0" err="1">
                <a:solidFill>
                  <a:srgbClr val="000000"/>
                </a:solidFill>
              </a:rPr>
              <a:t>Priva</a:t>
            </a:r>
            <a:r>
              <a:rPr lang="ko-KR" altLang="en-US" sz="1050" b="1" dirty="0">
                <a:solidFill>
                  <a:srgbClr val="000000"/>
                </a:solidFill>
              </a:rPr>
              <a:t>사는 </a:t>
            </a:r>
            <a:r>
              <a:rPr lang="en-US" altLang="ko-KR" sz="1050" b="1" dirty="0">
                <a:solidFill>
                  <a:srgbClr val="000000"/>
                </a:solidFill>
              </a:rPr>
              <a:t>1959</a:t>
            </a:r>
            <a:r>
              <a:rPr lang="ko-KR" altLang="en-US" sz="1050" b="1" dirty="0">
                <a:solidFill>
                  <a:srgbClr val="000000"/>
                </a:solidFill>
              </a:rPr>
              <a:t>년 농업용 온실에 필요한 난방시스템을 수입 판매하는 단순한 무역회사에서 시작</a:t>
            </a:r>
          </a:p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r>
              <a:rPr lang="ko-KR" altLang="en-US" sz="1050" b="1" dirty="0">
                <a:solidFill>
                  <a:srgbClr val="000000"/>
                </a:solidFill>
              </a:rPr>
              <a:t>현재는 전 세계로 시설원예 관련 제품과 기술을 수출하고 있는 세계적인 기업으로 성장</a:t>
            </a:r>
          </a:p>
          <a:p>
            <a:pPr marL="180975" lvl="1" indent="-180975">
              <a:lnSpc>
                <a:spcPts val="1600"/>
              </a:lnSpc>
              <a:buFont typeface="맑은 고딕" pitchFamily="50" charset="-127"/>
              <a:buChar char="-"/>
              <a:defRPr/>
            </a:pPr>
            <a:r>
              <a:rPr lang="en-US" altLang="ko-KR" sz="1050" b="1" dirty="0" err="1">
                <a:solidFill>
                  <a:srgbClr val="000000"/>
                </a:solidFill>
              </a:rPr>
              <a:t>Priva</a:t>
            </a:r>
            <a:r>
              <a:rPr lang="ko-KR" altLang="en-US" sz="1050" b="1" dirty="0">
                <a:solidFill>
                  <a:srgbClr val="000000"/>
                </a:solidFill>
              </a:rPr>
              <a:t>는 </a:t>
            </a:r>
            <a:r>
              <a:rPr lang="en-US" altLang="ko-KR" sz="1050" b="1" dirty="0">
                <a:solidFill>
                  <a:srgbClr val="000000"/>
                </a:solidFill>
              </a:rPr>
              <a:t>50</a:t>
            </a:r>
            <a:r>
              <a:rPr lang="ko-KR" altLang="en-US" sz="1050" b="1" dirty="0">
                <a:solidFill>
                  <a:srgbClr val="000000"/>
                </a:solidFill>
              </a:rPr>
              <a:t>년 이상의 축적된 데이터와 기술력을 바탕으로 환경제어시스템을 제공함으로써 작물의 최적 생산조건을 만들어 최대의 효과를 제공함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5220072" y="885825"/>
            <a:ext cx="3672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altLang="ko-KR" sz="1000" dirty="0"/>
              <a:t>&lt;</a:t>
            </a:r>
            <a:r>
              <a:rPr lang="ko-KR" altLang="en-US" sz="1000" dirty="0"/>
              <a:t>전 세계 </a:t>
            </a:r>
            <a:r>
              <a:rPr lang="ko-KR" altLang="en-US" sz="1000" dirty="0" err="1"/>
              <a:t>빅</a:t>
            </a:r>
            <a:r>
              <a:rPr lang="ko-KR" altLang="en-US" sz="1000" dirty="0"/>
              <a:t> 데이터 시장 규모 현황 및 전망 </a:t>
            </a:r>
            <a:r>
              <a:rPr lang="en-US" altLang="ko-KR" sz="1000" dirty="0" smtClean="0"/>
              <a:t>&gt;</a:t>
            </a:r>
            <a:endParaRPr lang="ko-KR" altLang="en-US" sz="1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71496"/>
              </p:ext>
            </p:extLst>
          </p:nvPr>
        </p:nvGraphicFramePr>
        <p:xfrm>
          <a:off x="1114774" y="2273896"/>
          <a:ext cx="6481560" cy="1206881"/>
        </p:xfrm>
        <a:graphic>
          <a:graphicData uri="http://schemas.openxmlformats.org/drawingml/2006/table">
            <a:tbl>
              <a:tblPr/>
              <a:tblGrid>
                <a:gridCol w="940446"/>
                <a:gridCol w="766778"/>
                <a:gridCol w="766778"/>
                <a:gridCol w="766778"/>
                <a:gridCol w="766778"/>
                <a:gridCol w="766778"/>
                <a:gridCol w="766778"/>
                <a:gridCol w="940446"/>
              </a:tblGrid>
              <a:tr h="39878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구분</a:t>
                      </a:r>
                      <a:endParaRPr lang="ko-KR" altLang="en-US" sz="1100" b="1" i="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2015</a:t>
                      </a:r>
                      <a:endParaRPr lang="en-US" sz="1100" b="1" i="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2016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2017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2018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2019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2020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CAGR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(2013~2015)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세계시장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202.5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322.1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587.5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1,095.1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2,111.0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4,144.7</a:t>
                      </a:r>
                      <a:endParaRPr lang="en-US" sz="1100" b="1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휴먼명조"/>
                        </a:rPr>
                        <a:t>3.2%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 gridSpan="8">
                  <a:txBody>
                    <a:bodyPr/>
                    <a:lstStyle/>
                    <a:p>
                      <a:pPr marL="869950" marR="0" indent="-4343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000" kern="0" spc="-2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자료 </a:t>
                      </a:r>
                      <a:r>
                        <a:rPr lang="en-US" altLang="ko-KR" sz="1000" kern="0" spc="-2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: </a:t>
                      </a:r>
                      <a:r>
                        <a:rPr lang="en-US" sz="1000" kern="0" spc="-2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Tractica</a:t>
                      </a:r>
                      <a:r>
                        <a:rPr lang="en-US" sz="1000" kern="0" spc="-2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(2016)</a:t>
                      </a:r>
                      <a:endParaRPr lang="en-US" sz="1000" kern="0" spc="-2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251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기대효과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9" name="Picture 127" descr="4_4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2304256" cy="6874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437649" y="1243821"/>
            <a:ext cx="180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>
                <a:latin typeface="HY견고딕" pitchFamily="18" charset="-127"/>
                <a:ea typeface="HY견고딕" pitchFamily="18" charset="-127"/>
              </a:rPr>
              <a:t>기술 도입 효과</a:t>
            </a:r>
            <a:endParaRPr lang="ko-KR" altLang="en-US" sz="1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2204864"/>
            <a:ext cx="7992888" cy="352839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머신러닝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딥러닝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기반 지능형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팜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서비스를 통해 농업 지능화를 위한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 팜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핵심 기술 확보함에 따라  농업 선진국인 유럽과의 대외 경쟁력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확보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ko-KR" altLang="en-US" sz="1600" dirty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지능화된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시설원예의 축적된 데이터를 통해 비교분석 및 문제점 발견 등 기존 암묵적 컨설팅에서 과학적 진단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처방으로 일대 혁신이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가능해짐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lvl="0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소규모 농가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IT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 소극적 농가에 저렴한 비용의 제품 우선 도입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적용하여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생산성 향상 도모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 도입으로 인한 경제적 효과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Ⅳ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기술이전 정보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0" y="3765671"/>
            <a:ext cx="851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과제 정보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과제명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농식품의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 안전한 유통을 위한 </a:t>
            </a:r>
            <a:r>
              <a:rPr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위해인자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 신속관리 시스템 기술 개발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35313"/>
              </p:ext>
            </p:extLst>
          </p:nvPr>
        </p:nvGraphicFramePr>
        <p:xfrm>
          <a:off x="539552" y="4134178"/>
          <a:ext cx="8136906" cy="1095022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936104"/>
                <a:gridCol w="1008112"/>
                <a:gridCol w="1224136"/>
                <a:gridCol w="926009"/>
                <a:gridCol w="989181"/>
                <a:gridCol w="965130"/>
                <a:gridCol w="864096"/>
                <a:gridCol w="1224138"/>
              </a:tblGrid>
              <a:tr h="228588"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계정번호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연구책임자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소속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예산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연구기간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총 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 중 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Y</a:t>
                      </a:r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년차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실무책임자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940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부서명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직급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내선번호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11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18HH3210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김세한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en-US" altLang="ko-KR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IoT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연구본부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18.6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억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 중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종료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박현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IoT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연구본부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책임연구원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5926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hpark@etri.re.kr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Ⅴ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4" name="Picture 127" descr="4_4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24744"/>
            <a:ext cx="2304256" cy="6874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37649" y="1243821"/>
            <a:ext cx="180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>
                <a:latin typeface="HY견고딕" pitchFamily="18" charset="-127"/>
                <a:ea typeface="HY견고딕" pitchFamily="18" charset="-127"/>
              </a:rPr>
              <a:t>기술이전 정보</a:t>
            </a:r>
            <a:endParaRPr lang="ko-KR" altLang="en-US" sz="1800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67806"/>
              </p:ext>
            </p:extLst>
          </p:nvPr>
        </p:nvGraphicFramePr>
        <p:xfrm>
          <a:off x="539552" y="2066040"/>
          <a:ext cx="8136906" cy="1458592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1008112"/>
                <a:gridCol w="720080"/>
                <a:gridCol w="936104"/>
                <a:gridCol w="1512168"/>
                <a:gridCol w="792088"/>
                <a:gridCol w="1296144"/>
                <a:gridCol w="864096"/>
                <a:gridCol w="1008114"/>
              </a:tblGrid>
              <a:tr h="69661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개발완료 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시점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기술의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완성도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공동연구기관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유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무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공동연구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기관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업체명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예상이전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업체명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 </a:t>
                      </a:r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기술료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착수료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</a:t>
                      </a:r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경상료</a:t>
                      </a: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타업체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기술이전 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가능여부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해외업체로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기술이전 </a:t>
                      </a:r>
                      <a:endParaRPr lang="en-US" altLang="ko-KR" sz="1200" b="1" kern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가능여부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6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기완료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TRL6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있음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㈜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이지팜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㈜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엘시스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㈜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그린씨에스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한국시설원예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ICT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융복합협동조합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㈜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씨스림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㈜</a:t>
                      </a:r>
                      <a:r>
                        <a:rPr lang="ko-KR" altLang="en-US" sz="1100" i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엘시스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미정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가능</a:t>
                      </a:r>
                      <a:endParaRPr lang="ko-KR" altLang="en-US" sz="1100" i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가능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5536" y="17008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기술이전 정보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상세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3808" y="3584049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중소기업을 기준으로 </a:t>
            </a:r>
            <a:r>
              <a:rPr lang="ko-KR" altLang="en-US" sz="12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기술이전시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예상되는 착수기본료 및 </a:t>
            </a:r>
            <a:r>
              <a:rPr lang="ko-KR" altLang="en-US" sz="12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경상기술료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기입 요청</a:t>
            </a:r>
            <a:endParaRPr lang="ko-KR" altLang="en-US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8602" y="5279833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3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기술마케팅 추진 의향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526253" y="5639872"/>
            <a:ext cx="8133269" cy="1080120"/>
            <a:chOff x="1087438" y="5184737"/>
            <a:chExt cx="7228978" cy="927138"/>
          </a:xfrm>
        </p:grpSpPr>
        <p:sp>
          <p:nvSpPr>
            <p:cNvPr id="33" name="AutoShape 47"/>
            <p:cNvSpPr>
              <a:spLocks noChangeArrowheads="1"/>
            </p:cNvSpPr>
            <p:nvPr/>
          </p:nvSpPr>
          <p:spPr bwMode="auto">
            <a:xfrm>
              <a:off x="1087438" y="5192713"/>
              <a:ext cx="7228978" cy="919162"/>
            </a:xfrm>
            <a:prstGeom prst="roundRect">
              <a:avLst>
                <a:gd name="adj" fmla="val 766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B7D2F5"/>
                </a:gs>
              </a:gsLst>
              <a:lin ang="2700000" scaled="1"/>
            </a:gradFill>
            <a:ln w="19050">
              <a:solidFill>
                <a:srgbClr val="0099CC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24000" tIns="0" rIns="0" bIns="0" anchor="ctr"/>
            <a:lstStyle/>
            <a:p>
              <a:pPr algn="just" eaLnBrk="0" hangingPunct="0">
                <a:lnSpc>
                  <a:spcPct val="150000"/>
                </a:lnSpc>
                <a:defRPr/>
              </a:pPr>
              <a:endParaRPr kumimoji="0" lang="ko-KR" altLang="ko-KR" sz="1400">
                <a:solidFill>
                  <a:srgbClr val="808080"/>
                </a:solidFill>
                <a:ea typeface="-윤고딕340"/>
                <a:cs typeface="-윤고딕340"/>
              </a:endParaRPr>
            </a:p>
          </p:txBody>
        </p:sp>
        <p:sp>
          <p:nvSpPr>
            <p:cNvPr id="34" name="직사각형 14"/>
            <p:cNvSpPr>
              <a:spLocks noChangeArrowheads="1"/>
            </p:cNvSpPr>
            <p:nvPr/>
          </p:nvSpPr>
          <p:spPr bwMode="auto">
            <a:xfrm>
              <a:off x="1090612" y="5184737"/>
              <a:ext cx="7225803" cy="884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54013" lvl="1" indent="-176213" eaLnBrk="0" hangingPunct="0">
                <a:lnSpc>
                  <a:spcPct val="150000"/>
                </a:lnSpc>
                <a:buClr>
                  <a:srgbClr val="0043C8"/>
                </a:buClr>
                <a:buFont typeface="Wingdings" pitchFamily="2" charset="2"/>
                <a:buChar char="Ø"/>
                <a:defRPr/>
              </a:pP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중소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중견기업과의 기술협력 세미나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(Gap Bridge Program) 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개최</a:t>
              </a:r>
              <a:r>
                <a:rPr lang="en-US" altLang="ko-KR" sz="1400" b="1" dirty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: Yes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(   ), </a:t>
              </a:r>
              <a:r>
                <a:rPr lang="en-US" altLang="ko-KR" sz="1400" b="1" dirty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No(    )</a:t>
              </a:r>
              <a:endParaRPr lang="en-US" altLang="ko-KR" sz="14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354013" lvl="1" indent="-176213" eaLnBrk="0" hangingPunct="0">
                <a:lnSpc>
                  <a:spcPct val="150000"/>
                </a:lnSpc>
                <a:buClr>
                  <a:srgbClr val="0043C8"/>
                </a:buClr>
                <a:buFont typeface="Wingdings" pitchFamily="2" charset="2"/>
                <a:buChar char="Ø"/>
                <a:defRPr/>
              </a:pP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특구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/IITP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의 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R&amp;BD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사업 추진 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en-US" altLang="ko-KR" sz="1400" b="1" dirty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Yes(    ), No(    )</a:t>
              </a:r>
              <a:endParaRPr lang="en-US" altLang="ko-KR" sz="14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354013" lvl="1" indent="-176213" eaLnBrk="0" hangingPunct="0">
                <a:lnSpc>
                  <a:spcPct val="150000"/>
                </a:lnSpc>
                <a:buClr>
                  <a:srgbClr val="0043C8"/>
                </a:buClr>
                <a:buFont typeface="Wingdings" pitchFamily="2" charset="2"/>
                <a:buChar char="Ø"/>
                <a:defRPr/>
              </a:pP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중소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중견기업 대상 기술홍보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기술마케팅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기술이전 추진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): </a:t>
              </a:r>
              <a:r>
                <a:rPr lang="en-US" altLang="ko-KR" sz="1400" b="1" dirty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Yes( 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lang="en-US" altLang="ko-KR" sz="1400" b="1" dirty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), No(    </a:t>
              </a:r>
              <a:r>
                <a:rPr lang="en-US" altLang="ko-KR" sz="1400" b="1" dirty="0" smtClean="0">
                  <a:solidFill>
                    <a:srgbClr val="0070C0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en-US" altLang="ko-KR" sz="14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110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47529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7" descr="pp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1905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그룹 3"/>
          <p:cNvGrpSpPr/>
          <p:nvPr/>
        </p:nvGrpSpPr>
        <p:grpSpPr>
          <a:xfrm>
            <a:off x="2226150" y="1772816"/>
            <a:ext cx="5418511" cy="746139"/>
            <a:chOff x="2226150" y="1412776"/>
            <a:chExt cx="5418511" cy="746139"/>
          </a:xfrm>
        </p:grpSpPr>
        <p:pic>
          <p:nvPicPr>
            <p:cNvPr id="7" name="그림 17" descr="016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66422" y="1412790"/>
              <a:ext cx="5178239" cy="74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59"/>
            <p:cNvSpPr txBox="1">
              <a:spLocks noChangeArrowheads="1"/>
            </p:cNvSpPr>
            <p:nvPr/>
          </p:nvSpPr>
          <p:spPr bwMode="auto">
            <a:xfrm>
              <a:off x="2898037" y="1546687"/>
              <a:ext cx="4446144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기술 개요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grpSp>
          <p:nvGrpSpPr>
            <p:cNvPr id="18" name="Group 156"/>
            <p:cNvGrpSpPr>
              <a:grpSpLocks/>
            </p:cNvGrpSpPr>
            <p:nvPr/>
          </p:nvGrpSpPr>
          <p:grpSpPr bwMode="auto">
            <a:xfrm>
              <a:off x="2226150" y="1412776"/>
              <a:ext cx="729993" cy="720725"/>
              <a:chOff x="1725" y="1728"/>
              <a:chExt cx="384" cy="387"/>
            </a:xfrm>
          </p:grpSpPr>
          <p:pic>
            <p:nvPicPr>
              <p:cNvPr id="19" name="Picture 157" descr="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AutoShape 158"/>
              <p:cNvSpPr>
                <a:spLocks noChangeArrowheads="1"/>
              </p:cNvSpPr>
              <p:nvPr/>
            </p:nvSpPr>
            <p:spPr bwMode="auto">
              <a:xfrm>
                <a:off x="1747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Ⅰ</a:t>
                </a:r>
                <a:endParaRPr lang="en-US" altLang="ko-KR" sz="2000" b="1" i="1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  <p:grpSp>
        <p:nvGrpSpPr>
          <p:cNvPr id="6" name="그룹 5"/>
          <p:cNvGrpSpPr/>
          <p:nvPr/>
        </p:nvGrpSpPr>
        <p:grpSpPr>
          <a:xfrm>
            <a:off x="2226930" y="2669705"/>
            <a:ext cx="6161539" cy="759295"/>
            <a:chOff x="2226930" y="2132856"/>
            <a:chExt cx="6161539" cy="759295"/>
          </a:xfrm>
        </p:grpSpPr>
        <p:pic>
          <p:nvPicPr>
            <p:cNvPr id="5" name="그림 18" descr="017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5314" y="2136501"/>
              <a:ext cx="5130801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156"/>
            <p:cNvGrpSpPr>
              <a:grpSpLocks/>
            </p:cNvGrpSpPr>
            <p:nvPr/>
          </p:nvGrpSpPr>
          <p:grpSpPr bwMode="auto">
            <a:xfrm>
              <a:off x="2226930" y="2132856"/>
              <a:ext cx="714375" cy="720725"/>
              <a:chOff x="1725" y="1728"/>
              <a:chExt cx="384" cy="387"/>
            </a:xfrm>
          </p:grpSpPr>
          <p:pic>
            <p:nvPicPr>
              <p:cNvPr id="25" name="Picture 157" descr="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AutoShape 158"/>
              <p:cNvSpPr>
                <a:spLocks noChangeArrowheads="1"/>
              </p:cNvSpPr>
              <p:nvPr/>
            </p:nvSpPr>
            <p:spPr bwMode="auto">
              <a:xfrm>
                <a:off x="1747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Ⅱ</a:t>
                </a:r>
                <a:endParaRPr lang="en-US" altLang="ko-KR" sz="2000" b="1" i="1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28" name="Text Box 159"/>
            <p:cNvSpPr txBox="1">
              <a:spLocks noChangeArrowheads="1"/>
            </p:cNvSpPr>
            <p:nvPr/>
          </p:nvSpPr>
          <p:spPr bwMode="auto">
            <a:xfrm>
              <a:off x="2857488" y="2275732"/>
              <a:ext cx="5530981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 개발기술의 주요내용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62" name="그림 61" descr="그림1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32656"/>
            <a:ext cx="45720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그룹 7"/>
          <p:cNvGrpSpPr/>
          <p:nvPr/>
        </p:nvGrpSpPr>
        <p:grpSpPr>
          <a:xfrm>
            <a:off x="2217252" y="3573016"/>
            <a:ext cx="6296162" cy="785818"/>
            <a:chOff x="2217252" y="2852936"/>
            <a:chExt cx="6296162" cy="785818"/>
          </a:xfrm>
        </p:grpSpPr>
        <p:pic>
          <p:nvPicPr>
            <p:cNvPr id="3" name="그림 17" descr="104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4503" y="2883104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156"/>
            <p:cNvGrpSpPr>
              <a:grpSpLocks/>
            </p:cNvGrpSpPr>
            <p:nvPr/>
          </p:nvGrpSpPr>
          <p:grpSpPr bwMode="auto">
            <a:xfrm>
              <a:off x="2217252" y="2852936"/>
              <a:ext cx="714375" cy="720725"/>
              <a:chOff x="1725" y="1728"/>
              <a:chExt cx="384" cy="387"/>
            </a:xfrm>
          </p:grpSpPr>
          <p:pic>
            <p:nvPicPr>
              <p:cNvPr id="30" name="Picture 157" descr="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AutoShape 158"/>
              <p:cNvSpPr>
                <a:spLocks noChangeArrowheads="1"/>
              </p:cNvSpPr>
              <p:nvPr/>
            </p:nvSpPr>
            <p:spPr bwMode="auto">
              <a:xfrm>
                <a:off x="1752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Ⅲ</a:t>
                </a:r>
                <a:endParaRPr lang="en-US" altLang="ko-KR" sz="2000" b="1" i="1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49" name="Text Box 159"/>
            <p:cNvSpPr txBox="1">
              <a:spLocks noChangeArrowheads="1"/>
            </p:cNvSpPr>
            <p:nvPr/>
          </p:nvSpPr>
          <p:spPr bwMode="auto">
            <a:xfrm>
              <a:off x="2857487" y="2999385"/>
              <a:ext cx="56559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 기술적용 분야 및 기술의 시장성</a:t>
              </a:r>
              <a:endParaRPr kumimoji="0" lang="ko-KR" altLang="en-US" kern="0" dirty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2214546" y="4543316"/>
            <a:ext cx="6298869" cy="757892"/>
            <a:chOff x="2214546" y="3645024"/>
            <a:chExt cx="6298869" cy="757892"/>
          </a:xfrm>
        </p:grpSpPr>
        <p:pic>
          <p:nvPicPr>
            <p:cNvPr id="43" name="그림 17" descr="104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1797" y="3647266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6" name="Group 156"/>
            <p:cNvGrpSpPr>
              <a:grpSpLocks/>
            </p:cNvGrpSpPr>
            <p:nvPr/>
          </p:nvGrpSpPr>
          <p:grpSpPr bwMode="auto">
            <a:xfrm>
              <a:off x="2214546" y="3645024"/>
              <a:ext cx="714375" cy="720725"/>
              <a:chOff x="1725" y="1728"/>
              <a:chExt cx="384" cy="387"/>
            </a:xfrm>
          </p:grpSpPr>
          <p:pic>
            <p:nvPicPr>
              <p:cNvPr id="47" name="Picture 157" descr="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AutoShape 158"/>
              <p:cNvSpPr>
                <a:spLocks noChangeArrowheads="1"/>
              </p:cNvSpPr>
              <p:nvPr/>
            </p:nvSpPr>
            <p:spPr bwMode="auto">
              <a:xfrm>
                <a:off x="1754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r>
                  <a:rPr lang="en-US" altLang="ko-KR" sz="2000" b="1" i="1" dirty="0" smtClean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Ⅳ</a:t>
                </a:r>
                <a:endParaRPr lang="en-US" altLang="ko-KR" sz="2000" b="1" i="1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50" name="Text Box 159"/>
            <p:cNvSpPr txBox="1">
              <a:spLocks noChangeArrowheads="1"/>
            </p:cNvSpPr>
            <p:nvPr/>
          </p:nvSpPr>
          <p:spPr bwMode="auto">
            <a:xfrm>
              <a:off x="2857488" y="3759974"/>
              <a:ext cx="5655927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ko-KR" altLang="en-US" kern="0" dirty="0" smtClean="0">
                  <a:solidFill>
                    <a:sysClr val="windowText" lastClr="000000"/>
                  </a:solidFill>
                  <a:latin typeface="HY헤드라인M" pitchFamily="18" charset="-127"/>
                  <a:ea typeface="HY헤드라인M" pitchFamily="18" charset="-127"/>
                </a:rPr>
                <a:t>기대효과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2214546" y="5479420"/>
            <a:ext cx="6298869" cy="757892"/>
            <a:chOff x="2214546" y="3645024"/>
            <a:chExt cx="6298869" cy="757892"/>
          </a:xfrm>
        </p:grpSpPr>
        <p:pic>
          <p:nvPicPr>
            <p:cNvPr id="33" name="그림 17" descr="104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1797" y="3647266"/>
              <a:ext cx="5193050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4" name="Group 156"/>
            <p:cNvGrpSpPr>
              <a:grpSpLocks/>
            </p:cNvGrpSpPr>
            <p:nvPr/>
          </p:nvGrpSpPr>
          <p:grpSpPr bwMode="auto">
            <a:xfrm>
              <a:off x="2214546" y="3645024"/>
              <a:ext cx="714375" cy="720725"/>
              <a:chOff x="1725" y="1728"/>
              <a:chExt cx="384" cy="387"/>
            </a:xfrm>
          </p:grpSpPr>
          <p:pic>
            <p:nvPicPr>
              <p:cNvPr id="36" name="Picture 157" descr="0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25" y="1728"/>
                <a:ext cx="384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7" name="AutoShape 158"/>
              <p:cNvSpPr>
                <a:spLocks noChangeArrowheads="1"/>
              </p:cNvSpPr>
              <p:nvPr/>
            </p:nvSpPr>
            <p:spPr bwMode="auto">
              <a:xfrm>
                <a:off x="1754" y="1744"/>
                <a:ext cx="325" cy="327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none" lIns="96741" tIns="48370" rIns="96741" bIns="48370" anchor="ctr"/>
              <a:lstStyle/>
              <a:p>
                <a:pPr defTabSz="968375">
                  <a:defRPr/>
                </a:pPr>
                <a:endParaRPr lang="en-US" altLang="ko-KR" sz="2000" b="1" i="1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35" name="Text Box 159"/>
            <p:cNvSpPr txBox="1">
              <a:spLocks noChangeArrowheads="1"/>
            </p:cNvSpPr>
            <p:nvPr/>
          </p:nvSpPr>
          <p:spPr bwMode="auto">
            <a:xfrm>
              <a:off x="2857488" y="3759974"/>
              <a:ext cx="5655927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ysClr val="window" lastClr="FFFFFF"/>
              </a:outerShdw>
            </a:effectLst>
          </p:spPr>
          <p:txBody>
            <a:bodyPr wrap="square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</a:rPr>
                <a:t> 기술이전 정보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38" name="AutoShape 158"/>
          <p:cNvSpPr>
            <a:spLocks noChangeArrowheads="1"/>
          </p:cNvSpPr>
          <p:nvPr/>
        </p:nvSpPr>
        <p:spPr bwMode="auto">
          <a:xfrm>
            <a:off x="2267744" y="5484311"/>
            <a:ext cx="604614" cy="608985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96741" tIns="48370" rIns="96741" bIns="48370" anchor="ctr"/>
          <a:lstStyle/>
          <a:p>
            <a:pPr defTabSz="968375">
              <a:defRPr/>
            </a:pPr>
            <a:r>
              <a:rPr lang="en-US" altLang="ko-KR" sz="2000" b="1" i="1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Ⅴ</a:t>
            </a:r>
            <a:endParaRPr lang="en-US" altLang="ko-KR" sz="2000" b="1" i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기술 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개요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(1)-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영문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20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2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92219"/>
              </p:ext>
            </p:extLst>
          </p:nvPr>
        </p:nvGraphicFramePr>
        <p:xfrm>
          <a:off x="234306" y="777650"/>
          <a:ext cx="8730181" cy="6077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337"/>
                <a:gridCol w="3217790"/>
                <a:gridCol w="1206671"/>
                <a:gridCol w="3340383"/>
              </a:tblGrid>
              <a:tr h="395372"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Artificial intelligence based diagnosing an error of operating equipment in smart farm </a:t>
                      </a:r>
                      <a:r>
                        <a:rPr lang="en-US" altLang="ko-KR" sz="1200" b="0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Hyeon</a:t>
                      </a:r>
                      <a:r>
                        <a:rPr lang="en-US" altLang="ko-KR" sz="1200" b="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1200" b="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Park</a:t>
                      </a:r>
                      <a:r>
                        <a:rPr lang="en-US" altLang="ko-KR" sz="12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 (hpark@etri.re.kr)</a:t>
                      </a:r>
                      <a:endParaRPr lang="ko-KR" altLang="en-US" sz="12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Arial Unicode MS" panose="020B0604020202020204" pitchFamily="50" charset="-127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latinLnBrk="1"/>
                      <a:endParaRPr lang="ko-KR" altLang="en-US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5372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Artificial intelligence based diagnosing an error of operating equipment in smart farm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768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Concept</a:t>
                      </a: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latinLnBrk="1"/>
                      <a:endParaRPr lang="ko-KR" altLang="en-US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657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</a:t>
                      </a: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Offering</a:t>
                      </a: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indent="-171450" algn="just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can be accessed through the web browser to monitor 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results, rule lists and its rule of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diagnosing an error of operating equipment and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request its diagnosing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 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just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diagnosing method is based on ontology inference and machine and deep learning technology.</a:t>
                      </a:r>
                    </a:p>
                    <a:p>
                      <a:pPr marL="171450" indent="-171450" algn="just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diagnosing results are automatically stored in DB.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1683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spc="-1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Comparative</a:t>
                      </a: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spc="-1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Advantages</a:t>
                      </a:r>
                      <a:endParaRPr lang="ko-KR" altLang="en-US" sz="1200" b="0" kern="1200" spc="-1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indent="-17145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provides open APIs 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results, rule lists, its rule and the request of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diagnosing an error of operating equipment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 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diagnosing</a:t>
                      </a:r>
                      <a:r>
                        <a:rPr lang="en-US" altLang="ko-KR" sz="12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dynamically operated using sensor and  controller data from the greenhouse in real time.</a:t>
                      </a:r>
                      <a:endParaRPr lang="en-US" altLang="ko-KR" sz="12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diagnosing results are automatically stored in DB after the diagnosing.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858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Patents</a:t>
                      </a: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-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(Domestic)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Application( O )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/ Registration(  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Patents</a:t>
                      </a: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(International)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Application(O  )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Registration(  )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234306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Ⅰ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59360" y="1399306"/>
            <a:ext cx="7783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09209216" descr="EMB00003358031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504894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523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기술 개요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(2)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34306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Ⅰ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89037" y="1124744"/>
            <a:ext cx="2952328" cy="733425"/>
            <a:chOff x="179512" y="1124744"/>
            <a:chExt cx="2952328" cy="733425"/>
          </a:xfrm>
        </p:grpSpPr>
        <p:pic>
          <p:nvPicPr>
            <p:cNvPr id="21" name="Picture 127" descr="4_4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1124744"/>
              <a:ext cx="2952328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405061" y="1244377"/>
              <a:ext cx="2439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기술개발의 필요성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5536" y="1988840"/>
            <a:ext cx="85689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Clr>
                <a:srgbClr val="3366FF"/>
              </a:buClr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스마트 팜에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대한 관심이 높아지고 있으며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농가에서 자동화된 시설원예 시설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온실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을 활용하여 농작물 생육 및 온실 내부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외부의 환경 모니터링을 통한 진단 등의 다양한 모니터링 및 제어를 통한 농업생산성 향상 및 노동력 절감을 위한 편의성 제공이 요구됨</a:t>
            </a:r>
          </a:p>
          <a:p>
            <a:pPr marL="266700" indent="-266700">
              <a:spcBef>
                <a:spcPts val="600"/>
              </a:spcBef>
              <a:buClr>
                <a:srgbClr val="3366FF"/>
              </a:buClr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온실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내부의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높은 온도와 습도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외부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노출에 열악한 환경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안정적 전원 공급의 부족 등으로 인해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고장이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높으나 재배현장에서 고장의 유무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판단에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어려움이 있으며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이를 극복할 방법이 필요</a:t>
            </a:r>
          </a:p>
          <a:p>
            <a:pPr marL="266700" indent="-266700">
              <a:spcBef>
                <a:spcPts val="600"/>
              </a:spcBef>
              <a:buClr>
                <a:srgbClr val="3366FF"/>
              </a:buClr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원격 제어 시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카메라를 통한 시각적 확인 외에 동작 유무를 알 수 있는 방법의 부재 등 농업현장에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ICT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기술 도입을 위한 어려움이 있으며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설치된 장치들의 정확한 오류 판단을 위한 방법이 필요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5616" y="764704"/>
            <a:ext cx="3192248" cy="733425"/>
            <a:chOff x="179512" y="1196752"/>
            <a:chExt cx="3528392" cy="733425"/>
          </a:xfrm>
        </p:grpSpPr>
        <p:pic>
          <p:nvPicPr>
            <p:cNvPr id="38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1196752"/>
              <a:ext cx="3528392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39" name="TextBox 38"/>
            <p:cNvSpPr txBox="1"/>
            <p:nvPr/>
          </p:nvSpPr>
          <p:spPr>
            <a:xfrm>
              <a:off x="558602" y="1321718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기술의 개념 및 구성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기술 </a:t>
            </a: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개요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(3)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20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2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34306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Ⅰ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130878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기술의 개념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9767" y="1619508"/>
            <a:ext cx="2680065" cy="11614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시설원예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시설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온실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내부의 높은 온도와 습도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외부의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노출에 열악한 환경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안정적 전원 공급의 부족 등으로 시설원예에 사용되는 농업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ICT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관련 센서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제어기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통신장비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등이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오작동시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이를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머신러닝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딥러닝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기반 지능형으로 진단하는 기술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44371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기술의 구성도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49" name="_x385942576" descr="EMB00003358033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19882"/>
            <a:ext cx="6120680" cy="529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개발기술의 주요내용</a:t>
            </a: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(1)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15" name="Picture 33" descr="육면체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Ⅱ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51520" y="1124744"/>
            <a:ext cx="3240360" cy="733425"/>
            <a:chOff x="1795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1124744"/>
              <a:ext cx="2304256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03920" y="1268760"/>
              <a:ext cx="301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기술의 특징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9552" y="2142148"/>
            <a:ext cx="7992888" cy="10801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원거리에서도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웹을 통하여 오작동 진단 결과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룰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list,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룰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요청들을 수행 할 수 있도록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 제공</a:t>
            </a:r>
          </a:p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실시간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센서 및  제어기 데이터를 이용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학습된 모델을 통한 동적 오작동 판단</a:t>
            </a:r>
          </a:p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작동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후 자동적으로 그 결과가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 저장</a:t>
            </a:r>
            <a:endParaRPr lang="en-US" altLang="ko-KR" sz="1600" dirty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고객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시장의 </a:t>
            </a:r>
            <a:r>
              <a:rPr lang="ko-KR" altLang="en-US" sz="1800" b="1" dirty="0" err="1" smtClean="0">
                <a:latin typeface="맑은 고딕" pitchFamily="50" charset="-127"/>
                <a:ea typeface="맑은 고딕" pitchFamily="50" charset="-127"/>
              </a:rPr>
              <a:t>니즈를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 충족시키는 독특한 점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1586" y="3726324"/>
            <a:ext cx="7992888" cy="172819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82563" indent="-182563" eaLnBrk="0" hangingPunct="0"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HTTP Rest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API,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오작동진단 엔진 웹 제공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결과 목록 조회 기능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룰 목록 조회 기능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룰 조회 기능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진단 요청 기능 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RNN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</a:t>
            </a:r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Open API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제공 기능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공통 정보 및 센서 정보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시멘틱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변환 기능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룰 기반의 온도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센싱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오작동 진단 기능 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룰 기반의 습도 </a:t>
            </a:r>
            <a:r>
              <a:rPr lang="ko-KR" altLang="en-US" sz="1600" dirty="0" err="1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센싱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오작동 진단 기능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ko-KR" altLang="en-US" sz="1600" dirty="0" err="1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온톨로지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결과 데이터베이스 저장 기능</a:t>
            </a:r>
          </a:p>
          <a:p>
            <a:pPr marL="742950" lvl="2" indent="-285750" eaLnBrk="0" hangingPunct="0">
              <a:buClr>
                <a:srgbClr val="0070C0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RNN </a:t>
            </a:r>
            <a:r>
              <a:rPr lang="ko-KR" altLang="en-US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기반 오작동 진단 결과 데이터베이스 저장 기능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890" y="32942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기술의 상세 사양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60462" y="1111399"/>
            <a:ext cx="3240360" cy="733425"/>
            <a:chOff x="141412" y="1124744"/>
            <a:chExt cx="3240360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03920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lang="ko-KR" altLang="en-US" sz="1800" dirty="0" smtClean="0">
                  <a:latin typeface="HY견고딕" pitchFamily="18" charset="-127"/>
                  <a:ea typeface="HY견고딕" pitchFamily="18" charset="-127"/>
                </a:rPr>
                <a:t>경쟁기술대비 우수성</a:t>
              </a:r>
              <a:endParaRPr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41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marL="0" marR="0" lvl="0" indent="0" defTabSz="914400" eaLnBrk="1" fontAlgn="auto" latinLnBrk="1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uLnTx/>
                <a:uFillTx/>
                <a:latin typeface="HY견고딕" pitchFamily="18" charset="-127"/>
                <a:ea typeface="HY견고딕" pitchFamily="18" charset="-127"/>
              </a:rPr>
              <a:t>Ⅱ</a:t>
            </a:r>
            <a:endParaRPr kumimoji="0" lang="ko-KR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개발기술의 주요내용</a:t>
            </a: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(2)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84482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경쟁기술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대체기술 현황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11455"/>
              </p:ext>
            </p:extLst>
          </p:nvPr>
        </p:nvGraphicFramePr>
        <p:xfrm>
          <a:off x="598978" y="2348880"/>
          <a:ext cx="8077477" cy="2459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642"/>
                <a:gridCol w="2989671"/>
                <a:gridCol w="2726505"/>
                <a:gridCol w="1200659"/>
              </a:tblGrid>
              <a:tr h="6807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 오작동 판단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지능형 오작동 진단 기술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6874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S/W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재배현장에서 고장의 유무 판단에 어려움</a:t>
                      </a:r>
                    </a:p>
                    <a:p>
                      <a:pPr algn="l" latinLnBrk="1"/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원격 제어 시 카메라를 통한 시각적 확인 </a:t>
                      </a:r>
                    </a:p>
                    <a:p>
                      <a:pPr algn="l" latinLnBrk="1"/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M/W :        </a:t>
                      </a:r>
                    </a:p>
                    <a:p>
                      <a:pPr marL="85725" marR="0" lvl="0" indent="-8572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－원거리에서도 웹을 통하여 오작동 진단 결과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룰 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list,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룰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진단 요청들을 수행 할 수 있도록 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Open API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를 제공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l" latinLnBrk="1"/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통신 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HTTP</a:t>
                      </a:r>
                      <a:r>
                        <a:rPr lang="en-US" altLang="ko-KR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(Restful)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5898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: - </a:t>
                      </a:r>
                      <a:endParaRPr lang="ko-KR" altLang="en-US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</a:t>
                      </a:r>
                      <a:r>
                        <a:rPr lang="en-US" altLang="ko-KR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/Package (</a:t>
                      </a:r>
                      <a:r>
                        <a:rPr lang="ko-KR" altLang="en-US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중소기업</a:t>
                      </a:r>
                      <a:r>
                        <a:rPr lang="en-US" altLang="ko-KR" sz="12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04045"/>
            <a:ext cx="2606005" cy="733425"/>
            <a:chOff x="141412" y="1124744"/>
            <a:chExt cx="3325442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89002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기술의 완성도</a:t>
              </a:r>
              <a:endParaRPr lang="ko-KR" altLang="en-US" sz="1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41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개발기술의 주요내용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(3)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183553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기술이전 범위 및 기술개발 완료시기 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96519"/>
              </p:ext>
            </p:extLst>
          </p:nvPr>
        </p:nvGraphicFramePr>
        <p:xfrm>
          <a:off x="656439" y="2348880"/>
          <a:ext cx="7513638" cy="1963428"/>
        </p:xfrm>
        <a:graphic>
          <a:graphicData uri="http://schemas.openxmlformats.org/drawingml/2006/table">
            <a:tbl>
              <a:tblPr firstRow="1" bandRow="1"/>
              <a:tblGrid>
                <a:gridCol w="3552695"/>
                <a:gridCol w="1512210"/>
                <a:gridCol w="2448733"/>
              </a:tblGrid>
              <a:tr h="49085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aseline="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600" baseline="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대상 기술 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결과물 형태 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개발 완료 시기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85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오작동 진단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Open API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제공 기능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S/W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</a:t>
                      </a:r>
                      <a:r>
                        <a:rPr lang="en-US" altLang="ko-KR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완료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3339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</a:tr>
              <a:tr h="49085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오작동 진단 기능 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S/W</a:t>
                      </a:r>
                      <a:endParaRPr lang="ko-KR" altLang="en-US" sz="16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</a:t>
                      </a:r>
                      <a:r>
                        <a:rPr lang="en-US" altLang="ko-KR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완료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85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오작동 진단 결과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DB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저장 기능 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S/W</a:t>
                      </a:r>
                      <a:endParaRPr lang="ko-KR" altLang="en-US" sz="16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</a:t>
                      </a:r>
                      <a:r>
                        <a:rPr lang="en-US" altLang="ko-KR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6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완료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05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512" y="1111399"/>
            <a:ext cx="2606005" cy="733425"/>
            <a:chOff x="141412" y="1124744"/>
            <a:chExt cx="3325442" cy="733425"/>
          </a:xfrm>
        </p:grpSpPr>
        <p:pic>
          <p:nvPicPr>
            <p:cNvPr id="13" name="Picture 127" descr="4_4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412" y="1124744"/>
              <a:ext cx="3240360" cy="73342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89002" y="1268760"/>
              <a:ext cx="2977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4. </a:t>
              </a:r>
              <a:r>
                <a:rPr lang="ko-KR" altLang="en-US" sz="18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표준화 및 특허</a:t>
              </a:r>
              <a:endParaRPr lang="ko-KR" altLang="en-US" sz="1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41" name="Group 32"/>
          <p:cNvGrpSpPr>
            <a:grpSpLocks/>
          </p:cNvGrpSpPr>
          <p:nvPr/>
        </p:nvGrpSpPr>
        <p:grpSpPr bwMode="auto">
          <a:xfrm>
            <a:off x="188910" y="98425"/>
            <a:ext cx="674686" cy="644525"/>
            <a:chOff x="287" y="96"/>
            <a:chExt cx="385" cy="336"/>
          </a:xfrm>
        </p:grpSpPr>
        <p:pic>
          <p:nvPicPr>
            <p:cNvPr id="43" name="Picture 33" descr="육면체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" y="96"/>
              <a:ext cx="385" cy="336"/>
            </a:xfrm>
            <a:prstGeom prst="rect">
              <a:avLst/>
            </a:prstGeom>
            <a:noFill/>
          </p:spPr>
        </p:pic>
        <p:sp>
          <p:nvSpPr>
            <p:cNvPr id="44" name="Text Box 34"/>
            <p:cNvSpPr txBox="1">
              <a:spLocks noChangeArrowheads="1"/>
            </p:cNvSpPr>
            <p:nvPr/>
          </p:nvSpPr>
          <p:spPr bwMode="auto">
            <a:xfrm>
              <a:off x="416" y="119"/>
              <a:ext cx="105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201E12"/>
              </a:outerShdw>
            </a:effectLst>
          </p:spPr>
          <p:txBody>
            <a:bodyPr wrap="none">
              <a:spAutoFit/>
              <a:flatTx/>
            </a:bodyPr>
            <a:lstStyle/>
            <a:p>
              <a:pPr fontAlgn="auto">
                <a:lnSpc>
                  <a:spcPct val="120000"/>
                </a:lnSpc>
                <a:spcAft>
                  <a:spcPts val="0"/>
                </a:spcAft>
                <a:defRPr/>
              </a:pPr>
              <a:endParaRPr lang="en-US" altLang="ko-KR" kern="0">
                <a:solidFill>
                  <a:sysClr val="windowText" lastClr="000000"/>
                </a:solidFill>
                <a:latin typeface="MS PMincho" pitchFamily="18" charset="-128"/>
                <a:ea typeface="휴먼옛체" pitchFamily="18" charset="-127"/>
              </a:endParaRPr>
            </a:p>
          </p:txBody>
        </p:sp>
      </p:grp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220660" y="260350"/>
            <a:ext cx="449262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en-US" altLang="ko-KR" sz="2800" b="1" kern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Ⅱ</a:t>
            </a:r>
            <a:endParaRPr kumimoji="0" lang="ko-KR" altLang="en-US" sz="2800" b="1" kern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830263" y="53975"/>
            <a:ext cx="4884745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r>
              <a:rPr kumimoji="0" lang="ko-KR" altLang="en-US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개발기술의 주요내용</a:t>
            </a:r>
            <a:r>
              <a:rPr kumimoji="0" lang="en-US" altLang="ko-KR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(4)</a:t>
            </a:r>
            <a:endParaRPr kumimoji="0" lang="ko-KR" alt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204864"/>
            <a:ext cx="7992888" cy="14401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TTA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표준 제정 </a:t>
            </a:r>
            <a:endParaRPr lang="en-US" altLang="ko-KR" sz="1600" dirty="0" smtClean="0">
              <a:solidFill>
                <a:schemeClr val="accent5">
                  <a:lumMod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273050"/>
            <a:r>
              <a:rPr lang="en-US" altLang="ko-KR" sz="1600" dirty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스마트농업 </a:t>
            </a:r>
            <a:r>
              <a:rPr lang="en-US" altLang="ko-KR" sz="1600" dirty="0" smtClean="0">
                <a:solidFill>
                  <a:schemeClr val="accent5">
                    <a:lumMod val="25000"/>
                  </a:schemeClr>
                </a:solidFill>
                <a:latin typeface="맑은 고딕" pitchFamily="50" charset="-127"/>
                <a:ea typeface="맑은 고딕" pitchFamily="50" charset="-127"/>
              </a:rPr>
              <a:t>PG, </a:t>
            </a:r>
            <a:r>
              <a:rPr lang="ko-KR" altLang="en-US" sz="1600" b="1" dirty="0" err="1"/>
              <a:t>클라우드기반</a:t>
            </a:r>
            <a:r>
              <a:rPr lang="ko-KR" altLang="en-US" sz="1600" b="1" dirty="0"/>
              <a:t> </a:t>
            </a:r>
            <a:r>
              <a:rPr lang="ko-KR" altLang="en-US" sz="1600" b="1" dirty="0" err="1"/>
              <a:t>스마트팜</a:t>
            </a:r>
            <a:r>
              <a:rPr lang="ko-KR" altLang="en-US" sz="1600" b="1" dirty="0"/>
              <a:t> 온실의 장비 오작동 대응 서비스 </a:t>
            </a:r>
            <a:r>
              <a:rPr lang="ko-KR" altLang="en-US" sz="1600" b="1" dirty="0" smtClean="0"/>
              <a:t>인터페이스</a:t>
            </a:r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77281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표준화 결과 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0" y="34290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Blip>
                <a:blip r:embed="rId4"/>
              </a:buBlip>
            </a:pP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보유 특허</a:t>
            </a:r>
            <a:endParaRPr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786051"/>
              </p:ext>
            </p:extLst>
          </p:nvPr>
        </p:nvGraphicFramePr>
        <p:xfrm>
          <a:off x="584266" y="4149080"/>
          <a:ext cx="8078542" cy="1289050"/>
        </p:xfrm>
        <a:graphic>
          <a:graphicData uri="http://schemas.openxmlformats.org/drawingml/2006/table">
            <a:tbl>
              <a:tblPr/>
              <a:tblGrid>
                <a:gridCol w="1332688"/>
                <a:gridCol w="1196842"/>
                <a:gridCol w="970054"/>
                <a:gridCol w="949213"/>
                <a:gridCol w="949213"/>
                <a:gridCol w="2680532"/>
              </a:tblGrid>
              <a:tr h="1987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관리번호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출원번호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출원일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등록번호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등록일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발명명칭</a:t>
                      </a:r>
                      <a:endParaRPr lang="ko-KR" altLang="en-US" sz="1200" b="1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PR20161018US</a:t>
                      </a:r>
                      <a:endParaRPr lang="en-US" sz="1000" kern="0" spc="-8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15/822294</a:t>
                      </a:r>
                      <a:endParaRPr lang="en-US" sz="1000" kern="0" spc="-8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2017-11-27</a:t>
                      </a:r>
                      <a:endParaRPr lang="en-US" sz="1000" kern="0" spc="-8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8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8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METHOD and APPARATUS FOR DIAGNOSING ERROR OF OPERATING EQUIPMENT IN SMART FARM </a:t>
                      </a:r>
                      <a:endParaRPr lang="en-US" sz="1000" kern="0" spc="-8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 smtClean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PR20161018KR</a:t>
                      </a:r>
                      <a:endParaRPr lang="en-US" sz="1000" kern="0" spc="-80" dirty="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 smtClean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2017-0149805</a:t>
                      </a:r>
                      <a:endParaRPr lang="en-US" sz="1000" kern="0" spc="-80" dirty="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 smtClean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2017-11-10</a:t>
                      </a:r>
                      <a:endParaRPr lang="en-US" sz="1000" kern="0" spc="-80" dirty="0">
                        <a:solidFill>
                          <a:srgbClr val="000000"/>
                        </a:solidFill>
                        <a:effectLst/>
                        <a:latin typeface="HCI Poppy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8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센서 및 제어기 상태 정보를 활용한 </a:t>
                      </a: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온톨로지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기반 </a:t>
                      </a: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스마트팜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장비 오작동 검출 방법 </a:t>
                      </a:r>
                      <a:endParaRPr lang="ko-KR" altLang="en-US" sz="1000" kern="0" spc="-8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396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rgbClr val="FFFF99"/>
          </a:solidFill>
          <a:prstDash val="solid"/>
          <a:round/>
          <a:headEnd type="oval" w="med" len="med"/>
          <a:tailEnd type="oval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19756</TotalTime>
  <Words>1347</Words>
  <Application>Microsoft Office PowerPoint</Application>
  <PresentationFormat>화면 슬라이드 쇼(4:3)</PresentationFormat>
  <Paragraphs>231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34" baseType="lpstr">
      <vt:lpstr>Arial Unicode MS</vt:lpstr>
      <vt:lpstr>HCI Poppy</vt:lpstr>
      <vt:lpstr>HY견고딕</vt:lpstr>
      <vt:lpstr>HY견명조</vt:lpstr>
      <vt:lpstr>HY울릉도M</vt:lpstr>
      <vt:lpstr>HY헤드라인M</vt:lpstr>
      <vt:lpstr>MS PMincho</vt:lpstr>
      <vt:lpstr>굴림</vt:lpstr>
      <vt:lpstr>맑은 고딕</vt:lpstr>
      <vt:lpstr>-윤고딕340</vt:lpstr>
      <vt:lpstr>조선일보명조</vt:lpstr>
      <vt:lpstr>한양신명조</vt:lpstr>
      <vt:lpstr>한컴바탕</vt:lpstr>
      <vt:lpstr>휴먼명조</vt:lpstr>
      <vt:lpstr>휴먼옛체</vt:lpstr>
      <vt:lpstr>Arial</vt:lpstr>
      <vt:lpstr>Georgia</vt:lpstr>
      <vt:lpstr>Verdana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사용자</cp:lastModifiedBy>
  <cp:revision>1635</cp:revision>
  <cp:lastPrinted>2012-03-26T07:31:38Z</cp:lastPrinted>
  <dcterms:created xsi:type="dcterms:W3CDTF">2004-10-26T02:12:00Z</dcterms:created>
  <dcterms:modified xsi:type="dcterms:W3CDTF">2018-12-07T02:24:46Z</dcterms:modified>
</cp:coreProperties>
</file>