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Default Extension="jpg" ContentType="image/jpg"/>
  <Override PartName="/ppt/slides/slide1.xml" ContentType="application/vnd.openxmlformats-officedocument.presentationml.slide+xml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9144000" cy="6858000"/>
  <p:notesSz cx="9144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Batang"/>
                <a:cs typeface="Batang"/>
              </a:defRPr>
            </a:lvl1pPr>
          </a:lstStyle>
          <a:p>
            <a:pPr marL="12700">
              <a:lnSpc>
                <a:spcPts val="1370"/>
              </a:lnSpc>
            </a:pPr>
            <a:r>
              <a:rPr dirty="0" spc="-10"/>
              <a:t>P</a:t>
            </a:r>
            <a:r>
              <a:rPr dirty="0" spc="-5"/>
              <a:t>ro</a:t>
            </a:r>
            <a:r>
              <a:rPr dirty="0" spc="-10"/>
              <a:t>p</a:t>
            </a:r>
            <a:r>
              <a:rPr dirty="0" spc="-5"/>
              <a:t>ri</a:t>
            </a:r>
            <a:r>
              <a:rPr dirty="0" spc="5"/>
              <a:t>e</a:t>
            </a:r>
            <a:r>
              <a:rPr dirty="0" spc="-5"/>
              <a:t>tary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Gulim"/>
                <a:cs typeface="Gulim"/>
              </a:defRPr>
            </a:lvl1pPr>
          </a:lstStyle>
          <a:p>
            <a:pPr marL="12700">
              <a:lnSpc>
                <a:spcPts val="1370"/>
              </a:lnSpc>
            </a:pPr>
            <a:r>
              <a:rPr dirty="0" spc="15">
                <a:latin typeface="Batang"/>
                <a:cs typeface="Batang"/>
              </a:rPr>
              <a:t>SW</a:t>
            </a:r>
            <a:r>
              <a:rPr dirty="0" spc="15"/>
              <a:t>콘텐츠연구소</a:t>
            </a:r>
            <a:r>
              <a:rPr dirty="0" spc="15">
                <a:latin typeface="Batang"/>
                <a:cs typeface="Batang"/>
              </a:rPr>
              <a:t>/</a:t>
            </a:r>
            <a:r>
              <a:rPr dirty="0" spc="15"/>
              <a:t>차세대콘텐츠</a:t>
            </a:r>
            <a:r>
              <a:rPr dirty="0" spc="-80"/>
              <a:t> </a:t>
            </a:r>
            <a:r>
              <a:rPr dirty="0"/>
              <a:t>연구본부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585"/>
              </a:lnSpc>
            </a:pPr>
            <a:fld id="{81D60167-4931-47E6-BA6A-407CBD079E47}" type="slidenum">
              <a:rPr dirty="0" spc="25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rgbClr val="4D4D4D"/>
                </a:solidFill>
                <a:latin typeface="Gulim"/>
                <a:cs typeface="Gulim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CC0066"/>
                </a:solidFill>
                <a:latin typeface="Malgun Gothic"/>
                <a:cs typeface="Malgun Gothic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Batang"/>
                <a:cs typeface="Batang"/>
              </a:defRPr>
            </a:lvl1pPr>
          </a:lstStyle>
          <a:p>
            <a:pPr marL="12700">
              <a:lnSpc>
                <a:spcPts val="1370"/>
              </a:lnSpc>
            </a:pPr>
            <a:r>
              <a:rPr dirty="0" spc="-10"/>
              <a:t>P</a:t>
            </a:r>
            <a:r>
              <a:rPr dirty="0" spc="-5"/>
              <a:t>ro</a:t>
            </a:r>
            <a:r>
              <a:rPr dirty="0" spc="-10"/>
              <a:t>p</a:t>
            </a:r>
            <a:r>
              <a:rPr dirty="0" spc="-5"/>
              <a:t>ri</a:t>
            </a:r>
            <a:r>
              <a:rPr dirty="0" spc="5"/>
              <a:t>e</a:t>
            </a:r>
            <a:r>
              <a:rPr dirty="0" spc="-5"/>
              <a:t>tary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Gulim"/>
                <a:cs typeface="Gulim"/>
              </a:defRPr>
            </a:lvl1pPr>
          </a:lstStyle>
          <a:p>
            <a:pPr marL="12700">
              <a:lnSpc>
                <a:spcPts val="1370"/>
              </a:lnSpc>
            </a:pPr>
            <a:r>
              <a:rPr dirty="0" spc="15">
                <a:latin typeface="Batang"/>
                <a:cs typeface="Batang"/>
              </a:rPr>
              <a:t>SW</a:t>
            </a:r>
            <a:r>
              <a:rPr dirty="0" spc="15"/>
              <a:t>콘텐츠연구소</a:t>
            </a:r>
            <a:r>
              <a:rPr dirty="0" spc="15">
                <a:latin typeface="Batang"/>
                <a:cs typeface="Batang"/>
              </a:rPr>
              <a:t>/</a:t>
            </a:r>
            <a:r>
              <a:rPr dirty="0" spc="15"/>
              <a:t>차세대콘텐츠</a:t>
            </a:r>
            <a:r>
              <a:rPr dirty="0" spc="-80"/>
              <a:t> </a:t>
            </a:r>
            <a:r>
              <a:rPr dirty="0"/>
              <a:t>연구본부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585"/>
              </a:lnSpc>
            </a:pPr>
            <a:fld id="{81D60167-4931-47E6-BA6A-407CBD079E47}" type="slidenum">
              <a:rPr dirty="0" spc="25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rgbClr val="4D4D4D"/>
                </a:solidFill>
                <a:latin typeface="Gulim"/>
                <a:cs typeface="Gulim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Batang"/>
                <a:cs typeface="Batang"/>
              </a:defRPr>
            </a:lvl1pPr>
          </a:lstStyle>
          <a:p>
            <a:pPr marL="12700">
              <a:lnSpc>
                <a:spcPts val="1370"/>
              </a:lnSpc>
            </a:pPr>
            <a:r>
              <a:rPr dirty="0" spc="-10"/>
              <a:t>P</a:t>
            </a:r>
            <a:r>
              <a:rPr dirty="0" spc="-5"/>
              <a:t>ro</a:t>
            </a:r>
            <a:r>
              <a:rPr dirty="0" spc="-10"/>
              <a:t>p</a:t>
            </a:r>
            <a:r>
              <a:rPr dirty="0" spc="-5"/>
              <a:t>ri</a:t>
            </a:r>
            <a:r>
              <a:rPr dirty="0" spc="5"/>
              <a:t>e</a:t>
            </a:r>
            <a:r>
              <a:rPr dirty="0" spc="-5"/>
              <a:t>tary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Gulim"/>
                <a:cs typeface="Gulim"/>
              </a:defRPr>
            </a:lvl1pPr>
          </a:lstStyle>
          <a:p>
            <a:pPr marL="12700">
              <a:lnSpc>
                <a:spcPts val="1370"/>
              </a:lnSpc>
            </a:pPr>
            <a:r>
              <a:rPr dirty="0" spc="15">
                <a:latin typeface="Batang"/>
                <a:cs typeface="Batang"/>
              </a:rPr>
              <a:t>SW</a:t>
            </a:r>
            <a:r>
              <a:rPr dirty="0" spc="15"/>
              <a:t>콘텐츠연구소</a:t>
            </a:r>
            <a:r>
              <a:rPr dirty="0" spc="15">
                <a:latin typeface="Batang"/>
                <a:cs typeface="Batang"/>
              </a:rPr>
              <a:t>/</a:t>
            </a:r>
            <a:r>
              <a:rPr dirty="0" spc="15"/>
              <a:t>차세대콘텐츠</a:t>
            </a:r>
            <a:r>
              <a:rPr dirty="0" spc="-80"/>
              <a:t> </a:t>
            </a:r>
            <a:r>
              <a:rPr dirty="0"/>
              <a:t>연구본부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585"/>
              </a:lnSpc>
            </a:pPr>
            <a:fld id="{81D60167-4931-47E6-BA6A-407CBD079E47}" type="slidenum">
              <a:rPr dirty="0" spc="25"/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rgbClr val="4D4D4D"/>
                </a:solidFill>
                <a:latin typeface="Gulim"/>
                <a:cs typeface="Gulim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Batang"/>
                <a:cs typeface="Batang"/>
              </a:defRPr>
            </a:lvl1pPr>
          </a:lstStyle>
          <a:p>
            <a:pPr marL="12700">
              <a:lnSpc>
                <a:spcPts val="1370"/>
              </a:lnSpc>
            </a:pPr>
            <a:r>
              <a:rPr dirty="0" spc="-10"/>
              <a:t>P</a:t>
            </a:r>
            <a:r>
              <a:rPr dirty="0" spc="-5"/>
              <a:t>ro</a:t>
            </a:r>
            <a:r>
              <a:rPr dirty="0" spc="-10"/>
              <a:t>p</a:t>
            </a:r>
            <a:r>
              <a:rPr dirty="0" spc="-5"/>
              <a:t>ri</a:t>
            </a:r>
            <a:r>
              <a:rPr dirty="0" spc="5"/>
              <a:t>e</a:t>
            </a:r>
            <a:r>
              <a:rPr dirty="0" spc="-5"/>
              <a:t>tary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Gulim"/>
                <a:cs typeface="Gulim"/>
              </a:defRPr>
            </a:lvl1pPr>
          </a:lstStyle>
          <a:p>
            <a:pPr marL="12700">
              <a:lnSpc>
                <a:spcPts val="1370"/>
              </a:lnSpc>
            </a:pPr>
            <a:r>
              <a:rPr dirty="0" spc="15">
                <a:latin typeface="Batang"/>
                <a:cs typeface="Batang"/>
              </a:rPr>
              <a:t>SW</a:t>
            </a:r>
            <a:r>
              <a:rPr dirty="0" spc="15"/>
              <a:t>콘텐츠연구소</a:t>
            </a:r>
            <a:r>
              <a:rPr dirty="0" spc="15">
                <a:latin typeface="Batang"/>
                <a:cs typeface="Batang"/>
              </a:rPr>
              <a:t>/</a:t>
            </a:r>
            <a:r>
              <a:rPr dirty="0" spc="15"/>
              <a:t>차세대콘텐츠</a:t>
            </a:r>
            <a:r>
              <a:rPr dirty="0" spc="-80"/>
              <a:t> </a:t>
            </a:r>
            <a:r>
              <a:rPr dirty="0"/>
              <a:t>연구본부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585"/>
              </a:lnSpc>
            </a:pPr>
            <a:fld id="{81D60167-4931-47E6-BA6A-407CBD079E47}" type="slidenum">
              <a:rPr dirty="0" spc="25"/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Batang"/>
                <a:cs typeface="Batang"/>
              </a:defRPr>
            </a:lvl1pPr>
          </a:lstStyle>
          <a:p>
            <a:pPr marL="12700">
              <a:lnSpc>
                <a:spcPts val="1370"/>
              </a:lnSpc>
            </a:pPr>
            <a:r>
              <a:rPr dirty="0" spc="-10"/>
              <a:t>P</a:t>
            </a:r>
            <a:r>
              <a:rPr dirty="0" spc="-5"/>
              <a:t>ro</a:t>
            </a:r>
            <a:r>
              <a:rPr dirty="0" spc="-10"/>
              <a:t>p</a:t>
            </a:r>
            <a:r>
              <a:rPr dirty="0" spc="-5"/>
              <a:t>ri</a:t>
            </a:r>
            <a:r>
              <a:rPr dirty="0" spc="5"/>
              <a:t>e</a:t>
            </a:r>
            <a:r>
              <a:rPr dirty="0" spc="-5"/>
              <a:t>tary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Gulim"/>
                <a:cs typeface="Gulim"/>
              </a:defRPr>
            </a:lvl1pPr>
          </a:lstStyle>
          <a:p>
            <a:pPr marL="12700">
              <a:lnSpc>
                <a:spcPts val="1370"/>
              </a:lnSpc>
            </a:pPr>
            <a:r>
              <a:rPr dirty="0" spc="15">
                <a:latin typeface="Batang"/>
                <a:cs typeface="Batang"/>
              </a:rPr>
              <a:t>SW</a:t>
            </a:r>
            <a:r>
              <a:rPr dirty="0" spc="15"/>
              <a:t>콘텐츠연구소</a:t>
            </a:r>
            <a:r>
              <a:rPr dirty="0" spc="15">
                <a:latin typeface="Batang"/>
                <a:cs typeface="Batang"/>
              </a:rPr>
              <a:t>/</a:t>
            </a:r>
            <a:r>
              <a:rPr dirty="0" spc="15"/>
              <a:t>차세대콘텐츠</a:t>
            </a:r>
            <a:r>
              <a:rPr dirty="0" spc="-80"/>
              <a:t> </a:t>
            </a:r>
            <a:r>
              <a:rPr dirty="0"/>
              <a:t>연구본부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585"/>
              </a:lnSpc>
            </a:pPr>
            <a:fld id="{81D60167-4931-47E6-BA6A-407CBD079E47}" type="slidenum">
              <a:rPr dirty="0" spc="25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Relationship Id="rId7" Type="http://schemas.openxmlformats.org/officeDocument/2006/relationships/image" Target="../media/image1.jp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6400800"/>
            <a:ext cx="9144000" cy="304800"/>
          </a:xfrm>
          <a:custGeom>
            <a:avLst/>
            <a:gdLst/>
            <a:ahLst/>
            <a:cxnLst/>
            <a:rect l="l" t="t" r="r" b="b"/>
            <a:pathLst>
              <a:path w="9144000" h="304800">
                <a:moveTo>
                  <a:pt x="0" y="304800"/>
                </a:moveTo>
                <a:lnTo>
                  <a:pt x="9144000" y="304800"/>
                </a:lnTo>
                <a:lnTo>
                  <a:pt x="91440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CDE6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0" y="0"/>
            <a:ext cx="9144000" cy="9906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8843205" y="154895"/>
            <a:ext cx="70485" cy="177800"/>
          </a:xfrm>
          <a:custGeom>
            <a:avLst/>
            <a:gdLst/>
            <a:ahLst/>
            <a:cxnLst/>
            <a:rect l="l" t="t" r="r" b="b"/>
            <a:pathLst>
              <a:path w="70484" h="177800">
                <a:moveTo>
                  <a:pt x="0" y="177401"/>
                </a:moveTo>
                <a:lnTo>
                  <a:pt x="69894" y="177401"/>
                </a:lnTo>
                <a:lnTo>
                  <a:pt x="69893" y="0"/>
                </a:lnTo>
                <a:lnTo>
                  <a:pt x="0" y="0"/>
                </a:lnTo>
                <a:lnTo>
                  <a:pt x="0" y="177401"/>
                </a:lnTo>
                <a:close/>
              </a:path>
            </a:pathLst>
          </a:custGeom>
          <a:solidFill>
            <a:srgbClr val="0A408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bk object 19"/>
          <p:cNvSpPr/>
          <p:nvPr/>
        </p:nvSpPr>
        <p:spPr>
          <a:xfrm>
            <a:off x="8356029" y="192026"/>
            <a:ext cx="70485" cy="140335"/>
          </a:xfrm>
          <a:custGeom>
            <a:avLst/>
            <a:gdLst/>
            <a:ahLst/>
            <a:cxnLst/>
            <a:rect l="l" t="t" r="r" b="b"/>
            <a:pathLst>
              <a:path w="70484" h="140335">
                <a:moveTo>
                  <a:pt x="69881" y="0"/>
                </a:moveTo>
                <a:lnTo>
                  <a:pt x="0" y="0"/>
                </a:lnTo>
                <a:lnTo>
                  <a:pt x="0" y="140269"/>
                </a:lnTo>
                <a:lnTo>
                  <a:pt x="69881" y="140269"/>
                </a:lnTo>
                <a:lnTo>
                  <a:pt x="69881" y="0"/>
                </a:lnTo>
                <a:close/>
              </a:path>
            </a:pathLst>
          </a:custGeom>
          <a:solidFill>
            <a:srgbClr val="0A408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bk object 20"/>
          <p:cNvSpPr/>
          <p:nvPr/>
        </p:nvSpPr>
        <p:spPr>
          <a:xfrm>
            <a:off x="8273805" y="173460"/>
            <a:ext cx="234950" cy="0"/>
          </a:xfrm>
          <a:custGeom>
            <a:avLst/>
            <a:gdLst/>
            <a:ahLst/>
            <a:cxnLst/>
            <a:rect l="l" t="t" r="r" b="b"/>
            <a:pathLst>
              <a:path w="234950" h="0">
                <a:moveTo>
                  <a:pt x="0" y="0"/>
                </a:moveTo>
                <a:lnTo>
                  <a:pt x="234362" y="0"/>
                </a:lnTo>
              </a:path>
            </a:pathLst>
          </a:custGeom>
          <a:ln w="37132">
            <a:solidFill>
              <a:srgbClr val="0A408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bk object 21"/>
          <p:cNvSpPr/>
          <p:nvPr/>
        </p:nvSpPr>
        <p:spPr>
          <a:xfrm>
            <a:off x="8003485" y="154894"/>
            <a:ext cx="229235" cy="177800"/>
          </a:xfrm>
          <a:custGeom>
            <a:avLst/>
            <a:gdLst/>
            <a:ahLst/>
            <a:cxnLst/>
            <a:rect l="l" t="t" r="r" b="b"/>
            <a:pathLst>
              <a:path w="229234" h="177800">
                <a:moveTo>
                  <a:pt x="229204" y="0"/>
                </a:moveTo>
                <a:lnTo>
                  <a:pt x="0" y="0"/>
                </a:lnTo>
                <a:lnTo>
                  <a:pt x="0" y="143366"/>
                </a:lnTo>
                <a:lnTo>
                  <a:pt x="1028" y="149553"/>
                </a:lnTo>
                <a:lnTo>
                  <a:pt x="33919" y="177401"/>
                </a:lnTo>
                <a:lnTo>
                  <a:pt x="229204" y="177401"/>
                </a:lnTo>
                <a:lnTo>
                  <a:pt x="229204" y="139241"/>
                </a:lnTo>
                <a:lnTo>
                  <a:pt x="69890" y="139241"/>
                </a:lnTo>
                <a:lnTo>
                  <a:pt x="69890" y="107266"/>
                </a:lnTo>
                <a:lnTo>
                  <a:pt x="229204" y="107266"/>
                </a:lnTo>
                <a:lnTo>
                  <a:pt x="229204" y="70134"/>
                </a:lnTo>
                <a:lnTo>
                  <a:pt x="69890" y="70134"/>
                </a:lnTo>
                <a:lnTo>
                  <a:pt x="69890" y="37131"/>
                </a:lnTo>
                <a:lnTo>
                  <a:pt x="229204" y="37132"/>
                </a:lnTo>
                <a:lnTo>
                  <a:pt x="229204" y="0"/>
                </a:lnTo>
                <a:close/>
              </a:path>
            </a:pathLst>
          </a:custGeom>
          <a:solidFill>
            <a:srgbClr val="0A408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bk object 22"/>
          <p:cNvSpPr/>
          <p:nvPr/>
        </p:nvSpPr>
        <p:spPr>
          <a:xfrm>
            <a:off x="8636617" y="249783"/>
            <a:ext cx="177800" cy="93980"/>
          </a:xfrm>
          <a:custGeom>
            <a:avLst/>
            <a:gdLst/>
            <a:ahLst/>
            <a:cxnLst/>
            <a:rect l="l" t="t" r="r" b="b"/>
            <a:pathLst>
              <a:path w="177800" h="93979">
                <a:moveTo>
                  <a:pt x="83244" y="0"/>
                </a:moveTo>
                <a:lnTo>
                  <a:pt x="0" y="0"/>
                </a:lnTo>
                <a:lnTo>
                  <a:pt x="94566" y="93859"/>
                </a:lnTo>
                <a:lnTo>
                  <a:pt x="177811" y="93859"/>
                </a:lnTo>
                <a:lnTo>
                  <a:pt x="83244" y="0"/>
                </a:lnTo>
                <a:close/>
              </a:path>
            </a:pathLst>
          </a:custGeom>
          <a:solidFill>
            <a:srgbClr val="FF33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bk object 23"/>
          <p:cNvSpPr/>
          <p:nvPr/>
        </p:nvSpPr>
        <p:spPr>
          <a:xfrm>
            <a:off x="8543079" y="154895"/>
            <a:ext cx="247015" cy="177800"/>
          </a:xfrm>
          <a:custGeom>
            <a:avLst/>
            <a:gdLst/>
            <a:ahLst/>
            <a:cxnLst/>
            <a:rect l="l" t="t" r="r" b="b"/>
            <a:pathLst>
              <a:path w="247015" h="177800">
                <a:moveTo>
                  <a:pt x="212764" y="0"/>
                </a:moveTo>
                <a:lnTo>
                  <a:pt x="0" y="0"/>
                </a:lnTo>
                <a:lnTo>
                  <a:pt x="0" y="177401"/>
                </a:lnTo>
                <a:lnTo>
                  <a:pt x="70935" y="177401"/>
                </a:lnTo>
                <a:lnTo>
                  <a:pt x="70935" y="37131"/>
                </a:lnTo>
                <a:lnTo>
                  <a:pt x="246688" y="37132"/>
                </a:lnTo>
                <a:lnTo>
                  <a:pt x="226144" y="3092"/>
                </a:lnTo>
                <a:lnTo>
                  <a:pt x="219969" y="1032"/>
                </a:lnTo>
                <a:lnTo>
                  <a:pt x="212764" y="0"/>
                </a:lnTo>
                <a:close/>
              </a:path>
              <a:path w="247015" h="177800">
                <a:moveTo>
                  <a:pt x="246688" y="37132"/>
                </a:moveTo>
                <a:lnTo>
                  <a:pt x="176782" y="37132"/>
                </a:lnTo>
                <a:lnTo>
                  <a:pt x="176782" y="94888"/>
                </a:lnTo>
                <a:lnTo>
                  <a:pt x="246688" y="94888"/>
                </a:lnTo>
                <a:lnTo>
                  <a:pt x="246688" y="37132"/>
                </a:lnTo>
                <a:close/>
              </a:path>
            </a:pathLst>
          </a:custGeom>
          <a:solidFill>
            <a:srgbClr val="FF33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bk object 24"/>
          <p:cNvSpPr/>
          <p:nvPr/>
        </p:nvSpPr>
        <p:spPr>
          <a:xfrm>
            <a:off x="1041971" y="6503047"/>
            <a:ext cx="0" cy="118745"/>
          </a:xfrm>
          <a:custGeom>
            <a:avLst/>
            <a:gdLst/>
            <a:ahLst/>
            <a:cxnLst/>
            <a:rect l="l" t="t" r="r" b="b"/>
            <a:pathLst>
              <a:path w="0" h="118745">
                <a:moveTo>
                  <a:pt x="0" y="0"/>
                </a:moveTo>
                <a:lnTo>
                  <a:pt x="0" y="118267"/>
                </a:lnTo>
              </a:path>
            </a:pathLst>
          </a:custGeom>
          <a:ln w="46596">
            <a:solidFill>
              <a:srgbClr val="0A408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bk object 25"/>
          <p:cNvSpPr/>
          <p:nvPr/>
        </p:nvSpPr>
        <p:spPr>
          <a:xfrm>
            <a:off x="717181" y="6527801"/>
            <a:ext cx="0" cy="93980"/>
          </a:xfrm>
          <a:custGeom>
            <a:avLst/>
            <a:gdLst/>
            <a:ahLst/>
            <a:cxnLst/>
            <a:rect l="l" t="t" r="r" b="b"/>
            <a:pathLst>
              <a:path w="0" h="93979">
                <a:moveTo>
                  <a:pt x="0" y="0"/>
                </a:moveTo>
                <a:lnTo>
                  <a:pt x="0" y="93513"/>
                </a:lnTo>
              </a:path>
            </a:pathLst>
          </a:custGeom>
          <a:ln w="46587">
            <a:solidFill>
              <a:srgbClr val="0A408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bk object 26"/>
          <p:cNvSpPr/>
          <p:nvPr/>
        </p:nvSpPr>
        <p:spPr>
          <a:xfrm>
            <a:off x="639071" y="6515424"/>
            <a:ext cx="156845" cy="0"/>
          </a:xfrm>
          <a:custGeom>
            <a:avLst/>
            <a:gdLst/>
            <a:ahLst/>
            <a:cxnLst/>
            <a:rect l="l" t="t" r="r" b="b"/>
            <a:pathLst>
              <a:path w="156845" h="0">
                <a:moveTo>
                  <a:pt x="0" y="0"/>
                </a:moveTo>
                <a:lnTo>
                  <a:pt x="156242" y="0"/>
                </a:lnTo>
              </a:path>
            </a:pathLst>
          </a:custGeom>
          <a:ln w="24754">
            <a:solidFill>
              <a:srgbClr val="0A408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bk object 27"/>
          <p:cNvSpPr/>
          <p:nvPr/>
        </p:nvSpPr>
        <p:spPr>
          <a:xfrm>
            <a:off x="458857" y="6503047"/>
            <a:ext cx="153035" cy="118745"/>
          </a:xfrm>
          <a:custGeom>
            <a:avLst/>
            <a:gdLst/>
            <a:ahLst/>
            <a:cxnLst/>
            <a:rect l="l" t="t" r="r" b="b"/>
            <a:pathLst>
              <a:path w="153034" h="118745">
                <a:moveTo>
                  <a:pt x="152803" y="0"/>
                </a:moveTo>
                <a:lnTo>
                  <a:pt x="0" y="0"/>
                </a:lnTo>
                <a:lnTo>
                  <a:pt x="0" y="95577"/>
                </a:lnTo>
                <a:lnTo>
                  <a:pt x="22612" y="118267"/>
                </a:lnTo>
                <a:lnTo>
                  <a:pt x="152803" y="118267"/>
                </a:lnTo>
                <a:lnTo>
                  <a:pt x="152803" y="92827"/>
                </a:lnTo>
                <a:lnTo>
                  <a:pt x="46593" y="92827"/>
                </a:lnTo>
                <a:lnTo>
                  <a:pt x="46593" y="71511"/>
                </a:lnTo>
                <a:lnTo>
                  <a:pt x="152803" y="71511"/>
                </a:lnTo>
                <a:lnTo>
                  <a:pt x="152803" y="46756"/>
                </a:lnTo>
                <a:lnTo>
                  <a:pt x="46593" y="46756"/>
                </a:lnTo>
                <a:lnTo>
                  <a:pt x="46593" y="24754"/>
                </a:lnTo>
                <a:lnTo>
                  <a:pt x="152803" y="24754"/>
                </a:lnTo>
                <a:lnTo>
                  <a:pt x="152803" y="0"/>
                </a:lnTo>
                <a:close/>
              </a:path>
            </a:pathLst>
          </a:custGeom>
          <a:solidFill>
            <a:srgbClr val="0A408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bk object 28"/>
          <p:cNvSpPr/>
          <p:nvPr/>
        </p:nvSpPr>
        <p:spPr>
          <a:xfrm>
            <a:off x="880947" y="6566306"/>
            <a:ext cx="118745" cy="62865"/>
          </a:xfrm>
          <a:custGeom>
            <a:avLst/>
            <a:gdLst/>
            <a:ahLst/>
            <a:cxnLst/>
            <a:rect l="l" t="t" r="r" b="b"/>
            <a:pathLst>
              <a:path w="118744" h="62865">
                <a:moveTo>
                  <a:pt x="55496" y="0"/>
                </a:moveTo>
                <a:lnTo>
                  <a:pt x="0" y="0"/>
                </a:lnTo>
                <a:lnTo>
                  <a:pt x="63044" y="62572"/>
                </a:lnTo>
                <a:lnTo>
                  <a:pt x="118541" y="62572"/>
                </a:lnTo>
                <a:lnTo>
                  <a:pt x="55496" y="0"/>
                </a:lnTo>
                <a:close/>
              </a:path>
            </a:pathLst>
          </a:custGeom>
          <a:solidFill>
            <a:srgbClr val="FF33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bk object 29"/>
          <p:cNvSpPr/>
          <p:nvPr/>
        </p:nvSpPr>
        <p:spPr>
          <a:xfrm>
            <a:off x="818588" y="6503047"/>
            <a:ext cx="164465" cy="118745"/>
          </a:xfrm>
          <a:custGeom>
            <a:avLst/>
            <a:gdLst/>
            <a:ahLst/>
            <a:cxnLst/>
            <a:rect l="l" t="t" r="r" b="b"/>
            <a:pathLst>
              <a:path w="164465" h="118745">
                <a:moveTo>
                  <a:pt x="141843" y="0"/>
                </a:moveTo>
                <a:lnTo>
                  <a:pt x="0" y="0"/>
                </a:lnTo>
                <a:lnTo>
                  <a:pt x="0" y="118267"/>
                </a:lnTo>
                <a:lnTo>
                  <a:pt x="47290" y="118267"/>
                </a:lnTo>
                <a:lnTo>
                  <a:pt x="47290" y="24754"/>
                </a:lnTo>
                <a:lnTo>
                  <a:pt x="164459" y="24754"/>
                </a:lnTo>
                <a:lnTo>
                  <a:pt x="146646" y="688"/>
                </a:lnTo>
                <a:lnTo>
                  <a:pt x="141843" y="0"/>
                </a:lnTo>
                <a:close/>
              </a:path>
              <a:path w="164465" h="118745">
                <a:moveTo>
                  <a:pt x="164459" y="24754"/>
                </a:moveTo>
                <a:lnTo>
                  <a:pt x="117855" y="24754"/>
                </a:lnTo>
                <a:lnTo>
                  <a:pt x="117855" y="63258"/>
                </a:lnTo>
                <a:lnTo>
                  <a:pt x="164459" y="63258"/>
                </a:lnTo>
                <a:lnTo>
                  <a:pt x="164459" y="24754"/>
                </a:lnTo>
                <a:close/>
              </a:path>
            </a:pathLst>
          </a:custGeom>
          <a:solidFill>
            <a:srgbClr val="FF33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3540" y="315214"/>
            <a:ext cx="8376919" cy="419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rgbClr val="4D4D4D"/>
                </a:solidFill>
                <a:latin typeface="Gulim"/>
                <a:cs typeface="Gulim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21284" y="1126871"/>
            <a:ext cx="8301431" cy="37001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CC0066"/>
                </a:solidFill>
                <a:latin typeface="Malgun Gothic"/>
                <a:cs typeface="Malgun Gothic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1145844" y="6461495"/>
            <a:ext cx="860425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Batang"/>
                <a:cs typeface="Batang"/>
              </a:defRPr>
            </a:lvl1pPr>
          </a:lstStyle>
          <a:p>
            <a:pPr marL="12700">
              <a:lnSpc>
                <a:spcPts val="1370"/>
              </a:lnSpc>
            </a:pPr>
            <a:r>
              <a:rPr dirty="0" spc="-10"/>
              <a:t>P</a:t>
            </a:r>
            <a:r>
              <a:rPr dirty="0" spc="-5"/>
              <a:t>ro</a:t>
            </a:r>
            <a:r>
              <a:rPr dirty="0" spc="-10"/>
              <a:t>p</a:t>
            </a:r>
            <a:r>
              <a:rPr dirty="0" spc="-5"/>
              <a:t>ri</a:t>
            </a:r>
            <a:r>
              <a:rPr dirty="0" spc="5"/>
              <a:t>e</a:t>
            </a:r>
            <a:r>
              <a:rPr dirty="0" spc="-5"/>
              <a:t>tary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5669660" y="6461495"/>
            <a:ext cx="2845434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Gulim"/>
                <a:cs typeface="Gulim"/>
              </a:defRPr>
            </a:lvl1pPr>
          </a:lstStyle>
          <a:p>
            <a:pPr marL="12700">
              <a:lnSpc>
                <a:spcPts val="1370"/>
              </a:lnSpc>
            </a:pPr>
            <a:r>
              <a:rPr dirty="0" spc="15">
                <a:latin typeface="Batang"/>
                <a:cs typeface="Batang"/>
              </a:rPr>
              <a:t>SW</a:t>
            </a:r>
            <a:r>
              <a:rPr dirty="0" spc="15"/>
              <a:t>콘텐츠연구소</a:t>
            </a:r>
            <a:r>
              <a:rPr dirty="0" spc="15">
                <a:latin typeface="Batang"/>
                <a:cs typeface="Batang"/>
              </a:rPr>
              <a:t>/</a:t>
            </a:r>
            <a:r>
              <a:rPr dirty="0" spc="15"/>
              <a:t>차세대콘텐츠</a:t>
            </a:r>
            <a:r>
              <a:rPr dirty="0" spc="-80"/>
              <a:t> </a:t>
            </a:r>
            <a:r>
              <a:rPr dirty="0"/>
              <a:t>연구본부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620886" y="6465164"/>
            <a:ext cx="153670" cy="2038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585"/>
              </a:lnSpc>
            </a:pPr>
            <a:fld id="{81D60167-4931-47E6-BA6A-407CBD079E47}" type="slidenum">
              <a:rPr dirty="0" spc="25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png"/><Relationship Id="rId4" Type="http://schemas.openxmlformats.org/officeDocument/2006/relationships/image" Target="../media/image4.jp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4.jpg"/><Relationship Id="rId3" Type="http://schemas.openxmlformats.org/officeDocument/2006/relationships/image" Target="../media/image75.png"/><Relationship Id="rId4" Type="http://schemas.openxmlformats.org/officeDocument/2006/relationships/image" Target="../media/image76.jpg"/><Relationship Id="rId5" Type="http://schemas.openxmlformats.org/officeDocument/2006/relationships/hyperlink" Target="http://www.etri.re.kr/" TargetMode="Externa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7" Type="http://schemas.openxmlformats.org/officeDocument/2006/relationships/image" Target="../media/image28.png"/><Relationship Id="rId8" Type="http://schemas.openxmlformats.org/officeDocument/2006/relationships/image" Target="../media/image29.png"/><Relationship Id="rId9" Type="http://schemas.openxmlformats.org/officeDocument/2006/relationships/image" Target="../media/image30.png"/><Relationship Id="rId10" Type="http://schemas.openxmlformats.org/officeDocument/2006/relationships/image" Target="../media/image31.png"/><Relationship Id="rId11" Type="http://schemas.openxmlformats.org/officeDocument/2006/relationships/image" Target="../media/image32.png"/><Relationship Id="rId12" Type="http://schemas.openxmlformats.org/officeDocument/2006/relationships/image" Target="../media/image33.png"/><Relationship Id="rId13" Type="http://schemas.openxmlformats.org/officeDocument/2006/relationships/image" Target="../media/image34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image" Target="../media/image38.png"/><Relationship Id="rId6" Type="http://schemas.openxmlformats.org/officeDocument/2006/relationships/image" Target="../media/image39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5" Type="http://schemas.openxmlformats.org/officeDocument/2006/relationships/image" Target="../media/image43.png"/><Relationship Id="rId6" Type="http://schemas.openxmlformats.org/officeDocument/2006/relationships/image" Target="../media/image44.png"/><Relationship Id="rId7" Type="http://schemas.openxmlformats.org/officeDocument/2006/relationships/image" Target="../media/image45.png"/><Relationship Id="rId8" Type="http://schemas.openxmlformats.org/officeDocument/2006/relationships/image" Target="../media/image46.png"/><Relationship Id="rId9" Type="http://schemas.openxmlformats.org/officeDocument/2006/relationships/image" Target="../media/image47.png"/><Relationship Id="rId10" Type="http://schemas.openxmlformats.org/officeDocument/2006/relationships/image" Target="../media/image48.png"/><Relationship Id="rId11" Type="http://schemas.openxmlformats.org/officeDocument/2006/relationships/image" Target="../media/image49.png"/><Relationship Id="rId12" Type="http://schemas.openxmlformats.org/officeDocument/2006/relationships/image" Target="../media/image50.jpg"/><Relationship Id="rId13" Type="http://schemas.openxmlformats.org/officeDocument/2006/relationships/image" Target="../media/image51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png"/><Relationship Id="rId3" Type="http://schemas.openxmlformats.org/officeDocument/2006/relationships/image" Target="../media/image53.png"/><Relationship Id="rId4" Type="http://schemas.openxmlformats.org/officeDocument/2006/relationships/image" Target="../media/image54.png"/><Relationship Id="rId5" Type="http://schemas.openxmlformats.org/officeDocument/2006/relationships/image" Target="../media/image55.png"/><Relationship Id="rId6" Type="http://schemas.openxmlformats.org/officeDocument/2006/relationships/image" Target="../media/image56.png"/><Relationship Id="rId7" Type="http://schemas.openxmlformats.org/officeDocument/2006/relationships/image" Target="../media/image57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png"/><Relationship Id="rId3" Type="http://schemas.openxmlformats.org/officeDocument/2006/relationships/image" Target="../media/image59.png"/><Relationship Id="rId4" Type="http://schemas.openxmlformats.org/officeDocument/2006/relationships/image" Target="../media/image60.png"/><Relationship Id="rId5" Type="http://schemas.openxmlformats.org/officeDocument/2006/relationships/image" Target="../media/image61.png"/><Relationship Id="rId6" Type="http://schemas.openxmlformats.org/officeDocument/2006/relationships/image" Target="../media/image62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3.png"/><Relationship Id="rId3" Type="http://schemas.openxmlformats.org/officeDocument/2006/relationships/image" Target="../media/image64.png"/><Relationship Id="rId4" Type="http://schemas.openxmlformats.org/officeDocument/2006/relationships/image" Target="../media/image65.png"/><Relationship Id="rId5" Type="http://schemas.openxmlformats.org/officeDocument/2006/relationships/image" Target="../media/image66.png"/><Relationship Id="rId6" Type="http://schemas.openxmlformats.org/officeDocument/2006/relationships/image" Target="../media/image67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8.png"/><Relationship Id="rId3" Type="http://schemas.openxmlformats.org/officeDocument/2006/relationships/image" Target="../media/image69.png"/><Relationship Id="rId4" Type="http://schemas.openxmlformats.org/officeDocument/2006/relationships/image" Target="../media/image70.png"/><Relationship Id="rId5" Type="http://schemas.openxmlformats.org/officeDocument/2006/relationships/image" Target="../media/image71.png"/><Relationship Id="rId6" Type="http://schemas.openxmlformats.org/officeDocument/2006/relationships/image" Target="../media/image72.png"/><Relationship Id="rId7" Type="http://schemas.openxmlformats.org/officeDocument/2006/relationships/image" Target="../media/image73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990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003485" y="154894"/>
            <a:ext cx="229235" cy="177800"/>
          </a:xfrm>
          <a:custGeom>
            <a:avLst/>
            <a:gdLst/>
            <a:ahLst/>
            <a:cxnLst/>
            <a:rect l="l" t="t" r="r" b="b"/>
            <a:pathLst>
              <a:path w="229234" h="177800">
                <a:moveTo>
                  <a:pt x="229204" y="0"/>
                </a:moveTo>
                <a:lnTo>
                  <a:pt x="0" y="0"/>
                </a:lnTo>
                <a:lnTo>
                  <a:pt x="0" y="143366"/>
                </a:lnTo>
                <a:lnTo>
                  <a:pt x="1028" y="149553"/>
                </a:lnTo>
                <a:lnTo>
                  <a:pt x="33919" y="177401"/>
                </a:lnTo>
                <a:lnTo>
                  <a:pt x="229204" y="177401"/>
                </a:lnTo>
                <a:lnTo>
                  <a:pt x="229204" y="139241"/>
                </a:lnTo>
                <a:lnTo>
                  <a:pt x="69890" y="139241"/>
                </a:lnTo>
                <a:lnTo>
                  <a:pt x="69890" y="107266"/>
                </a:lnTo>
                <a:lnTo>
                  <a:pt x="229204" y="107266"/>
                </a:lnTo>
                <a:lnTo>
                  <a:pt x="229204" y="70134"/>
                </a:lnTo>
                <a:lnTo>
                  <a:pt x="69890" y="70134"/>
                </a:lnTo>
                <a:lnTo>
                  <a:pt x="69890" y="37131"/>
                </a:lnTo>
                <a:lnTo>
                  <a:pt x="229204" y="37132"/>
                </a:lnTo>
                <a:lnTo>
                  <a:pt x="229204" y="0"/>
                </a:lnTo>
                <a:close/>
              </a:path>
            </a:pathLst>
          </a:custGeom>
          <a:solidFill>
            <a:srgbClr val="0A408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636617" y="249783"/>
            <a:ext cx="177800" cy="93980"/>
          </a:xfrm>
          <a:custGeom>
            <a:avLst/>
            <a:gdLst/>
            <a:ahLst/>
            <a:cxnLst/>
            <a:rect l="l" t="t" r="r" b="b"/>
            <a:pathLst>
              <a:path w="177800" h="93979">
                <a:moveTo>
                  <a:pt x="83244" y="0"/>
                </a:moveTo>
                <a:lnTo>
                  <a:pt x="0" y="0"/>
                </a:lnTo>
                <a:lnTo>
                  <a:pt x="94566" y="93859"/>
                </a:lnTo>
                <a:lnTo>
                  <a:pt x="177811" y="93859"/>
                </a:lnTo>
                <a:lnTo>
                  <a:pt x="83244" y="0"/>
                </a:lnTo>
                <a:close/>
              </a:path>
            </a:pathLst>
          </a:custGeom>
          <a:solidFill>
            <a:srgbClr val="FF33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543079" y="154895"/>
            <a:ext cx="247015" cy="177800"/>
          </a:xfrm>
          <a:custGeom>
            <a:avLst/>
            <a:gdLst/>
            <a:ahLst/>
            <a:cxnLst/>
            <a:rect l="l" t="t" r="r" b="b"/>
            <a:pathLst>
              <a:path w="247015" h="177800">
                <a:moveTo>
                  <a:pt x="212764" y="0"/>
                </a:moveTo>
                <a:lnTo>
                  <a:pt x="0" y="0"/>
                </a:lnTo>
                <a:lnTo>
                  <a:pt x="0" y="177401"/>
                </a:lnTo>
                <a:lnTo>
                  <a:pt x="70935" y="177401"/>
                </a:lnTo>
                <a:lnTo>
                  <a:pt x="70935" y="37131"/>
                </a:lnTo>
                <a:lnTo>
                  <a:pt x="246688" y="37132"/>
                </a:lnTo>
                <a:lnTo>
                  <a:pt x="226144" y="3092"/>
                </a:lnTo>
                <a:lnTo>
                  <a:pt x="219969" y="1032"/>
                </a:lnTo>
                <a:lnTo>
                  <a:pt x="212764" y="0"/>
                </a:lnTo>
                <a:close/>
              </a:path>
              <a:path w="247015" h="177800">
                <a:moveTo>
                  <a:pt x="246688" y="37132"/>
                </a:moveTo>
                <a:lnTo>
                  <a:pt x="176782" y="37132"/>
                </a:lnTo>
                <a:lnTo>
                  <a:pt x="176782" y="94888"/>
                </a:lnTo>
                <a:lnTo>
                  <a:pt x="246688" y="94888"/>
                </a:lnTo>
                <a:lnTo>
                  <a:pt x="246688" y="37132"/>
                </a:lnTo>
                <a:close/>
              </a:path>
            </a:pathLst>
          </a:custGeom>
          <a:solidFill>
            <a:srgbClr val="FF33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58857" y="6503047"/>
            <a:ext cx="153035" cy="118745"/>
          </a:xfrm>
          <a:custGeom>
            <a:avLst/>
            <a:gdLst/>
            <a:ahLst/>
            <a:cxnLst/>
            <a:rect l="l" t="t" r="r" b="b"/>
            <a:pathLst>
              <a:path w="153034" h="118745">
                <a:moveTo>
                  <a:pt x="152803" y="0"/>
                </a:moveTo>
                <a:lnTo>
                  <a:pt x="0" y="0"/>
                </a:lnTo>
                <a:lnTo>
                  <a:pt x="0" y="95577"/>
                </a:lnTo>
                <a:lnTo>
                  <a:pt x="22612" y="118267"/>
                </a:lnTo>
                <a:lnTo>
                  <a:pt x="152803" y="118267"/>
                </a:lnTo>
                <a:lnTo>
                  <a:pt x="152803" y="92827"/>
                </a:lnTo>
                <a:lnTo>
                  <a:pt x="46593" y="92827"/>
                </a:lnTo>
                <a:lnTo>
                  <a:pt x="46593" y="71511"/>
                </a:lnTo>
                <a:lnTo>
                  <a:pt x="152803" y="71511"/>
                </a:lnTo>
                <a:lnTo>
                  <a:pt x="152803" y="46756"/>
                </a:lnTo>
                <a:lnTo>
                  <a:pt x="46593" y="46756"/>
                </a:lnTo>
                <a:lnTo>
                  <a:pt x="46593" y="24754"/>
                </a:lnTo>
                <a:lnTo>
                  <a:pt x="152803" y="24754"/>
                </a:lnTo>
                <a:lnTo>
                  <a:pt x="152803" y="0"/>
                </a:lnTo>
                <a:close/>
              </a:path>
            </a:pathLst>
          </a:custGeom>
          <a:solidFill>
            <a:srgbClr val="0A408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880947" y="6566306"/>
            <a:ext cx="118745" cy="62865"/>
          </a:xfrm>
          <a:custGeom>
            <a:avLst/>
            <a:gdLst/>
            <a:ahLst/>
            <a:cxnLst/>
            <a:rect l="l" t="t" r="r" b="b"/>
            <a:pathLst>
              <a:path w="118744" h="62865">
                <a:moveTo>
                  <a:pt x="55496" y="0"/>
                </a:moveTo>
                <a:lnTo>
                  <a:pt x="0" y="0"/>
                </a:lnTo>
                <a:lnTo>
                  <a:pt x="63044" y="62572"/>
                </a:lnTo>
                <a:lnTo>
                  <a:pt x="118541" y="62572"/>
                </a:lnTo>
                <a:lnTo>
                  <a:pt x="55496" y="0"/>
                </a:lnTo>
                <a:close/>
              </a:path>
            </a:pathLst>
          </a:custGeom>
          <a:solidFill>
            <a:srgbClr val="FF33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818588" y="6503047"/>
            <a:ext cx="164465" cy="118745"/>
          </a:xfrm>
          <a:custGeom>
            <a:avLst/>
            <a:gdLst/>
            <a:ahLst/>
            <a:cxnLst/>
            <a:rect l="l" t="t" r="r" b="b"/>
            <a:pathLst>
              <a:path w="164465" h="118745">
                <a:moveTo>
                  <a:pt x="141843" y="0"/>
                </a:moveTo>
                <a:lnTo>
                  <a:pt x="0" y="0"/>
                </a:lnTo>
                <a:lnTo>
                  <a:pt x="0" y="118267"/>
                </a:lnTo>
                <a:lnTo>
                  <a:pt x="47290" y="118267"/>
                </a:lnTo>
                <a:lnTo>
                  <a:pt x="47290" y="24754"/>
                </a:lnTo>
                <a:lnTo>
                  <a:pt x="164459" y="24754"/>
                </a:lnTo>
                <a:lnTo>
                  <a:pt x="146646" y="688"/>
                </a:lnTo>
                <a:lnTo>
                  <a:pt x="141843" y="0"/>
                </a:lnTo>
                <a:close/>
              </a:path>
              <a:path w="164465" h="118745">
                <a:moveTo>
                  <a:pt x="164459" y="24754"/>
                </a:moveTo>
                <a:lnTo>
                  <a:pt x="117855" y="24754"/>
                </a:lnTo>
                <a:lnTo>
                  <a:pt x="117855" y="63258"/>
                </a:lnTo>
                <a:lnTo>
                  <a:pt x="164459" y="63258"/>
                </a:lnTo>
                <a:lnTo>
                  <a:pt x="164459" y="24754"/>
                </a:lnTo>
                <a:close/>
              </a:path>
            </a:pathLst>
          </a:custGeom>
          <a:solidFill>
            <a:srgbClr val="FF33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0" y="5791199"/>
            <a:ext cx="9144000" cy="1066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7"/>
              </a:spcBef>
            </a:pPr>
            <a:endParaRPr sz="1700">
              <a:latin typeface="Times New Roman"/>
              <a:cs typeface="Times New Roman"/>
            </a:endParaRPr>
          </a:p>
          <a:p>
            <a:pPr marL="1158240">
              <a:lnSpc>
                <a:spcPct val="100000"/>
              </a:lnSpc>
              <a:tabLst>
                <a:tab pos="6189345" algn="l"/>
                <a:tab pos="8646160" algn="l"/>
              </a:tabLst>
            </a:pPr>
            <a:r>
              <a:rPr dirty="0" baseline="9259" sz="1800" spc="-7">
                <a:latin typeface="Batang"/>
                <a:cs typeface="Batang"/>
              </a:rPr>
              <a:t>Proprietary	</a:t>
            </a:r>
            <a:r>
              <a:rPr dirty="0" sz="1400" spc="-55" b="1">
                <a:latin typeface="Arial"/>
                <a:cs typeface="Arial"/>
              </a:rPr>
              <a:t>ETRI </a:t>
            </a:r>
            <a:r>
              <a:rPr dirty="0" sz="1400" spc="-5" b="1">
                <a:latin typeface="Arial"/>
                <a:cs typeface="Arial"/>
              </a:rPr>
              <a:t>OOO</a:t>
            </a:r>
            <a:r>
              <a:rPr dirty="0" sz="1400" spc="-5" b="1">
                <a:latin typeface="Malgun Gothic"/>
                <a:cs typeface="Malgun Gothic"/>
              </a:rPr>
              <a:t>연구소</a:t>
            </a:r>
            <a:r>
              <a:rPr dirty="0" sz="1400" spc="-5" b="1">
                <a:latin typeface="Arial"/>
                <a:cs typeface="Arial"/>
              </a:rPr>
              <a:t>(</a:t>
            </a:r>
            <a:r>
              <a:rPr dirty="0" sz="1400" spc="-5" b="1">
                <a:latin typeface="Malgun Gothic"/>
                <a:cs typeface="Malgun Gothic"/>
              </a:rPr>
              <a:t>단</a:t>
            </a:r>
            <a:r>
              <a:rPr dirty="0" sz="1400" spc="-5" b="1">
                <a:latin typeface="Arial"/>
                <a:cs typeface="Arial"/>
              </a:rPr>
              <a:t>,</a:t>
            </a:r>
            <a:r>
              <a:rPr dirty="0" sz="1400" spc="155" b="1">
                <a:latin typeface="Arial"/>
                <a:cs typeface="Arial"/>
              </a:rPr>
              <a:t> </a:t>
            </a:r>
            <a:r>
              <a:rPr dirty="0" sz="1400" spc="5" b="1">
                <a:latin typeface="Malgun Gothic"/>
                <a:cs typeface="Malgun Gothic"/>
              </a:rPr>
              <a:t>본부</a:t>
            </a:r>
            <a:r>
              <a:rPr dirty="0" sz="1400" spc="5" b="1">
                <a:latin typeface="Arial"/>
                <a:cs typeface="Arial"/>
              </a:rPr>
              <a:t>)</a:t>
            </a:r>
            <a:r>
              <a:rPr dirty="0" sz="1400" spc="5" b="1">
                <a:latin typeface="Malgun Gothic"/>
                <a:cs typeface="Malgun Gothic"/>
              </a:rPr>
              <a:t>명	</a:t>
            </a:r>
            <a:r>
              <a:rPr dirty="0" sz="1400" spc="25" b="1">
                <a:latin typeface="Arial"/>
                <a:cs typeface="Arial"/>
              </a:rPr>
              <a:t>1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0" y="5791199"/>
            <a:ext cx="9144000" cy="1066800"/>
          </a:xfrm>
          <a:custGeom>
            <a:avLst/>
            <a:gdLst/>
            <a:ahLst/>
            <a:cxnLst/>
            <a:rect l="l" t="t" r="r" b="b"/>
            <a:pathLst>
              <a:path w="9144000" h="1066800">
                <a:moveTo>
                  <a:pt x="0" y="1066799"/>
                </a:moveTo>
                <a:lnTo>
                  <a:pt x="9144000" y="1066799"/>
                </a:lnTo>
                <a:lnTo>
                  <a:pt x="9144000" y="0"/>
                </a:lnTo>
                <a:lnTo>
                  <a:pt x="0" y="0"/>
                </a:lnTo>
                <a:lnTo>
                  <a:pt x="0" y="10667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0" y="0"/>
            <a:ext cx="9144000" cy="1066800"/>
          </a:xfrm>
          <a:custGeom>
            <a:avLst/>
            <a:gdLst/>
            <a:ahLst/>
            <a:cxnLst/>
            <a:rect l="l" t="t" r="r" b="b"/>
            <a:pathLst>
              <a:path w="9144000" h="1066800">
                <a:moveTo>
                  <a:pt x="0" y="1066800"/>
                </a:moveTo>
                <a:lnTo>
                  <a:pt x="9144000" y="1066800"/>
                </a:lnTo>
                <a:lnTo>
                  <a:pt x="9144000" y="0"/>
                </a:lnTo>
                <a:lnTo>
                  <a:pt x="0" y="0"/>
                </a:lnTo>
                <a:lnTo>
                  <a:pt x="0" y="10668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45236" y="1025652"/>
            <a:ext cx="7808214" cy="15095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958392" y="1141729"/>
            <a:ext cx="7285355" cy="1083945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sz="3600" spc="-160">
                <a:solidFill>
                  <a:srgbClr val="000099"/>
                </a:solidFill>
                <a:latin typeface="Gulim"/>
                <a:cs typeface="Gulim"/>
              </a:rPr>
              <a:t>3D </a:t>
            </a:r>
            <a:r>
              <a:rPr dirty="0" sz="3600">
                <a:solidFill>
                  <a:srgbClr val="000099"/>
                </a:solidFill>
              </a:rPr>
              <a:t>스캔 </a:t>
            </a:r>
            <a:r>
              <a:rPr dirty="0" sz="3600" spc="-5">
                <a:solidFill>
                  <a:srgbClr val="000099"/>
                </a:solidFill>
              </a:rPr>
              <a:t>데이터 기반 </a:t>
            </a:r>
            <a:r>
              <a:rPr dirty="0" sz="3600">
                <a:solidFill>
                  <a:srgbClr val="000099"/>
                </a:solidFill>
              </a:rPr>
              <a:t>체형반영</a:t>
            </a:r>
            <a:r>
              <a:rPr dirty="0" sz="3600" spc="100">
                <a:solidFill>
                  <a:srgbClr val="000099"/>
                </a:solidFill>
              </a:rPr>
              <a:t> </a:t>
            </a:r>
            <a:r>
              <a:rPr dirty="0" sz="3600" spc="-5">
                <a:solidFill>
                  <a:srgbClr val="000099"/>
                </a:solidFill>
              </a:rPr>
              <a:t>인체</a:t>
            </a:r>
            <a:endParaRPr sz="3600">
              <a:latin typeface="Gulim"/>
              <a:cs typeface="Gulim"/>
            </a:endParaRPr>
          </a:p>
          <a:p>
            <a:pPr algn="ctr">
              <a:lnSpc>
                <a:spcPts val="4210"/>
              </a:lnSpc>
            </a:pPr>
            <a:r>
              <a:rPr dirty="0" sz="3600" spc="-160">
                <a:solidFill>
                  <a:srgbClr val="000099"/>
                </a:solidFill>
                <a:latin typeface="Gulim"/>
                <a:cs typeface="Gulim"/>
              </a:rPr>
              <a:t>3D </a:t>
            </a:r>
            <a:r>
              <a:rPr dirty="0" sz="3600">
                <a:solidFill>
                  <a:srgbClr val="000099"/>
                </a:solidFill>
              </a:rPr>
              <a:t>아바타 생성 및 체형 측정</a:t>
            </a:r>
            <a:r>
              <a:rPr dirty="0" sz="3600" spc="65">
                <a:solidFill>
                  <a:srgbClr val="000099"/>
                </a:solidFill>
              </a:rPr>
              <a:t> </a:t>
            </a:r>
            <a:r>
              <a:rPr dirty="0" sz="3600">
                <a:solidFill>
                  <a:srgbClr val="000099"/>
                </a:solidFill>
              </a:rPr>
              <a:t>기술</a:t>
            </a:r>
            <a:endParaRPr sz="3600">
              <a:latin typeface="Gulim"/>
              <a:cs typeface="Gulim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0" y="2590800"/>
            <a:ext cx="9144000" cy="1676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6999731" y="2738627"/>
            <a:ext cx="2141981" cy="166497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154939" y="117475"/>
            <a:ext cx="2251075" cy="2882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270"/>
              </a:lnSpc>
            </a:pPr>
            <a:r>
              <a:rPr dirty="0" sz="1900" spc="-145" i="1">
                <a:solidFill>
                  <a:srgbClr val="5F5F5F"/>
                </a:solidFill>
                <a:latin typeface="Trebuchet MS"/>
                <a:cs typeface="Trebuchet MS"/>
              </a:rPr>
              <a:t>IT </a:t>
            </a:r>
            <a:r>
              <a:rPr dirty="0" sz="1900" spc="-110" i="1">
                <a:solidFill>
                  <a:srgbClr val="5F5F5F"/>
                </a:solidFill>
                <a:latin typeface="Trebuchet MS"/>
                <a:cs typeface="Trebuchet MS"/>
              </a:rPr>
              <a:t>R&amp;D </a:t>
            </a:r>
            <a:r>
              <a:rPr dirty="0" sz="1900" spc="-60" i="1">
                <a:solidFill>
                  <a:srgbClr val="5F5F5F"/>
                </a:solidFill>
                <a:latin typeface="Trebuchet MS"/>
                <a:cs typeface="Trebuchet MS"/>
              </a:rPr>
              <a:t>Global</a:t>
            </a:r>
            <a:r>
              <a:rPr dirty="0" sz="1900" spc="275" i="1">
                <a:solidFill>
                  <a:srgbClr val="5F5F5F"/>
                </a:solidFill>
                <a:latin typeface="Trebuchet MS"/>
                <a:cs typeface="Trebuchet MS"/>
              </a:rPr>
              <a:t> </a:t>
            </a:r>
            <a:r>
              <a:rPr dirty="0" sz="1900" spc="-5" i="1">
                <a:solidFill>
                  <a:srgbClr val="5F5F5F"/>
                </a:solidFill>
                <a:latin typeface="Trebuchet MS"/>
                <a:cs typeface="Trebuchet MS"/>
              </a:rPr>
              <a:t>Leader</a:t>
            </a:r>
            <a:endParaRPr sz="1900">
              <a:latin typeface="Trebuchet MS"/>
              <a:cs typeface="Trebuchet M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7645179" y="6081869"/>
            <a:ext cx="1188022" cy="30759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7411990" y="6083590"/>
            <a:ext cx="116205" cy="294005"/>
          </a:xfrm>
          <a:custGeom>
            <a:avLst/>
            <a:gdLst/>
            <a:ahLst/>
            <a:cxnLst/>
            <a:rect l="l" t="t" r="r" b="b"/>
            <a:pathLst>
              <a:path w="116204" h="294004">
                <a:moveTo>
                  <a:pt x="0" y="293948"/>
                </a:moveTo>
                <a:lnTo>
                  <a:pt x="115744" y="293948"/>
                </a:lnTo>
                <a:lnTo>
                  <a:pt x="115743" y="0"/>
                </a:lnTo>
                <a:lnTo>
                  <a:pt x="0" y="0"/>
                </a:lnTo>
                <a:lnTo>
                  <a:pt x="0" y="293948"/>
                </a:lnTo>
                <a:close/>
              </a:path>
            </a:pathLst>
          </a:custGeom>
          <a:solidFill>
            <a:srgbClr val="0A408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6605178" y="6145469"/>
            <a:ext cx="117475" cy="232410"/>
          </a:xfrm>
          <a:custGeom>
            <a:avLst/>
            <a:gdLst/>
            <a:ahLst/>
            <a:cxnLst/>
            <a:rect l="l" t="t" r="r" b="b"/>
            <a:pathLst>
              <a:path w="117475" h="232410">
                <a:moveTo>
                  <a:pt x="117460" y="0"/>
                </a:moveTo>
                <a:lnTo>
                  <a:pt x="0" y="0"/>
                </a:lnTo>
                <a:lnTo>
                  <a:pt x="0" y="232069"/>
                </a:lnTo>
                <a:lnTo>
                  <a:pt x="117460" y="232069"/>
                </a:lnTo>
                <a:lnTo>
                  <a:pt x="117460" y="0"/>
                </a:lnTo>
                <a:close/>
              </a:path>
            </a:pathLst>
          </a:custGeom>
          <a:solidFill>
            <a:srgbClr val="0A408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6470708" y="6083590"/>
            <a:ext cx="388620" cy="62230"/>
          </a:xfrm>
          <a:custGeom>
            <a:avLst/>
            <a:gdLst/>
            <a:ahLst/>
            <a:cxnLst/>
            <a:rect l="l" t="t" r="r" b="b"/>
            <a:pathLst>
              <a:path w="388620" h="62229">
                <a:moveTo>
                  <a:pt x="388111" y="0"/>
                </a:moveTo>
                <a:lnTo>
                  <a:pt x="0" y="0"/>
                </a:lnTo>
                <a:lnTo>
                  <a:pt x="0" y="61879"/>
                </a:lnTo>
                <a:lnTo>
                  <a:pt x="388111" y="61879"/>
                </a:lnTo>
                <a:lnTo>
                  <a:pt x="388111" y="0"/>
                </a:lnTo>
                <a:close/>
              </a:path>
            </a:pathLst>
          </a:custGeom>
          <a:solidFill>
            <a:srgbClr val="0A408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6023057" y="6083590"/>
            <a:ext cx="378460" cy="294005"/>
          </a:xfrm>
          <a:custGeom>
            <a:avLst/>
            <a:gdLst/>
            <a:ahLst/>
            <a:cxnLst/>
            <a:rect l="l" t="t" r="r" b="b"/>
            <a:pathLst>
              <a:path w="378460" h="294004">
                <a:moveTo>
                  <a:pt x="377864" y="0"/>
                </a:moveTo>
                <a:lnTo>
                  <a:pt x="0" y="0"/>
                </a:lnTo>
                <a:lnTo>
                  <a:pt x="0" y="249254"/>
                </a:lnTo>
                <a:lnTo>
                  <a:pt x="23830" y="283635"/>
                </a:lnTo>
                <a:lnTo>
                  <a:pt x="54467" y="293948"/>
                </a:lnTo>
                <a:lnTo>
                  <a:pt x="377864" y="293948"/>
                </a:lnTo>
                <a:lnTo>
                  <a:pt x="377864" y="232062"/>
                </a:lnTo>
                <a:lnTo>
                  <a:pt x="115742" y="232062"/>
                </a:lnTo>
                <a:lnTo>
                  <a:pt x="115742" y="177057"/>
                </a:lnTo>
                <a:lnTo>
                  <a:pt x="377864" y="177057"/>
                </a:lnTo>
                <a:lnTo>
                  <a:pt x="377864" y="115170"/>
                </a:lnTo>
                <a:lnTo>
                  <a:pt x="115742" y="115170"/>
                </a:lnTo>
                <a:lnTo>
                  <a:pt x="115741" y="61879"/>
                </a:lnTo>
                <a:lnTo>
                  <a:pt x="377864" y="61879"/>
                </a:lnTo>
                <a:lnTo>
                  <a:pt x="377864" y="0"/>
                </a:lnTo>
                <a:close/>
              </a:path>
            </a:pathLst>
          </a:custGeom>
          <a:solidFill>
            <a:srgbClr val="0A408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7071573" y="6240016"/>
            <a:ext cx="292735" cy="156845"/>
          </a:xfrm>
          <a:custGeom>
            <a:avLst/>
            <a:gdLst/>
            <a:ahLst/>
            <a:cxnLst/>
            <a:rect l="l" t="t" r="r" b="b"/>
            <a:pathLst>
              <a:path w="292734" h="156845">
                <a:moveTo>
                  <a:pt x="136180" y="0"/>
                </a:moveTo>
                <a:lnTo>
                  <a:pt x="0" y="0"/>
                </a:lnTo>
                <a:lnTo>
                  <a:pt x="156550" y="156432"/>
                </a:lnTo>
                <a:lnTo>
                  <a:pt x="292731" y="156432"/>
                </a:lnTo>
                <a:lnTo>
                  <a:pt x="136180" y="0"/>
                </a:lnTo>
                <a:close/>
              </a:path>
            </a:pathLst>
          </a:custGeom>
          <a:solidFill>
            <a:srgbClr val="FF33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6916657" y="6083590"/>
            <a:ext cx="408940" cy="294005"/>
          </a:xfrm>
          <a:custGeom>
            <a:avLst/>
            <a:gdLst/>
            <a:ahLst/>
            <a:cxnLst/>
            <a:rect l="l" t="t" r="r" b="b"/>
            <a:pathLst>
              <a:path w="408940" h="294004">
                <a:moveTo>
                  <a:pt x="362558" y="0"/>
                </a:moveTo>
                <a:lnTo>
                  <a:pt x="0" y="0"/>
                </a:lnTo>
                <a:lnTo>
                  <a:pt x="0" y="293948"/>
                </a:lnTo>
                <a:lnTo>
                  <a:pt x="115744" y="293948"/>
                </a:lnTo>
                <a:lnTo>
                  <a:pt x="115743" y="61879"/>
                </a:lnTo>
                <a:lnTo>
                  <a:pt x="408474" y="61879"/>
                </a:lnTo>
                <a:lnTo>
                  <a:pt x="398323" y="24065"/>
                </a:lnTo>
                <a:lnTo>
                  <a:pt x="374479" y="3433"/>
                </a:lnTo>
                <a:lnTo>
                  <a:pt x="362558" y="0"/>
                </a:lnTo>
                <a:close/>
              </a:path>
              <a:path w="408940" h="294004">
                <a:moveTo>
                  <a:pt x="408474" y="61879"/>
                </a:moveTo>
                <a:lnTo>
                  <a:pt x="291095" y="61879"/>
                </a:lnTo>
                <a:lnTo>
                  <a:pt x="291096" y="156426"/>
                </a:lnTo>
                <a:lnTo>
                  <a:pt x="408474" y="156426"/>
                </a:lnTo>
                <a:lnTo>
                  <a:pt x="408474" y="61879"/>
                </a:lnTo>
                <a:close/>
              </a:path>
            </a:pathLst>
          </a:custGeom>
          <a:solidFill>
            <a:srgbClr val="FF33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918406" y="2669495"/>
            <a:ext cx="70485" cy="177800"/>
          </a:xfrm>
          <a:custGeom>
            <a:avLst/>
            <a:gdLst/>
            <a:ahLst/>
            <a:cxnLst/>
            <a:rect l="l" t="t" r="r" b="b"/>
            <a:pathLst>
              <a:path w="70484" h="177800">
                <a:moveTo>
                  <a:pt x="0" y="177401"/>
                </a:moveTo>
                <a:lnTo>
                  <a:pt x="69893" y="177401"/>
                </a:lnTo>
                <a:lnTo>
                  <a:pt x="69893" y="0"/>
                </a:lnTo>
                <a:lnTo>
                  <a:pt x="0" y="0"/>
                </a:lnTo>
                <a:lnTo>
                  <a:pt x="0" y="177401"/>
                </a:lnTo>
                <a:close/>
              </a:path>
            </a:pathLst>
          </a:custGeom>
          <a:solidFill>
            <a:srgbClr val="0A408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431230" y="2706626"/>
            <a:ext cx="70485" cy="140335"/>
          </a:xfrm>
          <a:custGeom>
            <a:avLst/>
            <a:gdLst/>
            <a:ahLst/>
            <a:cxnLst/>
            <a:rect l="l" t="t" r="r" b="b"/>
            <a:pathLst>
              <a:path w="70484" h="140335">
                <a:moveTo>
                  <a:pt x="69881" y="0"/>
                </a:moveTo>
                <a:lnTo>
                  <a:pt x="0" y="0"/>
                </a:lnTo>
                <a:lnTo>
                  <a:pt x="0" y="140269"/>
                </a:lnTo>
                <a:lnTo>
                  <a:pt x="69881" y="140269"/>
                </a:lnTo>
                <a:lnTo>
                  <a:pt x="69881" y="0"/>
                </a:lnTo>
                <a:close/>
              </a:path>
            </a:pathLst>
          </a:custGeom>
          <a:solidFill>
            <a:srgbClr val="0A408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349006" y="2688060"/>
            <a:ext cx="234950" cy="0"/>
          </a:xfrm>
          <a:custGeom>
            <a:avLst/>
            <a:gdLst/>
            <a:ahLst/>
            <a:cxnLst/>
            <a:rect l="l" t="t" r="r" b="b"/>
            <a:pathLst>
              <a:path w="234950" h="0">
                <a:moveTo>
                  <a:pt x="0" y="0"/>
                </a:moveTo>
                <a:lnTo>
                  <a:pt x="234362" y="0"/>
                </a:lnTo>
              </a:path>
            </a:pathLst>
          </a:custGeom>
          <a:ln w="37131">
            <a:solidFill>
              <a:srgbClr val="0A408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78685" y="2669494"/>
            <a:ext cx="229235" cy="177800"/>
          </a:xfrm>
          <a:custGeom>
            <a:avLst/>
            <a:gdLst/>
            <a:ahLst/>
            <a:cxnLst/>
            <a:rect l="l" t="t" r="r" b="b"/>
            <a:pathLst>
              <a:path w="229235" h="177800">
                <a:moveTo>
                  <a:pt x="229204" y="0"/>
                </a:moveTo>
                <a:lnTo>
                  <a:pt x="0" y="0"/>
                </a:lnTo>
                <a:lnTo>
                  <a:pt x="0" y="143366"/>
                </a:lnTo>
                <a:lnTo>
                  <a:pt x="26723" y="176370"/>
                </a:lnTo>
                <a:lnTo>
                  <a:pt x="229204" y="177401"/>
                </a:lnTo>
                <a:lnTo>
                  <a:pt x="229204" y="139241"/>
                </a:lnTo>
                <a:lnTo>
                  <a:pt x="69890" y="139241"/>
                </a:lnTo>
                <a:lnTo>
                  <a:pt x="69890" y="107266"/>
                </a:lnTo>
                <a:lnTo>
                  <a:pt x="229204" y="107266"/>
                </a:lnTo>
                <a:lnTo>
                  <a:pt x="229204" y="70134"/>
                </a:lnTo>
                <a:lnTo>
                  <a:pt x="69890" y="70134"/>
                </a:lnTo>
                <a:lnTo>
                  <a:pt x="69890" y="37131"/>
                </a:lnTo>
                <a:lnTo>
                  <a:pt x="229204" y="37131"/>
                </a:lnTo>
                <a:lnTo>
                  <a:pt x="229204" y="0"/>
                </a:lnTo>
                <a:close/>
              </a:path>
            </a:pathLst>
          </a:custGeom>
          <a:solidFill>
            <a:srgbClr val="0A408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711817" y="2764383"/>
            <a:ext cx="177800" cy="93980"/>
          </a:xfrm>
          <a:custGeom>
            <a:avLst/>
            <a:gdLst/>
            <a:ahLst/>
            <a:cxnLst/>
            <a:rect l="l" t="t" r="r" b="b"/>
            <a:pathLst>
              <a:path w="177800" h="93980">
                <a:moveTo>
                  <a:pt x="83244" y="0"/>
                </a:moveTo>
                <a:lnTo>
                  <a:pt x="0" y="0"/>
                </a:lnTo>
                <a:lnTo>
                  <a:pt x="94566" y="93859"/>
                </a:lnTo>
                <a:lnTo>
                  <a:pt x="177811" y="93859"/>
                </a:lnTo>
                <a:lnTo>
                  <a:pt x="83244" y="0"/>
                </a:lnTo>
                <a:close/>
              </a:path>
            </a:pathLst>
          </a:custGeom>
          <a:solidFill>
            <a:srgbClr val="FF33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618279" y="2669494"/>
            <a:ext cx="247015" cy="177800"/>
          </a:xfrm>
          <a:custGeom>
            <a:avLst/>
            <a:gdLst/>
            <a:ahLst/>
            <a:cxnLst/>
            <a:rect l="l" t="t" r="r" b="b"/>
            <a:pathLst>
              <a:path w="247015" h="177800">
                <a:moveTo>
                  <a:pt x="212764" y="0"/>
                </a:moveTo>
                <a:lnTo>
                  <a:pt x="0" y="0"/>
                </a:lnTo>
                <a:lnTo>
                  <a:pt x="0" y="177401"/>
                </a:lnTo>
                <a:lnTo>
                  <a:pt x="70935" y="177401"/>
                </a:lnTo>
                <a:lnTo>
                  <a:pt x="70935" y="37131"/>
                </a:lnTo>
                <a:lnTo>
                  <a:pt x="246688" y="37131"/>
                </a:lnTo>
                <a:lnTo>
                  <a:pt x="246688" y="34035"/>
                </a:lnTo>
                <a:lnTo>
                  <a:pt x="245658" y="26817"/>
                </a:lnTo>
                <a:lnTo>
                  <a:pt x="219969" y="1032"/>
                </a:lnTo>
                <a:lnTo>
                  <a:pt x="212764" y="0"/>
                </a:lnTo>
                <a:close/>
              </a:path>
              <a:path w="247015" h="177800">
                <a:moveTo>
                  <a:pt x="246688" y="37131"/>
                </a:moveTo>
                <a:lnTo>
                  <a:pt x="176782" y="37131"/>
                </a:lnTo>
                <a:lnTo>
                  <a:pt x="176782" y="94888"/>
                </a:lnTo>
                <a:lnTo>
                  <a:pt x="246688" y="94888"/>
                </a:lnTo>
                <a:lnTo>
                  <a:pt x="246688" y="37131"/>
                </a:lnTo>
                <a:close/>
              </a:path>
            </a:pathLst>
          </a:custGeom>
          <a:solidFill>
            <a:srgbClr val="FF33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3067811" y="4628400"/>
            <a:ext cx="991362" cy="51128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3829811" y="4628400"/>
            <a:ext cx="2763774" cy="51128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3392423" y="4902720"/>
            <a:ext cx="768858" cy="51128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3855720" y="4902720"/>
            <a:ext cx="1070610" cy="51128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4620767" y="4902720"/>
            <a:ext cx="1648206" cy="51128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 txBox="1"/>
          <p:nvPr/>
        </p:nvSpPr>
        <p:spPr>
          <a:xfrm>
            <a:off x="3198367" y="2771775"/>
            <a:ext cx="5791200" cy="24885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r" marR="5080">
              <a:lnSpc>
                <a:spcPct val="100000"/>
              </a:lnSpc>
            </a:pPr>
            <a:r>
              <a:rPr dirty="0" sz="2300" spc="-5" b="1">
                <a:solidFill>
                  <a:srgbClr val="EBEBEB"/>
                </a:solidFill>
                <a:latin typeface="Arial Black"/>
                <a:cs typeface="Arial Black"/>
              </a:rPr>
              <a:t>E</a:t>
            </a:r>
            <a:r>
              <a:rPr dirty="0" sz="2300" spc="5" b="1">
                <a:solidFill>
                  <a:srgbClr val="EBEBEB"/>
                </a:solidFill>
                <a:latin typeface="Arial Black"/>
                <a:cs typeface="Arial Black"/>
              </a:rPr>
              <a:t>T</a:t>
            </a:r>
            <a:r>
              <a:rPr dirty="0" sz="2300" b="1">
                <a:solidFill>
                  <a:srgbClr val="EBEBEB"/>
                </a:solidFill>
                <a:latin typeface="Arial Black"/>
                <a:cs typeface="Arial Black"/>
              </a:rPr>
              <a:t>RI</a:t>
            </a:r>
            <a:endParaRPr sz="2300">
              <a:latin typeface="Arial Black"/>
              <a:cs typeface="Arial Black"/>
            </a:endParaRPr>
          </a:p>
          <a:p>
            <a:pPr algn="r" marL="4171315" marR="5080" indent="-230504">
              <a:lnSpc>
                <a:spcPct val="100000"/>
              </a:lnSpc>
            </a:pPr>
            <a:r>
              <a:rPr dirty="0" sz="2300" spc="-130" b="1">
                <a:solidFill>
                  <a:srgbClr val="EBEBEB"/>
                </a:solidFill>
                <a:latin typeface="Arial Black"/>
                <a:cs typeface="Arial Black"/>
              </a:rPr>
              <a:t>T</a:t>
            </a:r>
            <a:r>
              <a:rPr dirty="0" sz="2300" b="1">
                <a:solidFill>
                  <a:srgbClr val="EBEBEB"/>
                </a:solidFill>
                <a:latin typeface="Arial Black"/>
                <a:cs typeface="Arial Black"/>
              </a:rPr>
              <a:t>e</a:t>
            </a:r>
            <a:r>
              <a:rPr dirty="0" sz="2300" spc="-40" b="1">
                <a:solidFill>
                  <a:srgbClr val="EBEBEB"/>
                </a:solidFill>
                <a:latin typeface="Arial Black"/>
                <a:cs typeface="Arial Black"/>
              </a:rPr>
              <a:t>c</a:t>
            </a:r>
            <a:r>
              <a:rPr dirty="0" sz="2300" b="1">
                <a:solidFill>
                  <a:srgbClr val="EBEBEB"/>
                </a:solidFill>
                <a:latin typeface="Arial Black"/>
                <a:cs typeface="Arial Black"/>
              </a:rPr>
              <a:t>hnolo</a:t>
            </a:r>
            <a:r>
              <a:rPr dirty="0" sz="2300" spc="30" b="1">
                <a:solidFill>
                  <a:srgbClr val="EBEBEB"/>
                </a:solidFill>
                <a:latin typeface="Arial Black"/>
                <a:cs typeface="Arial Black"/>
              </a:rPr>
              <a:t>g</a:t>
            </a:r>
            <a:r>
              <a:rPr dirty="0" sz="2300" b="1">
                <a:solidFill>
                  <a:srgbClr val="EBEBEB"/>
                </a:solidFill>
                <a:latin typeface="Arial Black"/>
                <a:cs typeface="Arial Black"/>
              </a:rPr>
              <a:t>y </a:t>
            </a:r>
            <a:r>
              <a:rPr dirty="0" sz="2300" b="1">
                <a:solidFill>
                  <a:srgbClr val="EBEBEB"/>
                </a:solidFill>
                <a:latin typeface="Arial Black"/>
                <a:cs typeface="Arial Black"/>
              </a:rPr>
              <a:t> Ma</a:t>
            </a:r>
            <a:r>
              <a:rPr dirty="0" sz="2300" spc="60" b="1">
                <a:solidFill>
                  <a:srgbClr val="EBEBEB"/>
                </a:solidFill>
                <a:latin typeface="Arial Black"/>
                <a:cs typeface="Arial Black"/>
              </a:rPr>
              <a:t>r</a:t>
            </a:r>
            <a:r>
              <a:rPr dirty="0" sz="2300" spc="-90" b="1">
                <a:solidFill>
                  <a:srgbClr val="EBEBEB"/>
                </a:solidFill>
                <a:latin typeface="Arial Black"/>
                <a:cs typeface="Arial Black"/>
              </a:rPr>
              <a:t>k</a:t>
            </a:r>
            <a:r>
              <a:rPr dirty="0" sz="2300" b="1">
                <a:solidFill>
                  <a:srgbClr val="EBEBEB"/>
                </a:solidFill>
                <a:latin typeface="Arial Black"/>
                <a:cs typeface="Arial Black"/>
              </a:rPr>
              <a:t>eting </a:t>
            </a:r>
            <a:r>
              <a:rPr dirty="0" sz="2300" b="1">
                <a:solidFill>
                  <a:srgbClr val="EBEBEB"/>
                </a:solidFill>
                <a:latin typeface="Arial Black"/>
                <a:cs typeface="Arial Black"/>
              </a:rPr>
              <a:t> </a:t>
            </a:r>
            <a:r>
              <a:rPr dirty="0" sz="2300" spc="-5" b="1">
                <a:solidFill>
                  <a:srgbClr val="EBEBEB"/>
                </a:solidFill>
                <a:latin typeface="Arial Black"/>
                <a:cs typeface="Arial Black"/>
              </a:rPr>
              <a:t>St</a:t>
            </a:r>
            <a:r>
              <a:rPr dirty="0" sz="2300" spc="30" b="1">
                <a:solidFill>
                  <a:srgbClr val="EBEBEB"/>
                </a:solidFill>
                <a:latin typeface="Arial Black"/>
                <a:cs typeface="Arial Black"/>
              </a:rPr>
              <a:t>r</a:t>
            </a:r>
            <a:r>
              <a:rPr dirty="0" sz="2300" spc="-40" b="1">
                <a:solidFill>
                  <a:srgbClr val="EBEBEB"/>
                </a:solidFill>
                <a:latin typeface="Arial Black"/>
                <a:cs typeface="Arial Black"/>
              </a:rPr>
              <a:t>a</a:t>
            </a:r>
            <a:r>
              <a:rPr dirty="0" sz="2300" b="1">
                <a:solidFill>
                  <a:srgbClr val="EBEBEB"/>
                </a:solidFill>
                <a:latin typeface="Arial Black"/>
                <a:cs typeface="Arial Black"/>
              </a:rPr>
              <a:t>t</a:t>
            </a:r>
            <a:r>
              <a:rPr dirty="0" sz="2300" spc="50" b="1">
                <a:solidFill>
                  <a:srgbClr val="EBEBEB"/>
                </a:solidFill>
                <a:latin typeface="Arial Black"/>
                <a:cs typeface="Arial Black"/>
              </a:rPr>
              <a:t>e</a:t>
            </a:r>
            <a:r>
              <a:rPr dirty="0" sz="2300" spc="30" b="1">
                <a:solidFill>
                  <a:srgbClr val="EBEBEB"/>
                </a:solidFill>
                <a:latin typeface="Arial Black"/>
                <a:cs typeface="Arial Black"/>
              </a:rPr>
              <a:t>g</a:t>
            </a:r>
            <a:r>
              <a:rPr dirty="0" sz="2300" b="1">
                <a:solidFill>
                  <a:srgbClr val="EBEBEB"/>
                </a:solidFill>
                <a:latin typeface="Arial Black"/>
                <a:cs typeface="Arial Black"/>
              </a:rPr>
              <a:t>y</a:t>
            </a:r>
            <a:endParaRPr sz="2300">
              <a:latin typeface="Arial Black"/>
              <a:cs typeface="Arial Black"/>
            </a:endParaRPr>
          </a:p>
          <a:p>
            <a:pPr>
              <a:lnSpc>
                <a:spcPct val="100000"/>
              </a:lnSpc>
            </a:pPr>
            <a:endParaRPr sz="2300">
              <a:latin typeface="Times New Roman"/>
              <a:cs typeface="Times New Roman"/>
            </a:endParaRPr>
          </a:p>
          <a:p>
            <a:pPr marL="337185" marR="2550795" indent="-325120">
              <a:lnSpc>
                <a:spcPct val="100000"/>
              </a:lnSpc>
              <a:spcBef>
                <a:spcPts val="1590"/>
              </a:spcBef>
            </a:pPr>
            <a:r>
              <a:rPr dirty="0" sz="1800">
                <a:latin typeface="Gulim"/>
                <a:cs typeface="Gulim"/>
              </a:rPr>
              <a:t>김호원</a:t>
            </a:r>
            <a:r>
              <a:rPr dirty="0" sz="1800" spc="-70">
                <a:latin typeface="Gulim"/>
                <a:cs typeface="Gulim"/>
              </a:rPr>
              <a:t> </a:t>
            </a:r>
            <a:r>
              <a:rPr dirty="0" sz="1800" spc="105">
                <a:latin typeface="Batang"/>
                <a:cs typeface="Batang"/>
              </a:rPr>
              <a:t>(hw_kim@etri.re.kr) </a:t>
            </a:r>
            <a:r>
              <a:rPr dirty="0" sz="1800" spc="-505">
                <a:latin typeface="Batang"/>
                <a:cs typeface="Batang"/>
              </a:rPr>
              <a:t> </a:t>
            </a:r>
            <a:r>
              <a:rPr dirty="0" sz="1800" spc="50" b="1">
                <a:latin typeface="Arial"/>
                <a:cs typeface="Arial"/>
              </a:rPr>
              <a:t>CG/Vision</a:t>
            </a:r>
            <a:r>
              <a:rPr dirty="0" sz="1800" spc="50" b="1">
                <a:latin typeface="Malgun Gothic"/>
                <a:cs typeface="Malgun Gothic"/>
              </a:rPr>
              <a:t>기술연구그룹</a:t>
            </a:r>
            <a:endParaRPr sz="1800">
              <a:latin typeface="Malgun Gothic"/>
              <a:cs typeface="Malgun Gothic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5583935" y="6394703"/>
            <a:ext cx="474713" cy="34518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5850635" y="6394703"/>
            <a:ext cx="1122425" cy="34518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6765035" y="6394703"/>
            <a:ext cx="272033" cy="34518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6829043" y="6394703"/>
            <a:ext cx="1122426" cy="34518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7793735" y="6394703"/>
            <a:ext cx="817626" cy="34518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 txBox="1"/>
          <p:nvPr/>
        </p:nvSpPr>
        <p:spPr>
          <a:xfrm>
            <a:off x="5669660" y="6452615"/>
            <a:ext cx="2845435" cy="1866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15">
                <a:latin typeface="Batang"/>
                <a:cs typeface="Batang"/>
              </a:rPr>
              <a:t>SW</a:t>
            </a:r>
            <a:r>
              <a:rPr dirty="0" sz="1200" spc="15">
                <a:latin typeface="Gulim"/>
                <a:cs typeface="Gulim"/>
              </a:rPr>
              <a:t>콘텐츠연구소</a:t>
            </a:r>
            <a:r>
              <a:rPr dirty="0" sz="1200" spc="15">
                <a:latin typeface="Batang"/>
                <a:cs typeface="Batang"/>
              </a:rPr>
              <a:t>/</a:t>
            </a:r>
            <a:r>
              <a:rPr dirty="0" sz="1200" spc="15">
                <a:latin typeface="Gulim"/>
                <a:cs typeface="Gulim"/>
              </a:rPr>
              <a:t>차세대콘텐츠</a:t>
            </a:r>
            <a:r>
              <a:rPr dirty="0" sz="1200" spc="-80">
                <a:latin typeface="Gulim"/>
                <a:cs typeface="Gulim"/>
              </a:rPr>
              <a:t> </a:t>
            </a:r>
            <a:r>
              <a:rPr dirty="0" sz="1200">
                <a:latin typeface="Gulim"/>
                <a:cs typeface="Gulim"/>
              </a:rPr>
              <a:t>연구본부</a:t>
            </a:r>
            <a:endParaRPr sz="1200">
              <a:latin typeface="Gulim"/>
              <a:cs typeface="Gulim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990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843205" y="154895"/>
            <a:ext cx="70485" cy="177800"/>
          </a:xfrm>
          <a:custGeom>
            <a:avLst/>
            <a:gdLst/>
            <a:ahLst/>
            <a:cxnLst/>
            <a:rect l="l" t="t" r="r" b="b"/>
            <a:pathLst>
              <a:path w="70484" h="177800">
                <a:moveTo>
                  <a:pt x="0" y="177401"/>
                </a:moveTo>
                <a:lnTo>
                  <a:pt x="69894" y="177401"/>
                </a:lnTo>
                <a:lnTo>
                  <a:pt x="69893" y="0"/>
                </a:lnTo>
                <a:lnTo>
                  <a:pt x="0" y="0"/>
                </a:lnTo>
                <a:lnTo>
                  <a:pt x="0" y="177401"/>
                </a:lnTo>
                <a:close/>
              </a:path>
            </a:pathLst>
          </a:custGeom>
          <a:solidFill>
            <a:srgbClr val="0A408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356029" y="192026"/>
            <a:ext cx="70485" cy="140335"/>
          </a:xfrm>
          <a:custGeom>
            <a:avLst/>
            <a:gdLst/>
            <a:ahLst/>
            <a:cxnLst/>
            <a:rect l="l" t="t" r="r" b="b"/>
            <a:pathLst>
              <a:path w="70484" h="140335">
                <a:moveTo>
                  <a:pt x="69881" y="0"/>
                </a:moveTo>
                <a:lnTo>
                  <a:pt x="0" y="0"/>
                </a:lnTo>
                <a:lnTo>
                  <a:pt x="0" y="140269"/>
                </a:lnTo>
                <a:lnTo>
                  <a:pt x="69881" y="140269"/>
                </a:lnTo>
                <a:lnTo>
                  <a:pt x="69881" y="0"/>
                </a:lnTo>
                <a:close/>
              </a:path>
            </a:pathLst>
          </a:custGeom>
          <a:solidFill>
            <a:srgbClr val="0A408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273805" y="173460"/>
            <a:ext cx="234950" cy="0"/>
          </a:xfrm>
          <a:custGeom>
            <a:avLst/>
            <a:gdLst/>
            <a:ahLst/>
            <a:cxnLst/>
            <a:rect l="l" t="t" r="r" b="b"/>
            <a:pathLst>
              <a:path w="234950" h="0">
                <a:moveTo>
                  <a:pt x="0" y="0"/>
                </a:moveTo>
                <a:lnTo>
                  <a:pt x="234362" y="0"/>
                </a:lnTo>
              </a:path>
            </a:pathLst>
          </a:custGeom>
          <a:ln w="37132">
            <a:solidFill>
              <a:srgbClr val="0A408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003485" y="154894"/>
            <a:ext cx="229235" cy="177800"/>
          </a:xfrm>
          <a:custGeom>
            <a:avLst/>
            <a:gdLst/>
            <a:ahLst/>
            <a:cxnLst/>
            <a:rect l="l" t="t" r="r" b="b"/>
            <a:pathLst>
              <a:path w="229234" h="177800">
                <a:moveTo>
                  <a:pt x="229204" y="0"/>
                </a:moveTo>
                <a:lnTo>
                  <a:pt x="0" y="0"/>
                </a:lnTo>
                <a:lnTo>
                  <a:pt x="0" y="143366"/>
                </a:lnTo>
                <a:lnTo>
                  <a:pt x="1028" y="149553"/>
                </a:lnTo>
                <a:lnTo>
                  <a:pt x="33919" y="177401"/>
                </a:lnTo>
                <a:lnTo>
                  <a:pt x="229204" y="177401"/>
                </a:lnTo>
                <a:lnTo>
                  <a:pt x="229204" y="139241"/>
                </a:lnTo>
                <a:lnTo>
                  <a:pt x="69890" y="139241"/>
                </a:lnTo>
                <a:lnTo>
                  <a:pt x="69890" y="107266"/>
                </a:lnTo>
                <a:lnTo>
                  <a:pt x="229204" y="107266"/>
                </a:lnTo>
                <a:lnTo>
                  <a:pt x="229204" y="70134"/>
                </a:lnTo>
                <a:lnTo>
                  <a:pt x="69890" y="70134"/>
                </a:lnTo>
                <a:lnTo>
                  <a:pt x="69890" y="37131"/>
                </a:lnTo>
                <a:lnTo>
                  <a:pt x="229204" y="37132"/>
                </a:lnTo>
                <a:lnTo>
                  <a:pt x="229204" y="0"/>
                </a:lnTo>
                <a:close/>
              </a:path>
            </a:pathLst>
          </a:custGeom>
          <a:solidFill>
            <a:srgbClr val="0A408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8636617" y="249783"/>
            <a:ext cx="177800" cy="93980"/>
          </a:xfrm>
          <a:custGeom>
            <a:avLst/>
            <a:gdLst/>
            <a:ahLst/>
            <a:cxnLst/>
            <a:rect l="l" t="t" r="r" b="b"/>
            <a:pathLst>
              <a:path w="177800" h="93979">
                <a:moveTo>
                  <a:pt x="83244" y="0"/>
                </a:moveTo>
                <a:lnTo>
                  <a:pt x="0" y="0"/>
                </a:lnTo>
                <a:lnTo>
                  <a:pt x="94566" y="93859"/>
                </a:lnTo>
                <a:lnTo>
                  <a:pt x="177811" y="93859"/>
                </a:lnTo>
                <a:lnTo>
                  <a:pt x="83244" y="0"/>
                </a:lnTo>
                <a:close/>
              </a:path>
            </a:pathLst>
          </a:custGeom>
          <a:solidFill>
            <a:srgbClr val="FF33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8543079" y="154895"/>
            <a:ext cx="247015" cy="177800"/>
          </a:xfrm>
          <a:custGeom>
            <a:avLst/>
            <a:gdLst/>
            <a:ahLst/>
            <a:cxnLst/>
            <a:rect l="l" t="t" r="r" b="b"/>
            <a:pathLst>
              <a:path w="247015" h="177800">
                <a:moveTo>
                  <a:pt x="212764" y="0"/>
                </a:moveTo>
                <a:lnTo>
                  <a:pt x="0" y="0"/>
                </a:lnTo>
                <a:lnTo>
                  <a:pt x="0" y="177401"/>
                </a:lnTo>
                <a:lnTo>
                  <a:pt x="70935" y="177401"/>
                </a:lnTo>
                <a:lnTo>
                  <a:pt x="70935" y="37131"/>
                </a:lnTo>
                <a:lnTo>
                  <a:pt x="246688" y="37132"/>
                </a:lnTo>
                <a:lnTo>
                  <a:pt x="226144" y="3092"/>
                </a:lnTo>
                <a:lnTo>
                  <a:pt x="219969" y="1032"/>
                </a:lnTo>
                <a:lnTo>
                  <a:pt x="212764" y="0"/>
                </a:lnTo>
                <a:close/>
              </a:path>
              <a:path w="247015" h="177800">
                <a:moveTo>
                  <a:pt x="246688" y="37132"/>
                </a:moveTo>
                <a:lnTo>
                  <a:pt x="176782" y="37132"/>
                </a:lnTo>
                <a:lnTo>
                  <a:pt x="176782" y="94888"/>
                </a:lnTo>
                <a:lnTo>
                  <a:pt x="246688" y="94888"/>
                </a:lnTo>
                <a:lnTo>
                  <a:pt x="246688" y="37132"/>
                </a:lnTo>
                <a:close/>
              </a:path>
            </a:pathLst>
          </a:custGeom>
          <a:solidFill>
            <a:srgbClr val="FF33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8857" y="6503047"/>
            <a:ext cx="153035" cy="118745"/>
          </a:xfrm>
          <a:custGeom>
            <a:avLst/>
            <a:gdLst/>
            <a:ahLst/>
            <a:cxnLst/>
            <a:rect l="l" t="t" r="r" b="b"/>
            <a:pathLst>
              <a:path w="153034" h="118745">
                <a:moveTo>
                  <a:pt x="152803" y="0"/>
                </a:moveTo>
                <a:lnTo>
                  <a:pt x="0" y="0"/>
                </a:lnTo>
                <a:lnTo>
                  <a:pt x="0" y="95577"/>
                </a:lnTo>
                <a:lnTo>
                  <a:pt x="22612" y="118267"/>
                </a:lnTo>
                <a:lnTo>
                  <a:pt x="152803" y="118267"/>
                </a:lnTo>
                <a:lnTo>
                  <a:pt x="152803" y="92827"/>
                </a:lnTo>
                <a:lnTo>
                  <a:pt x="46593" y="92827"/>
                </a:lnTo>
                <a:lnTo>
                  <a:pt x="46593" y="71511"/>
                </a:lnTo>
                <a:lnTo>
                  <a:pt x="152803" y="71511"/>
                </a:lnTo>
                <a:lnTo>
                  <a:pt x="152803" y="46756"/>
                </a:lnTo>
                <a:lnTo>
                  <a:pt x="46593" y="46756"/>
                </a:lnTo>
                <a:lnTo>
                  <a:pt x="46593" y="24754"/>
                </a:lnTo>
                <a:lnTo>
                  <a:pt x="152803" y="24754"/>
                </a:lnTo>
                <a:lnTo>
                  <a:pt x="152803" y="0"/>
                </a:lnTo>
                <a:close/>
              </a:path>
            </a:pathLst>
          </a:custGeom>
          <a:solidFill>
            <a:srgbClr val="0A408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880947" y="6566306"/>
            <a:ext cx="118745" cy="62865"/>
          </a:xfrm>
          <a:custGeom>
            <a:avLst/>
            <a:gdLst/>
            <a:ahLst/>
            <a:cxnLst/>
            <a:rect l="l" t="t" r="r" b="b"/>
            <a:pathLst>
              <a:path w="118744" h="62865">
                <a:moveTo>
                  <a:pt x="55496" y="0"/>
                </a:moveTo>
                <a:lnTo>
                  <a:pt x="0" y="0"/>
                </a:lnTo>
                <a:lnTo>
                  <a:pt x="63044" y="62572"/>
                </a:lnTo>
                <a:lnTo>
                  <a:pt x="118541" y="62572"/>
                </a:lnTo>
                <a:lnTo>
                  <a:pt x="55496" y="0"/>
                </a:lnTo>
                <a:close/>
              </a:path>
            </a:pathLst>
          </a:custGeom>
          <a:solidFill>
            <a:srgbClr val="FF33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818588" y="6503047"/>
            <a:ext cx="164465" cy="118745"/>
          </a:xfrm>
          <a:custGeom>
            <a:avLst/>
            <a:gdLst/>
            <a:ahLst/>
            <a:cxnLst/>
            <a:rect l="l" t="t" r="r" b="b"/>
            <a:pathLst>
              <a:path w="164465" h="118745">
                <a:moveTo>
                  <a:pt x="141843" y="0"/>
                </a:moveTo>
                <a:lnTo>
                  <a:pt x="0" y="0"/>
                </a:lnTo>
                <a:lnTo>
                  <a:pt x="0" y="118267"/>
                </a:lnTo>
                <a:lnTo>
                  <a:pt x="47290" y="118267"/>
                </a:lnTo>
                <a:lnTo>
                  <a:pt x="47290" y="24754"/>
                </a:lnTo>
                <a:lnTo>
                  <a:pt x="164459" y="24754"/>
                </a:lnTo>
                <a:lnTo>
                  <a:pt x="146646" y="688"/>
                </a:lnTo>
                <a:lnTo>
                  <a:pt x="141843" y="0"/>
                </a:lnTo>
                <a:close/>
              </a:path>
              <a:path w="164465" h="118745">
                <a:moveTo>
                  <a:pt x="164459" y="24754"/>
                </a:moveTo>
                <a:lnTo>
                  <a:pt x="117855" y="24754"/>
                </a:lnTo>
                <a:lnTo>
                  <a:pt x="117855" y="63258"/>
                </a:lnTo>
                <a:lnTo>
                  <a:pt x="164459" y="63258"/>
                </a:lnTo>
                <a:lnTo>
                  <a:pt x="164459" y="24754"/>
                </a:lnTo>
                <a:close/>
              </a:path>
            </a:pathLst>
          </a:custGeom>
          <a:solidFill>
            <a:srgbClr val="FF33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0" y="6400800"/>
            <a:ext cx="9144000" cy="304800"/>
          </a:xfrm>
          <a:prstGeom prst="rect">
            <a:avLst/>
          </a:prstGeom>
        </p:spPr>
        <p:txBody>
          <a:bodyPr wrap="square" lIns="0" tIns="52069" rIns="0" bIns="0" rtlCol="0" vert="horz">
            <a:spAutoFit/>
          </a:bodyPr>
          <a:lstStyle/>
          <a:p>
            <a:pPr marL="1158240">
              <a:lnSpc>
                <a:spcPct val="100000"/>
              </a:lnSpc>
              <a:spcBef>
                <a:spcPts val="409"/>
              </a:spcBef>
              <a:tabLst>
                <a:tab pos="6189345" algn="l"/>
              </a:tabLst>
            </a:pPr>
            <a:r>
              <a:rPr dirty="0" baseline="9259" sz="1800" spc="-7">
                <a:latin typeface="Batang"/>
                <a:cs typeface="Batang"/>
              </a:rPr>
              <a:t>Proprietary	</a:t>
            </a:r>
            <a:r>
              <a:rPr dirty="0" sz="1400" spc="-55" b="1">
                <a:latin typeface="Arial"/>
                <a:cs typeface="Arial"/>
              </a:rPr>
              <a:t>ETRI </a:t>
            </a:r>
            <a:r>
              <a:rPr dirty="0" sz="1400" spc="-5" b="1">
                <a:latin typeface="Arial"/>
                <a:cs typeface="Arial"/>
              </a:rPr>
              <a:t>OOO</a:t>
            </a:r>
            <a:r>
              <a:rPr dirty="0" sz="1400" spc="-5" b="1">
                <a:latin typeface="Malgun Gothic"/>
                <a:cs typeface="Malgun Gothic"/>
              </a:rPr>
              <a:t>연구소</a:t>
            </a:r>
            <a:r>
              <a:rPr dirty="0" sz="1400" spc="-5" b="1">
                <a:latin typeface="Arial"/>
                <a:cs typeface="Arial"/>
              </a:rPr>
              <a:t>(</a:t>
            </a:r>
            <a:r>
              <a:rPr dirty="0" sz="1400" spc="-5" b="1">
                <a:latin typeface="Malgun Gothic"/>
                <a:cs typeface="Malgun Gothic"/>
              </a:rPr>
              <a:t>단</a:t>
            </a:r>
            <a:r>
              <a:rPr dirty="0" sz="1400" spc="-5" b="1">
                <a:latin typeface="Arial"/>
                <a:cs typeface="Arial"/>
              </a:rPr>
              <a:t>, </a:t>
            </a:r>
            <a:r>
              <a:rPr dirty="0" sz="1400" spc="5" b="1">
                <a:latin typeface="Malgun Gothic"/>
                <a:cs typeface="Malgun Gothic"/>
              </a:rPr>
              <a:t>본부</a:t>
            </a:r>
            <a:r>
              <a:rPr dirty="0" sz="1400" spc="5" b="1">
                <a:latin typeface="Arial"/>
                <a:cs typeface="Arial"/>
              </a:rPr>
              <a:t>)</a:t>
            </a:r>
            <a:r>
              <a:rPr dirty="0" sz="1400" spc="5" b="1">
                <a:latin typeface="Malgun Gothic"/>
                <a:cs typeface="Malgun Gothic"/>
              </a:rPr>
              <a:t>명</a:t>
            </a:r>
            <a:r>
              <a:rPr dirty="0" sz="1400" spc="-135" b="1">
                <a:latin typeface="Malgun Gothic"/>
                <a:cs typeface="Malgun Gothic"/>
              </a:rPr>
              <a:t> </a:t>
            </a:r>
            <a:r>
              <a:rPr dirty="0" sz="1400" spc="20" b="1">
                <a:latin typeface="Arial"/>
                <a:cs typeface="Arial"/>
              </a:rPr>
              <a:t>10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348483" y="2087879"/>
            <a:ext cx="4572762" cy="358063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2286000" y="2025395"/>
            <a:ext cx="4572000" cy="35798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2353436" y="1397634"/>
            <a:ext cx="2073910" cy="46228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3640"/>
              </a:lnSpc>
            </a:pPr>
            <a:r>
              <a:rPr dirty="0" sz="3100" spc="-10">
                <a:solidFill>
                  <a:srgbClr val="FF6600"/>
                </a:solidFill>
              </a:rPr>
              <a:t>감사합니</a:t>
            </a:r>
            <a:r>
              <a:rPr dirty="0" sz="3100" spc="-5">
                <a:solidFill>
                  <a:srgbClr val="FF6600"/>
                </a:solidFill>
              </a:rPr>
              <a:t>다</a:t>
            </a:r>
            <a:r>
              <a:rPr dirty="0" sz="3100" spc="-395">
                <a:solidFill>
                  <a:srgbClr val="FF6600"/>
                </a:solidFill>
                <a:latin typeface="Gulim"/>
                <a:cs typeface="Gulim"/>
              </a:rPr>
              <a:t>.</a:t>
            </a:r>
            <a:endParaRPr sz="3100">
              <a:latin typeface="Gulim"/>
              <a:cs typeface="Gulim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0" y="6400800"/>
            <a:ext cx="9144000" cy="304800"/>
          </a:xfrm>
          <a:custGeom>
            <a:avLst/>
            <a:gdLst/>
            <a:ahLst/>
            <a:cxnLst/>
            <a:rect l="l" t="t" r="r" b="b"/>
            <a:pathLst>
              <a:path w="9144000" h="304800">
                <a:moveTo>
                  <a:pt x="0" y="304800"/>
                </a:moveTo>
                <a:lnTo>
                  <a:pt x="9144000" y="304800"/>
                </a:lnTo>
                <a:lnTo>
                  <a:pt x="91440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CCEB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612140" y="5757367"/>
            <a:ext cx="7732395" cy="9169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042535">
              <a:lnSpc>
                <a:spcPct val="100000"/>
              </a:lnSpc>
            </a:pPr>
            <a:r>
              <a:rPr dirty="0" sz="1500" spc="-5" b="1">
                <a:solidFill>
                  <a:srgbClr val="3333CC"/>
                </a:solidFill>
                <a:latin typeface="Arial"/>
                <a:cs typeface="Arial"/>
                <a:hlinkClick r:id="rId5"/>
              </a:rPr>
              <a:t>www.etri.re.kr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14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600" spc="-254" b="1">
                <a:solidFill>
                  <a:srgbClr val="000099"/>
                </a:solidFill>
                <a:latin typeface="Malgun Gothic"/>
                <a:cs typeface="Malgun Gothic"/>
              </a:rPr>
              <a:t>♣  </a:t>
            </a:r>
            <a:r>
              <a:rPr dirty="0" sz="1600" spc="-15" b="1">
                <a:solidFill>
                  <a:srgbClr val="000099"/>
                </a:solidFill>
                <a:latin typeface="Malgun Gothic"/>
                <a:cs typeface="Malgun Gothic"/>
              </a:rPr>
              <a:t>연락처 </a:t>
            </a:r>
            <a:r>
              <a:rPr dirty="0" sz="1600" b="1">
                <a:solidFill>
                  <a:srgbClr val="000099"/>
                </a:solidFill>
                <a:latin typeface="Arial"/>
                <a:cs typeface="Arial"/>
              </a:rPr>
              <a:t>: </a:t>
            </a:r>
            <a:r>
              <a:rPr dirty="0" sz="1600" spc="-15" b="1">
                <a:solidFill>
                  <a:srgbClr val="000099"/>
                </a:solidFill>
                <a:latin typeface="Malgun Gothic"/>
                <a:cs typeface="Malgun Gothic"/>
              </a:rPr>
              <a:t>차세대콘텐츠연구본부</a:t>
            </a:r>
            <a:r>
              <a:rPr dirty="0" sz="1600" spc="-15" b="1">
                <a:solidFill>
                  <a:srgbClr val="000099"/>
                </a:solidFill>
                <a:latin typeface="Arial"/>
                <a:cs typeface="Arial"/>
              </a:rPr>
              <a:t>, </a:t>
            </a:r>
            <a:r>
              <a:rPr dirty="0" sz="1600" spc="-15" b="1">
                <a:solidFill>
                  <a:srgbClr val="000099"/>
                </a:solidFill>
                <a:latin typeface="Malgun Gothic"/>
                <a:cs typeface="Malgun Gothic"/>
              </a:rPr>
              <a:t>김호원 </a:t>
            </a:r>
            <a:r>
              <a:rPr dirty="0" sz="1600" spc="-10" b="1">
                <a:solidFill>
                  <a:srgbClr val="000099"/>
                </a:solidFill>
                <a:latin typeface="Malgun Gothic"/>
                <a:cs typeface="Malgun Gothic"/>
              </a:rPr>
              <a:t>책</a:t>
            </a:r>
            <a:r>
              <a:rPr dirty="0" sz="1600" spc="-10" b="1">
                <a:solidFill>
                  <a:srgbClr val="000099"/>
                </a:solidFill>
                <a:latin typeface="Times New Roman"/>
                <a:cs typeface="Times New Roman"/>
              </a:rPr>
              <a:t>·</a:t>
            </a:r>
            <a:r>
              <a:rPr dirty="0" sz="1600" spc="-10" b="1">
                <a:solidFill>
                  <a:srgbClr val="000099"/>
                </a:solidFill>
                <a:latin typeface="Malgun Gothic"/>
                <a:cs typeface="Malgun Gothic"/>
              </a:rPr>
              <a:t>연 </a:t>
            </a:r>
            <a:r>
              <a:rPr dirty="0" sz="1600" spc="80" b="1">
                <a:solidFill>
                  <a:srgbClr val="000099"/>
                </a:solidFill>
                <a:latin typeface="Arial"/>
                <a:cs typeface="Arial"/>
              </a:rPr>
              <a:t>(042-860-1186,</a:t>
            </a:r>
            <a:r>
              <a:rPr dirty="0" sz="1600" spc="-100" b="1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dirty="0" sz="1600" spc="-45" b="1">
                <a:solidFill>
                  <a:srgbClr val="000099"/>
                </a:solidFill>
                <a:latin typeface="Arial"/>
                <a:cs typeface="Arial"/>
              </a:rPr>
              <a:t>hw_kim@etri.re.kr)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24475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143761" y="1524761"/>
            <a:ext cx="6093460" cy="4119879"/>
          </a:xfrm>
          <a:custGeom>
            <a:avLst/>
            <a:gdLst/>
            <a:ahLst/>
            <a:cxnLst/>
            <a:rect l="l" t="t" r="r" b="b"/>
            <a:pathLst>
              <a:path w="6093459" h="4119879">
                <a:moveTo>
                  <a:pt x="5893054" y="0"/>
                </a:moveTo>
                <a:lnTo>
                  <a:pt x="199897" y="0"/>
                </a:lnTo>
                <a:lnTo>
                  <a:pt x="154059" y="5281"/>
                </a:lnTo>
                <a:lnTo>
                  <a:pt x="111982" y="20324"/>
                </a:lnTo>
                <a:lnTo>
                  <a:pt x="74866" y="43927"/>
                </a:lnTo>
                <a:lnTo>
                  <a:pt x="43911" y="74887"/>
                </a:lnTo>
                <a:lnTo>
                  <a:pt x="20315" y="112004"/>
                </a:lnTo>
                <a:lnTo>
                  <a:pt x="5278" y="154075"/>
                </a:lnTo>
                <a:lnTo>
                  <a:pt x="0" y="199898"/>
                </a:lnTo>
                <a:lnTo>
                  <a:pt x="0" y="3919474"/>
                </a:lnTo>
                <a:lnTo>
                  <a:pt x="5278" y="3965296"/>
                </a:lnTo>
                <a:lnTo>
                  <a:pt x="20315" y="4007367"/>
                </a:lnTo>
                <a:lnTo>
                  <a:pt x="43911" y="4044484"/>
                </a:lnTo>
                <a:lnTo>
                  <a:pt x="74866" y="4075444"/>
                </a:lnTo>
                <a:lnTo>
                  <a:pt x="111982" y="4099047"/>
                </a:lnTo>
                <a:lnTo>
                  <a:pt x="154059" y="4114090"/>
                </a:lnTo>
                <a:lnTo>
                  <a:pt x="199897" y="4119372"/>
                </a:lnTo>
                <a:lnTo>
                  <a:pt x="5893054" y="4119372"/>
                </a:lnTo>
                <a:lnTo>
                  <a:pt x="5938876" y="4114090"/>
                </a:lnTo>
                <a:lnTo>
                  <a:pt x="5980947" y="4099047"/>
                </a:lnTo>
                <a:lnTo>
                  <a:pt x="6018064" y="4075444"/>
                </a:lnTo>
                <a:lnTo>
                  <a:pt x="6049024" y="4044484"/>
                </a:lnTo>
                <a:lnTo>
                  <a:pt x="6072627" y="4007367"/>
                </a:lnTo>
                <a:lnTo>
                  <a:pt x="6087670" y="3965296"/>
                </a:lnTo>
                <a:lnTo>
                  <a:pt x="6092952" y="3919474"/>
                </a:lnTo>
                <a:lnTo>
                  <a:pt x="6092952" y="199898"/>
                </a:lnTo>
                <a:lnTo>
                  <a:pt x="6087670" y="154075"/>
                </a:lnTo>
                <a:lnTo>
                  <a:pt x="6072627" y="112004"/>
                </a:lnTo>
                <a:lnTo>
                  <a:pt x="6049024" y="74887"/>
                </a:lnTo>
                <a:lnTo>
                  <a:pt x="6018064" y="43927"/>
                </a:lnTo>
                <a:lnTo>
                  <a:pt x="5980947" y="20324"/>
                </a:lnTo>
                <a:lnTo>
                  <a:pt x="5938876" y="5281"/>
                </a:lnTo>
                <a:lnTo>
                  <a:pt x="58930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143761" y="1524761"/>
            <a:ext cx="6093460" cy="4119879"/>
          </a:xfrm>
          <a:custGeom>
            <a:avLst/>
            <a:gdLst/>
            <a:ahLst/>
            <a:cxnLst/>
            <a:rect l="l" t="t" r="r" b="b"/>
            <a:pathLst>
              <a:path w="6093459" h="4119879">
                <a:moveTo>
                  <a:pt x="0" y="199898"/>
                </a:moveTo>
                <a:lnTo>
                  <a:pt x="5278" y="154075"/>
                </a:lnTo>
                <a:lnTo>
                  <a:pt x="20315" y="112004"/>
                </a:lnTo>
                <a:lnTo>
                  <a:pt x="43911" y="74887"/>
                </a:lnTo>
                <a:lnTo>
                  <a:pt x="74866" y="43927"/>
                </a:lnTo>
                <a:lnTo>
                  <a:pt x="111982" y="20324"/>
                </a:lnTo>
                <a:lnTo>
                  <a:pt x="154059" y="5281"/>
                </a:lnTo>
                <a:lnTo>
                  <a:pt x="199897" y="0"/>
                </a:lnTo>
                <a:lnTo>
                  <a:pt x="5893054" y="0"/>
                </a:lnTo>
                <a:lnTo>
                  <a:pt x="5938876" y="5281"/>
                </a:lnTo>
                <a:lnTo>
                  <a:pt x="5980947" y="20324"/>
                </a:lnTo>
                <a:lnTo>
                  <a:pt x="6018064" y="43927"/>
                </a:lnTo>
                <a:lnTo>
                  <a:pt x="6049024" y="74887"/>
                </a:lnTo>
                <a:lnTo>
                  <a:pt x="6072627" y="112004"/>
                </a:lnTo>
                <a:lnTo>
                  <a:pt x="6087670" y="154075"/>
                </a:lnTo>
                <a:lnTo>
                  <a:pt x="6092952" y="199898"/>
                </a:lnTo>
                <a:lnTo>
                  <a:pt x="6092952" y="3919474"/>
                </a:lnTo>
                <a:lnTo>
                  <a:pt x="6087670" y="3965296"/>
                </a:lnTo>
                <a:lnTo>
                  <a:pt x="6072627" y="4007367"/>
                </a:lnTo>
                <a:lnTo>
                  <a:pt x="6049024" y="4044484"/>
                </a:lnTo>
                <a:lnTo>
                  <a:pt x="6018064" y="4075444"/>
                </a:lnTo>
                <a:lnTo>
                  <a:pt x="5980947" y="4099047"/>
                </a:lnTo>
                <a:lnTo>
                  <a:pt x="5938876" y="4114090"/>
                </a:lnTo>
                <a:lnTo>
                  <a:pt x="5893054" y="4119372"/>
                </a:lnTo>
                <a:lnTo>
                  <a:pt x="199897" y="4119372"/>
                </a:lnTo>
                <a:lnTo>
                  <a:pt x="154059" y="4114090"/>
                </a:lnTo>
                <a:lnTo>
                  <a:pt x="111982" y="4099047"/>
                </a:lnTo>
                <a:lnTo>
                  <a:pt x="74866" y="4075444"/>
                </a:lnTo>
                <a:lnTo>
                  <a:pt x="43911" y="4044484"/>
                </a:lnTo>
                <a:lnTo>
                  <a:pt x="20315" y="4007367"/>
                </a:lnTo>
                <a:lnTo>
                  <a:pt x="5278" y="3965296"/>
                </a:lnTo>
                <a:lnTo>
                  <a:pt x="0" y="3919474"/>
                </a:lnTo>
                <a:lnTo>
                  <a:pt x="0" y="199898"/>
                </a:lnTo>
                <a:close/>
              </a:path>
            </a:pathLst>
          </a:custGeom>
          <a:ln w="28956">
            <a:solidFill>
              <a:srgbClr val="FF66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567052" y="1658365"/>
            <a:ext cx="1252220" cy="4419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870585" algn="l"/>
              </a:tabLst>
            </a:pPr>
            <a:r>
              <a:rPr dirty="0" sz="2900">
                <a:solidFill>
                  <a:srgbClr val="0000CC"/>
                </a:solidFill>
                <a:latin typeface="Gulim"/>
                <a:cs typeface="Gulim"/>
              </a:rPr>
              <a:t>목</a:t>
            </a:r>
            <a:r>
              <a:rPr dirty="0" sz="2900">
                <a:solidFill>
                  <a:srgbClr val="0000CC"/>
                </a:solidFill>
                <a:latin typeface="Gulim"/>
                <a:cs typeface="Gulim"/>
              </a:rPr>
              <a:t>	</a:t>
            </a:r>
            <a:r>
              <a:rPr dirty="0" sz="2900">
                <a:solidFill>
                  <a:srgbClr val="0000CC"/>
                </a:solidFill>
                <a:latin typeface="Gulim"/>
                <a:cs typeface="Gulim"/>
              </a:rPr>
              <a:t>차</a:t>
            </a:r>
            <a:endParaRPr sz="2900">
              <a:latin typeface="Gulim"/>
              <a:cs typeface="Gulim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567052" y="2155697"/>
            <a:ext cx="4906010" cy="38100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500" b="1">
                <a:solidFill>
                  <a:srgbClr val="FF6600"/>
                </a:solidFill>
                <a:latin typeface="Times New Roman"/>
                <a:cs typeface="Times New Roman"/>
              </a:rPr>
              <a:t>----------------------------------------------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476882" rIns="0" bIns="0" rtlCol="0" vert="horz">
            <a:spAutoFit/>
          </a:bodyPr>
          <a:lstStyle/>
          <a:p>
            <a:pPr marL="1158240">
              <a:lnSpc>
                <a:spcPct val="100000"/>
              </a:lnSpc>
            </a:pPr>
            <a:r>
              <a:rPr dirty="0" sz="2500" spc="-5">
                <a:solidFill>
                  <a:srgbClr val="000000"/>
                </a:solidFill>
                <a:latin typeface="Times New Roman"/>
                <a:cs typeface="Times New Roman"/>
              </a:rPr>
              <a:t>1. </a:t>
            </a:r>
            <a:r>
              <a:rPr dirty="0" sz="2500" spc="-30">
                <a:solidFill>
                  <a:srgbClr val="000000"/>
                </a:solidFill>
              </a:rPr>
              <a:t>기술의</a:t>
            </a:r>
            <a:r>
              <a:rPr dirty="0" sz="2500" spc="-400">
                <a:solidFill>
                  <a:srgbClr val="000000"/>
                </a:solidFill>
              </a:rPr>
              <a:t> </a:t>
            </a:r>
            <a:r>
              <a:rPr dirty="0" sz="2500" spc="-45">
                <a:solidFill>
                  <a:srgbClr val="000000"/>
                </a:solidFill>
              </a:rPr>
              <a:t>개요</a:t>
            </a:r>
            <a:endParaRPr sz="2500">
              <a:latin typeface="Times New Roman"/>
              <a:cs typeface="Times New Roman"/>
            </a:endParaRPr>
          </a:p>
          <a:p>
            <a:pPr marL="1158240">
              <a:lnSpc>
                <a:spcPct val="100000"/>
              </a:lnSpc>
              <a:spcBef>
                <a:spcPts val="600"/>
              </a:spcBef>
            </a:pPr>
            <a:r>
              <a:rPr dirty="0" sz="2500" spc="-5">
                <a:solidFill>
                  <a:srgbClr val="000000"/>
                </a:solidFill>
                <a:latin typeface="Times New Roman"/>
                <a:cs typeface="Times New Roman"/>
              </a:rPr>
              <a:t>2.</a:t>
            </a:r>
            <a:r>
              <a:rPr dirty="0" sz="2500" spc="-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500" spc="-35">
                <a:solidFill>
                  <a:srgbClr val="000000"/>
                </a:solidFill>
              </a:rPr>
              <a:t>기술이전</a:t>
            </a:r>
            <a:r>
              <a:rPr dirty="0" sz="2500" spc="-345">
                <a:solidFill>
                  <a:srgbClr val="000000"/>
                </a:solidFill>
              </a:rPr>
              <a:t> </a:t>
            </a:r>
            <a:r>
              <a:rPr dirty="0" sz="2500" spc="-25">
                <a:solidFill>
                  <a:srgbClr val="000000"/>
                </a:solidFill>
              </a:rPr>
              <a:t>내용</a:t>
            </a:r>
            <a:r>
              <a:rPr dirty="0" sz="2500" spc="-330">
                <a:solidFill>
                  <a:srgbClr val="000000"/>
                </a:solidFill>
              </a:rPr>
              <a:t> </a:t>
            </a:r>
            <a:r>
              <a:rPr dirty="0" sz="2500" spc="-5">
                <a:solidFill>
                  <a:srgbClr val="000000"/>
                </a:solidFill>
              </a:rPr>
              <a:t>및</a:t>
            </a:r>
            <a:r>
              <a:rPr dirty="0" sz="2500" spc="-330">
                <a:solidFill>
                  <a:srgbClr val="000000"/>
                </a:solidFill>
              </a:rPr>
              <a:t> </a:t>
            </a:r>
            <a:r>
              <a:rPr dirty="0" sz="2500" spc="-45">
                <a:solidFill>
                  <a:srgbClr val="000000"/>
                </a:solidFill>
              </a:rPr>
              <a:t>범위</a:t>
            </a:r>
            <a:endParaRPr sz="2500">
              <a:latin typeface="Times New Roman"/>
              <a:cs typeface="Times New Roman"/>
            </a:endParaRPr>
          </a:p>
          <a:p>
            <a:pPr marL="1158240">
              <a:lnSpc>
                <a:spcPct val="100000"/>
              </a:lnSpc>
              <a:spcBef>
                <a:spcPts val="600"/>
              </a:spcBef>
            </a:pPr>
            <a:r>
              <a:rPr dirty="0" sz="2500" spc="-5">
                <a:solidFill>
                  <a:srgbClr val="000000"/>
                </a:solidFill>
                <a:latin typeface="Times New Roman"/>
                <a:cs typeface="Times New Roman"/>
              </a:rPr>
              <a:t>3. </a:t>
            </a:r>
            <a:r>
              <a:rPr dirty="0" sz="2500" spc="-40">
                <a:solidFill>
                  <a:srgbClr val="000000"/>
                </a:solidFill>
              </a:rPr>
              <a:t>경쟁기술과</a:t>
            </a:r>
            <a:r>
              <a:rPr dirty="0" sz="2500" spc="-415">
                <a:solidFill>
                  <a:srgbClr val="000000"/>
                </a:solidFill>
              </a:rPr>
              <a:t> </a:t>
            </a:r>
            <a:r>
              <a:rPr dirty="0" sz="2500" spc="-45">
                <a:solidFill>
                  <a:srgbClr val="000000"/>
                </a:solidFill>
              </a:rPr>
              <a:t>비교</a:t>
            </a:r>
            <a:endParaRPr sz="2500">
              <a:latin typeface="Times New Roman"/>
              <a:cs typeface="Times New Roman"/>
            </a:endParaRPr>
          </a:p>
          <a:p>
            <a:pPr marL="1158240">
              <a:lnSpc>
                <a:spcPct val="100000"/>
              </a:lnSpc>
              <a:spcBef>
                <a:spcPts val="600"/>
              </a:spcBef>
            </a:pPr>
            <a:r>
              <a:rPr dirty="0" sz="2500" spc="-5">
                <a:solidFill>
                  <a:srgbClr val="000000"/>
                </a:solidFill>
                <a:latin typeface="Times New Roman"/>
                <a:cs typeface="Times New Roman"/>
              </a:rPr>
              <a:t>4. </a:t>
            </a:r>
            <a:r>
              <a:rPr dirty="0" sz="2500" spc="-30">
                <a:solidFill>
                  <a:srgbClr val="000000"/>
                </a:solidFill>
              </a:rPr>
              <a:t>기술의</a:t>
            </a:r>
            <a:r>
              <a:rPr dirty="0" sz="2500" spc="-400">
                <a:solidFill>
                  <a:srgbClr val="000000"/>
                </a:solidFill>
              </a:rPr>
              <a:t> </a:t>
            </a:r>
            <a:r>
              <a:rPr dirty="0" sz="2500" spc="-45">
                <a:solidFill>
                  <a:srgbClr val="000000"/>
                </a:solidFill>
              </a:rPr>
              <a:t>사업성</a:t>
            </a:r>
            <a:endParaRPr sz="2500">
              <a:latin typeface="Times New Roman"/>
              <a:cs typeface="Times New Roman"/>
            </a:endParaRPr>
          </a:p>
          <a:p>
            <a:pPr marL="1158240">
              <a:lnSpc>
                <a:spcPct val="100000"/>
              </a:lnSpc>
              <a:spcBef>
                <a:spcPts val="600"/>
              </a:spcBef>
            </a:pPr>
            <a:r>
              <a:rPr dirty="0" sz="2500" spc="-5">
                <a:solidFill>
                  <a:srgbClr val="000000"/>
                </a:solidFill>
                <a:latin typeface="Times New Roman"/>
                <a:cs typeface="Times New Roman"/>
              </a:rPr>
              <a:t>5.</a:t>
            </a:r>
            <a:r>
              <a:rPr dirty="0" sz="2500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500" spc="-35">
                <a:solidFill>
                  <a:srgbClr val="000000"/>
                </a:solidFill>
              </a:rPr>
              <a:t>국내외</a:t>
            </a:r>
            <a:r>
              <a:rPr dirty="0" sz="2500" spc="-325">
                <a:solidFill>
                  <a:srgbClr val="000000"/>
                </a:solidFill>
              </a:rPr>
              <a:t> </a:t>
            </a:r>
            <a:r>
              <a:rPr dirty="0" sz="2500" spc="-25">
                <a:solidFill>
                  <a:srgbClr val="000000"/>
                </a:solidFill>
              </a:rPr>
              <a:t>시장</a:t>
            </a:r>
            <a:r>
              <a:rPr dirty="0" sz="2500" spc="-325">
                <a:solidFill>
                  <a:srgbClr val="000000"/>
                </a:solidFill>
              </a:rPr>
              <a:t> </a:t>
            </a:r>
            <a:r>
              <a:rPr dirty="0" sz="2500" spc="-25">
                <a:solidFill>
                  <a:srgbClr val="000000"/>
                </a:solidFill>
              </a:rPr>
              <a:t>동향</a:t>
            </a:r>
            <a:r>
              <a:rPr dirty="0" sz="2500" spc="-315">
                <a:solidFill>
                  <a:srgbClr val="000000"/>
                </a:solidFill>
              </a:rPr>
              <a:t> </a:t>
            </a:r>
            <a:r>
              <a:rPr dirty="0" sz="2500" spc="-5">
                <a:solidFill>
                  <a:srgbClr val="000000"/>
                </a:solidFill>
              </a:rPr>
              <a:t>및</a:t>
            </a:r>
            <a:r>
              <a:rPr dirty="0" sz="2500" spc="-315">
                <a:solidFill>
                  <a:srgbClr val="000000"/>
                </a:solidFill>
              </a:rPr>
              <a:t> </a:t>
            </a:r>
            <a:r>
              <a:rPr dirty="0" sz="2500" spc="-45">
                <a:solidFill>
                  <a:srgbClr val="000000"/>
                </a:solidFill>
              </a:rPr>
              <a:t>시장규모</a:t>
            </a:r>
            <a:r>
              <a:rPr dirty="0" sz="2500" spc="-45">
                <a:solidFill>
                  <a:srgbClr val="000000"/>
                </a:solidFill>
                <a:latin typeface="Times New Roman"/>
                <a:cs typeface="Times New Roman"/>
              </a:rPr>
              <a:t>/</a:t>
            </a:r>
            <a:r>
              <a:rPr dirty="0" sz="2500" spc="-45">
                <a:solidFill>
                  <a:srgbClr val="000000"/>
                </a:solidFill>
              </a:rPr>
              <a:t>성장률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583935" y="6394703"/>
            <a:ext cx="474713" cy="34518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850635" y="6394703"/>
            <a:ext cx="1122425" cy="34518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6765035" y="6394703"/>
            <a:ext cx="272033" cy="34518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6829043" y="6394703"/>
            <a:ext cx="1122426" cy="34518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793735" y="6394703"/>
            <a:ext cx="817626" cy="34518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70"/>
              </a:lnSpc>
            </a:pPr>
            <a:r>
              <a:rPr dirty="0" spc="-10"/>
              <a:t>P</a:t>
            </a:r>
            <a:r>
              <a:rPr dirty="0" spc="-5"/>
              <a:t>ro</a:t>
            </a:r>
            <a:r>
              <a:rPr dirty="0" spc="-10"/>
              <a:t>p</a:t>
            </a:r>
            <a:r>
              <a:rPr dirty="0" spc="-5"/>
              <a:t>ri</a:t>
            </a:r>
            <a:r>
              <a:rPr dirty="0" spc="5"/>
              <a:t>e</a:t>
            </a:r>
            <a:r>
              <a:rPr dirty="0" spc="-5"/>
              <a:t>tary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70"/>
              </a:lnSpc>
            </a:pPr>
            <a:r>
              <a:rPr dirty="0" spc="15">
                <a:latin typeface="Batang"/>
                <a:cs typeface="Batang"/>
              </a:rPr>
              <a:t>SW</a:t>
            </a:r>
            <a:r>
              <a:rPr dirty="0" spc="15"/>
              <a:t>콘텐츠연구소</a:t>
            </a:r>
            <a:r>
              <a:rPr dirty="0" spc="15">
                <a:latin typeface="Batang"/>
                <a:cs typeface="Batang"/>
              </a:rPr>
              <a:t>/</a:t>
            </a:r>
            <a:r>
              <a:rPr dirty="0" spc="15"/>
              <a:t>차세대콘텐츠</a:t>
            </a:r>
            <a:r>
              <a:rPr dirty="0" spc="-80"/>
              <a:t> </a:t>
            </a:r>
            <a:r>
              <a:rPr dirty="0"/>
              <a:t>연구본부</a:t>
            </a:r>
          </a:p>
        </p:txBody>
      </p:sp>
      <p:sp>
        <p:nvSpPr>
          <p:cNvPr id="15" name="object 1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585"/>
              </a:lnSpc>
            </a:pPr>
            <a:fld id="{81D60167-4931-47E6-BA6A-407CBD079E47}" type="slidenum">
              <a:rPr dirty="0" spc="25"/>
              <a:t>2</a:t>
            </a:fld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3444" y="5300471"/>
            <a:ext cx="9020556" cy="7985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3295"/>
              </a:lnSpc>
            </a:pPr>
            <a:r>
              <a:rPr dirty="0" sz="2800" spc="-175" b="1">
                <a:latin typeface="Arial Black"/>
                <a:cs typeface="Arial Black"/>
              </a:rPr>
              <a:t>1</a:t>
            </a:r>
            <a:r>
              <a:rPr dirty="0" spc="-175">
                <a:latin typeface="Gulim"/>
                <a:cs typeface="Gulim"/>
              </a:rPr>
              <a:t>. </a:t>
            </a:r>
            <a:r>
              <a:rPr dirty="0"/>
              <a:t>기술의</a:t>
            </a:r>
            <a:r>
              <a:rPr dirty="0" spc="55"/>
              <a:t> </a:t>
            </a:r>
            <a:r>
              <a:rPr dirty="0"/>
              <a:t>개요</a:t>
            </a:r>
            <a:endParaRPr sz="2800">
              <a:latin typeface="Gulim"/>
              <a:cs typeface="Gulim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05790" rIns="0" bIns="0" rtlCol="0" vert="horz">
            <a:spAutoFit/>
          </a:bodyPr>
          <a:lstStyle/>
          <a:p>
            <a:pPr marL="392430" marR="410845" indent="-342900">
              <a:lnSpc>
                <a:spcPct val="100000"/>
              </a:lnSpc>
            </a:pPr>
            <a:r>
              <a:rPr dirty="0" sz="2800" spc="10" b="0">
                <a:latin typeface="BatangChe"/>
                <a:cs typeface="BatangChe"/>
              </a:rPr>
              <a:t>▣</a:t>
            </a:r>
            <a:r>
              <a:rPr dirty="0" sz="2800" spc="10">
                <a:latin typeface="Arial"/>
                <a:cs typeface="Arial"/>
              </a:rPr>
              <a:t>3D</a:t>
            </a:r>
            <a:r>
              <a:rPr dirty="0" sz="2800" spc="75">
                <a:latin typeface="Arial"/>
                <a:cs typeface="Arial"/>
              </a:rPr>
              <a:t> </a:t>
            </a:r>
            <a:r>
              <a:rPr dirty="0" sz="2800" spc="-25"/>
              <a:t>스캔</a:t>
            </a:r>
            <a:r>
              <a:rPr dirty="0" sz="2800" spc="-145"/>
              <a:t> </a:t>
            </a:r>
            <a:r>
              <a:rPr dirty="0" sz="2800" spc="-35"/>
              <a:t>데이터</a:t>
            </a:r>
            <a:r>
              <a:rPr dirty="0" sz="2800" spc="-145"/>
              <a:t> </a:t>
            </a:r>
            <a:r>
              <a:rPr dirty="0" sz="2800" spc="-25"/>
              <a:t>기반</a:t>
            </a:r>
            <a:r>
              <a:rPr dirty="0" sz="2800" spc="-145"/>
              <a:t> </a:t>
            </a:r>
            <a:r>
              <a:rPr dirty="0" sz="2800" spc="-25"/>
              <a:t>체형</a:t>
            </a:r>
            <a:r>
              <a:rPr dirty="0" sz="2800" spc="-135"/>
              <a:t> </a:t>
            </a:r>
            <a:r>
              <a:rPr dirty="0" sz="2800" spc="-25"/>
              <a:t>반영</a:t>
            </a:r>
            <a:r>
              <a:rPr dirty="0" sz="2800" spc="-145"/>
              <a:t> </a:t>
            </a:r>
            <a:r>
              <a:rPr dirty="0" sz="2800" spc="-25"/>
              <a:t>인체</a:t>
            </a:r>
            <a:r>
              <a:rPr dirty="0" sz="2800" spc="-145"/>
              <a:t> </a:t>
            </a:r>
            <a:r>
              <a:rPr dirty="0" sz="2800" spc="15">
                <a:latin typeface="Arial"/>
                <a:cs typeface="Arial"/>
              </a:rPr>
              <a:t>3D</a:t>
            </a:r>
            <a:r>
              <a:rPr dirty="0" sz="2800" spc="70">
                <a:latin typeface="Arial"/>
                <a:cs typeface="Arial"/>
              </a:rPr>
              <a:t> </a:t>
            </a:r>
            <a:r>
              <a:rPr dirty="0" sz="2800" spc="-40"/>
              <a:t>아바타 </a:t>
            </a:r>
            <a:r>
              <a:rPr dirty="0" sz="2800" spc="-885"/>
              <a:t> </a:t>
            </a:r>
            <a:r>
              <a:rPr dirty="0" sz="2800" spc="-25"/>
              <a:t>생성 </a:t>
            </a:r>
            <a:r>
              <a:rPr dirty="0" sz="2800" spc="-5"/>
              <a:t>및 </a:t>
            </a:r>
            <a:r>
              <a:rPr dirty="0" sz="2800" spc="-25"/>
              <a:t>체형 측정</a:t>
            </a:r>
            <a:r>
              <a:rPr dirty="0" sz="2800" spc="-550"/>
              <a:t> </a:t>
            </a:r>
            <a:r>
              <a:rPr dirty="0" sz="2800" spc="-45"/>
              <a:t>기술</a:t>
            </a:r>
            <a:endParaRPr sz="2800">
              <a:latin typeface="Arial"/>
              <a:cs typeface="Arial"/>
            </a:endParaRPr>
          </a:p>
          <a:p>
            <a:pPr marL="526415">
              <a:lnSpc>
                <a:spcPct val="100000"/>
              </a:lnSpc>
              <a:spcBef>
                <a:spcPts val="315"/>
              </a:spcBef>
            </a:pPr>
            <a:r>
              <a:rPr dirty="0" sz="1800" spc="-5" b="0">
                <a:solidFill>
                  <a:srgbClr val="6600CC"/>
                </a:solidFill>
                <a:latin typeface="Wingdings"/>
                <a:cs typeface="Wingdings"/>
              </a:rPr>
              <a:t></a:t>
            </a:r>
            <a:r>
              <a:rPr dirty="0" sz="1800" spc="-1170" b="0">
                <a:solidFill>
                  <a:srgbClr val="6600CC"/>
                </a:solidFill>
                <a:latin typeface="Wingdings"/>
                <a:cs typeface="Wingdings"/>
              </a:rPr>
              <a:t></a:t>
            </a:r>
            <a:r>
              <a:rPr dirty="0" sz="1800" spc="-5" b="0">
                <a:solidFill>
                  <a:srgbClr val="000000"/>
                </a:solidFill>
                <a:latin typeface="Times New Roman"/>
                <a:cs typeface="Times New Roman"/>
              </a:rPr>
              <a:t>3D</a:t>
            </a:r>
            <a:r>
              <a:rPr dirty="0" sz="1800" spc="-10" b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 b="0">
                <a:solidFill>
                  <a:srgbClr val="000000"/>
                </a:solidFill>
                <a:latin typeface="Gulim"/>
                <a:cs typeface="Gulim"/>
              </a:rPr>
              <a:t>스캔된</a:t>
            </a:r>
            <a:r>
              <a:rPr dirty="0" sz="1800" spc="-170" b="0">
                <a:solidFill>
                  <a:srgbClr val="000000"/>
                </a:solidFill>
                <a:latin typeface="Gulim"/>
                <a:cs typeface="Gulim"/>
              </a:rPr>
              <a:t> </a:t>
            </a:r>
            <a:r>
              <a:rPr dirty="0" sz="1800" b="0">
                <a:solidFill>
                  <a:srgbClr val="000000"/>
                </a:solidFill>
                <a:latin typeface="Gulim"/>
                <a:cs typeface="Gulim"/>
              </a:rPr>
              <a:t>사용자의</a:t>
            </a:r>
            <a:r>
              <a:rPr dirty="0" sz="1800" spc="-155" b="0">
                <a:solidFill>
                  <a:srgbClr val="000000"/>
                </a:solidFill>
                <a:latin typeface="Gulim"/>
                <a:cs typeface="Gulim"/>
              </a:rPr>
              <a:t> </a:t>
            </a:r>
            <a:r>
              <a:rPr dirty="0" sz="1800" spc="-5" b="0">
                <a:solidFill>
                  <a:srgbClr val="000000"/>
                </a:solidFill>
                <a:latin typeface="Times New Roman"/>
                <a:cs typeface="Times New Roman"/>
              </a:rPr>
              <a:t>3D </a:t>
            </a:r>
            <a:r>
              <a:rPr dirty="0" sz="1800" b="0">
                <a:solidFill>
                  <a:srgbClr val="000000"/>
                </a:solidFill>
                <a:latin typeface="Gulim"/>
                <a:cs typeface="Gulim"/>
              </a:rPr>
              <a:t>형상</a:t>
            </a:r>
            <a:r>
              <a:rPr dirty="0" sz="1800" b="0">
                <a:solidFill>
                  <a:srgbClr val="000000"/>
                </a:solidFill>
                <a:latin typeface="Times New Roman"/>
                <a:cs typeface="Times New Roman"/>
              </a:rPr>
              <a:t>(Geometry)</a:t>
            </a:r>
            <a:r>
              <a:rPr dirty="0" sz="1800" spc="-40" b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 b="0">
                <a:solidFill>
                  <a:srgbClr val="000000"/>
                </a:solidFill>
                <a:latin typeface="Gulim"/>
                <a:cs typeface="Gulim"/>
              </a:rPr>
              <a:t>정보로부터</a:t>
            </a:r>
            <a:r>
              <a:rPr dirty="0" sz="1800" spc="-155" b="0">
                <a:solidFill>
                  <a:srgbClr val="000000"/>
                </a:solidFill>
                <a:latin typeface="Gulim"/>
                <a:cs typeface="Gulim"/>
              </a:rPr>
              <a:t> </a:t>
            </a:r>
            <a:r>
              <a:rPr dirty="0" sz="1800" b="0">
                <a:solidFill>
                  <a:srgbClr val="000000"/>
                </a:solidFill>
                <a:latin typeface="Gulim"/>
                <a:cs typeface="Gulim"/>
              </a:rPr>
              <a:t>사용자의</a:t>
            </a:r>
            <a:r>
              <a:rPr dirty="0" sz="1800" spc="-170" b="0">
                <a:solidFill>
                  <a:srgbClr val="000000"/>
                </a:solidFill>
                <a:latin typeface="Gulim"/>
                <a:cs typeface="Gulim"/>
              </a:rPr>
              <a:t> </a:t>
            </a:r>
            <a:r>
              <a:rPr dirty="0" sz="1800" b="0">
                <a:solidFill>
                  <a:srgbClr val="000000"/>
                </a:solidFill>
                <a:latin typeface="Gulim"/>
                <a:cs typeface="Gulim"/>
              </a:rPr>
              <a:t>체형</a:t>
            </a:r>
            <a:r>
              <a:rPr dirty="0" sz="1800" spc="-155" b="0">
                <a:solidFill>
                  <a:srgbClr val="000000"/>
                </a:solidFill>
                <a:latin typeface="Gulim"/>
                <a:cs typeface="Gulim"/>
              </a:rPr>
              <a:t> </a:t>
            </a:r>
            <a:r>
              <a:rPr dirty="0" sz="1800" b="0">
                <a:solidFill>
                  <a:srgbClr val="000000"/>
                </a:solidFill>
                <a:latin typeface="Gulim"/>
                <a:cs typeface="Gulim"/>
              </a:rPr>
              <a:t>및</a:t>
            </a:r>
            <a:r>
              <a:rPr dirty="0" sz="1800" spc="-170" b="0">
                <a:solidFill>
                  <a:srgbClr val="000000"/>
                </a:solidFill>
                <a:latin typeface="Gulim"/>
                <a:cs typeface="Gulim"/>
              </a:rPr>
              <a:t> </a:t>
            </a:r>
            <a:r>
              <a:rPr dirty="0" sz="1800" b="0">
                <a:solidFill>
                  <a:srgbClr val="000000"/>
                </a:solidFill>
                <a:latin typeface="Gulim"/>
                <a:cs typeface="Gulim"/>
              </a:rPr>
              <a:t>체형</a:t>
            </a:r>
            <a:endParaRPr sz="1800">
              <a:latin typeface="Gulim"/>
              <a:cs typeface="Gulim"/>
            </a:endParaRPr>
          </a:p>
          <a:p>
            <a:pPr marL="811530">
              <a:lnSpc>
                <a:spcPct val="100000"/>
              </a:lnSpc>
            </a:pPr>
            <a:r>
              <a:rPr dirty="0" sz="1800" b="0">
                <a:solidFill>
                  <a:srgbClr val="000000"/>
                </a:solidFill>
                <a:latin typeface="Gulim"/>
                <a:cs typeface="Gulim"/>
              </a:rPr>
              <a:t>반영</a:t>
            </a:r>
            <a:r>
              <a:rPr dirty="0" sz="1800" spc="-160" b="0">
                <a:solidFill>
                  <a:srgbClr val="000000"/>
                </a:solidFill>
                <a:latin typeface="Gulim"/>
                <a:cs typeface="Gulim"/>
              </a:rPr>
              <a:t> </a:t>
            </a:r>
            <a:r>
              <a:rPr dirty="0" sz="1800" spc="-5" b="0">
                <a:solidFill>
                  <a:srgbClr val="000000"/>
                </a:solidFill>
                <a:latin typeface="Gulim"/>
                <a:cs typeface="Gulim"/>
              </a:rPr>
              <a:t>관절</a:t>
            </a:r>
            <a:r>
              <a:rPr dirty="0" sz="1800" spc="-150" b="0">
                <a:solidFill>
                  <a:srgbClr val="000000"/>
                </a:solidFill>
                <a:latin typeface="Gulim"/>
                <a:cs typeface="Gulim"/>
              </a:rPr>
              <a:t> </a:t>
            </a:r>
            <a:r>
              <a:rPr dirty="0" sz="1800" spc="-5" b="0">
                <a:solidFill>
                  <a:srgbClr val="000000"/>
                </a:solidFill>
                <a:latin typeface="Gulim"/>
                <a:cs typeface="Gulim"/>
              </a:rPr>
              <a:t>위치</a:t>
            </a:r>
            <a:r>
              <a:rPr dirty="0" sz="1800" spc="-160" b="0">
                <a:solidFill>
                  <a:srgbClr val="000000"/>
                </a:solidFill>
                <a:latin typeface="Gulim"/>
                <a:cs typeface="Gulim"/>
              </a:rPr>
              <a:t> </a:t>
            </a:r>
            <a:r>
              <a:rPr dirty="0" sz="1800" spc="-5" b="0">
                <a:solidFill>
                  <a:srgbClr val="000000"/>
                </a:solidFill>
                <a:latin typeface="Gulim"/>
                <a:cs typeface="Gulim"/>
              </a:rPr>
              <a:t>추정을</a:t>
            </a:r>
            <a:r>
              <a:rPr dirty="0" sz="1800" spc="-145" b="0">
                <a:solidFill>
                  <a:srgbClr val="000000"/>
                </a:solidFill>
                <a:latin typeface="Gulim"/>
                <a:cs typeface="Gulim"/>
              </a:rPr>
              <a:t> </a:t>
            </a:r>
            <a:r>
              <a:rPr dirty="0" sz="1800" spc="-5" b="0">
                <a:solidFill>
                  <a:srgbClr val="000000"/>
                </a:solidFill>
                <a:latin typeface="Gulim"/>
                <a:cs typeface="Gulim"/>
              </a:rPr>
              <a:t>통해</a:t>
            </a:r>
            <a:r>
              <a:rPr dirty="0" sz="1800" spc="-150" b="0">
                <a:solidFill>
                  <a:srgbClr val="000000"/>
                </a:solidFill>
                <a:latin typeface="Gulim"/>
                <a:cs typeface="Gulim"/>
              </a:rPr>
              <a:t> </a:t>
            </a:r>
            <a:r>
              <a:rPr dirty="0" sz="1800" spc="-5" b="0">
                <a:solidFill>
                  <a:srgbClr val="000000"/>
                </a:solidFill>
                <a:latin typeface="Gulim"/>
                <a:cs typeface="Gulim"/>
              </a:rPr>
              <a:t>사용자의</a:t>
            </a:r>
            <a:r>
              <a:rPr dirty="0" sz="1800" spc="-160" b="0">
                <a:solidFill>
                  <a:srgbClr val="000000"/>
                </a:solidFill>
                <a:latin typeface="Gulim"/>
                <a:cs typeface="Gulim"/>
              </a:rPr>
              <a:t> </a:t>
            </a:r>
            <a:r>
              <a:rPr dirty="0" sz="1800" spc="-5" b="0">
                <a:solidFill>
                  <a:srgbClr val="000000"/>
                </a:solidFill>
                <a:latin typeface="Gulim"/>
                <a:cs typeface="Gulim"/>
              </a:rPr>
              <a:t>체형을</a:t>
            </a:r>
            <a:r>
              <a:rPr dirty="0" sz="1800" spc="-145" b="0">
                <a:solidFill>
                  <a:srgbClr val="000000"/>
                </a:solidFill>
                <a:latin typeface="Gulim"/>
                <a:cs typeface="Gulim"/>
              </a:rPr>
              <a:t> </a:t>
            </a:r>
            <a:r>
              <a:rPr dirty="0" sz="1800" spc="-5" b="0">
                <a:solidFill>
                  <a:srgbClr val="000000"/>
                </a:solidFill>
                <a:latin typeface="Gulim"/>
                <a:cs typeface="Gulim"/>
              </a:rPr>
              <a:t>반영하는</a:t>
            </a:r>
            <a:r>
              <a:rPr dirty="0" sz="1800" spc="-160" b="0">
                <a:solidFill>
                  <a:srgbClr val="000000"/>
                </a:solidFill>
                <a:latin typeface="Gulim"/>
                <a:cs typeface="Gulim"/>
              </a:rPr>
              <a:t> </a:t>
            </a:r>
            <a:r>
              <a:rPr dirty="0" sz="1800" spc="-5" b="0">
                <a:solidFill>
                  <a:srgbClr val="000000"/>
                </a:solidFill>
                <a:latin typeface="Gulim"/>
                <a:cs typeface="Gulim"/>
              </a:rPr>
              <a:t>애니메이션</a:t>
            </a:r>
            <a:r>
              <a:rPr dirty="0" sz="1800" spc="-145" b="0">
                <a:solidFill>
                  <a:srgbClr val="000000"/>
                </a:solidFill>
                <a:latin typeface="Gulim"/>
                <a:cs typeface="Gulim"/>
              </a:rPr>
              <a:t> </a:t>
            </a:r>
            <a:r>
              <a:rPr dirty="0" sz="1800" spc="-5" b="0">
                <a:solidFill>
                  <a:srgbClr val="000000"/>
                </a:solidFill>
                <a:latin typeface="Gulim"/>
                <a:cs typeface="Gulim"/>
              </a:rPr>
              <a:t>제어가</a:t>
            </a:r>
            <a:endParaRPr sz="1800">
              <a:latin typeface="Gulim"/>
              <a:cs typeface="Gulim"/>
            </a:endParaRPr>
          </a:p>
          <a:p>
            <a:pPr marL="811530">
              <a:lnSpc>
                <a:spcPct val="100000"/>
              </a:lnSpc>
            </a:pPr>
            <a:r>
              <a:rPr dirty="0" sz="1800" b="0">
                <a:solidFill>
                  <a:srgbClr val="000000"/>
                </a:solidFill>
                <a:latin typeface="Gulim"/>
                <a:cs typeface="Gulim"/>
              </a:rPr>
              <a:t>가능한</a:t>
            </a:r>
            <a:r>
              <a:rPr dirty="0" sz="1800" spc="-170" b="0">
                <a:solidFill>
                  <a:srgbClr val="000000"/>
                </a:solidFill>
                <a:latin typeface="Gulim"/>
                <a:cs typeface="Gulim"/>
              </a:rPr>
              <a:t> </a:t>
            </a:r>
            <a:r>
              <a:rPr dirty="0" sz="1800" spc="-5" b="0">
                <a:solidFill>
                  <a:srgbClr val="000000"/>
                </a:solidFill>
                <a:latin typeface="Times New Roman"/>
                <a:cs typeface="Times New Roman"/>
              </a:rPr>
              <a:t>3D</a:t>
            </a:r>
            <a:r>
              <a:rPr dirty="0" sz="1800" spc="-10" b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 b="0">
                <a:solidFill>
                  <a:srgbClr val="000000"/>
                </a:solidFill>
                <a:latin typeface="Gulim"/>
                <a:cs typeface="Gulim"/>
              </a:rPr>
              <a:t>아바타를</a:t>
            </a:r>
            <a:r>
              <a:rPr dirty="0" sz="1800" spc="-160" b="0">
                <a:solidFill>
                  <a:srgbClr val="000000"/>
                </a:solidFill>
                <a:latin typeface="Gulim"/>
                <a:cs typeface="Gulim"/>
              </a:rPr>
              <a:t> </a:t>
            </a:r>
            <a:r>
              <a:rPr dirty="0" sz="1800" b="0">
                <a:solidFill>
                  <a:srgbClr val="000000"/>
                </a:solidFill>
                <a:latin typeface="Gulim"/>
                <a:cs typeface="Gulim"/>
              </a:rPr>
              <a:t>생성</a:t>
            </a:r>
            <a:r>
              <a:rPr dirty="0" sz="1800" spc="-165" b="0">
                <a:solidFill>
                  <a:srgbClr val="000000"/>
                </a:solidFill>
                <a:latin typeface="Gulim"/>
                <a:cs typeface="Gulim"/>
              </a:rPr>
              <a:t> </a:t>
            </a:r>
            <a:r>
              <a:rPr dirty="0" sz="1800" b="0">
                <a:solidFill>
                  <a:srgbClr val="000000"/>
                </a:solidFill>
                <a:latin typeface="Gulim"/>
                <a:cs typeface="Gulim"/>
              </a:rPr>
              <a:t>및</a:t>
            </a:r>
            <a:r>
              <a:rPr dirty="0" sz="1800" spc="-160" b="0">
                <a:solidFill>
                  <a:srgbClr val="000000"/>
                </a:solidFill>
                <a:latin typeface="Gulim"/>
                <a:cs typeface="Gulim"/>
              </a:rPr>
              <a:t> </a:t>
            </a:r>
            <a:r>
              <a:rPr dirty="0" sz="1800" b="0">
                <a:solidFill>
                  <a:srgbClr val="000000"/>
                </a:solidFill>
                <a:latin typeface="Gulim"/>
                <a:cs typeface="Gulim"/>
              </a:rPr>
              <a:t>사용자의</a:t>
            </a:r>
            <a:r>
              <a:rPr dirty="0" sz="1800" spc="-170" b="0">
                <a:solidFill>
                  <a:srgbClr val="000000"/>
                </a:solidFill>
                <a:latin typeface="Gulim"/>
                <a:cs typeface="Gulim"/>
              </a:rPr>
              <a:t> </a:t>
            </a:r>
            <a:r>
              <a:rPr dirty="0" sz="1800" b="0">
                <a:solidFill>
                  <a:srgbClr val="000000"/>
                </a:solidFill>
                <a:latin typeface="Gulim"/>
                <a:cs typeface="Gulim"/>
              </a:rPr>
              <a:t>체형정보를</a:t>
            </a:r>
            <a:r>
              <a:rPr dirty="0" sz="1800" spc="-160" b="0">
                <a:solidFill>
                  <a:srgbClr val="000000"/>
                </a:solidFill>
                <a:latin typeface="Gulim"/>
                <a:cs typeface="Gulim"/>
              </a:rPr>
              <a:t> </a:t>
            </a:r>
            <a:r>
              <a:rPr dirty="0" sz="1800" b="0">
                <a:solidFill>
                  <a:srgbClr val="000000"/>
                </a:solidFill>
                <a:latin typeface="Gulim"/>
                <a:cs typeface="Gulim"/>
              </a:rPr>
              <a:t>자동</a:t>
            </a:r>
            <a:r>
              <a:rPr dirty="0" sz="1800" spc="-170" b="0">
                <a:solidFill>
                  <a:srgbClr val="000000"/>
                </a:solidFill>
                <a:latin typeface="Gulim"/>
                <a:cs typeface="Gulim"/>
              </a:rPr>
              <a:t> </a:t>
            </a:r>
            <a:r>
              <a:rPr dirty="0" sz="1800" b="0">
                <a:solidFill>
                  <a:srgbClr val="000000"/>
                </a:solidFill>
                <a:latin typeface="Gulim"/>
                <a:cs typeface="Gulim"/>
              </a:rPr>
              <a:t>측정하여</a:t>
            </a:r>
            <a:r>
              <a:rPr dirty="0" sz="1800" spc="-160" b="0">
                <a:solidFill>
                  <a:srgbClr val="000000"/>
                </a:solidFill>
                <a:latin typeface="Gulim"/>
                <a:cs typeface="Gulim"/>
              </a:rPr>
              <a:t> </a:t>
            </a:r>
            <a:r>
              <a:rPr dirty="0" sz="1800" b="0">
                <a:solidFill>
                  <a:srgbClr val="000000"/>
                </a:solidFill>
                <a:latin typeface="Gulim"/>
                <a:cs typeface="Gulim"/>
              </a:rPr>
              <a:t>제공하는</a:t>
            </a:r>
            <a:endParaRPr sz="1800">
              <a:latin typeface="Gulim"/>
              <a:cs typeface="Gulim"/>
            </a:endParaRPr>
          </a:p>
          <a:p>
            <a:pPr marL="811530">
              <a:lnSpc>
                <a:spcPct val="100000"/>
              </a:lnSpc>
            </a:pPr>
            <a:r>
              <a:rPr dirty="0" sz="1800" spc="-5" b="0">
                <a:solidFill>
                  <a:srgbClr val="000000"/>
                </a:solidFill>
                <a:latin typeface="Times New Roman"/>
                <a:cs typeface="Times New Roman"/>
              </a:rPr>
              <a:t>SW</a:t>
            </a:r>
            <a:r>
              <a:rPr dirty="0" sz="1800" spc="-125" b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 b="0">
                <a:solidFill>
                  <a:srgbClr val="000000"/>
                </a:solidFill>
                <a:latin typeface="Gulim"/>
                <a:cs typeface="Gulim"/>
              </a:rPr>
              <a:t>기술</a:t>
            </a:r>
            <a:endParaRPr sz="1800">
              <a:latin typeface="Gulim"/>
              <a:cs typeface="Gulim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583935" y="6394703"/>
            <a:ext cx="474713" cy="34518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850635" y="6394703"/>
            <a:ext cx="1122425" cy="34518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765035" y="6394703"/>
            <a:ext cx="272033" cy="34518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829043" y="6394703"/>
            <a:ext cx="1122426" cy="34518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793735" y="6394703"/>
            <a:ext cx="817626" cy="34518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449072" y="5574995"/>
            <a:ext cx="1248410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10" b="1">
                <a:solidFill>
                  <a:srgbClr val="FFFFFF"/>
                </a:solidFill>
                <a:latin typeface="Arial"/>
                <a:cs typeface="Arial"/>
              </a:rPr>
              <a:t>3D </a:t>
            </a:r>
            <a:r>
              <a:rPr dirty="0" sz="1400" spc="-5" b="1">
                <a:solidFill>
                  <a:srgbClr val="FFFFFF"/>
                </a:solidFill>
                <a:latin typeface="Malgun Gothic"/>
                <a:cs typeface="Malgun Gothic"/>
              </a:rPr>
              <a:t>스캔</a:t>
            </a:r>
            <a:r>
              <a:rPr dirty="0" sz="1400" spc="-140" b="1">
                <a:solidFill>
                  <a:srgbClr val="FFFFFF"/>
                </a:solidFill>
                <a:latin typeface="Malgun Gothic"/>
                <a:cs typeface="Malgun Gothic"/>
              </a:rPr>
              <a:t> </a:t>
            </a:r>
            <a:r>
              <a:rPr dirty="0" sz="1400" spc="-15" b="1">
                <a:solidFill>
                  <a:srgbClr val="FFFFFF"/>
                </a:solidFill>
                <a:latin typeface="Malgun Gothic"/>
                <a:cs typeface="Malgun Gothic"/>
              </a:rPr>
              <a:t>데이터</a:t>
            </a:r>
            <a:endParaRPr sz="1400">
              <a:latin typeface="Malgun Gothic"/>
              <a:cs typeface="Malgun Gothic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995677" y="5501843"/>
            <a:ext cx="1136650" cy="4298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R="42545">
              <a:lnSpc>
                <a:spcPct val="100000"/>
              </a:lnSpc>
            </a:pPr>
            <a:r>
              <a:rPr dirty="0" sz="1400" spc="-10" b="1">
                <a:solidFill>
                  <a:srgbClr val="FFFFFF"/>
                </a:solidFill>
                <a:latin typeface="Malgun Gothic"/>
                <a:cs typeface="Malgun Gothic"/>
              </a:rPr>
              <a:t>신체부위</a:t>
            </a:r>
            <a:endParaRPr sz="1400">
              <a:latin typeface="Malgun Gothic"/>
              <a:cs typeface="Malgun Gothic"/>
            </a:endParaRPr>
          </a:p>
          <a:p>
            <a:pPr algn="ctr">
              <a:lnSpc>
                <a:spcPct val="100000"/>
              </a:lnSpc>
            </a:pPr>
            <a:r>
              <a:rPr dirty="0" sz="1400" spc="-10" b="1">
                <a:solidFill>
                  <a:srgbClr val="FFFFFF"/>
                </a:solidFill>
                <a:latin typeface="Malgun Gothic"/>
                <a:cs typeface="Malgun Gothic"/>
              </a:rPr>
              <a:t>대응관계</a:t>
            </a:r>
            <a:r>
              <a:rPr dirty="0" sz="1400" spc="-190" b="1">
                <a:solidFill>
                  <a:srgbClr val="FFFFFF"/>
                </a:solidFill>
                <a:latin typeface="Malgun Gothic"/>
                <a:cs typeface="Malgun Gothic"/>
              </a:rPr>
              <a:t> </a:t>
            </a:r>
            <a:r>
              <a:rPr dirty="0" sz="1400" spc="-15" b="1">
                <a:solidFill>
                  <a:srgbClr val="FFFFFF"/>
                </a:solidFill>
                <a:latin typeface="Malgun Gothic"/>
                <a:cs typeface="Malgun Gothic"/>
              </a:rPr>
              <a:t>입력</a:t>
            </a:r>
            <a:endParaRPr sz="1400">
              <a:latin typeface="Malgun Gothic"/>
              <a:cs typeface="Malgun Gothic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011295" y="5522569"/>
            <a:ext cx="2061845" cy="4292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 indent="170180">
              <a:lnSpc>
                <a:spcPct val="100000"/>
              </a:lnSpc>
            </a:pPr>
            <a:r>
              <a:rPr dirty="0" sz="1400" spc="-15" b="1">
                <a:solidFill>
                  <a:srgbClr val="FFFFFF"/>
                </a:solidFill>
                <a:latin typeface="Malgun Gothic"/>
                <a:cs typeface="Malgun Gothic"/>
              </a:rPr>
              <a:t>애니메이션 </a:t>
            </a:r>
            <a:r>
              <a:rPr dirty="0" sz="1400" spc="-5" b="1">
                <a:solidFill>
                  <a:srgbClr val="FFFFFF"/>
                </a:solidFill>
                <a:latin typeface="Malgun Gothic"/>
                <a:cs typeface="Malgun Gothic"/>
              </a:rPr>
              <a:t>제어</a:t>
            </a:r>
            <a:r>
              <a:rPr dirty="0" sz="1400" spc="-190" b="1">
                <a:solidFill>
                  <a:srgbClr val="FFFFFF"/>
                </a:solidFill>
                <a:latin typeface="Malgun Gothic"/>
                <a:cs typeface="Malgun Gothic"/>
              </a:rPr>
              <a:t> </a:t>
            </a:r>
            <a:r>
              <a:rPr dirty="0" sz="1400" spc="-15" b="1">
                <a:solidFill>
                  <a:srgbClr val="FFFFFF"/>
                </a:solidFill>
                <a:latin typeface="Malgun Gothic"/>
                <a:cs typeface="Malgun Gothic"/>
              </a:rPr>
              <a:t>가능 </a:t>
            </a:r>
            <a:r>
              <a:rPr dirty="0" sz="1400" spc="-15" b="1">
                <a:solidFill>
                  <a:srgbClr val="FFFFFF"/>
                </a:solidFill>
                <a:latin typeface="Malgun Gothic"/>
                <a:cs typeface="Malgun Gothic"/>
              </a:rPr>
              <a:t> </a:t>
            </a:r>
            <a:r>
              <a:rPr dirty="0" sz="1400" spc="-5" b="1">
                <a:solidFill>
                  <a:srgbClr val="FFFFFF"/>
                </a:solidFill>
                <a:latin typeface="Malgun Gothic"/>
                <a:cs typeface="Malgun Gothic"/>
              </a:rPr>
              <a:t>인체 </a:t>
            </a:r>
            <a:r>
              <a:rPr dirty="0" sz="1400" spc="10" b="1">
                <a:solidFill>
                  <a:srgbClr val="FFFFFF"/>
                </a:solidFill>
                <a:latin typeface="Arial"/>
                <a:cs typeface="Arial"/>
              </a:rPr>
              <a:t>3D </a:t>
            </a:r>
            <a:r>
              <a:rPr dirty="0" sz="1400" spc="-10" b="1">
                <a:solidFill>
                  <a:srgbClr val="FFFFFF"/>
                </a:solidFill>
                <a:latin typeface="Malgun Gothic"/>
                <a:cs typeface="Malgun Gothic"/>
              </a:rPr>
              <a:t>아바타 </a:t>
            </a:r>
            <a:r>
              <a:rPr dirty="0" sz="1400" spc="-5" b="1">
                <a:solidFill>
                  <a:srgbClr val="FFFFFF"/>
                </a:solidFill>
                <a:latin typeface="Malgun Gothic"/>
                <a:cs typeface="Malgun Gothic"/>
              </a:rPr>
              <a:t>자동</a:t>
            </a:r>
            <a:r>
              <a:rPr dirty="0" sz="1400" spc="-295" b="1">
                <a:solidFill>
                  <a:srgbClr val="FFFFFF"/>
                </a:solidFill>
                <a:latin typeface="Malgun Gothic"/>
                <a:cs typeface="Malgun Gothic"/>
              </a:rPr>
              <a:t> </a:t>
            </a:r>
            <a:r>
              <a:rPr dirty="0" sz="1400" spc="-15" b="1">
                <a:solidFill>
                  <a:srgbClr val="FFFFFF"/>
                </a:solidFill>
                <a:latin typeface="Malgun Gothic"/>
                <a:cs typeface="Malgun Gothic"/>
              </a:rPr>
              <a:t>생성</a:t>
            </a:r>
            <a:endParaRPr sz="1400">
              <a:latin typeface="Malgun Gothic"/>
              <a:cs typeface="Malgun Gothic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612763" y="5576519"/>
            <a:ext cx="1778635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-10" b="1">
                <a:solidFill>
                  <a:srgbClr val="FFFFFF"/>
                </a:solidFill>
                <a:latin typeface="Malgun Gothic"/>
                <a:cs typeface="Malgun Gothic"/>
              </a:rPr>
              <a:t>사용자 </a:t>
            </a:r>
            <a:r>
              <a:rPr dirty="0" sz="1400" spc="-5" b="1">
                <a:solidFill>
                  <a:srgbClr val="FFFFFF"/>
                </a:solidFill>
                <a:latin typeface="Malgun Gothic"/>
                <a:cs typeface="Malgun Gothic"/>
              </a:rPr>
              <a:t>체형 자동</a:t>
            </a:r>
            <a:r>
              <a:rPr dirty="0" sz="1400" spc="-310" b="1">
                <a:solidFill>
                  <a:srgbClr val="FFFFFF"/>
                </a:solidFill>
                <a:latin typeface="Malgun Gothic"/>
                <a:cs typeface="Malgun Gothic"/>
              </a:rPr>
              <a:t> </a:t>
            </a:r>
            <a:r>
              <a:rPr dirty="0" sz="1400" spc="-15" b="1">
                <a:solidFill>
                  <a:srgbClr val="FFFFFF"/>
                </a:solidFill>
                <a:latin typeface="Malgun Gothic"/>
                <a:cs typeface="Malgun Gothic"/>
              </a:rPr>
              <a:t>측정</a:t>
            </a:r>
            <a:endParaRPr sz="1400">
              <a:latin typeface="Malgun Gothic"/>
              <a:cs typeface="Malgun Gothic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66927" y="3432047"/>
            <a:ext cx="1053084" cy="20193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3448811" y="3515867"/>
            <a:ext cx="1027176" cy="202082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255008" y="3531108"/>
            <a:ext cx="943356" cy="202082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5117591" y="3502152"/>
            <a:ext cx="1019556" cy="202082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819655" y="3432047"/>
            <a:ext cx="1356359" cy="20193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2058161" y="4333494"/>
            <a:ext cx="60960" cy="62865"/>
          </a:xfrm>
          <a:custGeom>
            <a:avLst/>
            <a:gdLst/>
            <a:ahLst/>
            <a:cxnLst/>
            <a:rect l="l" t="t" r="r" b="b"/>
            <a:pathLst>
              <a:path w="60960" h="62864">
                <a:moveTo>
                  <a:pt x="30480" y="0"/>
                </a:moveTo>
                <a:lnTo>
                  <a:pt x="18591" y="2452"/>
                </a:lnTo>
                <a:lnTo>
                  <a:pt x="8905" y="9143"/>
                </a:lnTo>
                <a:lnTo>
                  <a:pt x="2387" y="19073"/>
                </a:lnTo>
                <a:lnTo>
                  <a:pt x="0" y="31241"/>
                </a:lnTo>
                <a:lnTo>
                  <a:pt x="2387" y="43410"/>
                </a:lnTo>
                <a:lnTo>
                  <a:pt x="8905" y="53339"/>
                </a:lnTo>
                <a:lnTo>
                  <a:pt x="18591" y="60031"/>
                </a:lnTo>
                <a:lnTo>
                  <a:pt x="30480" y="62483"/>
                </a:lnTo>
                <a:lnTo>
                  <a:pt x="42368" y="60031"/>
                </a:lnTo>
                <a:lnTo>
                  <a:pt x="52054" y="53339"/>
                </a:lnTo>
                <a:lnTo>
                  <a:pt x="58572" y="43410"/>
                </a:lnTo>
                <a:lnTo>
                  <a:pt x="60960" y="31241"/>
                </a:lnTo>
                <a:lnTo>
                  <a:pt x="58572" y="19073"/>
                </a:lnTo>
                <a:lnTo>
                  <a:pt x="52054" y="9143"/>
                </a:lnTo>
                <a:lnTo>
                  <a:pt x="42368" y="2452"/>
                </a:lnTo>
                <a:lnTo>
                  <a:pt x="3048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2058161" y="4333494"/>
            <a:ext cx="60960" cy="62865"/>
          </a:xfrm>
          <a:custGeom>
            <a:avLst/>
            <a:gdLst/>
            <a:ahLst/>
            <a:cxnLst/>
            <a:rect l="l" t="t" r="r" b="b"/>
            <a:pathLst>
              <a:path w="60960" h="62864">
                <a:moveTo>
                  <a:pt x="60960" y="31241"/>
                </a:moveTo>
                <a:lnTo>
                  <a:pt x="58572" y="43410"/>
                </a:lnTo>
                <a:lnTo>
                  <a:pt x="52054" y="53339"/>
                </a:lnTo>
                <a:lnTo>
                  <a:pt x="42368" y="60031"/>
                </a:lnTo>
                <a:lnTo>
                  <a:pt x="30480" y="62483"/>
                </a:lnTo>
                <a:lnTo>
                  <a:pt x="18591" y="60031"/>
                </a:lnTo>
                <a:lnTo>
                  <a:pt x="8905" y="53339"/>
                </a:lnTo>
                <a:lnTo>
                  <a:pt x="2387" y="43410"/>
                </a:lnTo>
                <a:lnTo>
                  <a:pt x="0" y="31241"/>
                </a:lnTo>
                <a:lnTo>
                  <a:pt x="2387" y="19073"/>
                </a:lnTo>
                <a:lnTo>
                  <a:pt x="8905" y="9143"/>
                </a:lnTo>
                <a:lnTo>
                  <a:pt x="18591" y="2452"/>
                </a:lnTo>
                <a:lnTo>
                  <a:pt x="30480" y="0"/>
                </a:lnTo>
                <a:lnTo>
                  <a:pt x="42368" y="2452"/>
                </a:lnTo>
                <a:lnTo>
                  <a:pt x="52054" y="9143"/>
                </a:lnTo>
                <a:lnTo>
                  <a:pt x="58572" y="19073"/>
                </a:lnTo>
                <a:lnTo>
                  <a:pt x="60960" y="31241"/>
                </a:lnTo>
                <a:close/>
              </a:path>
            </a:pathLst>
          </a:custGeom>
          <a:ln w="25908">
            <a:solidFill>
              <a:srgbClr val="226E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2940557" y="4303014"/>
            <a:ext cx="60960" cy="62865"/>
          </a:xfrm>
          <a:custGeom>
            <a:avLst/>
            <a:gdLst/>
            <a:ahLst/>
            <a:cxnLst/>
            <a:rect l="l" t="t" r="r" b="b"/>
            <a:pathLst>
              <a:path w="60960" h="62864">
                <a:moveTo>
                  <a:pt x="30480" y="0"/>
                </a:moveTo>
                <a:lnTo>
                  <a:pt x="18591" y="2452"/>
                </a:lnTo>
                <a:lnTo>
                  <a:pt x="8905" y="9143"/>
                </a:lnTo>
                <a:lnTo>
                  <a:pt x="2387" y="19073"/>
                </a:lnTo>
                <a:lnTo>
                  <a:pt x="0" y="31242"/>
                </a:lnTo>
                <a:lnTo>
                  <a:pt x="2387" y="43410"/>
                </a:lnTo>
                <a:lnTo>
                  <a:pt x="8905" y="53339"/>
                </a:lnTo>
                <a:lnTo>
                  <a:pt x="18591" y="60031"/>
                </a:lnTo>
                <a:lnTo>
                  <a:pt x="30480" y="62484"/>
                </a:lnTo>
                <a:lnTo>
                  <a:pt x="42368" y="60031"/>
                </a:lnTo>
                <a:lnTo>
                  <a:pt x="52054" y="53340"/>
                </a:lnTo>
                <a:lnTo>
                  <a:pt x="58572" y="43410"/>
                </a:lnTo>
                <a:lnTo>
                  <a:pt x="60960" y="31242"/>
                </a:lnTo>
                <a:lnTo>
                  <a:pt x="58572" y="19073"/>
                </a:lnTo>
                <a:lnTo>
                  <a:pt x="52054" y="9143"/>
                </a:lnTo>
                <a:lnTo>
                  <a:pt x="42368" y="2452"/>
                </a:lnTo>
                <a:lnTo>
                  <a:pt x="3048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2940557" y="4303014"/>
            <a:ext cx="60960" cy="62865"/>
          </a:xfrm>
          <a:custGeom>
            <a:avLst/>
            <a:gdLst/>
            <a:ahLst/>
            <a:cxnLst/>
            <a:rect l="l" t="t" r="r" b="b"/>
            <a:pathLst>
              <a:path w="60960" h="62864">
                <a:moveTo>
                  <a:pt x="60960" y="31242"/>
                </a:moveTo>
                <a:lnTo>
                  <a:pt x="58572" y="43410"/>
                </a:lnTo>
                <a:lnTo>
                  <a:pt x="52054" y="53340"/>
                </a:lnTo>
                <a:lnTo>
                  <a:pt x="42368" y="60031"/>
                </a:lnTo>
                <a:lnTo>
                  <a:pt x="30480" y="62484"/>
                </a:lnTo>
                <a:lnTo>
                  <a:pt x="18591" y="60031"/>
                </a:lnTo>
                <a:lnTo>
                  <a:pt x="8905" y="53339"/>
                </a:lnTo>
                <a:lnTo>
                  <a:pt x="2387" y="43410"/>
                </a:lnTo>
                <a:lnTo>
                  <a:pt x="0" y="31242"/>
                </a:lnTo>
                <a:lnTo>
                  <a:pt x="2387" y="19073"/>
                </a:lnTo>
                <a:lnTo>
                  <a:pt x="8905" y="9143"/>
                </a:lnTo>
                <a:lnTo>
                  <a:pt x="18591" y="2452"/>
                </a:lnTo>
                <a:lnTo>
                  <a:pt x="30480" y="0"/>
                </a:lnTo>
                <a:lnTo>
                  <a:pt x="42368" y="2452"/>
                </a:lnTo>
                <a:lnTo>
                  <a:pt x="52054" y="9143"/>
                </a:lnTo>
                <a:lnTo>
                  <a:pt x="58572" y="19073"/>
                </a:lnTo>
                <a:lnTo>
                  <a:pt x="60960" y="31242"/>
                </a:lnTo>
                <a:close/>
              </a:path>
            </a:pathLst>
          </a:custGeom>
          <a:ln w="25908">
            <a:solidFill>
              <a:srgbClr val="226E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2291333" y="5343905"/>
            <a:ext cx="60960" cy="62865"/>
          </a:xfrm>
          <a:custGeom>
            <a:avLst/>
            <a:gdLst/>
            <a:ahLst/>
            <a:cxnLst/>
            <a:rect l="l" t="t" r="r" b="b"/>
            <a:pathLst>
              <a:path w="60960" h="62864">
                <a:moveTo>
                  <a:pt x="30480" y="0"/>
                </a:moveTo>
                <a:lnTo>
                  <a:pt x="18591" y="2452"/>
                </a:lnTo>
                <a:lnTo>
                  <a:pt x="8905" y="9144"/>
                </a:lnTo>
                <a:lnTo>
                  <a:pt x="2387" y="19073"/>
                </a:lnTo>
                <a:lnTo>
                  <a:pt x="0" y="31242"/>
                </a:lnTo>
                <a:lnTo>
                  <a:pt x="2387" y="43410"/>
                </a:lnTo>
                <a:lnTo>
                  <a:pt x="8905" y="53340"/>
                </a:lnTo>
                <a:lnTo>
                  <a:pt x="18591" y="60031"/>
                </a:lnTo>
                <a:lnTo>
                  <a:pt x="30480" y="62484"/>
                </a:lnTo>
                <a:lnTo>
                  <a:pt x="42368" y="60031"/>
                </a:lnTo>
                <a:lnTo>
                  <a:pt x="52054" y="53340"/>
                </a:lnTo>
                <a:lnTo>
                  <a:pt x="58572" y="43410"/>
                </a:lnTo>
                <a:lnTo>
                  <a:pt x="60960" y="31242"/>
                </a:lnTo>
                <a:lnTo>
                  <a:pt x="58572" y="19073"/>
                </a:lnTo>
                <a:lnTo>
                  <a:pt x="52054" y="9144"/>
                </a:lnTo>
                <a:lnTo>
                  <a:pt x="42368" y="2452"/>
                </a:lnTo>
                <a:lnTo>
                  <a:pt x="3048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2291333" y="5343905"/>
            <a:ext cx="60960" cy="62865"/>
          </a:xfrm>
          <a:custGeom>
            <a:avLst/>
            <a:gdLst/>
            <a:ahLst/>
            <a:cxnLst/>
            <a:rect l="l" t="t" r="r" b="b"/>
            <a:pathLst>
              <a:path w="60960" h="62864">
                <a:moveTo>
                  <a:pt x="60960" y="31242"/>
                </a:moveTo>
                <a:lnTo>
                  <a:pt x="58572" y="43410"/>
                </a:lnTo>
                <a:lnTo>
                  <a:pt x="52054" y="53340"/>
                </a:lnTo>
                <a:lnTo>
                  <a:pt x="42368" y="60031"/>
                </a:lnTo>
                <a:lnTo>
                  <a:pt x="30480" y="62484"/>
                </a:lnTo>
                <a:lnTo>
                  <a:pt x="18591" y="60031"/>
                </a:lnTo>
                <a:lnTo>
                  <a:pt x="8905" y="53340"/>
                </a:lnTo>
                <a:lnTo>
                  <a:pt x="2387" y="43410"/>
                </a:lnTo>
                <a:lnTo>
                  <a:pt x="0" y="31242"/>
                </a:lnTo>
                <a:lnTo>
                  <a:pt x="2387" y="19073"/>
                </a:lnTo>
                <a:lnTo>
                  <a:pt x="8905" y="9144"/>
                </a:lnTo>
                <a:lnTo>
                  <a:pt x="18591" y="2452"/>
                </a:lnTo>
                <a:lnTo>
                  <a:pt x="30480" y="0"/>
                </a:lnTo>
                <a:lnTo>
                  <a:pt x="42368" y="2452"/>
                </a:lnTo>
                <a:lnTo>
                  <a:pt x="52054" y="9144"/>
                </a:lnTo>
                <a:lnTo>
                  <a:pt x="58572" y="19073"/>
                </a:lnTo>
                <a:lnTo>
                  <a:pt x="60960" y="31242"/>
                </a:lnTo>
                <a:close/>
              </a:path>
            </a:pathLst>
          </a:custGeom>
          <a:ln w="25908">
            <a:solidFill>
              <a:srgbClr val="226E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6454140" y="3810000"/>
            <a:ext cx="2211323" cy="161696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1988057" y="4292346"/>
            <a:ext cx="60960" cy="62865"/>
          </a:xfrm>
          <a:custGeom>
            <a:avLst/>
            <a:gdLst/>
            <a:ahLst/>
            <a:cxnLst/>
            <a:rect l="l" t="t" r="r" b="b"/>
            <a:pathLst>
              <a:path w="60960" h="62864">
                <a:moveTo>
                  <a:pt x="30480" y="0"/>
                </a:moveTo>
                <a:lnTo>
                  <a:pt x="18591" y="2452"/>
                </a:lnTo>
                <a:lnTo>
                  <a:pt x="8905" y="9143"/>
                </a:lnTo>
                <a:lnTo>
                  <a:pt x="2387" y="19073"/>
                </a:lnTo>
                <a:lnTo>
                  <a:pt x="0" y="31241"/>
                </a:lnTo>
                <a:lnTo>
                  <a:pt x="2387" y="43410"/>
                </a:lnTo>
                <a:lnTo>
                  <a:pt x="8905" y="53339"/>
                </a:lnTo>
                <a:lnTo>
                  <a:pt x="18591" y="60031"/>
                </a:lnTo>
                <a:lnTo>
                  <a:pt x="30480" y="62483"/>
                </a:lnTo>
                <a:lnTo>
                  <a:pt x="42368" y="60031"/>
                </a:lnTo>
                <a:lnTo>
                  <a:pt x="52054" y="53339"/>
                </a:lnTo>
                <a:lnTo>
                  <a:pt x="58572" y="43410"/>
                </a:lnTo>
                <a:lnTo>
                  <a:pt x="60960" y="31241"/>
                </a:lnTo>
                <a:lnTo>
                  <a:pt x="58572" y="19073"/>
                </a:lnTo>
                <a:lnTo>
                  <a:pt x="52054" y="9143"/>
                </a:lnTo>
                <a:lnTo>
                  <a:pt x="42368" y="2452"/>
                </a:lnTo>
                <a:lnTo>
                  <a:pt x="3048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1988057" y="4292346"/>
            <a:ext cx="60960" cy="62865"/>
          </a:xfrm>
          <a:custGeom>
            <a:avLst/>
            <a:gdLst/>
            <a:ahLst/>
            <a:cxnLst/>
            <a:rect l="l" t="t" r="r" b="b"/>
            <a:pathLst>
              <a:path w="60960" h="62864">
                <a:moveTo>
                  <a:pt x="60960" y="31241"/>
                </a:moveTo>
                <a:lnTo>
                  <a:pt x="58572" y="43410"/>
                </a:lnTo>
                <a:lnTo>
                  <a:pt x="52054" y="53339"/>
                </a:lnTo>
                <a:lnTo>
                  <a:pt x="42368" y="60031"/>
                </a:lnTo>
                <a:lnTo>
                  <a:pt x="30480" y="62483"/>
                </a:lnTo>
                <a:lnTo>
                  <a:pt x="18591" y="60031"/>
                </a:lnTo>
                <a:lnTo>
                  <a:pt x="8905" y="53339"/>
                </a:lnTo>
                <a:lnTo>
                  <a:pt x="2387" y="43410"/>
                </a:lnTo>
                <a:lnTo>
                  <a:pt x="0" y="31241"/>
                </a:lnTo>
                <a:lnTo>
                  <a:pt x="2387" y="19073"/>
                </a:lnTo>
                <a:lnTo>
                  <a:pt x="8905" y="9143"/>
                </a:lnTo>
                <a:lnTo>
                  <a:pt x="18591" y="2452"/>
                </a:lnTo>
                <a:lnTo>
                  <a:pt x="30480" y="0"/>
                </a:lnTo>
                <a:lnTo>
                  <a:pt x="42368" y="2452"/>
                </a:lnTo>
                <a:lnTo>
                  <a:pt x="52054" y="9143"/>
                </a:lnTo>
                <a:lnTo>
                  <a:pt x="58572" y="19073"/>
                </a:lnTo>
                <a:lnTo>
                  <a:pt x="60960" y="31241"/>
                </a:lnTo>
                <a:close/>
              </a:path>
            </a:pathLst>
          </a:custGeom>
          <a:ln w="25908">
            <a:solidFill>
              <a:srgbClr val="226E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3042666" y="4239005"/>
            <a:ext cx="59690" cy="64135"/>
          </a:xfrm>
          <a:custGeom>
            <a:avLst/>
            <a:gdLst/>
            <a:ahLst/>
            <a:cxnLst/>
            <a:rect l="l" t="t" r="r" b="b"/>
            <a:pathLst>
              <a:path w="59689" h="64135">
                <a:moveTo>
                  <a:pt x="29717" y="0"/>
                </a:moveTo>
                <a:lnTo>
                  <a:pt x="18162" y="2518"/>
                </a:lnTo>
                <a:lnTo>
                  <a:pt x="8715" y="9382"/>
                </a:lnTo>
                <a:lnTo>
                  <a:pt x="2339" y="19556"/>
                </a:lnTo>
                <a:lnTo>
                  <a:pt x="0" y="32004"/>
                </a:lnTo>
                <a:lnTo>
                  <a:pt x="2339" y="44451"/>
                </a:lnTo>
                <a:lnTo>
                  <a:pt x="8715" y="54625"/>
                </a:lnTo>
                <a:lnTo>
                  <a:pt x="18162" y="61489"/>
                </a:lnTo>
                <a:lnTo>
                  <a:pt x="29717" y="64008"/>
                </a:lnTo>
                <a:lnTo>
                  <a:pt x="41273" y="61489"/>
                </a:lnTo>
                <a:lnTo>
                  <a:pt x="50720" y="54625"/>
                </a:lnTo>
                <a:lnTo>
                  <a:pt x="57096" y="44451"/>
                </a:lnTo>
                <a:lnTo>
                  <a:pt x="59435" y="32004"/>
                </a:lnTo>
                <a:lnTo>
                  <a:pt x="57096" y="19556"/>
                </a:lnTo>
                <a:lnTo>
                  <a:pt x="50720" y="9382"/>
                </a:lnTo>
                <a:lnTo>
                  <a:pt x="41273" y="2518"/>
                </a:lnTo>
                <a:lnTo>
                  <a:pt x="29717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3042666" y="4239005"/>
            <a:ext cx="59690" cy="64135"/>
          </a:xfrm>
          <a:custGeom>
            <a:avLst/>
            <a:gdLst/>
            <a:ahLst/>
            <a:cxnLst/>
            <a:rect l="l" t="t" r="r" b="b"/>
            <a:pathLst>
              <a:path w="59689" h="64135">
                <a:moveTo>
                  <a:pt x="59435" y="32004"/>
                </a:moveTo>
                <a:lnTo>
                  <a:pt x="57096" y="44451"/>
                </a:lnTo>
                <a:lnTo>
                  <a:pt x="50720" y="54625"/>
                </a:lnTo>
                <a:lnTo>
                  <a:pt x="41273" y="61489"/>
                </a:lnTo>
                <a:lnTo>
                  <a:pt x="29717" y="64008"/>
                </a:lnTo>
                <a:lnTo>
                  <a:pt x="18162" y="61489"/>
                </a:lnTo>
                <a:lnTo>
                  <a:pt x="8715" y="54625"/>
                </a:lnTo>
                <a:lnTo>
                  <a:pt x="2339" y="44451"/>
                </a:lnTo>
                <a:lnTo>
                  <a:pt x="0" y="32004"/>
                </a:lnTo>
                <a:lnTo>
                  <a:pt x="2339" y="19556"/>
                </a:lnTo>
                <a:lnTo>
                  <a:pt x="8715" y="9382"/>
                </a:lnTo>
                <a:lnTo>
                  <a:pt x="18162" y="2518"/>
                </a:lnTo>
                <a:lnTo>
                  <a:pt x="29717" y="0"/>
                </a:lnTo>
                <a:lnTo>
                  <a:pt x="41273" y="2518"/>
                </a:lnTo>
                <a:lnTo>
                  <a:pt x="50720" y="9382"/>
                </a:lnTo>
                <a:lnTo>
                  <a:pt x="57096" y="19556"/>
                </a:lnTo>
                <a:lnTo>
                  <a:pt x="59435" y="32004"/>
                </a:lnTo>
                <a:close/>
              </a:path>
            </a:pathLst>
          </a:custGeom>
          <a:ln w="25908">
            <a:solidFill>
              <a:srgbClr val="226E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2352294" y="5346953"/>
            <a:ext cx="59690" cy="62865"/>
          </a:xfrm>
          <a:custGeom>
            <a:avLst/>
            <a:gdLst/>
            <a:ahLst/>
            <a:cxnLst/>
            <a:rect l="l" t="t" r="r" b="b"/>
            <a:pathLst>
              <a:path w="59689" h="62864">
                <a:moveTo>
                  <a:pt x="29718" y="0"/>
                </a:moveTo>
                <a:lnTo>
                  <a:pt x="18162" y="2452"/>
                </a:lnTo>
                <a:lnTo>
                  <a:pt x="8715" y="9144"/>
                </a:lnTo>
                <a:lnTo>
                  <a:pt x="2339" y="19073"/>
                </a:lnTo>
                <a:lnTo>
                  <a:pt x="0" y="31242"/>
                </a:lnTo>
                <a:lnTo>
                  <a:pt x="2339" y="43410"/>
                </a:lnTo>
                <a:lnTo>
                  <a:pt x="8715" y="53340"/>
                </a:lnTo>
                <a:lnTo>
                  <a:pt x="18162" y="60031"/>
                </a:lnTo>
                <a:lnTo>
                  <a:pt x="29718" y="62484"/>
                </a:lnTo>
                <a:lnTo>
                  <a:pt x="41273" y="60031"/>
                </a:lnTo>
                <a:lnTo>
                  <a:pt x="50720" y="53340"/>
                </a:lnTo>
                <a:lnTo>
                  <a:pt x="57096" y="43410"/>
                </a:lnTo>
                <a:lnTo>
                  <a:pt x="59436" y="31242"/>
                </a:lnTo>
                <a:lnTo>
                  <a:pt x="57096" y="19073"/>
                </a:lnTo>
                <a:lnTo>
                  <a:pt x="50720" y="9144"/>
                </a:lnTo>
                <a:lnTo>
                  <a:pt x="41273" y="2452"/>
                </a:lnTo>
                <a:lnTo>
                  <a:pt x="29718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2352294" y="5346953"/>
            <a:ext cx="59690" cy="62865"/>
          </a:xfrm>
          <a:custGeom>
            <a:avLst/>
            <a:gdLst/>
            <a:ahLst/>
            <a:cxnLst/>
            <a:rect l="l" t="t" r="r" b="b"/>
            <a:pathLst>
              <a:path w="59689" h="62864">
                <a:moveTo>
                  <a:pt x="59436" y="31242"/>
                </a:moveTo>
                <a:lnTo>
                  <a:pt x="57096" y="43410"/>
                </a:lnTo>
                <a:lnTo>
                  <a:pt x="50720" y="53340"/>
                </a:lnTo>
                <a:lnTo>
                  <a:pt x="41273" y="60031"/>
                </a:lnTo>
                <a:lnTo>
                  <a:pt x="29718" y="62484"/>
                </a:lnTo>
                <a:lnTo>
                  <a:pt x="18162" y="60031"/>
                </a:lnTo>
                <a:lnTo>
                  <a:pt x="8715" y="53340"/>
                </a:lnTo>
                <a:lnTo>
                  <a:pt x="2339" y="43410"/>
                </a:lnTo>
                <a:lnTo>
                  <a:pt x="0" y="31242"/>
                </a:lnTo>
                <a:lnTo>
                  <a:pt x="2339" y="19073"/>
                </a:lnTo>
                <a:lnTo>
                  <a:pt x="8715" y="9144"/>
                </a:lnTo>
                <a:lnTo>
                  <a:pt x="18162" y="2452"/>
                </a:lnTo>
                <a:lnTo>
                  <a:pt x="29718" y="0"/>
                </a:lnTo>
                <a:lnTo>
                  <a:pt x="41273" y="2452"/>
                </a:lnTo>
                <a:lnTo>
                  <a:pt x="50720" y="9144"/>
                </a:lnTo>
                <a:lnTo>
                  <a:pt x="57096" y="19073"/>
                </a:lnTo>
                <a:lnTo>
                  <a:pt x="59436" y="31242"/>
                </a:lnTo>
                <a:close/>
              </a:path>
            </a:pathLst>
          </a:custGeom>
          <a:ln w="25908">
            <a:solidFill>
              <a:srgbClr val="226E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70"/>
              </a:lnSpc>
            </a:pPr>
            <a:r>
              <a:rPr dirty="0" spc="-10"/>
              <a:t>P</a:t>
            </a:r>
            <a:r>
              <a:rPr dirty="0" spc="-5"/>
              <a:t>ro</a:t>
            </a:r>
            <a:r>
              <a:rPr dirty="0" spc="-10"/>
              <a:t>p</a:t>
            </a:r>
            <a:r>
              <a:rPr dirty="0" spc="-5"/>
              <a:t>ri</a:t>
            </a:r>
            <a:r>
              <a:rPr dirty="0" spc="5"/>
              <a:t>e</a:t>
            </a:r>
            <a:r>
              <a:rPr dirty="0" spc="-5"/>
              <a:t>tary</a:t>
            </a:r>
          </a:p>
        </p:txBody>
      </p:sp>
      <p:sp>
        <p:nvSpPr>
          <p:cNvPr id="33" name="object 33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70"/>
              </a:lnSpc>
            </a:pPr>
            <a:r>
              <a:rPr dirty="0" spc="15">
                <a:latin typeface="Batang"/>
                <a:cs typeface="Batang"/>
              </a:rPr>
              <a:t>SW</a:t>
            </a:r>
            <a:r>
              <a:rPr dirty="0" spc="15"/>
              <a:t>콘텐츠연구소</a:t>
            </a:r>
            <a:r>
              <a:rPr dirty="0" spc="15">
                <a:latin typeface="Batang"/>
                <a:cs typeface="Batang"/>
              </a:rPr>
              <a:t>/</a:t>
            </a:r>
            <a:r>
              <a:rPr dirty="0" spc="15"/>
              <a:t>차세대콘텐츠</a:t>
            </a:r>
            <a:r>
              <a:rPr dirty="0" spc="-80"/>
              <a:t> </a:t>
            </a:r>
            <a:r>
              <a:rPr dirty="0"/>
              <a:t>연구본부</a:t>
            </a:r>
          </a:p>
        </p:txBody>
      </p:sp>
      <p:sp>
        <p:nvSpPr>
          <p:cNvPr id="34" name="object 3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585"/>
              </a:lnSpc>
            </a:pPr>
            <a:fld id="{81D60167-4931-47E6-BA6A-407CBD079E47}" type="slidenum">
              <a:rPr dirty="0" spc="25"/>
              <a:t>2</a:t>
            </a:fld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3295"/>
              </a:lnSpc>
            </a:pPr>
            <a:r>
              <a:rPr dirty="0" sz="2800" spc="-175" b="1">
                <a:latin typeface="Arial Black"/>
                <a:cs typeface="Arial Black"/>
              </a:rPr>
              <a:t>2</a:t>
            </a:r>
            <a:r>
              <a:rPr dirty="0" spc="-175">
                <a:latin typeface="Gulim"/>
                <a:cs typeface="Gulim"/>
              </a:rPr>
              <a:t>. </a:t>
            </a:r>
            <a:r>
              <a:rPr dirty="0"/>
              <a:t>기술이전 내용 및</a:t>
            </a:r>
            <a:r>
              <a:rPr dirty="0" spc="40"/>
              <a:t> </a:t>
            </a:r>
            <a:r>
              <a:rPr dirty="0"/>
              <a:t>범위</a:t>
            </a:r>
            <a:endParaRPr sz="2800">
              <a:latin typeface="Gulim"/>
              <a:cs typeface="Guli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3540" y="1238758"/>
            <a:ext cx="8192770" cy="17379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R="4194175">
              <a:lnSpc>
                <a:spcPct val="100000"/>
              </a:lnSpc>
            </a:pPr>
            <a:r>
              <a:rPr dirty="0" sz="2800" spc="-5">
                <a:solidFill>
                  <a:srgbClr val="CC0066"/>
                </a:solidFill>
                <a:latin typeface="BatangChe"/>
                <a:cs typeface="BatangChe"/>
              </a:rPr>
              <a:t>▣</a:t>
            </a:r>
            <a:r>
              <a:rPr dirty="0" sz="2800" spc="-515">
                <a:solidFill>
                  <a:srgbClr val="CC0066"/>
                </a:solidFill>
                <a:latin typeface="BatangChe"/>
                <a:cs typeface="BatangChe"/>
              </a:rPr>
              <a:t> </a:t>
            </a:r>
            <a:r>
              <a:rPr dirty="0" sz="2800" spc="-35" b="1">
                <a:solidFill>
                  <a:srgbClr val="CC0066"/>
                </a:solidFill>
                <a:latin typeface="Malgun Gothic"/>
                <a:cs typeface="Malgun Gothic"/>
              </a:rPr>
              <a:t>기술이전</a:t>
            </a:r>
            <a:r>
              <a:rPr dirty="0" sz="2800" spc="-175" b="1">
                <a:solidFill>
                  <a:srgbClr val="CC0066"/>
                </a:solidFill>
                <a:latin typeface="Malgun Gothic"/>
                <a:cs typeface="Malgun Gothic"/>
              </a:rPr>
              <a:t> </a:t>
            </a:r>
            <a:r>
              <a:rPr dirty="0" sz="2800" spc="-25" b="1">
                <a:solidFill>
                  <a:srgbClr val="CC0066"/>
                </a:solidFill>
                <a:latin typeface="Malgun Gothic"/>
                <a:cs typeface="Malgun Gothic"/>
              </a:rPr>
              <a:t>내용</a:t>
            </a:r>
            <a:r>
              <a:rPr dirty="0" sz="2800" spc="-155" b="1">
                <a:solidFill>
                  <a:srgbClr val="CC0066"/>
                </a:solidFill>
                <a:latin typeface="Malgun Gothic"/>
                <a:cs typeface="Malgun Gothic"/>
              </a:rPr>
              <a:t> </a:t>
            </a:r>
            <a:r>
              <a:rPr dirty="0" sz="2800" spc="-5" b="1">
                <a:solidFill>
                  <a:srgbClr val="CC0066"/>
                </a:solidFill>
                <a:latin typeface="Malgun Gothic"/>
                <a:cs typeface="Malgun Gothic"/>
              </a:rPr>
              <a:t>및</a:t>
            </a:r>
            <a:r>
              <a:rPr dirty="0" sz="2800" spc="-145" b="1">
                <a:solidFill>
                  <a:srgbClr val="CC0066"/>
                </a:solidFill>
                <a:latin typeface="Malgun Gothic"/>
                <a:cs typeface="Malgun Gothic"/>
              </a:rPr>
              <a:t> </a:t>
            </a:r>
            <a:r>
              <a:rPr dirty="0" sz="2800" spc="-45" b="1">
                <a:solidFill>
                  <a:srgbClr val="CC0066"/>
                </a:solidFill>
                <a:latin typeface="Malgun Gothic"/>
                <a:cs typeface="Malgun Gothic"/>
              </a:rPr>
              <a:t>범위</a:t>
            </a:r>
            <a:endParaRPr sz="2800">
              <a:latin typeface="Malgun Gothic"/>
              <a:cs typeface="Malgun Gothic"/>
            </a:endParaRPr>
          </a:p>
          <a:p>
            <a:pPr marL="489584">
              <a:lnSpc>
                <a:spcPct val="100000"/>
              </a:lnSpc>
              <a:spcBef>
                <a:spcPts val="1500"/>
              </a:spcBef>
            </a:pPr>
            <a:r>
              <a:rPr dirty="0" sz="1600" spc="-5">
                <a:solidFill>
                  <a:srgbClr val="6600CC"/>
                </a:solidFill>
                <a:latin typeface="Wingdings"/>
                <a:cs typeface="Wingdings"/>
              </a:rPr>
              <a:t></a:t>
            </a:r>
            <a:r>
              <a:rPr dirty="0" sz="1600" spc="-835">
                <a:solidFill>
                  <a:srgbClr val="6600CC"/>
                </a:solidFill>
                <a:latin typeface="Wingdings"/>
                <a:cs typeface="Wingdings"/>
              </a:rPr>
              <a:t></a:t>
            </a:r>
            <a:r>
              <a:rPr dirty="0" sz="1600" spc="-5">
                <a:latin typeface="Gulim"/>
                <a:cs typeface="Gulim"/>
              </a:rPr>
              <a:t>기술이전의</a:t>
            </a:r>
            <a:r>
              <a:rPr dirty="0" sz="1600" spc="-25">
                <a:latin typeface="Gulim"/>
                <a:cs typeface="Gulim"/>
              </a:rPr>
              <a:t> </a:t>
            </a:r>
            <a:r>
              <a:rPr dirty="0" sz="1600" spc="-5">
                <a:latin typeface="Gulim"/>
                <a:cs typeface="Gulim"/>
              </a:rPr>
              <a:t>내용</a:t>
            </a:r>
            <a:endParaRPr sz="1600">
              <a:latin typeface="Gulim"/>
              <a:cs typeface="Gulim"/>
            </a:endParaRPr>
          </a:p>
          <a:p>
            <a:pPr marL="763905">
              <a:lnSpc>
                <a:spcPct val="100000"/>
              </a:lnSpc>
              <a:spcBef>
                <a:spcPts val="15"/>
              </a:spcBef>
            </a:pPr>
            <a:r>
              <a:rPr dirty="0" sz="1600" spc="-5">
                <a:latin typeface="Gulim"/>
                <a:cs typeface="Gulim"/>
              </a:rPr>
              <a:t>o </a:t>
            </a:r>
            <a:r>
              <a:rPr dirty="0" sz="1800" spc="-5">
                <a:latin typeface="Gulim"/>
                <a:cs typeface="Gulim"/>
              </a:rPr>
              <a:t>3D </a:t>
            </a:r>
            <a:r>
              <a:rPr dirty="0" sz="1800">
                <a:latin typeface="Gulim"/>
                <a:cs typeface="Gulim"/>
              </a:rPr>
              <a:t>스캔 데이터 기반 체형반영 인체 </a:t>
            </a:r>
            <a:r>
              <a:rPr dirty="0" sz="1800" spc="-5">
                <a:latin typeface="Gulim"/>
                <a:cs typeface="Gulim"/>
              </a:rPr>
              <a:t>3D </a:t>
            </a:r>
            <a:r>
              <a:rPr dirty="0" sz="1800">
                <a:latin typeface="Gulim"/>
                <a:cs typeface="Gulim"/>
              </a:rPr>
              <a:t>아바타 생성 및 체형 측정</a:t>
            </a:r>
            <a:r>
              <a:rPr dirty="0" sz="1800" spc="-65">
                <a:latin typeface="Gulim"/>
                <a:cs typeface="Gulim"/>
              </a:rPr>
              <a:t> </a:t>
            </a:r>
            <a:r>
              <a:rPr dirty="0" sz="1800">
                <a:latin typeface="Gulim"/>
                <a:cs typeface="Gulim"/>
              </a:rPr>
              <a:t>기술</a:t>
            </a:r>
            <a:endParaRPr sz="1800">
              <a:latin typeface="Gulim"/>
              <a:cs typeface="Gulim"/>
            </a:endParaRPr>
          </a:p>
          <a:p>
            <a:pPr marL="996950">
              <a:lnSpc>
                <a:spcPct val="100000"/>
              </a:lnSpc>
              <a:spcBef>
                <a:spcPts val="434"/>
              </a:spcBef>
            </a:pPr>
            <a:r>
              <a:rPr dirty="0" sz="1400">
                <a:latin typeface="Wingdings"/>
                <a:cs typeface="Wingdings"/>
              </a:rPr>
              <a:t></a:t>
            </a:r>
            <a:r>
              <a:rPr dirty="0" sz="1400" spc="-630">
                <a:latin typeface="Wingdings"/>
                <a:cs typeface="Wingdings"/>
              </a:rPr>
              <a:t></a:t>
            </a:r>
            <a:r>
              <a:rPr dirty="0" sz="1400">
                <a:latin typeface="Gulim"/>
                <a:cs typeface="Gulim"/>
              </a:rPr>
              <a:t>3D</a:t>
            </a:r>
            <a:r>
              <a:rPr dirty="0" sz="1400" spc="-10">
                <a:latin typeface="Gulim"/>
                <a:cs typeface="Gulim"/>
              </a:rPr>
              <a:t> </a:t>
            </a:r>
            <a:r>
              <a:rPr dirty="0" sz="1400">
                <a:latin typeface="Gulim"/>
                <a:cs typeface="Gulim"/>
              </a:rPr>
              <a:t>스캔</a:t>
            </a:r>
            <a:r>
              <a:rPr dirty="0" sz="1400" spc="-25">
                <a:latin typeface="Gulim"/>
                <a:cs typeface="Gulim"/>
              </a:rPr>
              <a:t> </a:t>
            </a:r>
            <a:r>
              <a:rPr dirty="0" sz="1400">
                <a:latin typeface="Gulim"/>
                <a:cs typeface="Gulim"/>
              </a:rPr>
              <a:t>데이터</a:t>
            </a:r>
            <a:r>
              <a:rPr dirty="0" sz="1400" spc="-15">
                <a:latin typeface="Gulim"/>
                <a:cs typeface="Gulim"/>
              </a:rPr>
              <a:t> </a:t>
            </a:r>
            <a:r>
              <a:rPr dirty="0" sz="1400">
                <a:latin typeface="Gulim"/>
                <a:cs typeface="Gulim"/>
              </a:rPr>
              <a:t>기반</a:t>
            </a:r>
            <a:r>
              <a:rPr dirty="0" sz="1400" spc="-10">
                <a:latin typeface="Gulim"/>
                <a:cs typeface="Gulim"/>
              </a:rPr>
              <a:t> </a:t>
            </a:r>
            <a:r>
              <a:rPr dirty="0" sz="1400">
                <a:latin typeface="Gulim"/>
                <a:cs typeface="Gulim"/>
              </a:rPr>
              <a:t>체형반영</a:t>
            </a:r>
            <a:r>
              <a:rPr dirty="0" sz="1400" spc="-25">
                <a:latin typeface="Gulim"/>
                <a:cs typeface="Gulim"/>
              </a:rPr>
              <a:t> </a:t>
            </a:r>
            <a:r>
              <a:rPr dirty="0" sz="1400">
                <a:latin typeface="Gulim"/>
                <a:cs typeface="Gulim"/>
              </a:rPr>
              <a:t>애니메이션</a:t>
            </a:r>
            <a:r>
              <a:rPr dirty="0" sz="1400" spc="-25">
                <a:latin typeface="Gulim"/>
                <a:cs typeface="Gulim"/>
              </a:rPr>
              <a:t> </a:t>
            </a:r>
            <a:r>
              <a:rPr dirty="0" sz="1400">
                <a:latin typeface="Gulim"/>
                <a:cs typeface="Gulim"/>
              </a:rPr>
              <a:t>제어</a:t>
            </a:r>
            <a:r>
              <a:rPr dirty="0" sz="1400" spc="-15">
                <a:latin typeface="Gulim"/>
                <a:cs typeface="Gulim"/>
              </a:rPr>
              <a:t> </a:t>
            </a:r>
            <a:r>
              <a:rPr dirty="0" sz="1400">
                <a:latin typeface="Gulim"/>
                <a:cs typeface="Gulim"/>
              </a:rPr>
              <a:t>가능</a:t>
            </a:r>
            <a:r>
              <a:rPr dirty="0" sz="1400" spc="-15">
                <a:latin typeface="Gulim"/>
                <a:cs typeface="Gulim"/>
              </a:rPr>
              <a:t> </a:t>
            </a:r>
            <a:r>
              <a:rPr dirty="0" sz="1400">
                <a:latin typeface="Gulim"/>
                <a:cs typeface="Gulim"/>
              </a:rPr>
              <a:t>인체</a:t>
            </a:r>
            <a:r>
              <a:rPr dirty="0" sz="1400" spc="-15">
                <a:latin typeface="Gulim"/>
                <a:cs typeface="Gulim"/>
              </a:rPr>
              <a:t> </a:t>
            </a:r>
            <a:r>
              <a:rPr dirty="0" sz="1400">
                <a:latin typeface="Gulim"/>
                <a:cs typeface="Gulim"/>
              </a:rPr>
              <a:t>3D</a:t>
            </a:r>
            <a:r>
              <a:rPr dirty="0" sz="1400" spc="-20">
                <a:latin typeface="Gulim"/>
                <a:cs typeface="Gulim"/>
              </a:rPr>
              <a:t> </a:t>
            </a:r>
            <a:r>
              <a:rPr dirty="0" sz="1400">
                <a:latin typeface="Gulim"/>
                <a:cs typeface="Gulim"/>
              </a:rPr>
              <a:t>아바타</a:t>
            </a:r>
            <a:r>
              <a:rPr dirty="0" sz="1400" spc="-10">
                <a:latin typeface="Gulim"/>
                <a:cs typeface="Gulim"/>
              </a:rPr>
              <a:t> </a:t>
            </a:r>
            <a:r>
              <a:rPr dirty="0" sz="1400">
                <a:latin typeface="Gulim"/>
                <a:cs typeface="Gulim"/>
              </a:rPr>
              <a:t>생성</a:t>
            </a:r>
            <a:r>
              <a:rPr dirty="0" sz="1400" spc="-15">
                <a:latin typeface="Gulim"/>
                <a:cs typeface="Gulim"/>
              </a:rPr>
              <a:t> </a:t>
            </a:r>
            <a:r>
              <a:rPr dirty="0" sz="1400">
                <a:latin typeface="Gulim"/>
                <a:cs typeface="Gulim"/>
              </a:rPr>
              <a:t>기술</a:t>
            </a:r>
            <a:endParaRPr sz="1400">
              <a:latin typeface="Gulim"/>
              <a:cs typeface="Gulim"/>
            </a:endParaRPr>
          </a:p>
          <a:p>
            <a:pPr marL="995680">
              <a:lnSpc>
                <a:spcPct val="100000"/>
              </a:lnSpc>
              <a:spcBef>
                <a:spcPts val="840"/>
              </a:spcBef>
            </a:pPr>
            <a:r>
              <a:rPr dirty="0" sz="1400">
                <a:latin typeface="Wingdings"/>
                <a:cs typeface="Wingdings"/>
              </a:rPr>
              <a:t></a:t>
            </a:r>
            <a:r>
              <a:rPr dirty="0" sz="1400" spc="-965">
                <a:latin typeface="Wingdings"/>
                <a:cs typeface="Wingdings"/>
              </a:rPr>
              <a:t></a:t>
            </a:r>
            <a:r>
              <a:rPr dirty="0" sz="1400">
                <a:latin typeface="Gulim"/>
                <a:cs typeface="Gulim"/>
              </a:rPr>
              <a:t>사용자</a:t>
            </a:r>
            <a:r>
              <a:rPr dirty="0" sz="1400" spc="-45">
                <a:latin typeface="Gulim"/>
                <a:cs typeface="Gulim"/>
              </a:rPr>
              <a:t> </a:t>
            </a:r>
            <a:r>
              <a:rPr dirty="0" sz="1400">
                <a:latin typeface="Gulim"/>
                <a:cs typeface="Gulim"/>
              </a:rPr>
              <a:t>체형</a:t>
            </a:r>
            <a:r>
              <a:rPr dirty="0" sz="1400" spc="-35">
                <a:latin typeface="Gulim"/>
                <a:cs typeface="Gulim"/>
              </a:rPr>
              <a:t> </a:t>
            </a:r>
            <a:r>
              <a:rPr dirty="0" sz="1400">
                <a:latin typeface="Gulim"/>
                <a:cs typeface="Gulim"/>
              </a:rPr>
              <a:t>측정</a:t>
            </a:r>
            <a:r>
              <a:rPr dirty="0" sz="1400" spc="-35">
                <a:latin typeface="Gulim"/>
                <a:cs typeface="Gulim"/>
              </a:rPr>
              <a:t> </a:t>
            </a:r>
            <a:r>
              <a:rPr dirty="0" sz="1400" spc="5">
                <a:latin typeface="Gulim"/>
                <a:cs typeface="Gulim"/>
              </a:rPr>
              <a:t>기술</a:t>
            </a:r>
            <a:endParaRPr sz="1400">
              <a:latin typeface="Gulim"/>
              <a:cs typeface="Gulim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60552" y="3593972"/>
            <a:ext cx="7901305" cy="11207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5">
                <a:solidFill>
                  <a:srgbClr val="6600CC"/>
                </a:solidFill>
                <a:latin typeface="Wingdings"/>
                <a:cs typeface="Wingdings"/>
              </a:rPr>
              <a:t></a:t>
            </a:r>
            <a:r>
              <a:rPr dirty="0" sz="1600" spc="-835">
                <a:solidFill>
                  <a:srgbClr val="6600CC"/>
                </a:solidFill>
                <a:latin typeface="Wingdings"/>
                <a:cs typeface="Wingdings"/>
              </a:rPr>
              <a:t></a:t>
            </a:r>
            <a:r>
              <a:rPr dirty="0" sz="1600" spc="-5">
                <a:latin typeface="Gulim"/>
                <a:cs typeface="Gulim"/>
              </a:rPr>
              <a:t>기술이전의</a:t>
            </a:r>
            <a:r>
              <a:rPr dirty="0" sz="1600" spc="-25">
                <a:latin typeface="Gulim"/>
                <a:cs typeface="Gulim"/>
              </a:rPr>
              <a:t> </a:t>
            </a:r>
            <a:r>
              <a:rPr dirty="0" sz="1600" spc="-5">
                <a:latin typeface="Gulim"/>
                <a:cs typeface="Gulim"/>
              </a:rPr>
              <a:t>범위</a:t>
            </a:r>
            <a:endParaRPr sz="1600">
              <a:latin typeface="Gulim"/>
              <a:cs typeface="Gulim"/>
            </a:endParaRPr>
          </a:p>
          <a:p>
            <a:pPr marL="287020">
              <a:lnSpc>
                <a:spcPct val="100000"/>
              </a:lnSpc>
              <a:spcBef>
                <a:spcPts val="15"/>
              </a:spcBef>
            </a:pPr>
            <a:r>
              <a:rPr dirty="0" sz="1600" spc="-5">
                <a:latin typeface="Gulim"/>
                <a:cs typeface="Gulim"/>
              </a:rPr>
              <a:t>o </a:t>
            </a:r>
            <a:r>
              <a:rPr dirty="0" sz="1800" spc="-5">
                <a:latin typeface="Gulim"/>
                <a:cs typeface="Gulim"/>
              </a:rPr>
              <a:t>3D </a:t>
            </a:r>
            <a:r>
              <a:rPr dirty="0" sz="1800">
                <a:latin typeface="Gulim"/>
                <a:cs typeface="Gulim"/>
              </a:rPr>
              <a:t>스캔 데이터 기반 체형반영 인체 </a:t>
            </a:r>
            <a:r>
              <a:rPr dirty="0" sz="1800" spc="-5">
                <a:latin typeface="Gulim"/>
                <a:cs typeface="Gulim"/>
              </a:rPr>
              <a:t>3D </a:t>
            </a:r>
            <a:r>
              <a:rPr dirty="0" sz="1800">
                <a:latin typeface="Gulim"/>
                <a:cs typeface="Gulim"/>
              </a:rPr>
              <a:t>아바타 생성 및 체형 측정</a:t>
            </a:r>
            <a:r>
              <a:rPr dirty="0" sz="1800" spc="-65">
                <a:latin typeface="Gulim"/>
                <a:cs typeface="Gulim"/>
              </a:rPr>
              <a:t> </a:t>
            </a:r>
            <a:r>
              <a:rPr dirty="0" sz="1800">
                <a:latin typeface="Gulim"/>
                <a:cs typeface="Gulim"/>
              </a:rPr>
              <a:t>기술</a:t>
            </a:r>
            <a:endParaRPr sz="1800">
              <a:latin typeface="Gulim"/>
              <a:cs typeface="Gulim"/>
            </a:endParaRPr>
          </a:p>
          <a:p>
            <a:pPr marL="506095">
              <a:lnSpc>
                <a:spcPct val="100000"/>
              </a:lnSpc>
              <a:spcBef>
                <a:spcPts val="434"/>
              </a:spcBef>
            </a:pPr>
            <a:r>
              <a:rPr dirty="0" sz="1400">
                <a:latin typeface="Wingdings"/>
                <a:cs typeface="Wingdings"/>
              </a:rPr>
              <a:t></a:t>
            </a:r>
            <a:r>
              <a:rPr dirty="0" sz="1400" spc="-525">
                <a:latin typeface="Wingdings"/>
                <a:cs typeface="Wingdings"/>
              </a:rPr>
              <a:t></a:t>
            </a:r>
            <a:r>
              <a:rPr dirty="0" sz="1400">
                <a:latin typeface="Gulim"/>
                <a:cs typeface="Gulim"/>
              </a:rPr>
              <a:t>3D</a:t>
            </a:r>
            <a:r>
              <a:rPr dirty="0" sz="1400" spc="-10">
                <a:latin typeface="Gulim"/>
                <a:cs typeface="Gulim"/>
              </a:rPr>
              <a:t> </a:t>
            </a:r>
            <a:r>
              <a:rPr dirty="0" sz="1400">
                <a:latin typeface="Gulim"/>
                <a:cs typeface="Gulim"/>
              </a:rPr>
              <a:t>스캔</a:t>
            </a:r>
            <a:r>
              <a:rPr dirty="0" sz="1400" spc="-25">
                <a:latin typeface="Gulim"/>
                <a:cs typeface="Gulim"/>
              </a:rPr>
              <a:t> </a:t>
            </a:r>
            <a:r>
              <a:rPr dirty="0" sz="1400">
                <a:latin typeface="Gulim"/>
                <a:cs typeface="Gulim"/>
              </a:rPr>
              <a:t>데이터</a:t>
            </a:r>
            <a:r>
              <a:rPr dirty="0" sz="1400" spc="-15">
                <a:latin typeface="Gulim"/>
                <a:cs typeface="Gulim"/>
              </a:rPr>
              <a:t> </a:t>
            </a:r>
            <a:r>
              <a:rPr dirty="0" sz="1400">
                <a:latin typeface="Gulim"/>
                <a:cs typeface="Gulim"/>
              </a:rPr>
              <a:t>기반</a:t>
            </a:r>
            <a:r>
              <a:rPr dirty="0" sz="1400" spc="-10">
                <a:latin typeface="Gulim"/>
                <a:cs typeface="Gulim"/>
              </a:rPr>
              <a:t> </a:t>
            </a:r>
            <a:r>
              <a:rPr dirty="0" sz="1400">
                <a:latin typeface="Gulim"/>
                <a:cs typeface="Gulim"/>
              </a:rPr>
              <a:t>체형반영</a:t>
            </a:r>
            <a:r>
              <a:rPr dirty="0" sz="1400" spc="-25">
                <a:latin typeface="Gulim"/>
                <a:cs typeface="Gulim"/>
              </a:rPr>
              <a:t> </a:t>
            </a:r>
            <a:r>
              <a:rPr dirty="0" sz="1400">
                <a:latin typeface="Gulim"/>
                <a:cs typeface="Gulim"/>
              </a:rPr>
              <a:t>인체</a:t>
            </a:r>
            <a:r>
              <a:rPr dirty="0" sz="1400" spc="-15">
                <a:latin typeface="Gulim"/>
                <a:cs typeface="Gulim"/>
              </a:rPr>
              <a:t> </a:t>
            </a:r>
            <a:r>
              <a:rPr dirty="0" sz="1400">
                <a:latin typeface="Gulim"/>
                <a:cs typeface="Gulim"/>
              </a:rPr>
              <a:t>3D</a:t>
            </a:r>
            <a:r>
              <a:rPr dirty="0" sz="1400" spc="-10">
                <a:latin typeface="Gulim"/>
                <a:cs typeface="Gulim"/>
              </a:rPr>
              <a:t> </a:t>
            </a:r>
            <a:r>
              <a:rPr dirty="0" sz="1400">
                <a:latin typeface="Gulim"/>
                <a:cs typeface="Gulim"/>
              </a:rPr>
              <a:t>아바타</a:t>
            </a:r>
            <a:r>
              <a:rPr dirty="0" sz="1400" spc="-25">
                <a:latin typeface="Gulim"/>
                <a:cs typeface="Gulim"/>
              </a:rPr>
              <a:t> </a:t>
            </a:r>
            <a:r>
              <a:rPr dirty="0" sz="1400">
                <a:latin typeface="Gulim"/>
                <a:cs typeface="Gulim"/>
              </a:rPr>
              <a:t>생성</a:t>
            </a:r>
            <a:r>
              <a:rPr dirty="0" sz="1400" spc="-15">
                <a:latin typeface="Gulim"/>
                <a:cs typeface="Gulim"/>
              </a:rPr>
              <a:t> </a:t>
            </a:r>
            <a:r>
              <a:rPr dirty="0" sz="1400" spc="5">
                <a:latin typeface="Gulim"/>
                <a:cs typeface="Gulim"/>
              </a:rPr>
              <a:t>및</a:t>
            </a:r>
            <a:r>
              <a:rPr dirty="0" sz="1400" spc="-15">
                <a:latin typeface="Gulim"/>
                <a:cs typeface="Gulim"/>
              </a:rPr>
              <a:t> </a:t>
            </a:r>
            <a:r>
              <a:rPr dirty="0" sz="1400">
                <a:latin typeface="Gulim"/>
                <a:cs typeface="Gulim"/>
              </a:rPr>
              <a:t>체형</a:t>
            </a:r>
            <a:r>
              <a:rPr dirty="0" sz="1400" spc="-15">
                <a:latin typeface="Gulim"/>
                <a:cs typeface="Gulim"/>
              </a:rPr>
              <a:t> </a:t>
            </a:r>
            <a:r>
              <a:rPr dirty="0" sz="1400">
                <a:latin typeface="Gulim"/>
                <a:cs typeface="Gulim"/>
              </a:rPr>
              <a:t>측정</a:t>
            </a:r>
            <a:r>
              <a:rPr dirty="0" sz="1400" spc="-15">
                <a:latin typeface="Gulim"/>
                <a:cs typeface="Gulim"/>
              </a:rPr>
              <a:t> </a:t>
            </a:r>
            <a:r>
              <a:rPr dirty="0" sz="1400">
                <a:latin typeface="Gulim"/>
                <a:cs typeface="Gulim"/>
              </a:rPr>
              <a:t>SW(</a:t>
            </a:r>
            <a:r>
              <a:rPr dirty="0" sz="1400">
                <a:latin typeface="Gulim"/>
                <a:cs typeface="Gulim"/>
              </a:rPr>
              <a:t>바이너리코드</a:t>
            </a:r>
            <a:r>
              <a:rPr dirty="0" sz="1400">
                <a:latin typeface="Gulim"/>
                <a:cs typeface="Gulim"/>
              </a:rPr>
              <a:t>(DLL))</a:t>
            </a:r>
            <a:endParaRPr sz="1400">
              <a:latin typeface="Gulim"/>
              <a:cs typeface="Gulim"/>
            </a:endParaRPr>
          </a:p>
          <a:p>
            <a:pPr marL="506095">
              <a:lnSpc>
                <a:spcPct val="100000"/>
              </a:lnSpc>
              <a:spcBef>
                <a:spcPts val="840"/>
              </a:spcBef>
            </a:pPr>
            <a:r>
              <a:rPr dirty="0" sz="1400">
                <a:latin typeface="Wingdings"/>
                <a:cs typeface="Wingdings"/>
              </a:rPr>
              <a:t></a:t>
            </a:r>
            <a:r>
              <a:rPr dirty="0" sz="1400" spc="-530">
                <a:latin typeface="Wingdings"/>
                <a:cs typeface="Wingdings"/>
              </a:rPr>
              <a:t></a:t>
            </a:r>
            <a:r>
              <a:rPr dirty="0" sz="1400">
                <a:latin typeface="Gulim"/>
                <a:cs typeface="Gulim"/>
              </a:rPr>
              <a:t>애니메이션</a:t>
            </a:r>
            <a:r>
              <a:rPr dirty="0" sz="1400" spc="-30">
                <a:latin typeface="Gulim"/>
                <a:cs typeface="Gulim"/>
              </a:rPr>
              <a:t> </a:t>
            </a:r>
            <a:r>
              <a:rPr dirty="0" sz="1400">
                <a:latin typeface="Gulim"/>
                <a:cs typeface="Gulim"/>
              </a:rPr>
              <a:t>가능</a:t>
            </a:r>
            <a:r>
              <a:rPr dirty="0" sz="1400" spc="-20">
                <a:latin typeface="Gulim"/>
                <a:cs typeface="Gulim"/>
              </a:rPr>
              <a:t> </a:t>
            </a:r>
            <a:r>
              <a:rPr dirty="0" sz="1400">
                <a:latin typeface="Gulim"/>
                <a:cs typeface="Gulim"/>
              </a:rPr>
              <a:t>인체</a:t>
            </a:r>
            <a:r>
              <a:rPr dirty="0" sz="1400" spc="-15">
                <a:latin typeface="Gulim"/>
                <a:cs typeface="Gulim"/>
              </a:rPr>
              <a:t> </a:t>
            </a:r>
            <a:r>
              <a:rPr dirty="0" sz="1400">
                <a:latin typeface="Gulim"/>
                <a:cs typeface="Gulim"/>
              </a:rPr>
              <a:t>템플릿</a:t>
            </a:r>
            <a:r>
              <a:rPr dirty="0" sz="1400" spc="-30">
                <a:latin typeface="Gulim"/>
                <a:cs typeface="Gulim"/>
              </a:rPr>
              <a:t> </a:t>
            </a:r>
            <a:r>
              <a:rPr dirty="0" sz="1400">
                <a:latin typeface="Gulim"/>
                <a:cs typeface="Gulim"/>
              </a:rPr>
              <a:t>3D</a:t>
            </a:r>
            <a:r>
              <a:rPr dirty="0" sz="1400" spc="-15">
                <a:latin typeface="Gulim"/>
                <a:cs typeface="Gulim"/>
              </a:rPr>
              <a:t> </a:t>
            </a:r>
            <a:r>
              <a:rPr dirty="0" sz="1400">
                <a:latin typeface="Gulim"/>
                <a:cs typeface="Gulim"/>
              </a:rPr>
              <a:t>아바타</a:t>
            </a:r>
            <a:r>
              <a:rPr dirty="0" sz="1400" spc="-30">
                <a:latin typeface="Gulim"/>
                <a:cs typeface="Gulim"/>
              </a:rPr>
              <a:t> </a:t>
            </a:r>
            <a:r>
              <a:rPr dirty="0" sz="1400">
                <a:latin typeface="Gulim"/>
                <a:cs typeface="Gulim"/>
              </a:rPr>
              <a:t>데이터</a:t>
            </a:r>
            <a:endParaRPr sz="1400">
              <a:latin typeface="Gulim"/>
              <a:cs typeface="Gulim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583935" y="6394703"/>
            <a:ext cx="474713" cy="3451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850635" y="6394703"/>
            <a:ext cx="1122425" cy="34518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765035" y="6394703"/>
            <a:ext cx="272033" cy="34518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829043" y="6394703"/>
            <a:ext cx="1122426" cy="34518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793735" y="6394703"/>
            <a:ext cx="817626" cy="34518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70"/>
              </a:lnSpc>
            </a:pPr>
            <a:r>
              <a:rPr dirty="0" spc="-10"/>
              <a:t>P</a:t>
            </a:r>
            <a:r>
              <a:rPr dirty="0" spc="-5"/>
              <a:t>ro</a:t>
            </a:r>
            <a:r>
              <a:rPr dirty="0" spc="-10"/>
              <a:t>p</a:t>
            </a:r>
            <a:r>
              <a:rPr dirty="0" spc="-5"/>
              <a:t>ri</a:t>
            </a:r>
            <a:r>
              <a:rPr dirty="0" spc="5"/>
              <a:t>e</a:t>
            </a:r>
            <a:r>
              <a:rPr dirty="0" spc="-5"/>
              <a:t>tary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70"/>
              </a:lnSpc>
            </a:pPr>
            <a:r>
              <a:rPr dirty="0" spc="15">
                <a:latin typeface="Batang"/>
                <a:cs typeface="Batang"/>
              </a:rPr>
              <a:t>SW</a:t>
            </a:r>
            <a:r>
              <a:rPr dirty="0" spc="15"/>
              <a:t>콘텐츠연구소</a:t>
            </a:r>
            <a:r>
              <a:rPr dirty="0" spc="15">
                <a:latin typeface="Batang"/>
                <a:cs typeface="Batang"/>
              </a:rPr>
              <a:t>/</a:t>
            </a:r>
            <a:r>
              <a:rPr dirty="0" spc="15"/>
              <a:t>차세대콘텐츠</a:t>
            </a:r>
            <a:r>
              <a:rPr dirty="0" spc="-80"/>
              <a:t> </a:t>
            </a:r>
            <a:r>
              <a:rPr dirty="0"/>
              <a:t>연구본부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585"/>
              </a:lnSpc>
            </a:pPr>
            <a:fld id="{81D60167-4931-47E6-BA6A-407CBD079E47}" type="slidenum">
              <a:rPr dirty="0" spc="25"/>
              <a:t>2</a:t>
            </a:fld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4968" y="4230623"/>
            <a:ext cx="9019031" cy="10424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800" spc="-175" b="1">
                <a:latin typeface="Arial Black"/>
                <a:cs typeface="Arial Black"/>
              </a:rPr>
              <a:t>2</a:t>
            </a:r>
            <a:r>
              <a:rPr dirty="0" spc="-175">
                <a:latin typeface="Gulim"/>
                <a:cs typeface="Gulim"/>
              </a:rPr>
              <a:t>. </a:t>
            </a:r>
            <a:r>
              <a:rPr dirty="0"/>
              <a:t>기술이전 내용 및</a:t>
            </a:r>
            <a:r>
              <a:rPr dirty="0" spc="40"/>
              <a:t> </a:t>
            </a:r>
            <a:r>
              <a:rPr dirty="0"/>
              <a:t>범위</a:t>
            </a:r>
            <a:endParaRPr sz="2800">
              <a:latin typeface="Gulim"/>
              <a:cs typeface="Gulim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8040" y="956309"/>
            <a:ext cx="8160384" cy="10934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800" spc="-20">
                <a:solidFill>
                  <a:srgbClr val="CC0066"/>
                </a:solidFill>
                <a:latin typeface="BatangChe"/>
                <a:cs typeface="BatangChe"/>
              </a:rPr>
              <a:t>▣</a:t>
            </a:r>
            <a:r>
              <a:rPr dirty="0" sz="2800" spc="-20" b="1">
                <a:solidFill>
                  <a:srgbClr val="CC0066"/>
                </a:solidFill>
                <a:latin typeface="Malgun Gothic"/>
                <a:cs typeface="Malgun Gothic"/>
              </a:rPr>
              <a:t>기술 </a:t>
            </a:r>
            <a:r>
              <a:rPr dirty="0" sz="2800" spc="-25" b="1">
                <a:solidFill>
                  <a:srgbClr val="CC0066"/>
                </a:solidFill>
                <a:latin typeface="Malgun Gothic"/>
                <a:cs typeface="Malgun Gothic"/>
              </a:rPr>
              <a:t>개발</a:t>
            </a:r>
            <a:r>
              <a:rPr dirty="0" sz="2800" spc="-325" b="1">
                <a:solidFill>
                  <a:srgbClr val="CC0066"/>
                </a:solidFill>
                <a:latin typeface="Malgun Gothic"/>
                <a:cs typeface="Malgun Gothic"/>
              </a:rPr>
              <a:t> </a:t>
            </a:r>
            <a:r>
              <a:rPr dirty="0" sz="2800" spc="-45" b="1">
                <a:solidFill>
                  <a:srgbClr val="CC0066"/>
                </a:solidFill>
                <a:latin typeface="Malgun Gothic"/>
                <a:cs typeface="Malgun Gothic"/>
              </a:rPr>
              <a:t>현황</a:t>
            </a:r>
            <a:endParaRPr sz="2800">
              <a:latin typeface="Malgun Gothic"/>
              <a:cs typeface="Malgun Gothic"/>
            </a:endParaRPr>
          </a:p>
          <a:p>
            <a:pPr marL="489584">
              <a:lnSpc>
                <a:spcPct val="100000"/>
              </a:lnSpc>
              <a:spcBef>
                <a:spcPts val="464"/>
              </a:spcBef>
            </a:pPr>
            <a:r>
              <a:rPr dirty="0" sz="2000" spc="5">
                <a:solidFill>
                  <a:srgbClr val="6600CC"/>
                </a:solidFill>
                <a:latin typeface="Wingdings"/>
                <a:cs typeface="Wingdings"/>
              </a:rPr>
              <a:t></a:t>
            </a:r>
            <a:r>
              <a:rPr dirty="0" sz="2000" spc="-1550">
                <a:solidFill>
                  <a:srgbClr val="6600CC"/>
                </a:solidFill>
                <a:latin typeface="Wingdings"/>
                <a:cs typeface="Wingdings"/>
              </a:rPr>
              <a:t></a:t>
            </a:r>
            <a:r>
              <a:rPr dirty="0" sz="2000" spc="10" b="1">
                <a:latin typeface="Arial"/>
                <a:cs typeface="Arial"/>
              </a:rPr>
              <a:t>3D</a:t>
            </a:r>
            <a:r>
              <a:rPr dirty="0" sz="2000" spc="40" b="1">
                <a:latin typeface="Arial"/>
                <a:cs typeface="Arial"/>
              </a:rPr>
              <a:t> </a:t>
            </a:r>
            <a:r>
              <a:rPr dirty="0" sz="2000" spc="-10" b="1">
                <a:latin typeface="Malgun Gothic"/>
                <a:cs typeface="Malgun Gothic"/>
              </a:rPr>
              <a:t>스캔</a:t>
            </a:r>
            <a:r>
              <a:rPr dirty="0" sz="2000" spc="-125" b="1">
                <a:latin typeface="Malgun Gothic"/>
                <a:cs typeface="Malgun Gothic"/>
              </a:rPr>
              <a:t> </a:t>
            </a:r>
            <a:r>
              <a:rPr dirty="0" sz="2000" spc="-15" b="1">
                <a:latin typeface="Malgun Gothic"/>
                <a:cs typeface="Malgun Gothic"/>
              </a:rPr>
              <a:t>데이터</a:t>
            </a:r>
            <a:r>
              <a:rPr dirty="0" sz="2000" spc="-135" b="1">
                <a:latin typeface="Malgun Gothic"/>
                <a:cs typeface="Malgun Gothic"/>
              </a:rPr>
              <a:t> </a:t>
            </a:r>
            <a:r>
              <a:rPr dirty="0" sz="2000" spc="-10" b="1">
                <a:latin typeface="Malgun Gothic"/>
                <a:cs typeface="Malgun Gothic"/>
              </a:rPr>
              <a:t>기반</a:t>
            </a:r>
            <a:r>
              <a:rPr dirty="0" sz="2000" spc="-125" b="1">
                <a:latin typeface="Malgun Gothic"/>
                <a:cs typeface="Malgun Gothic"/>
              </a:rPr>
              <a:t> </a:t>
            </a:r>
            <a:r>
              <a:rPr dirty="0" sz="2000" spc="-10" b="1">
                <a:latin typeface="Malgun Gothic"/>
                <a:cs typeface="Malgun Gothic"/>
              </a:rPr>
              <a:t>체형</a:t>
            </a:r>
            <a:r>
              <a:rPr dirty="0" sz="2000" spc="-125" b="1">
                <a:latin typeface="Malgun Gothic"/>
                <a:cs typeface="Malgun Gothic"/>
              </a:rPr>
              <a:t> </a:t>
            </a:r>
            <a:r>
              <a:rPr dirty="0" sz="2000" spc="-10" b="1">
                <a:latin typeface="Malgun Gothic"/>
                <a:cs typeface="Malgun Gothic"/>
              </a:rPr>
              <a:t>반영</a:t>
            </a:r>
            <a:r>
              <a:rPr dirty="0" sz="2000" spc="-125" b="1">
                <a:latin typeface="Malgun Gothic"/>
                <a:cs typeface="Malgun Gothic"/>
              </a:rPr>
              <a:t> </a:t>
            </a:r>
            <a:r>
              <a:rPr dirty="0" sz="2000" spc="-10" b="1">
                <a:latin typeface="Malgun Gothic"/>
                <a:cs typeface="Malgun Gothic"/>
              </a:rPr>
              <a:t>인체</a:t>
            </a:r>
            <a:r>
              <a:rPr dirty="0" sz="2000" spc="-114" b="1">
                <a:latin typeface="Malgun Gothic"/>
                <a:cs typeface="Malgun Gothic"/>
              </a:rPr>
              <a:t> </a:t>
            </a:r>
            <a:r>
              <a:rPr dirty="0" sz="2000" spc="10" b="1">
                <a:latin typeface="Arial"/>
                <a:cs typeface="Arial"/>
              </a:rPr>
              <a:t>3D</a:t>
            </a:r>
            <a:r>
              <a:rPr dirty="0" sz="2000" spc="30" b="1">
                <a:latin typeface="Arial"/>
                <a:cs typeface="Arial"/>
              </a:rPr>
              <a:t> </a:t>
            </a:r>
            <a:r>
              <a:rPr dirty="0" sz="2000" spc="-15" b="1">
                <a:latin typeface="Malgun Gothic"/>
                <a:cs typeface="Malgun Gothic"/>
              </a:rPr>
              <a:t>아바타</a:t>
            </a:r>
            <a:r>
              <a:rPr dirty="0" sz="2000" spc="-135" b="1">
                <a:latin typeface="Malgun Gothic"/>
                <a:cs typeface="Malgun Gothic"/>
              </a:rPr>
              <a:t> </a:t>
            </a:r>
            <a:r>
              <a:rPr dirty="0" sz="2000" spc="-10" b="1">
                <a:latin typeface="Malgun Gothic"/>
                <a:cs typeface="Malgun Gothic"/>
              </a:rPr>
              <a:t>생성</a:t>
            </a:r>
            <a:r>
              <a:rPr dirty="0" sz="2000" spc="-125" b="1">
                <a:latin typeface="Malgun Gothic"/>
                <a:cs typeface="Malgun Gothic"/>
              </a:rPr>
              <a:t> </a:t>
            </a:r>
            <a:r>
              <a:rPr dirty="0" sz="2000" spc="5" b="1">
                <a:latin typeface="Malgun Gothic"/>
                <a:cs typeface="Malgun Gothic"/>
              </a:rPr>
              <a:t>및</a:t>
            </a:r>
            <a:r>
              <a:rPr dirty="0" sz="2000" spc="-100" b="1">
                <a:latin typeface="Malgun Gothic"/>
                <a:cs typeface="Malgun Gothic"/>
              </a:rPr>
              <a:t> </a:t>
            </a:r>
            <a:r>
              <a:rPr dirty="0" sz="2000" spc="-10" b="1">
                <a:latin typeface="Malgun Gothic"/>
                <a:cs typeface="Malgun Gothic"/>
              </a:rPr>
              <a:t>체형</a:t>
            </a:r>
            <a:r>
              <a:rPr dirty="0" sz="2000" spc="-125" b="1">
                <a:latin typeface="Malgun Gothic"/>
                <a:cs typeface="Malgun Gothic"/>
              </a:rPr>
              <a:t> </a:t>
            </a:r>
            <a:r>
              <a:rPr dirty="0" sz="2000" spc="-25" b="1">
                <a:latin typeface="Malgun Gothic"/>
                <a:cs typeface="Malgun Gothic"/>
              </a:rPr>
              <a:t>측정</a:t>
            </a:r>
            <a:endParaRPr sz="2000">
              <a:latin typeface="Malgun Gothic"/>
              <a:cs typeface="Malgun Gothic"/>
            </a:endParaRPr>
          </a:p>
          <a:p>
            <a:pPr marL="774065">
              <a:lnSpc>
                <a:spcPts val="2385"/>
              </a:lnSpc>
            </a:pPr>
            <a:r>
              <a:rPr dirty="0" sz="2000" spc="-25" b="1">
                <a:latin typeface="Malgun Gothic"/>
                <a:cs typeface="Malgun Gothic"/>
              </a:rPr>
              <a:t>기술</a:t>
            </a:r>
            <a:endParaRPr sz="2000">
              <a:latin typeface="Malgun Gothic"/>
              <a:cs typeface="Malgun Gothic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583935" y="6394703"/>
            <a:ext cx="474713" cy="34518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850635" y="6394703"/>
            <a:ext cx="1122425" cy="34518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765035" y="6394703"/>
            <a:ext cx="272033" cy="34518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829043" y="6394703"/>
            <a:ext cx="1122426" cy="34518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793735" y="6394703"/>
            <a:ext cx="817626" cy="34518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328371" y="4501515"/>
            <a:ext cx="1478915" cy="6432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2065" marR="5080">
              <a:lnSpc>
                <a:spcPct val="100000"/>
              </a:lnSpc>
            </a:pPr>
            <a:r>
              <a:rPr dirty="0" sz="1400" spc="10" b="1">
                <a:solidFill>
                  <a:srgbClr val="FFFFFF"/>
                </a:solidFill>
                <a:latin typeface="Arial"/>
                <a:cs typeface="Arial"/>
              </a:rPr>
              <a:t>3D</a:t>
            </a:r>
            <a:r>
              <a:rPr dirty="0" sz="14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5" b="1">
                <a:solidFill>
                  <a:srgbClr val="FFFFFF"/>
                </a:solidFill>
                <a:latin typeface="Malgun Gothic"/>
                <a:cs typeface="Malgun Gothic"/>
              </a:rPr>
              <a:t>스캔</a:t>
            </a:r>
            <a:r>
              <a:rPr dirty="0" sz="1400" spc="-105" b="1">
                <a:solidFill>
                  <a:srgbClr val="FFFFFF"/>
                </a:solidFill>
                <a:latin typeface="Malgun Gothic"/>
                <a:cs typeface="Malgun Gothic"/>
              </a:rPr>
              <a:t> </a:t>
            </a:r>
            <a:r>
              <a:rPr dirty="0" sz="1400" spc="-5" b="1">
                <a:solidFill>
                  <a:srgbClr val="FFFFFF"/>
                </a:solidFill>
                <a:latin typeface="Malgun Gothic"/>
                <a:cs typeface="Malgun Gothic"/>
              </a:rPr>
              <a:t>데이터</a:t>
            </a:r>
            <a:r>
              <a:rPr dirty="0" sz="1400" spc="-130" b="1">
                <a:solidFill>
                  <a:srgbClr val="FFFFFF"/>
                </a:solidFill>
                <a:latin typeface="Malgun Gothic"/>
                <a:cs typeface="Malgun Gothic"/>
              </a:rPr>
              <a:t> </a:t>
            </a:r>
            <a:r>
              <a:rPr dirty="0" sz="1400" spc="5" b="1">
                <a:solidFill>
                  <a:srgbClr val="FFFFFF"/>
                </a:solidFill>
                <a:latin typeface="Malgun Gothic"/>
                <a:cs typeface="Malgun Gothic"/>
              </a:rPr>
              <a:t>및 </a:t>
            </a:r>
            <a:r>
              <a:rPr dirty="0" sz="1400" spc="-415" b="1">
                <a:solidFill>
                  <a:srgbClr val="FFFFFF"/>
                </a:solidFill>
                <a:latin typeface="Malgun Gothic"/>
                <a:cs typeface="Malgun Gothic"/>
              </a:rPr>
              <a:t> </a:t>
            </a:r>
            <a:r>
              <a:rPr dirty="0" sz="1400" spc="-10" b="1">
                <a:solidFill>
                  <a:srgbClr val="FFFFFF"/>
                </a:solidFill>
                <a:latin typeface="Malgun Gothic"/>
                <a:cs typeface="Malgun Gothic"/>
              </a:rPr>
              <a:t>템플릿 </a:t>
            </a:r>
            <a:r>
              <a:rPr dirty="0" sz="1400" spc="10" b="1">
                <a:solidFill>
                  <a:srgbClr val="FFFFFF"/>
                </a:solidFill>
                <a:latin typeface="Arial"/>
                <a:cs typeface="Arial"/>
              </a:rPr>
              <a:t>3D</a:t>
            </a:r>
            <a:r>
              <a:rPr dirty="0" sz="1400" spc="-1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FFFFFF"/>
                </a:solidFill>
                <a:latin typeface="Malgun Gothic"/>
                <a:cs typeface="Malgun Gothic"/>
              </a:rPr>
              <a:t>아바타 </a:t>
            </a:r>
            <a:r>
              <a:rPr dirty="0" sz="1400" b="1">
                <a:solidFill>
                  <a:srgbClr val="FFFFFF"/>
                </a:solidFill>
                <a:latin typeface="Malgun Gothic"/>
                <a:cs typeface="Malgun Gothic"/>
              </a:rPr>
              <a:t> </a:t>
            </a:r>
            <a:r>
              <a:rPr dirty="0" sz="1400" spc="-10" b="1">
                <a:solidFill>
                  <a:srgbClr val="FFFFFF"/>
                </a:solidFill>
                <a:latin typeface="Malgun Gothic"/>
                <a:cs typeface="Malgun Gothic"/>
              </a:rPr>
              <a:t>데이터</a:t>
            </a:r>
            <a:r>
              <a:rPr dirty="0" sz="1400" spc="-175" b="1">
                <a:solidFill>
                  <a:srgbClr val="FFFFFF"/>
                </a:solidFill>
                <a:latin typeface="Malgun Gothic"/>
                <a:cs typeface="Malgun Gothic"/>
              </a:rPr>
              <a:t> </a:t>
            </a:r>
            <a:r>
              <a:rPr dirty="0" sz="1400" spc="-15" b="1">
                <a:solidFill>
                  <a:srgbClr val="FFFFFF"/>
                </a:solidFill>
                <a:latin typeface="Malgun Gothic"/>
                <a:cs typeface="Malgun Gothic"/>
              </a:rPr>
              <a:t>입력부</a:t>
            </a:r>
            <a:endParaRPr sz="1400">
              <a:latin typeface="Malgun Gothic"/>
              <a:cs typeface="Malgun Gothic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628645" y="4501515"/>
            <a:ext cx="2005964" cy="6432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2700" marR="5080" indent="-3175">
              <a:lnSpc>
                <a:spcPct val="100000"/>
              </a:lnSpc>
            </a:pPr>
            <a:r>
              <a:rPr dirty="0" sz="1400" spc="-15" b="1">
                <a:solidFill>
                  <a:srgbClr val="FFFFFF"/>
                </a:solidFill>
                <a:latin typeface="Malgun Gothic"/>
                <a:cs typeface="Malgun Gothic"/>
              </a:rPr>
              <a:t>애니메이션 </a:t>
            </a:r>
            <a:r>
              <a:rPr dirty="0" sz="1400" spc="-5" b="1">
                <a:solidFill>
                  <a:srgbClr val="FFFFFF"/>
                </a:solidFill>
                <a:latin typeface="Malgun Gothic"/>
                <a:cs typeface="Malgun Gothic"/>
              </a:rPr>
              <a:t>제어</a:t>
            </a:r>
            <a:r>
              <a:rPr dirty="0" sz="1400" spc="-195" b="1">
                <a:solidFill>
                  <a:srgbClr val="FFFFFF"/>
                </a:solidFill>
                <a:latin typeface="Malgun Gothic"/>
                <a:cs typeface="Malgun Gothic"/>
              </a:rPr>
              <a:t> </a:t>
            </a:r>
            <a:r>
              <a:rPr dirty="0" sz="1400" spc="-10" b="1">
                <a:solidFill>
                  <a:srgbClr val="FFFFFF"/>
                </a:solidFill>
                <a:latin typeface="Malgun Gothic"/>
                <a:cs typeface="Malgun Gothic"/>
              </a:rPr>
              <a:t>가능 </a:t>
            </a:r>
            <a:r>
              <a:rPr dirty="0" sz="1400" spc="-15" b="1">
                <a:solidFill>
                  <a:srgbClr val="FFFFFF"/>
                </a:solidFill>
                <a:latin typeface="Malgun Gothic"/>
                <a:cs typeface="Malgun Gothic"/>
              </a:rPr>
              <a:t> </a:t>
            </a:r>
            <a:r>
              <a:rPr dirty="0" sz="1400" spc="-10" b="1">
                <a:solidFill>
                  <a:srgbClr val="FFFFFF"/>
                </a:solidFill>
                <a:latin typeface="Malgun Gothic"/>
                <a:cs typeface="Malgun Gothic"/>
              </a:rPr>
              <a:t>체형반영</a:t>
            </a:r>
            <a:r>
              <a:rPr dirty="0" sz="1400" spc="-120" b="1">
                <a:solidFill>
                  <a:srgbClr val="FFFFFF"/>
                </a:solidFill>
                <a:latin typeface="Malgun Gothic"/>
                <a:cs typeface="Malgun Gothic"/>
              </a:rPr>
              <a:t> </a:t>
            </a:r>
            <a:r>
              <a:rPr dirty="0" sz="1400" spc="-5" b="1">
                <a:solidFill>
                  <a:srgbClr val="FFFFFF"/>
                </a:solidFill>
                <a:latin typeface="Malgun Gothic"/>
                <a:cs typeface="Malgun Gothic"/>
              </a:rPr>
              <a:t>인체</a:t>
            </a:r>
            <a:r>
              <a:rPr dirty="0" sz="1400" spc="-105" b="1">
                <a:solidFill>
                  <a:srgbClr val="FFFFFF"/>
                </a:solidFill>
                <a:latin typeface="Malgun Gothic"/>
                <a:cs typeface="Malgun Gothic"/>
              </a:rPr>
              <a:t> </a:t>
            </a:r>
            <a:r>
              <a:rPr dirty="0" sz="1400" spc="10" b="1">
                <a:solidFill>
                  <a:srgbClr val="FFFFFF"/>
                </a:solidFill>
                <a:latin typeface="Arial"/>
                <a:cs typeface="Arial"/>
              </a:rPr>
              <a:t>3D</a:t>
            </a:r>
            <a:r>
              <a:rPr dirty="0" sz="14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5" b="1">
                <a:solidFill>
                  <a:srgbClr val="FFFFFF"/>
                </a:solidFill>
                <a:latin typeface="Malgun Gothic"/>
                <a:cs typeface="Malgun Gothic"/>
              </a:rPr>
              <a:t>아바타 </a:t>
            </a:r>
            <a:r>
              <a:rPr dirty="0" sz="1400" spc="-445" b="1">
                <a:solidFill>
                  <a:srgbClr val="FFFFFF"/>
                </a:solidFill>
                <a:latin typeface="Malgun Gothic"/>
                <a:cs typeface="Malgun Gothic"/>
              </a:rPr>
              <a:t> </a:t>
            </a:r>
            <a:r>
              <a:rPr dirty="0" sz="1400" spc="-5" b="1">
                <a:solidFill>
                  <a:srgbClr val="FFFFFF"/>
                </a:solidFill>
                <a:latin typeface="Malgun Gothic"/>
                <a:cs typeface="Malgun Gothic"/>
              </a:rPr>
              <a:t>자동</a:t>
            </a:r>
            <a:r>
              <a:rPr dirty="0" sz="1400" spc="-165" b="1">
                <a:solidFill>
                  <a:srgbClr val="FFFFFF"/>
                </a:solidFill>
                <a:latin typeface="Malgun Gothic"/>
                <a:cs typeface="Malgun Gothic"/>
              </a:rPr>
              <a:t> </a:t>
            </a:r>
            <a:r>
              <a:rPr dirty="0" sz="1400" spc="-15" b="1">
                <a:solidFill>
                  <a:srgbClr val="FFFFFF"/>
                </a:solidFill>
                <a:latin typeface="Malgun Gothic"/>
                <a:cs typeface="Malgun Gothic"/>
              </a:rPr>
              <a:t>생성</a:t>
            </a:r>
            <a:endParaRPr sz="1400">
              <a:latin typeface="Malgun Gothic"/>
              <a:cs typeface="Malgun Gothic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765038" y="4501515"/>
            <a:ext cx="961390" cy="4298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sz="1400" spc="-5" b="1">
                <a:solidFill>
                  <a:srgbClr val="FFFFFF"/>
                </a:solidFill>
                <a:latin typeface="Malgun Gothic"/>
                <a:cs typeface="Malgun Gothic"/>
              </a:rPr>
              <a:t>사용자</a:t>
            </a:r>
            <a:r>
              <a:rPr dirty="0" sz="1400" spc="-195" b="1">
                <a:solidFill>
                  <a:srgbClr val="FFFFFF"/>
                </a:solidFill>
                <a:latin typeface="Malgun Gothic"/>
                <a:cs typeface="Malgun Gothic"/>
              </a:rPr>
              <a:t> </a:t>
            </a:r>
            <a:r>
              <a:rPr dirty="0" sz="1400" spc="-10" b="1">
                <a:solidFill>
                  <a:srgbClr val="FFFFFF"/>
                </a:solidFill>
                <a:latin typeface="Malgun Gothic"/>
                <a:cs typeface="Malgun Gothic"/>
              </a:rPr>
              <a:t>체형</a:t>
            </a:r>
            <a:endParaRPr sz="1400">
              <a:latin typeface="Malgun Gothic"/>
              <a:cs typeface="Malgun Gothic"/>
            </a:endParaRPr>
          </a:p>
          <a:p>
            <a:pPr algn="ctr">
              <a:lnSpc>
                <a:spcPct val="100000"/>
              </a:lnSpc>
            </a:pPr>
            <a:r>
              <a:rPr dirty="0" sz="1400" spc="-5" b="1">
                <a:solidFill>
                  <a:srgbClr val="FFFFFF"/>
                </a:solidFill>
                <a:latin typeface="Malgun Gothic"/>
                <a:cs typeface="Malgun Gothic"/>
              </a:rPr>
              <a:t>자동</a:t>
            </a:r>
            <a:r>
              <a:rPr dirty="0" sz="1400" spc="-165" b="1">
                <a:solidFill>
                  <a:srgbClr val="FFFFFF"/>
                </a:solidFill>
                <a:latin typeface="Malgun Gothic"/>
                <a:cs typeface="Malgun Gothic"/>
              </a:rPr>
              <a:t> </a:t>
            </a:r>
            <a:r>
              <a:rPr dirty="0" sz="1400" spc="-15" b="1">
                <a:solidFill>
                  <a:srgbClr val="FFFFFF"/>
                </a:solidFill>
                <a:latin typeface="Malgun Gothic"/>
                <a:cs typeface="Malgun Gothic"/>
              </a:rPr>
              <a:t>측정</a:t>
            </a:r>
            <a:endParaRPr sz="1400">
              <a:latin typeface="Malgun Gothic"/>
              <a:cs typeface="Malgun Gothic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230236" y="4511294"/>
            <a:ext cx="1596390" cy="6426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2700" marR="5080">
              <a:lnSpc>
                <a:spcPct val="100000"/>
              </a:lnSpc>
            </a:pPr>
            <a:r>
              <a:rPr dirty="0" sz="1400" spc="-10" b="1">
                <a:solidFill>
                  <a:srgbClr val="FFFFFF"/>
                </a:solidFill>
                <a:latin typeface="Malgun Gothic"/>
                <a:cs typeface="Malgun Gothic"/>
              </a:rPr>
              <a:t>체형반영</a:t>
            </a:r>
            <a:r>
              <a:rPr dirty="0" sz="1400" spc="-140" b="1">
                <a:solidFill>
                  <a:srgbClr val="FFFFFF"/>
                </a:solidFill>
                <a:latin typeface="Malgun Gothic"/>
                <a:cs typeface="Malgun Gothic"/>
              </a:rPr>
              <a:t> </a:t>
            </a:r>
            <a:r>
              <a:rPr dirty="0" sz="1400" spc="-10" b="1">
                <a:solidFill>
                  <a:srgbClr val="FFFFFF"/>
                </a:solidFill>
                <a:latin typeface="Malgun Gothic"/>
                <a:cs typeface="Malgun Gothic"/>
              </a:rPr>
              <a:t>사용자</a:t>
            </a:r>
            <a:r>
              <a:rPr dirty="0" sz="1400" spc="-135" b="1">
                <a:solidFill>
                  <a:srgbClr val="FFFFFF"/>
                </a:solidFill>
                <a:latin typeface="Malgun Gothic"/>
                <a:cs typeface="Malgun Gothic"/>
              </a:rPr>
              <a:t> </a:t>
            </a:r>
            <a:r>
              <a:rPr dirty="0" sz="1400" spc="5" b="1">
                <a:solidFill>
                  <a:srgbClr val="FFFFFF"/>
                </a:solidFill>
                <a:latin typeface="Arial"/>
                <a:cs typeface="Arial"/>
              </a:rPr>
              <a:t>3D </a:t>
            </a:r>
            <a:r>
              <a:rPr dirty="0" sz="1400" spc="-3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5" b="1">
                <a:solidFill>
                  <a:srgbClr val="FFFFFF"/>
                </a:solidFill>
                <a:latin typeface="Malgun Gothic"/>
                <a:cs typeface="Malgun Gothic"/>
              </a:rPr>
              <a:t>아바타 </a:t>
            </a:r>
            <a:r>
              <a:rPr dirty="0" sz="1400" b="1">
                <a:solidFill>
                  <a:srgbClr val="FFFFFF"/>
                </a:solidFill>
                <a:latin typeface="Malgun Gothic"/>
                <a:cs typeface="Malgun Gothic"/>
              </a:rPr>
              <a:t>및</a:t>
            </a:r>
            <a:r>
              <a:rPr dirty="0" sz="1400" spc="-235" b="1">
                <a:solidFill>
                  <a:srgbClr val="FFFFFF"/>
                </a:solidFill>
                <a:latin typeface="Malgun Gothic"/>
                <a:cs typeface="Malgun Gothic"/>
              </a:rPr>
              <a:t> </a:t>
            </a:r>
            <a:r>
              <a:rPr dirty="0" sz="1400" spc="-10" b="1">
                <a:solidFill>
                  <a:srgbClr val="FFFFFF"/>
                </a:solidFill>
                <a:latin typeface="Malgun Gothic"/>
                <a:cs typeface="Malgun Gothic"/>
              </a:rPr>
              <a:t>체형정보 </a:t>
            </a:r>
            <a:r>
              <a:rPr dirty="0" sz="1400" b="1">
                <a:solidFill>
                  <a:srgbClr val="FFFFFF"/>
                </a:solidFill>
                <a:latin typeface="Malgun Gothic"/>
                <a:cs typeface="Malgun Gothic"/>
              </a:rPr>
              <a:t> </a:t>
            </a:r>
            <a:r>
              <a:rPr dirty="0" sz="1400" spc="-15" b="1">
                <a:solidFill>
                  <a:srgbClr val="FFFFFF"/>
                </a:solidFill>
                <a:latin typeface="Malgun Gothic"/>
                <a:cs typeface="Malgun Gothic"/>
              </a:rPr>
              <a:t>저장부</a:t>
            </a:r>
            <a:endParaRPr sz="1400">
              <a:latin typeface="Malgun Gothic"/>
              <a:cs typeface="Malgun Gothic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08076" y="2735579"/>
            <a:ext cx="1245108" cy="172821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800100" y="2702051"/>
            <a:ext cx="1301496" cy="172364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62484" y="2741676"/>
            <a:ext cx="877824" cy="168402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2162555" y="2580132"/>
            <a:ext cx="2951988" cy="181813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5262371" y="2958083"/>
            <a:ext cx="1964435" cy="143408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7363968" y="2435351"/>
            <a:ext cx="1394459" cy="196748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70"/>
              </a:lnSpc>
            </a:pPr>
            <a:r>
              <a:rPr dirty="0" spc="-10"/>
              <a:t>P</a:t>
            </a:r>
            <a:r>
              <a:rPr dirty="0" spc="-5"/>
              <a:t>ro</a:t>
            </a:r>
            <a:r>
              <a:rPr dirty="0" spc="-10"/>
              <a:t>p</a:t>
            </a:r>
            <a:r>
              <a:rPr dirty="0" spc="-5"/>
              <a:t>ri</a:t>
            </a:r>
            <a:r>
              <a:rPr dirty="0" spc="5"/>
              <a:t>e</a:t>
            </a:r>
            <a:r>
              <a:rPr dirty="0" spc="-5"/>
              <a:t>tary</a:t>
            </a:r>
          </a:p>
        </p:txBody>
      </p:sp>
      <p:sp>
        <p:nvSpPr>
          <p:cNvPr id="21" name="object 21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70"/>
              </a:lnSpc>
            </a:pPr>
            <a:r>
              <a:rPr dirty="0" spc="15">
                <a:latin typeface="Batang"/>
                <a:cs typeface="Batang"/>
              </a:rPr>
              <a:t>SW</a:t>
            </a:r>
            <a:r>
              <a:rPr dirty="0" spc="15"/>
              <a:t>콘텐츠연구소</a:t>
            </a:r>
            <a:r>
              <a:rPr dirty="0" spc="15">
                <a:latin typeface="Batang"/>
                <a:cs typeface="Batang"/>
              </a:rPr>
              <a:t>/</a:t>
            </a:r>
            <a:r>
              <a:rPr dirty="0" spc="15"/>
              <a:t>차세대콘텐츠</a:t>
            </a:r>
            <a:r>
              <a:rPr dirty="0" spc="-80"/>
              <a:t> </a:t>
            </a:r>
            <a:r>
              <a:rPr dirty="0"/>
              <a:t>연구본부</a:t>
            </a:r>
          </a:p>
        </p:txBody>
      </p:sp>
      <p:sp>
        <p:nvSpPr>
          <p:cNvPr id="22" name="object 22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585"/>
              </a:lnSpc>
            </a:pPr>
            <a:fld id="{81D60167-4931-47E6-BA6A-407CBD079E47}" type="slidenum">
              <a:rPr dirty="0" spc="25"/>
              <a:t>2</a:t>
            </a:fld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800" spc="-175" b="1">
                <a:latin typeface="Arial Black"/>
                <a:cs typeface="Arial Black"/>
              </a:rPr>
              <a:t>2</a:t>
            </a:r>
            <a:r>
              <a:rPr dirty="0" spc="-175">
                <a:latin typeface="Gulim"/>
                <a:cs typeface="Gulim"/>
              </a:rPr>
              <a:t>. </a:t>
            </a:r>
            <a:r>
              <a:rPr dirty="0"/>
              <a:t>기술이전 내용 및</a:t>
            </a:r>
            <a:r>
              <a:rPr dirty="0" spc="40"/>
              <a:t> </a:t>
            </a:r>
            <a:r>
              <a:rPr dirty="0"/>
              <a:t>범위</a:t>
            </a:r>
            <a:endParaRPr sz="2800">
              <a:latin typeface="Gulim"/>
              <a:cs typeface="Guli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35965" y="984884"/>
            <a:ext cx="6748780" cy="7905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800" spc="-5">
                <a:solidFill>
                  <a:srgbClr val="CC0066"/>
                </a:solidFill>
                <a:latin typeface="BatangChe"/>
                <a:cs typeface="BatangChe"/>
              </a:rPr>
              <a:t>▣</a:t>
            </a:r>
            <a:r>
              <a:rPr dirty="0" sz="2800" spc="-525">
                <a:solidFill>
                  <a:srgbClr val="CC0066"/>
                </a:solidFill>
                <a:latin typeface="BatangChe"/>
                <a:cs typeface="BatangChe"/>
              </a:rPr>
              <a:t> </a:t>
            </a:r>
            <a:r>
              <a:rPr dirty="0" sz="2800" spc="-25" b="1">
                <a:solidFill>
                  <a:srgbClr val="CC0066"/>
                </a:solidFill>
                <a:latin typeface="Malgun Gothic"/>
                <a:cs typeface="Malgun Gothic"/>
              </a:rPr>
              <a:t>기술</a:t>
            </a:r>
            <a:r>
              <a:rPr dirty="0" sz="2800" spc="-165" b="1">
                <a:solidFill>
                  <a:srgbClr val="CC0066"/>
                </a:solidFill>
                <a:latin typeface="Malgun Gothic"/>
                <a:cs typeface="Malgun Gothic"/>
              </a:rPr>
              <a:t> </a:t>
            </a:r>
            <a:r>
              <a:rPr dirty="0" sz="2800" spc="-25" b="1">
                <a:solidFill>
                  <a:srgbClr val="CC0066"/>
                </a:solidFill>
                <a:latin typeface="Malgun Gothic"/>
                <a:cs typeface="Malgun Gothic"/>
              </a:rPr>
              <a:t>개발</a:t>
            </a:r>
            <a:r>
              <a:rPr dirty="0" sz="2800" spc="-155" b="1">
                <a:solidFill>
                  <a:srgbClr val="CC0066"/>
                </a:solidFill>
                <a:latin typeface="Malgun Gothic"/>
                <a:cs typeface="Malgun Gothic"/>
              </a:rPr>
              <a:t> </a:t>
            </a:r>
            <a:r>
              <a:rPr dirty="0" sz="2800" spc="-45" b="1">
                <a:solidFill>
                  <a:srgbClr val="CC0066"/>
                </a:solidFill>
                <a:latin typeface="Malgun Gothic"/>
                <a:cs typeface="Malgun Gothic"/>
              </a:rPr>
              <a:t>현황</a:t>
            </a:r>
            <a:endParaRPr sz="2800">
              <a:latin typeface="Malgun Gothic"/>
              <a:cs typeface="Malgun Gothic"/>
            </a:endParaRPr>
          </a:p>
          <a:p>
            <a:pPr marL="857250" indent="-367665">
              <a:lnSpc>
                <a:spcPct val="100000"/>
              </a:lnSpc>
              <a:spcBef>
                <a:spcPts val="464"/>
              </a:spcBef>
              <a:buClr>
                <a:srgbClr val="6600CC"/>
              </a:buClr>
              <a:buFont typeface="Wingdings"/>
              <a:buChar char=""/>
              <a:tabLst>
                <a:tab pos="857885" algn="l"/>
              </a:tabLst>
            </a:pPr>
            <a:r>
              <a:rPr dirty="0" sz="2000" spc="-45" b="1">
                <a:latin typeface="Malgun Gothic"/>
                <a:cs typeface="Malgun Gothic"/>
              </a:rPr>
              <a:t>기술성숙도</a:t>
            </a:r>
            <a:r>
              <a:rPr dirty="0" sz="2000" spc="-45">
                <a:latin typeface="Gulim"/>
                <a:cs typeface="Gulim"/>
              </a:rPr>
              <a:t>(TRL</a:t>
            </a:r>
            <a:r>
              <a:rPr dirty="0" sz="2000" spc="-250">
                <a:latin typeface="Gulim"/>
                <a:cs typeface="Gulim"/>
              </a:rPr>
              <a:t> </a:t>
            </a:r>
            <a:r>
              <a:rPr dirty="0" sz="2000">
                <a:latin typeface="Gulim"/>
                <a:cs typeface="Gulim"/>
              </a:rPr>
              <a:t>:</a:t>
            </a:r>
            <a:r>
              <a:rPr dirty="0" sz="2000" spc="-215">
                <a:latin typeface="Gulim"/>
                <a:cs typeface="Gulim"/>
              </a:rPr>
              <a:t> </a:t>
            </a:r>
            <a:r>
              <a:rPr dirty="0" sz="2000" spc="-90">
                <a:latin typeface="Gulim"/>
                <a:cs typeface="Gulim"/>
              </a:rPr>
              <a:t>Technology</a:t>
            </a:r>
            <a:r>
              <a:rPr dirty="0" sz="2000" spc="-250">
                <a:latin typeface="Gulim"/>
                <a:cs typeface="Gulim"/>
              </a:rPr>
              <a:t> </a:t>
            </a:r>
            <a:r>
              <a:rPr dirty="0" sz="2000" spc="-85">
                <a:latin typeface="Gulim"/>
                <a:cs typeface="Gulim"/>
              </a:rPr>
              <a:t>Readiness</a:t>
            </a:r>
            <a:r>
              <a:rPr dirty="0" sz="2000" spc="-250">
                <a:latin typeface="Gulim"/>
                <a:cs typeface="Gulim"/>
              </a:rPr>
              <a:t> </a:t>
            </a:r>
            <a:r>
              <a:rPr dirty="0" sz="2000" spc="-80">
                <a:latin typeface="Gulim"/>
                <a:cs typeface="Gulim"/>
              </a:rPr>
              <a:t>Level)</a:t>
            </a:r>
            <a:r>
              <a:rPr dirty="0" sz="2000" spc="-55">
                <a:latin typeface="Gulim"/>
                <a:cs typeface="Gulim"/>
              </a:rPr>
              <a:t> </a:t>
            </a:r>
            <a:r>
              <a:rPr dirty="0" sz="2000" spc="-10" b="1">
                <a:latin typeface="Malgun Gothic"/>
                <a:cs typeface="Malgun Gothic"/>
              </a:rPr>
              <a:t>단계</a:t>
            </a:r>
            <a:r>
              <a:rPr dirty="0" sz="2000" spc="-125" b="1">
                <a:latin typeface="Malgun Gothic"/>
                <a:cs typeface="Malgun Gothic"/>
              </a:rPr>
              <a:t> </a:t>
            </a:r>
            <a:r>
              <a:rPr dirty="0" sz="2000" b="1">
                <a:latin typeface="Arial"/>
                <a:cs typeface="Arial"/>
              </a:rPr>
              <a:t>: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326372" y="1470533"/>
            <a:ext cx="1270000" cy="3028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385"/>
              </a:lnSpc>
              <a:tabLst>
                <a:tab pos="351155" algn="l"/>
                <a:tab pos="661670" algn="l"/>
              </a:tabLst>
            </a:pPr>
            <a:r>
              <a:rPr dirty="0" sz="2000" spc="85" b="1">
                <a:latin typeface="Arial"/>
                <a:cs typeface="Arial"/>
              </a:rPr>
              <a:t>(</a:t>
            </a:r>
            <a:r>
              <a:rPr dirty="0" sz="2000" spc="85" b="1">
                <a:latin typeface="Arial"/>
                <a:cs typeface="Arial"/>
              </a:rPr>
              <a:t>	</a:t>
            </a:r>
            <a:r>
              <a:rPr dirty="0" sz="2000" spc="35" b="1">
                <a:latin typeface="Arial"/>
                <a:cs typeface="Arial"/>
              </a:rPr>
              <a:t>5</a:t>
            </a:r>
            <a:r>
              <a:rPr dirty="0" sz="2000" spc="35" b="1">
                <a:latin typeface="Arial"/>
                <a:cs typeface="Arial"/>
              </a:rPr>
              <a:t>	</a:t>
            </a:r>
            <a:r>
              <a:rPr dirty="0" sz="2000" spc="80" b="1">
                <a:latin typeface="Arial"/>
                <a:cs typeface="Arial"/>
              </a:rPr>
              <a:t>)</a:t>
            </a:r>
            <a:r>
              <a:rPr dirty="0" sz="2000" spc="-40" b="1">
                <a:latin typeface="Malgun Gothic"/>
                <a:cs typeface="Malgun Gothic"/>
              </a:rPr>
              <a:t>단계</a:t>
            </a:r>
            <a:endParaRPr sz="2000">
              <a:latin typeface="Malgun Gothic"/>
              <a:cs typeface="Malgun Gothic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583935" y="6394703"/>
            <a:ext cx="474713" cy="3451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850635" y="6394703"/>
            <a:ext cx="1122425" cy="34518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765035" y="6394703"/>
            <a:ext cx="272033" cy="34518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829043" y="6394703"/>
            <a:ext cx="1122426" cy="34518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793735" y="6394703"/>
            <a:ext cx="817626" cy="34518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258824" y="1872995"/>
            <a:ext cx="7345680" cy="451713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70"/>
              </a:lnSpc>
            </a:pPr>
            <a:r>
              <a:rPr dirty="0" spc="-10"/>
              <a:t>P</a:t>
            </a:r>
            <a:r>
              <a:rPr dirty="0" spc="-5"/>
              <a:t>ro</a:t>
            </a:r>
            <a:r>
              <a:rPr dirty="0" spc="-10"/>
              <a:t>p</a:t>
            </a:r>
            <a:r>
              <a:rPr dirty="0" spc="-5"/>
              <a:t>ri</a:t>
            </a:r>
            <a:r>
              <a:rPr dirty="0" spc="5"/>
              <a:t>e</a:t>
            </a:r>
            <a:r>
              <a:rPr dirty="0" spc="-5"/>
              <a:t>tary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70"/>
              </a:lnSpc>
            </a:pPr>
            <a:r>
              <a:rPr dirty="0" spc="15">
                <a:latin typeface="Batang"/>
                <a:cs typeface="Batang"/>
              </a:rPr>
              <a:t>SW</a:t>
            </a:r>
            <a:r>
              <a:rPr dirty="0" spc="15"/>
              <a:t>콘텐츠연구소</a:t>
            </a:r>
            <a:r>
              <a:rPr dirty="0" spc="15">
                <a:latin typeface="Batang"/>
                <a:cs typeface="Batang"/>
              </a:rPr>
              <a:t>/</a:t>
            </a:r>
            <a:r>
              <a:rPr dirty="0" spc="15"/>
              <a:t>차세대콘텐츠</a:t>
            </a:r>
            <a:r>
              <a:rPr dirty="0" spc="-80"/>
              <a:t> </a:t>
            </a:r>
            <a:r>
              <a:rPr dirty="0"/>
              <a:t>연구본부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585"/>
              </a:lnSpc>
            </a:pPr>
            <a:fld id="{81D60167-4931-47E6-BA6A-407CBD079E47}" type="slidenum">
              <a:rPr dirty="0" spc="25"/>
              <a:t>2</a:t>
            </a:fld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3295"/>
              </a:lnSpc>
            </a:pPr>
            <a:r>
              <a:rPr dirty="0" sz="2800" spc="-175" b="1">
                <a:latin typeface="Arial Black"/>
                <a:cs typeface="Arial Black"/>
              </a:rPr>
              <a:t>3</a:t>
            </a:r>
            <a:r>
              <a:rPr dirty="0" spc="-175">
                <a:latin typeface="Gulim"/>
                <a:cs typeface="Gulim"/>
              </a:rPr>
              <a:t>. </a:t>
            </a:r>
            <a:r>
              <a:rPr dirty="0"/>
              <a:t>경쟁기술과</a:t>
            </a:r>
            <a:r>
              <a:rPr dirty="0" spc="50"/>
              <a:t> </a:t>
            </a:r>
            <a:r>
              <a:rPr dirty="0"/>
              <a:t>비교</a:t>
            </a:r>
            <a:endParaRPr sz="2800">
              <a:latin typeface="Gulim"/>
              <a:cs typeface="Guli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583935" y="6394703"/>
            <a:ext cx="474713" cy="3451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850635" y="6394703"/>
            <a:ext cx="1122425" cy="34518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765035" y="6394703"/>
            <a:ext cx="272033" cy="34518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829043" y="6394703"/>
            <a:ext cx="1122426" cy="34518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793735" y="6394703"/>
            <a:ext cx="817626" cy="34518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="0">
                <a:latin typeface="BatangChe"/>
                <a:cs typeface="BatangChe"/>
              </a:rPr>
              <a:t>▣</a:t>
            </a:r>
            <a:r>
              <a:rPr dirty="0" spc="-930" b="0">
                <a:latin typeface="BatangChe"/>
                <a:cs typeface="BatangChe"/>
              </a:rPr>
              <a:t> </a:t>
            </a:r>
            <a:r>
              <a:rPr dirty="0" spc="-25"/>
              <a:t>기술의</a:t>
            </a:r>
            <a:r>
              <a:rPr dirty="0" spc="-210"/>
              <a:t> </a:t>
            </a:r>
            <a:r>
              <a:rPr dirty="0" spc="-25"/>
              <a:t>특징</a:t>
            </a:r>
          </a:p>
          <a:p>
            <a:pPr marL="774700" marR="5080" indent="-285750">
              <a:lnSpc>
                <a:spcPct val="100000"/>
              </a:lnSpc>
              <a:spcBef>
                <a:spcPts val="229"/>
              </a:spcBef>
            </a:pPr>
            <a:r>
              <a:rPr dirty="0" sz="1400" b="0">
                <a:solidFill>
                  <a:srgbClr val="6600CC"/>
                </a:solidFill>
                <a:latin typeface="Wingdings"/>
                <a:cs typeface="Wingdings"/>
              </a:rPr>
              <a:t></a:t>
            </a:r>
            <a:r>
              <a:rPr dirty="0" sz="1400" spc="-395" b="0">
                <a:solidFill>
                  <a:srgbClr val="6600CC"/>
                </a:solidFill>
                <a:latin typeface="Wingdings"/>
                <a:cs typeface="Wingdings"/>
              </a:rPr>
              <a:t></a:t>
            </a:r>
            <a:r>
              <a:rPr dirty="0" sz="1400" b="0">
                <a:solidFill>
                  <a:srgbClr val="000000"/>
                </a:solidFill>
                <a:latin typeface="Times New Roman"/>
                <a:cs typeface="Times New Roman"/>
              </a:rPr>
              <a:t>3D</a:t>
            </a:r>
            <a:r>
              <a:rPr dirty="0" sz="1400" spc="-10" b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0">
                <a:solidFill>
                  <a:srgbClr val="000000"/>
                </a:solidFill>
                <a:latin typeface="Gulim"/>
                <a:cs typeface="Gulim"/>
              </a:rPr>
              <a:t>스캔된</a:t>
            </a:r>
            <a:r>
              <a:rPr dirty="0" sz="1400" spc="-135" b="0">
                <a:solidFill>
                  <a:srgbClr val="000000"/>
                </a:solidFill>
                <a:latin typeface="Gulim"/>
                <a:cs typeface="Gulim"/>
              </a:rPr>
              <a:t> </a:t>
            </a:r>
            <a:r>
              <a:rPr dirty="0" sz="1400" b="0">
                <a:solidFill>
                  <a:srgbClr val="000000"/>
                </a:solidFill>
                <a:latin typeface="Gulim"/>
                <a:cs typeface="Gulim"/>
              </a:rPr>
              <a:t>사용자의</a:t>
            </a:r>
            <a:r>
              <a:rPr dirty="0" sz="1400" spc="-135" b="0">
                <a:solidFill>
                  <a:srgbClr val="000000"/>
                </a:solidFill>
                <a:latin typeface="Gulim"/>
                <a:cs typeface="Gulim"/>
              </a:rPr>
              <a:t> </a:t>
            </a:r>
            <a:r>
              <a:rPr dirty="0" sz="1400" b="0">
                <a:solidFill>
                  <a:srgbClr val="000000"/>
                </a:solidFill>
                <a:latin typeface="Times New Roman"/>
                <a:cs typeface="Times New Roman"/>
              </a:rPr>
              <a:t>3D</a:t>
            </a:r>
            <a:r>
              <a:rPr dirty="0" sz="1400" spc="-10" b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spc="-5" b="0">
                <a:solidFill>
                  <a:srgbClr val="000000"/>
                </a:solidFill>
                <a:latin typeface="Gulim"/>
                <a:cs typeface="Gulim"/>
              </a:rPr>
              <a:t>형상</a:t>
            </a:r>
            <a:r>
              <a:rPr dirty="0" sz="1400" spc="-5" b="0">
                <a:solidFill>
                  <a:srgbClr val="000000"/>
                </a:solidFill>
                <a:latin typeface="Times New Roman"/>
                <a:cs typeface="Times New Roman"/>
              </a:rPr>
              <a:t>(Geometry)</a:t>
            </a:r>
            <a:r>
              <a:rPr dirty="0" sz="1400" b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0">
                <a:solidFill>
                  <a:srgbClr val="000000"/>
                </a:solidFill>
                <a:latin typeface="Gulim"/>
                <a:cs typeface="Gulim"/>
              </a:rPr>
              <a:t>정보로부터</a:t>
            </a:r>
            <a:r>
              <a:rPr dirty="0" sz="1400" spc="-135" b="0">
                <a:solidFill>
                  <a:srgbClr val="000000"/>
                </a:solidFill>
                <a:latin typeface="Gulim"/>
                <a:cs typeface="Gulim"/>
              </a:rPr>
              <a:t> </a:t>
            </a:r>
            <a:r>
              <a:rPr dirty="0" sz="1400" b="0">
                <a:solidFill>
                  <a:srgbClr val="000000"/>
                </a:solidFill>
                <a:latin typeface="Gulim"/>
                <a:cs typeface="Gulim"/>
              </a:rPr>
              <a:t>사용자의</a:t>
            </a:r>
            <a:r>
              <a:rPr dirty="0" sz="1400" spc="-150" b="0">
                <a:solidFill>
                  <a:srgbClr val="000000"/>
                </a:solidFill>
                <a:latin typeface="Gulim"/>
                <a:cs typeface="Gulim"/>
              </a:rPr>
              <a:t> </a:t>
            </a:r>
            <a:r>
              <a:rPr dirty="0" sz="1400" b="0">
                <a:solidFill>
                  <a:srgbClr val="000000"/>
                </a:solidFill>
                <a:latin typeface="Gulim"/>
                <a:cs typeface="Gulim"/>
              </a:rPr>
              <a:t>체형과</a:t>
            </a:r>
            <a:r>
              <a:rPr dirty="0" sz="1400" spc="-120" b="0">
                <a:solidFill>
                  <a:srgbClr val="000000"/>
                </a:solidFill>
                <a:latin typeface="Gulim"/>
                <a:cs typeface="Gulim"/>
              </a:rPr>
              <a:t> </a:t>
            </a:r>
            <a:r>
              <a:rPr dirty="0" sz="1400" b="0">
                <a:solidFill>
                  <a:srgbClr val="000000"/>
                </a:solidFill>
                <a:latin typeface="Gulim"/>
                <a:cs typeface="Gulim"/>
              </a:rPr>
              <a:t>체형을</a:t>
            </a:r>
            <a:r>
              <a:rPr dirty="0" sz="1400" spc="-135" b="0">
                <a:solidFill>
                  <a:srgbClr val="000000"/>
                </a:solidFill>
                <a:latin typeface="Gulim"/>
                <a:cs typeface="Gulim"/>
              </a:rPr>
              <a:t> </a:t>
            </a:r>
            <a:r>
              <a:rPr dirty="0" sz="1400" b="0">
                <a:solidFill>
                  <a:srgbClr val="000000"/>
                </a:solidFill>
                <a:latin typeface="Gulim"/>
                <a:cs typeface="Gulim"/>
              </a:rPr>
              <a:t>반영하는</a:t>
            </a:r>
            <a:r>
              <a:rPr dirty="0" sz="1400" spc="-130" b="0">
                <a:solidFill>
                  <a:srgbClr val="000000"/>
                </a:solidFill>
                <a:latin typeface="Gulim"/>
                <a:cs typeface="Gulim"/>
              </a:rPr>
              <a:t> </a:t>
            </a:r>
            <a:r>
              <a:rPr dirty="0" sz="1400" b="0">
                <a:solidFill>
                  <a:srgbClr val="000000"/>
                </a:solidFill>
                <a:latin typeface="Gulim"/>
                <a:cs typeface="Gulim"/>
              </a:rPr>
              <a:t>관절</a:t>
            </a:r>
            <a:r>
              <a:rPr dirty="0" sz="1400" spc="-135" b="0">
                <a:solidFill>
                  <a:srgbClr val="000000"/>
                </a:solidFill>
                <a:latin typeface="Gulim"/>
                <a:cs typeface="Gulim"/>
              </a:rPr>
              <a:t> </a:t>
            </a:r>
            <a:r>
              <a:rPr dirty="0" sz="1400" b="0">
                <a:solidFill>
                  <a:srgbClr val="000000"/>
                </a:solidFill>
                <a:latin typeface="Gulim"/>
                <a:cs typeface="Gulim"/>
              </a:rPr>
              <a:t>위치 </a:t>
            </a:r>
            <a:r>
              <a:rPr dirty="0" sz="1400" spc="-360" b="0">
                <a:solidFill>
                  <a:srgbClr val="000000"/>
                </a:solidFill>
                <a:latin typeface="Gulim"/>
                <a:cs typeface="Gulim"/>
              </a:rPr>
              <a:t> </a:t>
            </a:r>
            <a:r>
              <a:rPr dirty="0" sz="1400" b="0">
                <a:solidFill>
                  <a:srgbClr val="000000"/>
                </a:solidFill>
                <a:latin typeface="Gulim"/>
                <a:cs typeface="Gulim"/>
              </a:rPr>
              <a:t>의</a:t>
            </a:r>
            <a:r>
              <a:rPr dirty="0" sz="1400" spc="-120" b="0">
                <a:solidFill>
                  <a:srgbClr val="000000"/>
                </a:solidFill>
                <a:latin typeface="Gulim"/>
                <a:cs typeface="Gulim"/>
              </a:rPr>
              <a:t> </a:t>
            </a:r>
            <a:r>
              <a:rPr dirty="0" sz="1400" b="0">
                <a:solidFill>
                  <a:srgbClr val="000000"/>
                </a:solidFill>
                <a:latin typeface="Gulim"/>
                <a:cs typeface="Gulim"/>
              </a:rPr>
              <a:t>추정을</a:t>
            </a:r>
            <a:r>
              <a:rPr dirty="0" sz="1400" spc="-135" b="0">
                <a:solidFill>
                  <a:srgbClr val="000000"/>
                </a:solidFill>
                <a:latin typeface="Gulim"/>
                <a:cs typeface="Gulim"/>
              </a:rPr>
              <a:t> </a:t>
            </a:r>
            <a:r>
              <a:rPr dirty="0" sz="1400" b="0">
                <a:solidFill>
                  <a:srgbClr val="000000"/>
                </a:solidFill>
                <a:latin typeface="Gulim"/>
                <a:cs typeface="Gulim"/>
              </a:rPr>
              <a:t>통해</a:t>
            </a:r>
            <a:r>
              <a:rPr dirty="0" sz="1400" spc="-135" b="0">
                <a:solidFill>
                  <a:srgbClr val="000000"/>
                </a:solidFill>
                <a:latin typeface="Gulim"/>
                <a:cs typeface="Gulim"/>
              </a:rPr>
              <a:t> </a:t>
            </a:r>
            <a:r>
              <a:rPr dirty="0" sz="1400" b="0">
                <a:solidFill>
                  <a:srgbClr val="000000"/>
                </a:solidFill>
                <a:latin typeface="Times New Roman"/>
                <a:cs typeface="Times New Roman"/>
              </a:rPr>
              <a:t>3D</a:t>
            </a:r>
            <a:r>
              <a:rPr dirty="0" sz="1400" spc="-10" b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0">
                <a:solidFill>
                  <a:srgbClr val="000000"/>
                </a:solidFill>
                <a:latin typeface="Gulim"/>
                <a:cs typeface="Gulim"/>
              </a:rPr>
              <a:t>콘텐츠</a:t>
            </a:r>
            <a:r>
              <a:rPr dirty="0" sz="1400" spc="-120" b="0">
                <a:solidFill>
                  <a:srgbClr val="000000"/>
                </a:solidFill>
                <a:latin typeface="Gulim"/>
                <a:cs typeface="Gulim"/>
              </a:rPr>
              <a:t> </a:t>
            </a:r>
            <a:r>
              <a:rPr dirty="0" sz="1400" b="0">
                <a:solidFill>
                  <a:srgbClr val="000000"/>
                </a:solidFill>
                <a:latin typeface="Gulim"/>
                <a:cs typeface="Gulim"/>
              </a:rPr>
              <a:t>친화적인</a:t>
            </a:r>
            <a:r>
              <a:rPr dirty="0" sz="1400" spc="-150" b="0">
                <a:solidFill>
                  <a:srgbClr val="000000"/>
                </a:solidFill>
                <a:latin typeface="Gulim"/>
                <a:cs typeface="Gulim"/>
              </a:rPr>
              <a:t> </a:t>
            </a:r>
            <a:r>
              <a:rPr dirty="0" sz="1400" b="0">
                <a:solidFill>
                  <a:srgbClr val="000000"/>
                </a:solidFill>
                <a:latin typeface="Gulim"/>
                <a:cs typeface="Gulim"/>
              </a:rPr>
              <a:t>템플릿</a:t>
            </a:r>
            <a:r>
              <a:rPr dirty="0" sz="1400" spc="-120" b="0">
                <a:solidFill>
                  <a:srgbClr val="000000"/>
                </a:solidFill>
                <a:latin typeface="Gulim"/>
                <a:cs typeface="Gulim"/>
              </a:rPr>
              <a:t> </a:t>
            </a:r>
            <a:r>
              <a:rPr dirty="0" sz="1400" b="0">
                <a:solidFill>
                  <a:srgbClr val="000000"/>
                </a:solidFill>
                <a:latin typeface="Gulim"/>
                <a:cs typeface="Gulim"/>
              </a:rPr>
              <a:t>인체</a:t>
            </a:r>
            <a:r>
              <a:rPr dirty="0" sz="1400" spc="-135" b="0">
                <a:solidFill>
                  <a:srgbClr val="000000"/>
                </a:solidFill>
                <a:latin typeface="Gulim"/>
                <a:cs typeface="Gulim"/>
              </a:rPr>
              <a:t> </a:t>
            </a:r>
            <a:r>
              <a:rPr dirty="0" sz="1400" b="0">
                <a:solidFill>
                  <a:srgbClr val="000000"/>
                </a:solidFill>
                <a:latin typeface="Times New Roman"/>
                <a:cs typeface="Times New Roman"/>
              </a:rPr>
              <a:t>3D</a:t>
            </a:r>
            <a:r>
              <a:rPr dirty="0" sz="1400" spc="-10" b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0">
                <a:solidFill>
                  <a:srgbClr val="000000"/>
                </a:solidFill>
                <a:latin typeface="Gulim"/>
                <a:cs typeface="Gulim"/>
              </a:rPr>
              <a:t>아바타를</a:t>
            </a:r>
            <a:r>
              <a:rPr dirty="0" sz="1400" spc="-140" b="0">
                <a:solidFill>
                  <a:srgbClr val="000000"/>
                </a:solidFill>
                <a:latin typeface="Gulim"/>
                <a:cs typeface="Gulim"/>
              </a:rPr>
              <a:t> </a:t>
            </a:r>
            <a:r>
              <a:rPr dirty="0" sz="1400" b="0">
                <a:solidFill>
                  <a:srgbClr val="000000"/>
                </a:solidFill>
                <a:latin typeface="Gulim"/>
                <a:cs typeface="Gulim"/>
              </a:rPr>
              <a:t>변형하여</a:t>
            </a:r>
            <a:r>
              <a:rPr dirty="0" sz="1400" spc="-135" b="0">
                <a:solidFill>
                  <a:srgbClr val="000000"/>
                </a:solidFill>
                <a:latin typeface="Gulim"/>
                <a:cs typeface="Gulim"/>
              </a:rPr>
              <a:t> </a:t>
            </a:r>
            <a:r>
              <a:rPr dirty="0" sz="1400" b="0">
                <a:solidFill>
                  <a:srgbClr val="000000"/>
                </a:solidFill>
                <a:latin typeface="Gulim"/>
                <a:cs typeface="Gulim"/>
              </a:rPr>
              <a:t>사용자의</a:t>
            </a:r>
            <a:r>
              <a:rPr dirty="0" sz="1400" spc="-145" b="0">
                <a:solidFill>
                  <a:srgbClr val="000000"/>
                </a:solidFill>
                <a:latin typeface="Gulim"/>
                <a:cs typeface="Gulim"/>
              </a:rPr>
              <a:t> </a:t>
            </a:r>
            <a:r>
              <a:rPr dirty="0" sz="1400" b="0">
                <a:solidFill>
                  <a:srgbClr val="000000"/>
                </a:solidFill>
                <a:latin typeface="Gulim"/>
                <a:cs typeface="Gulim"/>
              </a:rPr>
              <a:t>체형반영</a:t>
            </a:r>
            <a:r>
              <a:rPr dirty="0" sz="1400" spc="-135" b="0">
                <a:solidFill>
                  <a:srgbClr val="000000"/>
                </a:solidFill>
                <a:latin typeface="Gulim"/>
                <a:cs typeface="Gulim"/>
              </a:rPr>
              <a:t> </a:t>
            </a:r>
            <a:r>
              <a:rPr dirty="0" sz="1400" b="0">
                <a:solidFill>
                  <a:srgbClr val="000000"/>
                </a:solidFill>
                <a:latin typeface="Times New Roman"/>
                <a:cs typeface="Times New Roman"/>
              </a:rPr>
              <a:t>3D</a:t>
            </a:r>
            <a:r>
              <a:rPr dirty="0" sz="1400" spc="-10" b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0">
                <a:solidFill>
                  <a:srgbClr val="000000"/>
                </a:solidFill>
                <a:latin typeface="Gulim"/>
                <a:cs typeface="Gulim"/>
              </a:rPr>
              <a:t>아 </a:t>
            </a:r>
            <a:r>
              <a:rPr dirty="0" sz="1400" b="0">
                <a:solidFill>
                  <a:srgbClr val="000000"/>
                </a:solidFill>
                <a:latin typeface="Gulim"/>
                <a:cs typeface="Gulim"/>
              </a:rPr>
              <a:t> </a:t>
            </a:r>
            <a:r>
              <a:rPr dirty="0" sz="1400" b="0">
                <a:solidFill>
                  <a:srgbClr val="000000"/>
                </a:solidFill>
                <a:latin typeface="Gulim"/>
                <a:cs typeface="Gulim"/>
              </a:rPr>
              <a:t>바타를</a:t>
            </a:r>
            <a:r>
              <a:rPr dirty="0" sz="1400" spc="-135" b="0">
                <a:solidFill>
                  <a:srgbClr val="000000"/>
                </a:solidFill>
                <a:latin typeface="Gulim"/>
                <a:cs typeface="Gulim"/>
              </a:rPr>
              <a:t> </a:t>
            </a:r>
            <a:r>
              <a:rPr dirty="0" sz="1400" b="0">
                <a:solidFill>
                  <a:srgbClr val="000000"/>
                </a:solidFill>
                <a:latin typeface="Gulim"/>
                <a:cs typeface="Gulim"/>
              </a:rPr>
              <a:t>생성하고</a:t>
            </a:r>
            <a:r>
              <a:rPr dirty="0" sz="1400" b="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dirty="0" sz="1400" spc="-20" b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0">
                <a:solidFill>
                  <a:srgbClr val="000000"/>
                </a:solidFill>
                <a:latin typeface="Gulim"/>
                <a:cs typeface="Gulim"/>
              </a:rPr>
              <a:t>생성된</a:t>
            </a:r>
            <a:r>
              <a:rPr dirty="0" sz="1400" spc="-135" b="0">
                <a:solidFill>
                  <a:srgbClr val="000000"/>
                </a:solidFill>
                <a:latin typeface="Gulim"/>
                <a:cs typeface="Gulim"/>
              </a:rPr>
              <a:t> </a:t>
            </a:r>
            <a:r>
              <a:rPr dirty="0" sz="1400" b="0">
                <a:solidFill>
                  <a:srgbClr val="000000"/>
                </a:solidFill>
                <a:latin typeface="Times New Roman"/>
                <a:cs typeface="Times New Roman"/>
              </a:rPr>
              <a:t>3D</a:t>
            </a:r>
            <a:r>
              <a:rPr dirty="0" sz="1400" spc="-10" b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0">
                <a:solidFill>
                  <a:srgbClr val="000000"/>
                </a:solidFill>
                <a:latin typeface="Gulim"/>
                <a:cs typeface="Gulim"/>
              </a:rPr>
              <a:t>아바타로부터</a:t>
            </a:r>
            <a:r>
              <a:rPr dirty="0" sz="1400" spc="-145" b="0">
                <a:solidFill>
                  <a:srgbClr val="000000"/>
                </a:solidFill>
                <a:latin typeface="Gulim"/>
                <a:cs typeface="Gulim"/>
              </a:rPr>
              <a:t> </a:t>
            </a:r>
            <a:r>
              <a:rPr dirty="0" sz="1400" b="0">
                <a:solidFill>
                  <a:srgbClr val="000000"/>
                </a:solidFill>
                <a:latin typeface="Gulim"/>
                <a:cs typeface="Gulim"/>
              </a:rPr>
              <a:t>사용자의</a:t>
            </a:r>
            <a:r>
              <a:rPr dirty="0" sz="1400" spc="-130" b="0">
                <a:solidFill>
                  <a:srgbClr val="000000"/>
                </a:solidFill>
                <a:latin typeface="Gulim"/>
                <a:cs typeface="Gulim"/>
              </a:rPr>
              <a:t> </a:t>
            </a:r>
            <a:r>
              <a:rPr dirty="0" sz="1400" b="0">
                <a:solidFill>
                  <a:srgbClr val="000000"/>
                </a:solidFill>
                <a:latin typeface="Gulim"/>
                <a:cs typeface="Gulim"/>
              </a:rPr>
              <a:t>체형정보를</a:t>
            </a:r>
            <a:r>
              <a:rPr dirty="0" sz="1400" spc="-135" b="0">
                <a:solidFill>
                  <a:srgbClr val="000000"/>
                </a:solidFill>
                <a:latin typeface="Gulim"/>
                <a:cs typeface="Gulim"/>
              </a:rPr>
              <a:t> </a:t>
            </a:r>
            <a:r>
              <a:rPr dirty="0" sz="1400" b="0">
                <a:solidFill>
                  <a:srgbClr val="000000"/>
                </a:solidFill>
                <a:latin typeface="Gulim"/>
                <a:cs typeface="Gulim"/>
              </a:rPr>
              <a:t>자동</a:t>
            </a:r>
            <a:r>
              <a:rPr dirty="0" sz="1400" spc="-135" b="0">
                <a:solidFill>
                  <a:srgbClr val="000000"/>
                </a:solidFill>
                <a:latin typeface="Gulim"/>
                <a:cs typeface="Gulim"/>
              </a:rPr>
              <a:t> </a:t>
            </a:r>
            <a:r>
              <a:rPr dirty="0" sz="1400" b="0">
                <a:solidFill>
                  <a:srgbClr val="000000"/>
                </a:solidFill>
                <a:latin typeface="Gulim"/>
                <a:cs typeface="Gulim"/>
              </a:rPr>
              <a:t>측정하여</a:t>
            </a:r>
            <a:r>
              <a:rPr dirty="0" sz="1400" spc="-130" b="0">
                <a:solidFill>
                  <a:srgbClr val="000000"/>
                </a:solidFill>
                <a:latin typeface="Gulim"/>
                <a:cs typeface="Gulim"/>
              </a:rPr>
              <a:t> </a:t>
            </a:r>
            <a:r>
              <a:rPr dirty="0" sz="1400" b="0">
                <a:solidFill>
                  <a:srgbClr val="000000"/>
                </a:solidFill>
                <a:latin typeface="Gulim"/>
                <a:cs typeface="Gulim"/>
              </a:rPr>
              <a:t>제공</a:t>
            </a:r>
            <a:endParaRPr sz="1400">
              <a:latin typeface="Gulim"/>
              <a:cs typeface="Gulim"/>
            </a:endParaRPr>
          </a:p>
          <a:p>
            <a:pPr marL="711835">
              <a:lnSpc>
                <a:spcPct val="100000"/>
              </a:lnSpc>
              <a:spcBef>
                <a:spcPts val="335"/>
              </a:spcBef>
            </a:pPr>
            <a:r>
              <a:rPr dirty="0" sz="1400" b="0">
                <a:solidFill>
                  <a:srgbClr val="000000"/>
                </a:solidFill>
                <a:latin typeface="Times New Roman"/>
                <a:cs typeface="Times New Roman"/>
              </a:rPr>
              <a:t>- </a:t>
            </a:r>
            <a:r>
              <a:rPr dirty="0" sz="1400" b="0">
                <a:solidFill>
                  <a:srgbClr val="000000"/>
                </a:solidFill>
                <a:latin typeface="Gulim"/>
                <a:cs typeface="Gulim"/>
              </a:rPr>
              <a:t>최소의</a:t>
            </a:r>
            <a:r>
              <a:rPr dirty="0" sz="1400" spc="-135" b="0">
                <a:solidFill>
                  <a:srgbClr val="000000"/>
                </a:solidFill>
                <a:latin typeface="Gulim"/>
                <a:cs typeface="Gulim"/>
              </a:rPr>
              <a:t> </a:t>
            </a:r>
            <a:r>
              <a:rPr dirty="0" sz="1400" b="0">
                <a:solidFill>
                  <a:srgbClr val="000000"/>
                </a:solidFill>
                <a:latin typeface="Gulim"/>
                <a:cs typeface="Gulim"/>
              </a:rPr>
              <a:t>사용자</a:t>
            </a:r>
            <a:r>
              <a:rPr dirty="0" sz="1400" spc="-135" b="0">
                <a:solidFill>
                  <a:srgbClr val="000000"/>
                </a:solidFill>
                <a:latin typeface="Gulim"/>
                <a:cs typeface="Gulim"/>
              </a:rPr>
              <a:t> </a:t>
            </a:r>
            <a:r>
              <a:rPr dirty="0" sz="1400" b="0">
                <a:solidFill>
                  <a:srgbClr val="000000"/>
                </a:solidFill>
                <a:latin typeface="Gulim"/>
                <a:cs typeface="Gulim"/>
              </a:rPr>
              <a:t>인터랙션으로</a:t>
            </a:r>
            <a:r>
              <a:rPr dirty="0" sz="1400" spc="-145" b="0">
                <a:solidFill>
                  <a:srgbClr val="000000"/>
                </a:solidFill>
                <a:latin typeface="Gulim"/>
                <a:cs typeface="Gulim"/>
              </a:rPr>
              <a:t> </a:t>
            </a:r>
            <a:r>
              <a:rPr dirty="0" sz="1400" b="0">
                <a:solidFill>
                  <a:srgbClr val="000000"/>
                </a:solidFill>
                <a:latin typeface="Times New Roman"/>
                <a:cs typeface="Times New Roman"/>
              </a:rPr>
              <a:t>3D</a:t>
            </a:r>
            <a:r>
              <a:rPr dirty="0" sz="1400" spc="-10" b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0">
                <a:solidFill>
                  <a:srgbClr val="000000"/>
                </a:solidFill>
                <a:latin typeface="Gulim"/>
                <a:cs typeface="Gulim"/>
              </a:rPr>
              <a:t>스캔</a:t>
            </a:r>
            <a:r>
              <a:rPr dirty="0" sz="1400" spc="-135" b="0">
                <a:solidFill>
                  <a:srgbClr val="000000"/>
                </a:solidFill>
                <a:latin typeface="Gulim"/>
                <a:cs typeface="Gulim"/>
              </a:rPr>
              <a:t> </a:t>
            </a:r>
            <a:r>
              <a:rPr dirty="0" sz="1400" b="0">
                <a:solidFill>
                  <a:srgbClr val="000000"/>
                </a:solidFill>
                <a:latin typeface="Gulim"/>
                <a:cs typeface="Gulim"/>
              </a:rPr>
              <a:t>데이터로부터</a:t>
            </a:r>
            <a:r>
              <a:rPr dirty="0" sz="1400" spc="-135" b="0">
                <a:solidFill>
                  <a:srgbClr val="000000"/>
                </a:solidFill>
                <a:latin typeface="Gulim"/>
                <a:cs typeface="Gulim"/>
              </a:rPr>
              <a:t> </a:t>
            </a:r>
            <a:r>
              <a:rPr dirty="0" sz="1400" spc="5" b="0">
                <a:solidFill>
                  <a:srgbClr val="000000"/>
                </a:solidFill>
                <a:latin typeface="Gulim"/>
                <a:cs typeface="Gulim"/>
              </a:rPr>
              <a:t>애니메이션</a:t>
            </a:r>
            <a:r>
              <a:rPr dirty="0" sz="1400" spc="-155" b="0">
                <a:solidFill>
                  <a:srgbClr val="000000"/>
                </a:solidFill>
                <a:latin typeface="Gulim"/>
                <a:cs typeface="Gulim"/>
              </a:rPr>
              <a:t> </a:t>
            </a:r>
            <a:r>
              <a:rPr dirty="0" sz="1400" b="0">
                <a:solidFill>
                  <a:srgbClr val="000000"/>
                </a:solidFill>
                <a:latin typeface="Gulim"/>
                <a:cs typeface="Gulim"/>
              </a:rPr>
              <a:t>가능</a:t>
            </a:r>
            <a:r>
              <a:rPr dirty="0" sz="1400" spc="-125" b="0">
                <a:solidFill>
                  <a:srgbClr val="000000"/>
                </a:solidFill>
                <a:latin typeface="Gulim"/>
                <a:cs typeface="Gulim"/>
              </a:rPr>
              <a:t> </a:t>
            </a:r>
            <a:r>
              <a:rPr dirty="0" sz="1400" b="0">
                <a:solidFill>
                  <a:srgbClr val="000000"/>
                </a:solidFill>
                <a:latin typeface="Gulim"/>
                <a:cs typeface="Gulim"/>
              </a:rPr>
              <a:t>인체</a:t>
            </a:r>
            <a:r>
              <a:rPr dirty="0" sz="1400" spc="-135" b="0">
                <a:solidFill>
                  <a:srgbClr val="000000"/>
                </a:solidFill>
                <a:latin typeface="Gulim"/>
                <a:cs typeface="Gulim"/>
              </a:rPr>
              <a:t> </a:t>
            </a:r>
            <a:r>
              <a:rPr dirty="0" sz="1400" b="0">
                <a:solidFill>
                  <a:srgbClr val="000000"/>
                </a:solidFill>
                <a:latin typeface="Times New Roman"/>
                <a:cs typeface="Times New Roman"/>
              </a:rPr>
              <a:t>3D</a:t>
            </a:r>
            <a:r>
              <a:rPr dirty="0" sz="1400" spc="-10" b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spc="5" b="0">
                <a:solidFill>
                  <a:srgbClr val="000000"/>
                </a:solidFill>
                <a:latin typeface="Gulim"/>
                <a:cs typeface="Gulim"/>
              </a:rPr>
              <a:t>아바타</a:t>
            </a:r>
            <a:r>
              <a:rPr dirty="0" sz="1400" spc="-140" b="0">
                <a:solidFill>
                  <a:srgbClr val="000000"/>
                </a:solidFill>
                <a:latin typeface="Gulim"/>
                <a:cs typeface="Gulim"/>
              </a:rPr>
              <a:t> </a:t>
            </a:r>
            <a:r>
              <a:rPr dirty="0" sz="1400" b="0">
                <a:solidFill>
                  <a:srgbClr val="000000"/>
                </a:solidFill>
                <a:latin typeface="Gulim"/>
                <a:cs typeface="Gulim"/>
              </a:rPr>
              <a:t>자동</a:t>
            </a:r>
            <a:r>
              <a:rPr dirty="0" sz="1400" spc="-125" b="0">
                <a:solidFill>
                  <a:srgbClr val="000000"/>
                </a:solidFill>
                <a:latin typeface="Gulim"/>
                <a:cs typeface="Gulim"/>
              </a:rPr>
              <a:t> </a:t>
            </a:r>
            <a:r>
              <a:rPr dirty="0" sz="1400" b="0">
                <a:solidFill>
                  <a:srgbClr val="000000"/>
                </a:solidFill>
                <a:latin typeface="Gulim"/>
                <a:cs typeface="Gulim"/>
              </a:rPr>
              <a:t>생성</a:t>
            </a:r>
            <a:endParaRPr sz="1400">
              <a:latin typeface="Gulim"/>
              <a:cs typeface="Gulim"/>
            </a:endParaRPr>
          </a:p>
          <a:p>
            <a:pPr marL="817244">
              <a:lnSpc>
                <a:spcPct val="100000"/>
              </a:lnSpc>
            </a:pPr>
            <a:r>
              <a:rPr dirty="0" sz="1400" b="0">
                <a:solidFill>
                  <a:srgbClr val="000000"/>
                </a:solidFill>
                <a:latin typeface="Gulim"/>
                <a:cs typeface="Gulim"/>
              </a:rPr>
              <a:t>및</a:t>
            </a:r>
            <a:r>
              <a:rPr dirty="0" sz="1400" spc="-140" b="0">
                <a:solidFill>
                  <a:srgbClr val="000000"/>
                </a:solidFill>
                <a:latin typeface="Gulim"/>
                <a:cs typeface="Gulim"/>
              </a:rPr>
              <a:t> </a:t>
            </a:r>
            <a:r>
              <a:rPr dirty="0" sz="1400" b="0">
                <a:solidFill>
                  <a:srgbClr val="000000"/>
                </a:solidFill>
                <a:latin typeface="Gulim"/>
                <a:cs typeface="Gulim"/>
              </a:rPr>
              <a:t>체형</a:t>
            </a:r>
            <a:r>
              <a:rPr dirty="0" sz="1400" spc="-155" b="0">
                <a:solidFill>
                  <a:srgbClr val="000000"/>
                </a:solidFill>
                <a:latin typeface="Gulim"/>
                <a:cs typeface="Gulim"/>
              </a:rPr>
              <a:t> </a:t>
            </a:r>
            <a:r>
              <a:rPr dirty="0" sz="1400" b="0">
                <a:solidFill>
                  <a:srgbClr val="000000"/>
                </a:solidFill>
                <a:latin typeface="Gulim"/>
                <a:cs typeface="Gulim"/>
              </a:rPr>
              <a:t>자동</a:t>
            </a:r>
            <a:r>
              <a:rPr dirty="0" sz="1400" spc="-140" b="0">
                <a:solidFill>
                  <a:srgbClr val="000000"/>
                </a:solidFill>
                <a:latin typeface="Gulim"/>
                <a:cs typeface="Gulim"/>
              </a:rPr>
              <a:t> </a:t>
            </a:r>
            <a:r>
              <a:rPr dirty="0" sz="1400" b="0">
                <a:solidFill>
                  <a:srgbClr val="000000"/>
                </a:solidFill>
                <a:latin typeface="Gulim"/>
                <a:cs typeface="Gulim"/>
              </a:rPr>
              <a:t>측정</a:t>
            </a:r>
            <a:r>
              <a:rPr dirty="0" sz="1400" spc="-155" b="0">
                <a:solidFill>
                  <a:srgbClr val="000000"/>
                </a:solidFill>
                <a:latin typeface="Gulim"/>
                <a:cs typeface="Gulim"/>
              </a:rPr>
              <a:t> </a:t>
            </a:r>
            <a:r>
              <a:rPr dirty="0" sz="1400" b="0">
                <a:solidFill>
                  <a:srgbClr val="000000"/>
                </a:solidFill>
                <a:latin typeface="Gulim"/>
                <a:cs typeface="Gulim"/>
              </a:rPr>
              <a:t>가능</a:t>
            </a:r>
            <a:endParaRPr sz="1400">
              <a:latin typeface="Gulim"/>
              <a:cs typeface="Gulim"/>
            </a:endParaRPr>
          </a:p>
          <a:p>
            <a:pPr marL="711835">
              <a:lnSpc>
                <a:spcPct val="100000"/>
              </a:lnSpc>
              <a:spcBef>
                <a:spcPts val="335"/>
              </a:spcBef>
            </a:pPr>
            <a:r>
              <a:rPr dirty="0" sz="1400" b="0">
                <a:solidFill>
                  <a:srgbClr val="000000"/>
                </a:solidFill>
                <a:latin typeface="Times New Roman"/>
                <a:cs typeface="Times New Roman"/>
              </a:rPr>
              <a:t>- </a:t>
            </a:r>
            <a:r>
              <a:rPr dirty="0" sz="1400" b="0">
                <a:solidFill>
                  <a:srgbClr val="000000"/>
                </a:solidFill>
                <a:latin typeface="Gulim"/>
                <a:cs typeface="Gulim"/>
              </a:rPr>
              <a:t>관절별</a:t>
            </a:r>
            <a:r>
              <a:rPr dirty="0" sz="1400" spc="-135" b="0">
                <a:solidFill>
                  <a:srgbClr val="000000"/>
                </a:solidFill>
                <a:latin typeface="Gulim"/>
                <a:cs typeface="Gulim"/>
              </a:rPr>
              <a:t> </a:t>
            </a:r>
            <a:r>
              <a:rPr dirty="0" sz="1400" b="0">
                <a:solidFill>
                  <a:srgbClr val="000000"/>
                </a:solidFill>
                <a:latin typeface="Gulim"/>
                <a:cs typeface="Gulim"/>
              </a:rPr>
              <a:t>동작제어가</a:t>
            </a:r>
            <a:r>
              <a:rPr dirty="0" sz="1400" spc="-145" b="0">
                <a:solidFill>
                  <a:srgbClr val="000000"/>
                </a:solidFill>
                <a:latin typeface="Gulim"/>
                <a:cs typeface="Gulim"/>
              </a:rPr>
              <a:t> </a:t>
            </a:r>
            <a:r>
              <a:rPr dirty="0" sz="1400" b="0">
                <a:solidFill>
                  <a:srgbClr val="000000"/>
                </a:solidFill>
                <a:latin typeface="Gulim"/>
                <a:cs typeface="Gulim"/>
              </a:rPr>
              <a:t>가능한</a:t>
            </a:r>
            <a:r>
              <a:rPr dirty="0" sz="1400" spc="-130" b="0">
                <a:solidFill>
                  <a:srgbClr val="000000"/>
                </a:solidFill>
                <a:latin typeface="Gulim"/>
                <a:cs typeface="Gulim"/>
              </a:rPr>
              <a:t> </a:t>
            </a:r>
            <a:r>
              <a:rPr dirty="0" sz="1400" b="0">
                <a:solidFill>
                  <a:srgbClr val="000000"/>
                </a:solidFill>
                <a:latin typeface="Gulim"/>
                <a:cs typeface="Gulim"/>
              </a:rPr>
              <a:t>사용자의</a:t>
            </a:r>
            <a:r>
              <a:rPr dirty="0" sz="1400" spc="-135" b="0">
                <a:solidFill>
                  <a:srgbClr val="000000"/>
                </a:solidFill>
                <a:latin typeface="Gulim"/>
                <a:cs typeface="Gulim"/>
              </a:rPr>
              <a:t> </a:t>
            </a:r>
            <a:r>
              <a:rPr dirty="0" sz="1400" b="0">
                <a:solidFill>
                  <a:srgbClr val="000000"/>
                </a:solidFill>
                <a:latin typeface="Gulim"/>
                <a:cs typeface="Gulim"/>
              </a:rPr>
              <a:t>체형이</a:t>
            </a:r>
            <a:r>
              <a:rPr dirty="0" sz="1400" spc="-135" b="0">
                <a:solidFill>
                  <a:srgbClr val="000000"/>
                </a:solidFill>
                <a:latin typeface="Gulim"/>
                <a:cs typeface="Gulim"/>
              </a:rPr>
              <a:t> </a:t>
            </a:r>
            <a:r>
              <a:rPr dirty="0" sz="1400" b="0">
                <a:solidFill>
                  <a:srgbClr val="000000"/>
                </a:solidFill>
                <a:latin typeface="Gulim"/>
                <a:cs typeface="Gulim"/>
              </a:rPr>
              <a:t>반영된</a:t>
            </a:r>
            <a:r>
              <a:rPr dirty="0" sz="1400" spc="-120" b="0">
                <a:solidFill>
                  <a:srgbClr val="000000"/>
                </a:solidFill>
                <a:latin typeface="Gulim"/>
                <a:cs typeface="Gulim"/>
              </a:rPr>
              <a:t> </a:t>
            </a:r>
            <a:r>
              <a:rPr dirty="0" sz="1400" b="0">
                <a:solidFill>
                  <a:srgbClr val="000000"/>
                </a:solidFill>
                <a:latin typeface="Gulim"/>
                <a:cs typeface="Gulim"/>
              </a:rPr>
              <a:t>애니메이터블</a:t>
            </a:r>
            <a:r>
              <a:rPr dirty="0" sz="1400" spc="-155" b="0">
                <a:solidFill>
                  <a:srgbClr val="000000"/>
                </a:solidFill>
                <a:latin typeface="Gulim"/>
                <a:cs typeface="Gulim"/>
              </a:rPr>
              <a:t> </a:t>
            </a:r>
            <a:r>
              <a:rPr dirty="0" sz="1400" b="0">
                <a:solidFill>
                  <a:srgbClr val="000000"/>
                </a:solidFill>
                <a:latin typeface="Times New Roman"/>
                <a:cs typeface="Times New Roman"/>
              </a:rPr>
              <a:t>3D</a:t>
            </a:r>
            <a:r>
              <a:rPr dirty="0" sz="1400" spc="-10" b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0">
                <a:solidFill>
                  <a:srgbClr val="000000"/>
                </a:solidFill>
                <a:latin typeface="Gulim"/>
                <a:cs typeface="Gulim"/>
              </a:rPr>
              <a:t>아바타</a:t>
            </a:r>
            <a:r>
              <a:rPr dirty="0" sz="1400" spc="-135" b="0">
                <a:solidFill>
                  <a:srgbClr val="000000"/>
                </a:solidFill>
                <a:latin typeface="Gulim"/>
                <a:cs typeface="Gulim"/>
              </a:rPr>
              <a:t> </a:t>
            </a:r>
            <a:r>
              <a:rPr dirty="0" sz="1400" b="0">
                <a:solidFill>
                  <a:srgbClr val="000000"/>
                </a:solidFill>
                <a:latin typeface="Gulim"/>
                <a:cs typeface="Gulim"/>
              </a:rPr>
              <a:t>생성</a:t>
            </a:r>
            <a:endParaRPr sz="1400">
              <a:latin typeface="Gulim"/>
              <a:cs typeface="Gulim"/>
            </a:endParaRPr>
          </a:p>
          <a:p>
            <a:pPr marL="711835">
              <a:lnSpc>
                <a:spcPct val="100000"/>
              </a:lnSpc>
              <a:spcBef>
                <a:spcPts val="335"/>
              </a:spcBef>
            </a:pPr>
            <a:r>
              <a:rPr dirty="0" sz="1400" b="0">
                <a:solidFill>
                  <a:srgbClr val="000000"/>
                </a:solidFill>
                <a:latin typeface="Times New Roman"/>
                <a:cs typeface="Times New Roman"/>
              </a:rPr>
              <a:t>- </a:t>
            </a:r>
            <a:r>
              <a:rPr dirty="0" sz="1400" b="0">
                <a:solidFill>
                  <a:srgbClr val="000000"/>
                </a:solidFill>
                <a:latin typeface="Gulim"/>
                <a:cs typeface="Gulim"/>
              </a:rPr>
              <a:t>사용자</a:t>
            </a:r>
            <a:r>
              <a:rPr dirty="0" sz="1400" spc="-135" b="0">
                <a:solidFill>
                  <a:srgbClr val="000000"/>
                </a:solidFill>
                <a:latin typeface="Gulim"/>
                <a:cs typeface="Gulim"/>
              </a:rPr>
              <a:t> </a:t>
            </a:r>
            <a:r>
              <a:rPr dirty="0" sz="1400" b="0">
                <a:solidFill>
                  <a:srgbClr val="000000"/>
                </a:solidFill>
                <a:latin typeface="Gulim"/>
                <a:cs typeface="Gulim"/>
              </a:rPr>
              <a:t>체형정보</a:t>
            </a:r>
            <a:r>
              <a:rPr dirty="0" sz="1400" spc="-135" b="0">
                <a:solidFill>
                  <a:srgbClr val="000000"/>
                </a:solidFill>
                <a:latin typeface="Gulim"/>
                <a:cs typeface="Gulim"/>
              </a:rPr>
              <a:t> </a:t>
            </a:r>
            <a:r>
              <a:rPr dirty="0" sz="1400" b="0">
                <a:solidFill>
                  <a:srgbClr val="000000"/>
                </a:solidFill>
                <a:latin typeface="Gulim"/>
                <a:cs typeface="Gulim"/>
              </a:rPr>
              <a:t>자동</a:t>
            </a:r>
            <a:r>
              <a:rPr dirty="0" sz="1400" spc="-135" b="0">
                <a:solidFill>
                  <a:srgbClr val="000000"/>
                </a:solidFill>
                <a:latin typeface="Gulim"/>
                <a:cs typeface="Gulim"/>
              </a:rPr>
              <a:t> </a:t>
            </a:r>
            <a:r>
              <a:rPr dirty="0" sz="1400" b="0">
                <a:solidFill>
                  <a:srgbClr val="000000"/>
                </a:solidFill>
                <a:latin typeface="Gulim"/>
                <a:cs typeface="Gulim"/>
              </a:rPr>
              <a:t>측정</a:t>
            </a:r>
            <a:r>
              <a:rPr dirty="0" sz="1400" spc="-120" b="0">
                <a:solidFill>
                  <a:srgbClr val="000000"/>
                </a:solidFill>
                <a:latin typeface="Gulim"/>
                <a:cs typeface="Gulim"/>
              </a:rPr>
              <a:t> </a:t>
            </a:r>
            <a:r>
              <a:rPr dirty="0" sz="1400" b="0">
                <a:solidFill>
                  <a:srgbClr val="000000"/>
                </a:solidFill>
                <a:latin typeface="Gulim"/>
                <a:cs typeface="Gulim"/>
              </a:rPr>
              <a:t>기능</a:t>
            </a:r>
            <a:r>
              <a:rPr dirty="0" sz="1400" b="0">
                <a:solidFill>
                  <a:srgbClr val="000000"/>
                </a:solidFill>
                <a:latin typeface="Times New Roman"/>
                <a:cs typeface="Times New Roman"/>
              </a:rPr>
              <a:t>(</a:t>
            </a:r>
            <a:r>
              <a:rPr dirty="0" sz="1400" b="0">
                <a:solidFill>
                  <a:srgbClr val="000000"/>
                </a:solidFill>
                <a:latin typeface="Gulim"/>
                <a:cs typeface="Gulim"/>
              </a:rPr>
              <a:t>부피</a:t>
            </a:r>
            <a:r>
              <a:rPr dirty="0" sz="1400" b="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dirty="0" sz="1400" spc="-30" b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0">
                <a:solidFill>
                  <a:srgbClr val="000000"/>
                </a:solidFill>
                <a:latin typeface="Gulim"/>
                <a:cs typeface="Gulim"/>
              </a:rPr>
              <a:t>신체부위의</a:t>
            </a:r>
            <a:r>
              <a:rPr dirty="0" sz="1400" spc="-135" b="0">
                <a:solidFill>
                  <a:srgbClr val="000000"/>
                </a:solidFill>
                <a:latin typeface="Gulim"/>
                <a:cs typeface="Gulim"/>
              </a:rPr>
              <a:t> </a:t>
            </a:r>
            <a:r>
              <a:rPr dirty="0" sz="1400" b="0">
                <a:solidFill>
                  <a:srgbClr val="000000"/>
                </a:solidFill>
                <a:latin typeface="Gulim"/>
                <a:cs typeface="Gulim"/>
              </a:rPr>
              <a:t>단면</a:t>
            </a:r>
            <a:r>
              <a:rPr dirty="0" sz="1400" spc="-135" b="0">
                <a:solidFill>
                  <a:srgbClr val="000000"/>
                </a:solidFill>
                <a:latin typeface="Gulim"/>
                <a:cs typeface="Gulim"/>
              </a:rPr>
              <a:t> </a:t>
            </a:r>
            <a:r>
              <a:rPr dirty="0" sz="1400" b="0">
                <a:solidFill>
                  <a:srgbClr val="000000"/>
                </a:solidFill>
                <a:latin typeface="Gulim"/>
                <a:cs typeface="Gulim"/>
              </a:rPr>
              <a:t>둘레길이</a:t>
            </a:r>
            <a:r>
              <a:rPr dirty="0" sz="1400" b="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dirty="0" sz="1400" spc="-20" b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0">
                <a:solidFill>
                  <a:srgbClr val="000000"/>
                </a:solidFill>
                <a:latin typeface="Gulim"/>
                <a:cs typeface="Gulim"/>
              </a:rPr>
              <a:t>길이</a:t>
            </a:r>
            <a:r>
              <a:rPr dirty="0" sz="1400" spc="-120" b="0">
                <a:solidFill>
                  <a:srgbClr val="000000"/>
                </a:solidFill>
                <a:latin typeface="Gulim"/>
                <a:cs typeface="Gulim"/>
              </a:rPr>
              <a:t> </a:t>
            </a:r>
            <a:r>
              <a:rPr dirty="0" sz="1400" b="0">
                <a:solidFill>
                  <a:srgbClr val="000000"/>
                </a:solidFill>
                <a:latin typeface="Gulim"/>
                <a:cs typeface="Gulim"/>
              </a:rPr>
              <a:t>비율</a:t>
            </a:r>
            <a:r>
              <a:rPr dirty="0" sz="1400" b="0">
                <a:solidFill>
                  <a:srgbClr val="000000"/>
                </a:solidFill>
                <a:latin typeface="Times New Roman"/>
                <a:cs typeface="Times New Roman"/>
              </a:rPr>
              <a:t>)</a:t>
            </a:r>
            <a:endParaRPr sz="1400">
              <a:latin typeface="Times New Roman"/>
              <a:cs typeface="Times New Roman"/>
            </a:endParaRPr>
          </a:p>
          <a:p>
            <a:pPr marL="711835">
              <a:lnSpc>
                <a:spcPct val="100000"/>
              </a:lnSpc>
              <a:spcBef>
                <a:spcPts val="335"/>
              </a:spcBef>
            </a:pPr>
            <a:r>
              <a:rPr dirty="0" sz="1400" b="0">
                <a:solidFill>
                  <a:srgbClr val="000000"/>
                </a:solidFill>
                <a:latin typeface="Times New Roman"/>
                <a:cs typeface="Times New Roman"/>
              </a:rPr>
              <a:t>-</a:t>
            </a:r>
            <a:r>
              <a:rPr dirty="0" sz="1400" spc="-10" b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0">
                <a:solidFill>
                  <a:srgbClr val="000000"/>
                </a:solidFill>
                <a:latin typeface="Times New Roman"/>
                <a:cs typeface="Times New Roman"/>
              </a:rPr>
              <a:t>C++</a:t>
            </a:r>
            <a:r>
              <a:rPr dirty="0" sz="1400" spc="-20" b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spc="-5" b="0">
                <a:solidFill>
                  <a:srgbClr val="000000"/>
                </a:solidFill>
                <a:latin typeface="Times New Roman"/>
                <a:cs typeface="Times New Roman"/>
              </a:rPr>
              <a:t>DLL</a:t>
            </a:r>
            <a:r>
              <a:rPr dirty="0" sz="1400" spc="-5" b="0">
                <a:solidFill>
                  <a:srgbClr val="000000"/>
                </a:solidFill>
                <a:latin typeface="Gulim"/>
                <a:cs typeface="Gulim"/>
              </a:rPr>
              <a:t>과</a:t>
            </a:r>
            <a:r>
              <a:rPr dirty="0" sz="1400" spc="-130" b="0">
                <a:solidFill>
                  <a:srgbClr val="000000"/>
                </a:solidFill>
                <a:latin typeface="Gulim"/>
                <a:cs typeface="Gulim"/>
              </a:rPr>
              <a:t> </a:t>
            </a:r>
            <a:r>
              <a:rPr dirty="0" sz="1400" b="0">
                <a:solidFill>
                  <a:srgbClr val="000000"/>
                </a:solidFill>
                <a:latin typeface="Gulim"/>
                <a:cs typeface="Gulim"/>
              </a:rPr>
              <a:t>연계한</a:t>
            </a:r>
            <a:r>
              <a:rPr dirty="0" sz="1400" spc="-140" b="0">
                <a:solidFill>
                  <a:srgbClr val="000000"/>
                </a:solidFill>
                <a:latin typeface="Gulim"/>
                <a:cs typeface="Gulim"/>
              </a:rPr>
              <a:t> </a:t>
            </a:r>
            <a:r>
              <a:rPr dirty="0" sz="1400" b="0">
                <a:solidFill>
                  <a:srgbClr val="000000"/>
                </a:solidFill>
                <a:latin typeface="Gulim"/>
                <a:cs typeface="Gulim"/>
              </a:rPr>
              <a:t>쉬운</a:t>
            </a:r>
            <a:r>
              <a:rPr dirty="0" sz="1400" spc="-210" b="0">
                <a:solidFill>
                  <a:srgbClr val="000000"/>
                </a:solidFill>
                <a:latin typeface="Gulim"/>
                <a:cs typeface="Gulim"/>
              </a:rPr>
              <a:t> </a:t>
            </a:r>
            <a:r>
              <a:rPr dirty="0" sz="1400" b="0">
                <a:solidFill>
                  <a:srgbClr val="000000"/>
                </a:solidFill>
                <a:latin typeface="Times New Roman"/>
                <a:cs typeface="Times New Roman"/>
              </a:rPr>
              <a:t>API</a:t>
            </a:r>
            <a:r>
              <a:rPr dirty="0" sz="1400" spc="-15" b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0">
                <a:solidFill>
                  <a:srgbClr val="000000"/>
                </a:solidFill>
                <a:latin typeface="Gulim"/>
                <a:cs typeface="Gulim"/>
              </a:rPr>
              <a:t>호출</a:t>
            </a:r>
            <a:r>
              <a:rPr dirty="0" sz="1400" spc="-140" b="0">
                <a:solidFill>
                  <a:srgbClr val="000000"/>
                </a:solidFill>
                <a:latin typeface="Gulim"/>
                <a:cs typeface="Gulim"/>
              </a:rPr>
              <a:t> </a:t>
            </a:r>
            <a:r>
              <a:rPr dirty="0" sz="1400" b="0">
                <a:solidFill>
                  <a:srgbClr val="000000"/>
                </a:solidFill>
                <a:latin typeface="Gulim"/>
                <a:cs typeface="Gulim"/>
              </a:rPr>
              <a:t>방식</a:t>
            </a:r>
            <a:r>
              <a:rPr dirty="0" sz="1400" spc="-130" b="0">
                <a:solidFill>
                  <a:srgbClr val="000000"/>
                </a:solidFill>
                <a:latin typeface="Gulim"/>
                <a:cs typeface="Gulim"/>
              </a:rPr>
              <a:t> </a:t>
            </a:r>
            <a:r>
              <a:rPr dirty="0" sz="1400" b="0">
                <a:solidFill>
                  <a:srgbClr val="000000"/>
                </a:solidFill>
                <a:latin typeface="Gulim"/>
                <a:cs typeface="Gulim"/>
              </a:rPr>
              <a:t>제공</a:t>
            </a:r>
            <a:endParaRPr sz="1400">
              <a:latin typeface="Gulim"/>
              <a:cs typeface="Gulim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260"/>
              </a:spcBef>
            </a:pPr>
            <a:r>
              <a:rPr dirty="0" b="0">
                <a:latin typeface="BatangChe"/>
                <a:cs typeface="BatangChe"/>
              </a:rPr>
              <a:t>▣</a:t>
            </a:r>
            <a:r>
              <a:rPr dirty="0" spc="-910" b="0">
                <a:latin typeface="BatangChe"/>
                <a:cs typeface="BatangChe"/>
              </a:rPr>
              <a:t> </a:t>
            </a:r>
            <a:r>
              <a:rPr dirty="0" spc="-15"/>
              <a:t>기존</a:t>
            </a:r>
            <a:r>
              <a:rPr dirty="0" spc="-160"/>
              <a:t> </a:t>
            </a:r>
            <a:r>
              <a:rPr dirty="0" spc="-30"/>
              <a:t>기술대비</a:t>
            </a:r>
            <a:r>
              <a:rPr dirty="0" spc="-175"/>
              <a:t> </a:t>
            </a:r>
            <a:r>
              <a:rPr dirty="0" spc="-25"/>
              <a:t>개량된</a:t>
            </a:r>
            <a:r>
              <a:rPr dirty="0" spc="-170"/>
              <a:t> </a:t>
            </a:r>
            <a:r>
              <a:rPr dirty="0" spc="-25"/>
              <a:t>부분</a:t>
            </a:r>
          </a:p>
          <a:p>
            <a:pPr algn="just" marL="774700" marR="99060" indent="-285750">
              <a:lnSpc>
                <a:spcPct val="100000"/>
              </a:lnSpc>
              <a:spcBef>
                <a:spcPts val="229"/>
              </a:spcBef>
            </a:pPr>
            <a:r>
              <a:rPr dirty="0" sz="1400" b="0">
                <a:solidFill>
                  <a:srgbClr val="6600CC"/>
                </a:solidFill>
                <a:latin typeface="Wingdings"/>
                <a:cs typeface="Wingdings"/>
              </a:rPr>
              <a:t></a:t>
            </a:r>
            <a:r>
              <a:rPr dirty="0" sz="1400" spc="-390" b="0">
                <a:solidFill>
                  <a:srgbClr val="6600CC"/>
                </a:solidFill>
                <a:latin typeface="Wingdings"/>
                <a:cs typeface="Wingdings"/>
              </a:rPr>
              <a:t></a:t>
            </a:r>
            <a:r>
              <a:rPr dirty="0" sz="1400" spc="-5" b="0">
                <a:solidFill>
                  <a:srgbClr val="000000"/>
                </a:solidFill>
                <a:latin typeface="Gulim"/>
                <a:cs typeface="Gulim"/>
              </a:rPr>
              <a:t>홀</a:t>
            </a:r>
            <a:r>
              <a:rPr dirty="0" sz="1400" spc="-5" b="0">
                <a:solidFill>
                  <a:srgbClr val="000000"/>
                </a:solidFill>
                <a:latin typeface="Times New Roman"/>
                <a:cs typeface="Times New Roman"/>
              </a:rPr>
              <a:t>(Hole)</a:t>
            </a:r>
            <a:r>
              <a:rPr dirty="0" sz="1400" spc="-20" b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0">
                <a:solidFill>
                  <a:srgbClr val="000000"/>
                </a:solidFill>
                <a:latin typeface="Gulim"/>
                <a:cs typeface="Gulim"/>
              </a:rPr>
              <a:t>내포</a:t>
            </a:r>
            <a:r>
              <a:rPr dirty="0" sz="1400" spc="-130" b="0">
                <a:solidFill>
                  <a:srgbClr val="000000"/>
                </a:solidFill>
                <a:latin typeface="Gulim"/>
                <a:cs typeface="Gulim"/>
              </a:rPr>
              <a:t> </a:t>
            </a:r>
            <a:r>
              <a:rPr dirty="0" sz="1400" b="0">
                <a:solidFill>
                  <a:srgbClr val="000000"/>
                </a:solidFill>
                <a:latin typeface="Gulim"/>
                <a:cs typeface="Gulim"/>
              </a:rPr>
              <a:t>등의</a:t>
            </a:r>
            <a:r>
              <a:rPr dirty="0" sz="1400" spc="-114" b="0">
                <a:solidFill>
                  <a:srgbClr val="000000"/>
                </a:solidFill>
                <a:latin typeface="Gulim"/>
                <a:cs typeface="Gulim"/>
              </a:rPr>
              <a:t> </a:t>
            </a:r>
            <a:r>
              <a:rPr dirty="0" sz="1400" b="0">
                <a:solidFill>
                  <a:srgbClr val="000000"/>
                </a:solidFill>
                <a:latin typeface="Gulim"/>
                <a:cs typeface="Gulim"/>
              </a:rPr>
              <a:t>불완전하고</a:t>
            </a:r>
            <a:r>
              <a:rPr dirty="0" sz="1400" spc="-125" b="0">
                <a:solidFill>
                  <a:srgbClr val="000000"/>
                </a:solidFill>
                <a:latin typeface="Gulim"/>
                <a:cs typeface="Gulim"/>
              </a:rPr>
              <a:t> </a:t>
            </a:r>
            <a:r>
              <a:rPr dirty="0" sz="1400" spc="-5" b="0">
                <a:solidFill>
                  <a:srgbClr val="000000"/>
                </a:solidFill>
                <a:latin typeface="Times New Roman"/>
                <a:cs typeface="Times New Roman"/>
              </a:rPr>
              <a:t>High</a:t>
            </a:r>
            <a:r>
              <a:rPr dirty="0" sz="1400" spc="-20" b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spc="-5" b="0">
                <a:solidFill>
                  <a:srgbClr val="000000"/>
                </a:solidFill>
                <a:latin typeface="Times New Roman"/>
                <a:cs typeface="Times New Roman"/>
              </a:rPr>
              <a:t>Polygon </a:t>
            </a:r>
            <a:r>
              <a:rPr dirty="0" sz="1400" b="0">
                <a:solidFill>
                  <a:srgbClr val="000000"/>
                </a:solidFill>
                <a:latin typeface="Gulim"/>
                <a:cs typeface="Gulim"/>
              </a:rPr>
              <a:t>구성으로</a:t>
            </a:r>
            <a:r>
              <a:rPr dirty="0" sz="1400" spc="-125" b="0">
                <a:solidFill>
                  <a:srgbClr val="000000"/>
                </a:solidFill>
                <a:latin typeface="Gulim"/>
                <a:cs typeface="Gulim"/>
              </a:rPr>
              <a:t> </a:t>
            </a:r>
            <a:r>
              <a:rPr dirty="0" sz="1400" b="0">
                <a:solidFill>
                  <a:srgbClr val="000000"/>
                </a:solidFill>
                <a:latin typeface="Times New Roman"/>
                <a:cs typeface="Times New Roman"/>
              </a:rPr>
              <a:t>3D</a:t>
            </a:r>
            <a:r>
              <a:rPr dirty="0" sz="1400" spc="-15" b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0">
                <a:solidFill>
                  <a:srgbClr val="000000"/>
                </a:solidFill>
                <a:latin typeface="Gulim"/>
                <a:cs typeface="Gulim"/>
              </a:rPr>
              <a:t>콘텐츠에</a:t>
            </a:r>
            <a:r>
              <a:rPr dirty="0" sz="1400" spc="-130" b="0">
                <a:solidFill>
                  <a:srgbClr val="000000"/>
                </a:solidFill>
                <a:latin typeface="Gulim"/>
                <a:cs typeface="Gulim"/>
              </a:rPr>
              <a:t> </a:t>
            </a:r>
            <a:r>
              <a:rPr dirty="0" sz="1400" b="0">
                <a:solidFill>
                  <a:srgbClr val="000000"/>
                </a:solidFill>
                <a:latin typeface="Gulim"/>
                <a:cs typeface="Gulim"/>
              </a:rPr>
              <a:t>바로</a:t>
            </a:r>
            <a:r>
              <a:rPr dirty="0" sz="1400" spc="-114" b="0">
                <a:solidFill>
                  <a:srgbClr val="000000"/>
                </a:solidFill>
                <a:latin typeface="Gulim"/>
                <a:cs typeface="Gulim"/>
              </a:rPr>
              <a:t> </a:t>
            </a:r>
            <a:r>
              <a:rPr dirty="0" sz="1400" b="0">
                <a:solidFill>
                  <a:srgbClr val="000000"/>
                </a:solidFill>
                <a:latin typeface="Gulim"/>
                <a:cs typeface="Gulim"/>
              </a:rPr>
              <a:t>적용이</a:t>
            </a:r>
            <a:r>
              <a:rPr dirty="0" sz="1400" spc="-125" b="0">
                <a:solidFill>
                  <a:srgbClr val="000000"/>
                </a:solidFill>
                <a:latin typeface="Gulim"/>
                <a:cs typeface="Gulim"/>
              </a:rPr>
              <a:t> </a:t>
            </a:r>
            <a:r>
              <a:rPr dirty="0" sz="1400" b="0">
                <a:solidFill>
                  <a:srgbClr val="000000"/>
                </a:solidFill>
                <a:latin typeface="Gulim"/>
                <a:cs typeface="Gulim"/>
              </a:rPr>
              <a:t>어려운</a:t>
            </a:r>
            <a:r>
              <a:rPr dirty="0" sz="1400" spc="-130" b="0">
                <a:solidFill>
                  <a:srgbClr val="000000"/>
                </a:solidFill>
                <a:latin typeface="Gulim"/>
                <a:cs typeface="Gulim"/>
              </a:rPr>
              <a:t> </a:t>
            </a:r>
            <a:r>
              <a:rPr dirty="0" sz="1400" b="0">
                <a:solidFill>
                  <a:srgbClr val="000000"/>
                </a:solidFill>
                <a:latin typeface="Times New Roman"/>
                <a:cs typeface="Times New Roman"/>
              </a:rPr>
              <a:t>3D</a:t>
            </a:r>
            <a:r>
              <a:rPr dirty="0" sz="1400" spc="-5" b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0">
                <a:solidFill>
                  <a:srgbClr val="000000"/>
                </a:solidFill>
                <a:latin typeface="Gulim"/>
                <a:cs typeface="Gulim"/>
              </a:rPr>
              <a:t>스캔 </a:t>
            </a:r>
            <a:r>
              <a:rPr dirty="0" sz="1400" spc="-365" b="0">
                <a:solidFill>
                  <a:srgbClr val="000000"/>
                </a:solidFill>
                <a:latin typeface="Gulim"/>
                <a:cs typeface="Gulim"/>
              </a:rPr>
              <a:t> </a:t>
            </a:r>
            <a:r>
              <a:rPr dirty="0" sz="1400" b="0">
                <a:solidFill>
                  <a:srgbClr val="000000"/>
                </a:solidFill>
                <a:latin typeface="Gulim"/>
                <a:cs typeface="Gulim"/>
              </a:rPr>
              <a:t>데이터로부터</a:t>
            </a:r>
            <a:r>
              <a:rPr dirty="0" sz="1400" spc="-140" b="0">
                <a:solidFill>
                  <a:srgbClr val="000000"/>
                </a:solidFill>
                <a:latin typeface="Gulim"/>
                <a:cs typeface="Gulim"/>
              </a:rPr>
              <a:t> </a:t>
            </a:r>
            <a:r>
              <a:rPr dirty="0" sz="1400" b="0">
                <a:solidFill>
                  <a:srgbClr val="000000"/>
                </a:solidFill>
                <a:latin typeface="Gulim"/>
                <a:cs typeface="Gulim"/>
              </a:rPr>
              <a:t>기존</a:t>
            </a:r>
            <a:r>
              <a:rPr dirty="0" sz="1400" spc="-114" b="0">
                <a:solidFill>
                  <a:srgbClr val="000000"/>
                </a:solidFill>
                <a:latin typeface="Gulim"/>
                <a:cs typeface="Gulim"/>
              </a:rPr>
              <a:t> </a:t>
            </a:r>
            <a:r>
              <a:rPr dirty="0" sz="1400" b="0">
                <a:solidFill>
                  <a:srgbClr val="000000"/>
                </a:solidFill>
                <a:latin typeface="Times New Roman"/>
                <a:cs typeface="Times New Roman"/>
              </a:rPr>
              <a:t>3D</a:t>
            </a:r>
            <a:r>
              <a:rPr dirty="0" sz="1400" spc="-5" b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0">
                <a:solidFill>
                  <a:srgbClr val="000000"/>
                </a:solidFill>
                <a:latin typeface="Gulim"/>
                <a:cs typeface="Gulim"/>
              </a:rPr>
              <a:t>콘텐츠</a:t>
            </a:r>
            <a:r>
              <a:rPr dirty="0" sz="1400" spc="-125" b="0">
                <a:solidFill>
                  <a:srgbClr val="000000"/>
                </a:solidFill>
                <a:latin typeface="Gulim"/>
                <a:cs typeface="Gulim"/>
              </a:rPr>
              <a:t> </a:t>
            </a:r>
            <a:r>
              <a:rPr dirty="0" sz="1400" b="0">
                <a:solidFill>
                  <a:srgbClr val="000000"/>
                </a:solidFill>
                <a:latin typeface="Gulim"/>
                <a:cs typeface="Gulim"/>
              </a:rPr>
              <a:t>친화적</a:t>
            </a:r>
            <a:r>
              <a:rPr dirty="0" sz="1400" spc="-130" b="0">
                <a:solidFill>
                  <a:srgbClr val="000000"/>
                </a:solidFill>
                <a:latin typeface="Gulim"/>
                <a:cs typeface="Gulim"/>
              </a:rPr>
              <a:t> </a:t>
            </a:r>
            <a:r>
              <a:rPr dirty="0" sz="1400" spc="-5" b="0">
                <a:solidFill>
                  <a:srgbClr val="000000"/>
                </a:solidFill>
                <a:latin typeface="Times New Roman"/>
                <a:cs typeface="Times New Roman"/>
              </a:rPr>
              <a:t>Low</a:t>
            </a:r>
            <a:r>
              <a:rPr dirty="0" sz="1400" b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spc="-5" b="0">
                <a:solidFill>
                  <a:srgbClr val="000000"/>
                </a:solidFill>
                <a:latin typeface="Times New Roman"/>
                <a:cs typeface="Times New Roman"/>
              </a:rPr>
              <a:t>Polygon</a:t>
            </a:r>
            <a:r>
              <a:rPr dirty="0" sz="1400" spc="-25" b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0">
                <a:solidFill>
                  <a:srgbClr val="000000"/>
                </a:solidFill>
                <a:latin typeface="Gulim"/>
                <a:cs typeface="Gulim"/>
              </a:rPr>
              <a:t>구성과</a:t>
            </a:r>
            <a:r>
              <a:rPr dirty="0" sz="1400" spc="-125" b="0">
                <a:solidFill>
                  <a:srgbClr val="000000"/>
                </a:solidFill>
                <a:latin typeface="Gulim"/>
                <a:cs typeface="Gulim"/>
              </a:rPr>
              <a:t> </a:t>
            </a:r>
            <a:r>
              <a:rPr dirty="0" sz="1400" b="0">
                <a:solidFill>
                  <a:srgbClr val="000000"/>
                </a:solidFill>
                <a:latin typeface="Gulim"/>
                <a:cs typeface="Gulim"/>
              </a:rPr>
              <a:t>사실적</a:t>
            </a:r>
            <a:r>
              <a:rPr dirty="0" sz="1400" spc="-114" b="0">
                <a:solidFill>
                  <a:srgbClr val="000000"/>
                </a:solidFill>
                <a:latin typeface="Gulim"/>
                <a:cs typeface="Gulim"/>
              </a:rPr>
              <a:t> </a:t>
            </a:r>
            <a:r>
              <a:rPr dirty="0" sz="1400" b="0">
                <a:solidFill>
                  <a:srgbClr val="000000"/>
                </a:solidFill>
                <a:latin typeface="Gulim"/>
                <a:cs typeface="Gulim"/>
              </a:rPr>
              <a:t>인체</a:t>
            </a:r>
            <a:r>
              <a:rPr dirty="0" sz="1400" spc="-130" b="0">
                <a:solidFill>
                  <a:srgbClr val="000000"/>
                </a:solidFill>
                <a:latin typeface="Gulim"/>
                <a:cs typeface="Gulim"/>
              </a:rPr>
              <a:t> </a:t>
            </a:r>
            <a:r>
              <a:rPr dirty="0" sz="1400" b="0">
                <a:solidFill>
                  <a:srgbClr val="000000"/>
                </a:solidFill>
                <a:latin typeface="Gulim"/>
                <a:cs typeface="Gulim"/>
              </a:rPr>
              <a:t>형상</a:t>
            </a:r>
            <a:r>
              <a:rPr dirty="0" sz="1400" spc="-114" b="0">
                <a:solidFill>
                  <a:srgbClr val="000000"/>
                </a:solidFill>
                <a:latin typeface="Gulim"/>
                <a:cs typeface="Gulim"/>
              </a:rPr>
              <a:t> </a:t>
            </a:r>
            <a:r>
              <a:rPr dirty="0" sz="1400" b="0">
                <a:solidFill>
                  <a:srgbClr val="000000"/>
                </a:solidFill>
                <a:latin typeface="Gulim"/>
                <a:cs typeface="Gulim"/>
              </a:rPr>
              <a:t>변형이</a:t>
            </a:r>
            <a:r>
              <a:rPr dirty="0" sz="1400" spc="-125" b="0">
                <a:solidFill>
                  <a:srgbClr val="000000"/>
                </a:solidFill>
                <a:latin typeface="Gulim"/>
                <a:cs typeface="Gulim"/>
              </a:rPr>
              <a:t> </a:t>
            </a:r>
            <a:r>
              <a:rPr dirty="0" sz="1400" b="0">
                <a:solidFill>
                  <a:srgbClr val="000000"/>
                </a:solidFill>
                <a:latin typeface="Gulim"/>
                <a:cs typeface="Gulim"/>
              </a:rPr>
              <a:t>가능한</a:t>
            </a:r>
            <a:r>
              <a:rPr dirty="0" sz="1400" spc="-130" b="0">
                <a:solidFill>
                  <a:srgbClr val="000000"/>
                </a:solidFill>
                <a:latin typeface="Gulim"/>
                <a:cs typeface="Gulim"/>
              </a:rPr>
              <a:t> </a:t>
            </a:r>
            <a:r>
              <a:rPr dirty="0" sz="1400" b="0">
                <a:solidFill>
                  <a:srgbClr val="000000"/>
                </a:solidFill>
                <a:latin typeface="Gulim"/>
                <a:cs typeface="Gulim"/>
              </a:rPr>
              <a:t>사용 </a:t>
            </a:r>
            <a:r>
              <a:rPr dirty="0" sz="1400" b="0">
                <a:solidFill>
                  <a:srgbClr val="000000"/>
                </a:solidFill>
                <a:latin typeface="Gulim"/>
                <a:cs typeface="Gulim"/>
              </a:rPr>
              <a:t> </a:t>
            </a:r>
            <a:r>
              <a:rPr dirty="0" sz="1400" b="0">
                <a:solidFill>
                  <a:srgbClr val="000000"/>
                </a:solidFill>
                <a:latin typeface="Gulim"/>
                <a:cs typeface="Gulim"/>
              </a:rPr>
              <a:t>자의</a:t>
            </a:r>
            <a:r>
              <a:rPr dirty="0" sz="1400" spc="-135" b="0">
                <a:solidFill>
                  <a:srgbClr val="000000"/>
                </a:solidFill>
                <a:latin typeface="Gulim"/>
                <a:cs typeface="Gulim"/>
              </a:rPr>
              <a:t> </a:t>
            </a:r>
            <a:r>
              <a:rPr dirty="0" sz="1400" b="0">
                <a:solidFill>
                  <a:srgbClr val="000000"/>
                </a:solidFill>
                <a:latin typeface="Gulim"/>
                <a:cs typeface="Gulim"/>
              </a:rPr>
              <a:t>체형을</a:t>
            </a:r>
            <a:r>
              <a:rPr dirty="0" sz="1400" spc="-120" b="0">
                <a:solidFill>
                  <a:srgbClr val="000000"/>
                </a:solidFill>
                <a:latin typeface="Gulim"/>
                <a:cs typeface="Gulim"/>
              </a:rPr>
              <a:t> </a:t>
            </a:r>
            <a:r>
              <a:rPr dirty="0" sz="1400" b="0">
                <a:solidFill>
                  <a:srgbClr val="000000"/>
                </a:solidFill>
                <a:latin typeface="Gulim"/>
                <a:cs typeface="Gulim"/>
              </a:rPr>
              <a:t>반영한</a:t>
            </a:r>
            <a:r>
              <a:rPr dirty="0" sz="1400" spc="-135" b="0">
                <a:solidFill>
                  <a:srgbClr val="000000"/>
                </a:solidFill>
                <a:latin typeface="Gulim"/>
                <a:cs typeface="Gulim"/>
              </a:rPr>
              <a:t> </a:t>
            </a:r>
            <a:r>
              <a:rPr dirty="0" sz="1400" b="0">
                <a:solidFill>
                  <a:srgbClr val="000000"/>
                </a:solidFill>
                <a:latin typeface="Times New Roman"/>
                <a:cs typeface="Times New Roman"/>
              </a:rPr>
              <a:t>3D</a:t>
            </a:r>
            <a:r>
              <a:rPr dirty="0" sz="1400" spc="-10" b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0">
                <a:solidFill>
                  <a:srgbClr val="000000"/>
                </a:solidFill>
                <a:latin typeface="Gulim"/>
                <a:cs typeface="Gulim"/>
              </a:rPr>
              <a:t>아바타를</a:t>
            </a:r>
            <a:r>
              <a:rPr dirty="0" sz="1400" spc="-130" b="0">
                <a:solidFill>
                  <a:srgbClr val="000000"/>
                </a:solidFill>
                <a:latin typeface="Gulim"/>
                <a:cs typeface="Gulim"/>
              </a:rPr>
              <a:t> </a:t>
            </a:r>
            <a:r>
              <a:rPr dirty="0" sz="1400" b="0">
                <a:solidFill>
                  <a:srgbClr val="000000"/>
                </a:solidFill>
                <a:latin typeface="Gulim"/>
                <a:cs typeface="Gulim"/>
              </a:rPr>
              <a:t>자동생성하고</a:t>
            </a:r>
            <a:r>
              <a:rPr dirty="0" sz="1400" spc="-145" b="0">
                <a:solidFill>
                  <a:srgbClr val="000000"/>
                </a:solidFill>
                <a:latin typeface="Gulim"/>
                <a:cs typeface="Gulim"/>
              </a:rPr>
              <a:t> </a:t>
            </a:r>
            <a:r>
              <a:rPr dirty="0" sz="1400" b="0">
                <a:solidFill>
                  <a:srgbClr val="000000"/>
                </a:solidFill>
                <a:latin typeface="Gulim"/>
                <a:cs typeface="Gulim"/>
              </a:rPr>
              <a:t>체형을</a:t>
            </a:r>
            <a:r>
              <a:rPr dirty="0" sz="1400" spc="-130" b="0">
                <a:solidFill>
                  <a:srgbClr val="000000"/>
                </a:solidFill>
                <a:latin typeface="Gulim"/>
                <a:cs typeface="Gulim"/>
              </a:rPr>
              <a:t> </a:t>
            </a:r>
            <a:r>
              <a:rPr dirty="0" sz="1400" b="0">
                <a:solidFill>
                  <a:srgbClr val="000000"/>
                </a:solidFill>
                <a:latin typeface="Gulim"/>
                <a:cs typeface="Gulim"/>
              </a:rPr>
              <a:t>자동</a:t>
            </a:r>
            <a:r>
              <a:rPr dirty="0" sz="1400" spc="-135" b="0">
                <a:solidFill>
                  <a:srgbClr val="000000"/>
                </a:solidFill>
                <a:latin typeface="Gulim"/>
                <a:cs typeface="Gulim"/>
              </a:rPr>
              <a:t> </a:t>
            </a:r>
            <a:r>
              <a:rPr dirty="0" sz="1400" b="0">
                <a:solidFill>
                  <a:srgbClr val="000000"/>
                </a:solidFill>
                <a:latin typeface="Gulim"/>
                <a:cs typeface="Gulim"/>
              </a:rPr>
              <a:t>측정할</a:t>
            </a:r>
            <a:r>
              <a:rPr dirty="0" sz="1400" spc="-120" b="0">
                <a:solidFill>
                  <a:srgbClr val="000000"/>
                </a:solidFill>
                <a:latin typeface="Gulim"/>
                <a:cs typeface="Gulim"/>
              </a:rPr>
              <a:t> </a:t>
            </a:r>
            <a:r>
              <a:rPr dirty="0" sz="1400" b="0">
                <a:solidFill>
                  <a:srgbClr val="000000"/>
                </a:solidFill>
                <a:latin typeface="Gulim"/>
                <a:cs typeface="Gulim"/>
              </a:rPr>
              <a:t>수</a:t>
            </a:r>
            <a:r>
              <a:rPr dirty="0" sz="1400" spc="-135" b="0">
                <a:solidFill>
                  <a:srgbClr val="000000"/>
                </a:solidFill>
                <a:latin typeface="Gulim"/>
                <a:cs typeface="Gulim"/>
              </a:rPr>
              <a:t> </a:t>
            </a:r>
            <a:r>
              <a:rPr dirty="0" sz="1400" b="0">
                <a:solidFill>
                  <a:srgbClr val="000000"/>
                </a:solidFill>
                <a:latin typeface="Gulim"/>
                <a:cs typeface="Gulim"/>
              </a:rPr>
              <a:t>있는</a:t>
            </a:r>
            <a:r>
              <a:rPr dirty="0" sz="1400" spc="-120" b="0">
                <a:solidFill>
                  <a:srgbClr val="000000"/>
                </a:solidFill>
                <a:latin typeface="Gulim"/>
                <a:cs typeface="Gulim"/>
              </a:rPr>
              <a:t> </a:t>
            </a:r>
            <a:r>
              <a:rPr dirty="0" sz="1400" b="0">
                <a:solidFill>
                  <a:srgbClr val="000000"/>
                </a:solidFill>
                <a:latin typeface="Gulim"/>
                <a:cs typeface="Gulim"/>
              </a:rPr>
              <a:t>원천기술</a:t>
            </a:r>
            <a:r>
              <a:rPr dirty="0" sz="1400" spc="-130" b="0">
                <a:solidFill>
                  <a:srgbClr val="000000"/>
                </a:solidFill>
                <a:latin typeface="Gulim"/>
                <a:cs typeface="Gulim"/>
              </a:rPr>
              <a:t> </a:t>
            </a:r>
            <a:r>
              <a:rPr dirty="0" sz="1400" b="0">
                <a:solidFill>
                  <a:srgbClr val="000000"/>
                </a:solidFill>
                <a:latin typeface="Gulim"/>
                <a:cs typeface="Gulim"/>
              </a:rPr>
              <a:t>확보</a:t>
            </a:r>
            <a:endParaRPr sz="1400">
              <a:latin typeface="Gulim"/>
              <a:cs typeface="Gulim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70"/>
              </a:lnSpc>
            </a:pPr>
            <a:r>
              <a:rPr dirty="0" spc="-10"/>
              <a:t>P</a:t>
            </a:r>
            <a:r>
              <a:rPr dirty="0" spc="-5"/>
              <a:t>ro</a:t>
            </a:r>
            <a:r>
              <a:rPr dirty="0" spc="-10"/>
              <a:t>p</a:t>
            </a:r>
            <a:r>
              <a:rPr dirty="0" spc="-5"/>
              <a:t>ri</a:t>
            </a:r>
            <a:r>
              <a:rPr dirty="0" spc="5"/>
              <a:t>e</a:t>
            </a:r>
            <a:r>
              <a:rPr dirty="0" spc="-5"/>
              <a:t>tary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70"/>
              </a:lnSpc>
            </a:pPr>
            <a:r>
              <a:rPr dirty="0" spc="15">
                <a:latin typeface="Batang"/>
                <a:cs typeface="Batang"/>
              </a:rPr>
              <a:t>SW</a:t>
            </a:r>
            <a:r>
              <a:rPr dirty="0" spc="15"/>
              <a:t>콘텐츠연구소</a:t>
            </a:r>
            <a:r>
              <a:rPr dirty="0" spc="15">
                <a:latin typeface="Batang"/>
                <a:cs typeface="Batang"/>
              </a:rPr>
              <a:t>/</a:t>
            </a:r>
            <a:r>
              <a:rPr dirty="0" spc="15"/>
              <a:t>차세대콘텐츠</a:t>
            </a:r>
            <a:r>
              <a:rPr dirty="0" spc="-80"/>
              <a:t> </a:t>
            </a:r>
            <a:r>
              <a:rPr dirty="0"/>
              <a:t>연구본부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585"/>
              </a:lnSpc>
            </a:pPr>
            <a:fld id="{81D60167-4931-47E6-BA6A-407CBD079E47}" type="slidenum">
              <a:rPr dirty="0" spc="25"/>
              <a:t>2</a:t>
            </a:fld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3295"/>
              </a:lnSpc>
            </a:pPr>
            <a:r>
              <a:rPr dirty="0" sz="2800" spc="-175" b="1">
                <a:latin typeface="Arial Black"/>
                <a:cs typeface="Arial Black"/>
              </a:rPr>
              <a:t>4</a:t>
            </a:r>
            <a:r>
              <a:rPr dirty="0" spc="-175">
                <a:latin typeface="Gulim"/>
                <a:cs typeface="Gulim"/>
              </a:rPr>
              <a:t>. </a:t>
            </a:r>
            <a:r>
              <a:rPr dirty="0"/>
              <a:t>기술의</a:t>
            </a:r>
            <a:r>
              <a:rPr dirty="0" spc="60"/>
              <a:t> </a:t>
            </a:r>
            <a:r>
              <a:rPr dirty="0"/>
              <a:t>사업성</a:t>
            </a:r>
            <a:endParaRPr sz="2800">
              <a:latin typeface="Gulim"/>
              <a:cs typeface="Guli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64642" y="1035811"/>
            <a:ext cx="3939540" cy="800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800" spc="-5">
                <a:solidFill>
                  <a:srgbClr val="CC0066"/>
                </a:solidFill>
                <a:latin typeface="BatangChe"/>
                <a:cs typeface="BatangChe"/>
              </a:rPr>
              <a:t>▣ </a:t>
            </a:r>
            <a:r>
              <a:rPr dirty="0" sz="2800" spc="-25" b="1">
                <a:solidFill>
                  <a:srgbClr val="CC0066"/>
                </a:solidFill>
                <a:latin typeface="Malgun Gothic"/>
                <a:cs typeface="Malgun Gothic"/>
              </a:rPr>
              <a:t>예상</a:t>
            </a:r>
            <a:r>
              <a:rPr dirty="0" sz="2800" spc="-715" b="1">
                <a:solidFill>
                  <a:srgbClr val="CC0066"/>
                </a:solidFill>
                <a:latin typeface="Malgun Gothic"/>
                <a:cs typeface="Malgun Gothic"/>
              </a:rPr>
              <a:t> </a:t>
            </a:r>
            <a:r>
              <a:rPr dirty="0" sz="2800" spc="-40" b="1">
                <a:solidFill>
                  <a:srgbClr val="CC0066"/>
                </a:solidFill>
                <a:latin typeface="Malgun Gothic"/>
                <a:cs typeface="Malgun Gothic"/>
              </a:rPr>
              <a:t>제품</a:t>
            </a:r>
            <a:endParaRPr sz="2800">
              <a:latin typeface="Malgun Gothic"/>
              <a:cs typeface="Malgun Gothic"/>
            </a:endParaRPr>
          </a:p>
          <a:p>
            <a:pPr marL="489584">
              <a:lnSpc>
                <a:spcPct val="100000"/>
              </a:lnSpc>
              <a:spcBef>
                <a:spcPts val="459"/>
              </a:spcBef>
            </a:pPr>
            <a:r>
              <a:rPr dirty="0" sz="2000">
                <a:solidFill>
                  <a:srgbClr val="6600CC"/>
                </a:solidFill>
                <a:latin typeface="Wingdings"/>
                <a:cs typeface="Wingdings"/>
              </a:rPr>
              <a:t></a:t>
            </a:r>
            <a:r>
              <a:rPr dirty="0" sz="2000" spc="-1560">
                <a:solidFill>
                  <a:srgbClr val="6600CC"/>
                </a:solidFill>
                <a:latin typeface="Wingdings"/>
                <a:cs typeface="Wingdings"/>
              </a:rPr>
              <a:t></a:t>
            </a:r>
            <a:r>
              <a:rPr dirty="0" sz="2000" spc="-10" b="1">
                <a:latin typeface="Malgun Gothic"/>
                <a:cs typeface="Malgun Gothic"/>
              </a:rPr>
              <a:t>인체</a:t>
            </a:r>
            <a:r>
              <a:rPr dirty="0" sz="2000" spc="-135" b="1">
                <a:latin typeface="Malgun Gothic"/>
                <a:cs typeface="Malgun Gothic"/>
              </a:rPr>
              <a:t> </a:t>
            </a:r>
            <a:r>
              <a:rPr dirty="0" sz="2000" spc="-10" b="1">
                <a:latin typeface="Malgun Gothic"/>
                <a:cs typeface="Malgun Gothic"/>
              </a:rPr>
              <a:t>체형</a:t>
            </a:r>
            <a:r>
              <a:rPr dirty="0" sz="2000" spc="-130" b="1">
                <a:latin typeface="Malgun Gothic"/>
                <a:cs typeface="Malgun Gothic"/>
              </a:rPr>
              <a:t> </a:t>
            </a:r>
            <a:r>
              <a:rPr dirty="0" sz="2000" spc="10" b="1">
                <a:latin typeface="Arial"/>
                <a:cs typeface="Arial"/>
              </a:rPr>
              <a:t>3D</a:t>
            </a:r>
            <a:r>
              <a:rPr dirty="0" sz="2000" spc="35" b="1">
                <a:latin typeface="Arial"/>
                <a:cs typeface="Arial"/>
              </a:rPr>
              <a:t> </a:t>
            </a:r>
            <a:r>
              <a:rPr dirty="0" sz="2000" spc="-15" b="1">
                <a:latin typeface="Malgun Gothic"/>
                <a:cs typeface="Malgun Gothic"/>
              </a:rPr>
              <a:t>스캐닝</a:t>
            </a:r>
            <a:r>
              <a:rPr dirty="0" sz="2000" spc="-145" b="1">
                <a:latin typeface="Malgun Gothic"/>
                <a:cs typeface="Malgun Gothic"/>
              </a:rPr>
              <a:t> </a:t>
            </a:r>
            <a:r>
              <a:rPr dirty="0" sz="2000" spc="-25" b="1">
                <a:latin typeface="Malgun Gothic"/>
                <a:cs typeface="Malgun Gothic"/>
              </a:rPr>
              <a:t>솔루션</a:t>
            </a:r>
            <a:endParaRPr sz="2000">
              <a:latin typeface="Malgun Gothic"/>
              <a:cs typeface="Malgun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1654" y="3551682"/>
            <a:ext cx="7782559" cy="18713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spc="5">
                <a:solidFill>
                  <a:srgbClr val="6600CC"/>
                </a:solidFill>
                <a:latin typeface="Wingdings"/>
                <a:cs typeface="Wingdings"/>
              </a:rPr>
              <a:t></a:t>
            </a:r>
            <a:r>
              <a:rPr dirty="0" sz="2000" spc="-1645">
                <a:solidFill>
                  <a:srgbClr val="6600CC"/>
                </a:solidFill>
                <a:latin typeface="Wingdings"/>
                <a:cs typeface="Wingdings"/>
              </a:rPr>
              <a:t></a:t>
            </a:r>
            <a:r>
              <a:rPr dirty="0" sz="2000" spc="-25" b="1">
                <a:latin typeface="Malgun Gothic"/>
                <a:cs typeface="Malgun Gothic"/>
              </a:rPr>
              <a:t>사업성</a:t>
            </a:r>
            <a:endParaRPr sz="2000">
              <a:latin typeface="Malgun Gothic"/>
              <a:cs typeface="Malgun Gothic"/>
            </a:endParaRPr>
          </a:p>
          <a:p>
            <a:pPr marL="250190">
              <a:lnSpc>
                <a:spcPct val="100000"/>
              </a:lnSpc>
              <a:spcBef>
                <a:spcPts val="240"/>
              </a:spcBef>
              <a:tabLst>
                <a:tab pos="525780" algn="l"/>
              </a:tabLst>
            </a:pPr>
            <a:r>
              <a:rPr dirty="0" sz="1400">
                <a:solidFill>
                  <a:srgbClr val="3333CC"/>
                </a:solidFill>
                <a:latin typeface="Arial"/>
                <a:cs typeface="Arial"/>
              </a:rPr>
              <a:t>•	</a:t>
            </a:r>
            <a:r>
              <a:rPr dirty="0" sz="1400">
                <a:latin typeface="Gulim"/>
                <a:cs typeface="Gulim"/>
              </a:rPr>
              <a:t>사용자의</a:t>
            </a:r>
            <a:r>
              <a:rPr dirty="0" sz="1400" spc="-125">
                <a:latin typeface="Gulim"/>
                <a:cs typeface="Gulim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3D</a:t>
            </a:r>
            <a:r>
              <a:rPr dirty="0" sz="1400" spc="-5">
                <a:latin typeface="Times New Roman"/>
                <a:cs typeface="Times New Roman"/>
              </a:rPr>
              <a:t> </a:t>
            </a:r>
            <a:r>
              <a:rPr dirty="0" sz="1400">
                <a:latin typeface="Gulim"/>
                <a:cs typeface="Gulim"/>
              </a:rPr>
              <a:t>체형정보를</a:t>
            </a:r>
            <a:r>
              <a:rPr dirty="0" sz="1400" spc="-140">
                <a:latin typeface="Gulim"/>
                <a:cs typeface="Gulim"/>
              </a:rPr>
              <a:t> </a:t>
            </a:r>
            <a:r>
              <a:rPr dirty="0" sz="1400">
                <a:latin typeface="Gulim"/>
                <a:cs typeface="Gulim"/>
              </a:rPr>
              <a:t>기반으로</a:t>
            </a:r>
            <a:r>
              <a:rPr dirty="0" sz="1400" spc="-125">
                <a:latin typeface="Gulim"/>
                <a:cs typeface="Gulim"/>
              </a:rPr>
              <a:t> </a:t>
            </a:r>
            <a:r>
              <a:rPr dirty="0" sz="1400">
                <a:latin typeface="Gulim"/>
                <a:cs typeface="Gulim"/>
              </a:rPr>
              <a:t>서비스되는</a:t>
            </a:r>
            <a:r>
              <a:rPr dirty="0" sz="1400" spc="-130">
                <a:latin typeface="Gulim"/>
                <a:cs typeface="Gulim"/>
              </a:rPr>
              <a:t> </a:t>
            </a:r>
            <a:r>
              <a:rPr dirty="0" sz="1400">
                <a:latin typeface="Gulim"/>
                <a:cs typeface="Gulim"/>
              </a:rPr>
              <a:t>사용자맞춤형</a:t>
            </a:r>
            <a:r>
              <a:rPr dirty="0" sz="1400" spc="-140">
                <a:latin typeface="Gulim"/>
                <a:cs typeface="Gulim"/>
              </a:rPr>
              <a:t> </a:t>
            </a:r>
            <a:r>
              <a:rPr dirty="0" sz="1400">
                <a:latin typeface="Gulim"/>
                <a:cs typeface="Gulim"/>
              </a:rPr>
              <a:t>콘텐츠</a:t>
            </a:r>
            <a:r>
              <a:rPr dirty="0" sz="1400" spc="-130">
                <a:latin typeface="Gulim"/>
                <a:cs typeface="Gulim"/>
              </a:rPr>
              <a:t> </a:t>
            </a:r>
            <a:r>
              <a:rPr dirty="0" sz="1400">
                <a:latin typeface="Gulim"/>
                <a:cs typeface="Gulim"/>
              </a:rPr>
              <a:t>서비스</a:t>
            </a:r>
            <a:r>
              <a:rPr dirty="0" sz="1400" spc="-130">
                <a:latin typeface="Gulim"/>
                <a:cs typeface="Gulim"/>
              </a:rPr>
              <a:t> </a:t>
            </a:r>
            <a:r>
              <a:rPr dirty="0" sz="1400">
                <a:latin typeface="Gulim"/>
                <a:cs typeface="Gulim"/>
              </a:rPr>
              <a:t>분야에</a:t>
            </a:r>
            <a:r>
              <a:rPr dirty="0" sz="1400" spc="-130">
                <a:latin typeface="Gulim"/>
                <a:cs typeface="Gulim"/>
              </a:rPr>
              <a:t> </a:t>
            </a:r>
            <a:r>
              <a:rPr dirty="0" sz="1400">
                <a:latin typeface="Gulim"/>
                <a:cs typeface="Gulim"/>
              </a:rPr>
              <a:t>적용</a:t>
            </a:r>
            <a:r>
              <a:rPr dirty="0" sz="1400" spc="-114">
                <a:latin typeface="Gulim"/>
                <a:cs typeface="Gulim"/>
              </a:rPr>
              <a:t> </a:t>
            </a:r>
            <a:r>
              <a:rPr dirty="0" sz="1400">
                <a:latin typeface="Gulim"/>
                <a:cs typeface="Gulim"/>
              </a:rPr>
              <a:t>가능</a:t>
            </a:r>
            <a:endParaRPr sz="1400">
              <a:latin typeface="Gulim"/>
              <a:cs typeface="Gulim"/>
            </a:endParaRPr>
          </a:p>
          <a:p>
            <a:pPr marL="525780" marR="18415" indent="-276225">
              <a:lnSpc>
                <a:spcPct val="100000"/>
              </a:lnSpc>
              <a:spcBef>
                <a:spcPts val="335"/>
              </a:spcBef>
              <a:tabLst>
                <a:tab pos="525780" algn="l"/>
              </a:tabLst>
            </a:pPr>
            <a:r>
              <a:rPr dirty="0" sz="1400">
                <a:solidFill>
                  <a:srgbClr val="3333CC"/>
                </a:solidFill>
                <a:latin typeface="Arial"/>
                <a:cs typeface="Arial"/>
              </a:rPr>
              <a:t>•	</a:t>
            </a:r>
            <a:r>
              <a:rPr dirty="0" sz="1400" spc="-5">
                <a:latin typeface="Times New Roman"/>
                <a:cs typeface="Times New Roman"/>
              </a:rPr>
              <a:t>VR/AR/MR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>
                <a:latin typeface="Gulim"/>
                <a:cs typeface="Gulim"/>
              </a:rPr>
              <a:t>관련</a:t>
            </a:r>
            <a:r>
              <a:rPr dirty="0" sz="1400" spc="-114">
                <a:latin typeface="Gulim"/>
                <a:cs typeface="Gulim"/>
              </a:rPr>
              <a:t> </a:t>
            </a:r>
            <a:r>
              <a:rPr dirty="0" sz="1400">
                <a:latin typeface="Gulim"/>
                <a:cs typeface="Gulim"/>
              </a:rPr>
              <a:t>시장의</a:t>
            </a:r>
            <a:r>
              <a:rPr dirty="0" sz="1400" spc="-130">
                <a:latin typeface="Gulim"/>
                <a:cs typeface="Gulim"/>
              </a:rPr>
              <a:t> </a:t>
            </a:r>
            <a:r>
              <a:rPr dirty="0" sz="1400">
                <a:latin typeface="Gulim"/>
                <a:cs typeface="Gulim"/>
              </a:rPr>
              <a:t>급성장과</a:t>
            </a:r>
            <a:r>
              <a:rPr dirty="0" sz="1400" spc="-215">
                <a:latin typeface="Gulim"/>
                <a:cs typeface="Gulim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AI</a:t>
            </a:r>
            <a:r>
              <a:rPr dirty="0" sz="1400">
                <a:latin typeface="Gulim"/>
                <a:cs typeface="Gulim"/>
              </a:rPr>
              <a:t>기술의</a:t>
            </a:r>
            <a:r>
              <a:rPr dirty="0" sz="1400" spc="-130">
                <a:latin typeface="Gulim"/>
                <a:cs typeface="Gulim"/>
              </a:rPr>
              <a:t> </a:t>
            </a:r>
            <a:r>
              <a:rPr dirty="0" sz="1400">
                <a:latin typeface="Gulim"/>
                <a:cs typeface="Gulim"/>
              </a:rPr>
              <a:t>발전으로</a:t>
            </a:r>
            <a:r>
              <a:rPr dirty="0" sz="1400" spc="-130">
                <a:latin typeface="Gulim"/>
                <a:cs typeface="Gulim"/>
              </a:rPr>
              <a:t> </a:t>
            </a:r>
            <a:r>
              <a:rPr dirty="0" sz="1400">
                <a:latin typeface="Gulim"/>
                <a:cs typeface="Gulim"/>
              </a:rPr>
              <a:t>인한</a:t>
            </a:r>
            <a:r>
              <a:rPr dirty="0" sz="1400" spc="-114">
                <a:latin typeface="Gulim"/>
                <a:cs typeface="Gulim"/>
              </a:rPr>
              <a:t> </a:t>
            </a:r>
            <a:r>
              <a:rPr dirty="0" sz="1400">
                <a:latin typeface="Gulim"/>
                <a:cs typeface="Gulim"/>
              </a:rPr>
              <a:t>사용자</a:t>
            </a:r>
            <a:r>
              <a:rPr dirty="0" sz="1400" spc="-125">
                <a:latin typeface="Gulim"/>
                <a:cs typeface="Gulim"/>
              </a:rPr>
              <a:t> </a:t>
            </a:r>
            <a:r>
              <a:rPr dirty="0" sz="1400">
                <a:latin typeface="Gulim"/>
                <a:cs typeface="Gulim"/>
              </a:rPr>
              <a:t>맞춤형</a:t>
            </a:r>
            <a:r>
              <a:rPr dirty="0" sz="1400" spc="-130">
                <a:latin typeface="Gulim"/>
                <a:cs typeface="Gulim"/>
              </a:rPr>
              <a:t> </a:t>
            </a:r>
            <a:r>
              <a:rPr dirty="0" sz="1400">
                <a:latin typeface="Gulim"/>
                <a:cs typeface="Gulim"/>
              </a:rPr>
              <a:t>콘텐츠</a:t>
            </a:r>
            <a:r>
              <a:rPr dirty="0" sz="1400" spc="-130">
                <a:latin typeface="Gulim"/>
                <a:cs typeface="Gulim"/>
              </a:rPr>
              <a:t> </a:t>
            </a:r>
            <a:r>
              <a:rPr dirty="0" sz="1400">
                <a:latin typeface="Gulim"/>
                <a:cs typeface="Gulim"/>
              </a:rPr>
              <a:t>서비스</a:t>
            </a:r>
            <a:r>
              <a:rPr dirty="0" sz="1400" spc="-125">
                <a:latin typeface="Gulim"/>
                <a:cs typeface="Gulim"/>
              </a:rPr>
              <a:t> </a:t>
            </a:r>
            <a:r>
              <a:rPr dirty="0" sz="1400">
                <a:latin typeface="Gulim"/>
                <a:cs typeface="Gulim"/>
              </a:rPr>
              <a:t>수요 </a:t>
            </a:r>
            <a:r>
              <a:rPr dirty="0" sz="1400" spc="-370">
                <a:latin typeface="Gulim"/>
                <a:cs typeface="Gulim"/>
              </a:rPr>
              <a:t> </a:t>
            </a:r>
            <a:r>
              <a:rPr dirty="0" sz="1400">
                <a:latin typeface="Gulim"/>
                <a:cs typeface="Gulim"/>
              </a:rPr>
              <a:t>급증에</a:t>
            </a:r>
            <a:r>
              <a:rPr dirty="0" sz="1400" spc="-135">
                <a:latin typeface="Gulim"/>
                <a:cs typeface="Gulim"/>
              </a:rPr>
              <a:t> </a:t>
            </a:r>
            <a:r>
              <a:rPr dirty="0" sz="1400">
                <a:latin typeface="Gulim"/>
                <a:cs typeface="Gulim"/>
              </a:rPr>
              <a:t>따라</a:t>
            </a:r>
            <a:r>
              <a:rPr dirty="0" sz="1400" spc="-120">
                <a:latin typeface="Gulim"/>
                <a:cs typeface="Gulim"/>
              </a:rPr>
              <a:t> </a:t>
            </a:r>
            <a:r>
              <a:rPr dirty="0" sz="1400">
                <a:latin typeface="Gulim"/>
                <a:cs typeface="Gulim"/>
              </a:rPr>
              <a:t>기존</a:t>
            </a:r>
            <a:r>
              <a:rPr dirty="0" sz="1400" spc="-135">
                <a:latin typeface="Gulim"/>
                <a:cs typeface="Gulim"/>
              </a:rPr>
              <a:t> </a:t>
            </a:r>
            <a:r>
              <a:rPr dirty="0" sz="1400">
                <a:latin typeface="Gulim"/>
                <a:cs typeface="Gulim"/>
              </a:rPr>
              <a:t>접근성이</a:t>
            </a:r>
            <a:r>
              <a:rPr dirty="0" sz="1400" spc="-135">
                <a:latin typeface="Gulim"/>
                <a:cs typeface="Gulim"/>
              </a:rPr>
              <a:t> </a:t>
            </a:r>
            <a:r>
              <a:rPr dirty="0" sz="1400">
                <a:latin typeface="Gulim"/>
                <a:cs typeface="Gulim"/>
              </a:rPr>
              <a:t>낮은</a:t>
            </a:r>
            <a:r>
              <a:rPr dirty="0" sz="1400" spc="-120">
                <a:latin typeface="Gulim"/>
                <a:cs typeface="Gulim"/>
              </a:rPr>
              <a:t> </a:t>
            </a:r>
            <a:r>
              <a:rPr dirty="0" sz="1400">
                <a:latin typeface="Gulim"/>
                <a:cs typeface="Gulim"/>
              </a:rPr>
              <a:t>체형정보를</a:t>
            </a:r>
            <a:r>
              <a:rPr dirty="0" sz="1400" spc="-150">
                <a:latin typeface="Gulim"/>
                <a:cs typeface="Gulim"/>
              </a:rPr>
              <a:t> </a:t>
            </a:r>
            <a:r>
              <a:rPr dirty="0" sz="1400">
                <a:latin typeface="Gulim"/>
                <a:cs typeface="Gulim"/>
              </a:rPr>
              <a:t>기반으로</a:t>
            </a:r>
            <a:r>
              <a:rPr dirty="0" sz="1400" spc="-135">
                <a:latin typeface="Gulim"/>
                <a:cs typeface="Gulim"/>
              </a:rPr>
              <a:t> </a:t>
            </a:r>
            <a:r>
              <a:rPr dirty="0" sz="1400">
                <a:latin typeface="Gulim"/>
                <a:cs typeface="Gulim"/>
              </a:rPr>
              <a:t>한</a:t>
            </a:r>
            <a:r>
              <a:rPr dirty="0" sz="1400" spc="-120">
                <a:latin typeface="Gulim"/>
                <a:cs typeface="Gulim"/>
              </a:rPr>
              <a:t> </a:t>
            </a:r>
            <a:r>
              <a:rPr dirty="0" sz="1400">
                <a:latin typeface="Gulim"/>
                <a:cs typeface="Gulim"/>
              </a:rPr>
              <a:t>차별화</a:t>
            </a:r>
            <a:r>
              <a:rPr dirty="0" sz="1400" spc="-130">
                <a:latin typeface="Gulim"/>
                <a:cs typeface="Gulim"/>
              </a:rPr>
              <a:t> </a:t>
            </a:r>
            <a:r>
              <a:rPr dirty="0" sz="1400">
                <a:latin typeface="Gulim"/>
                <a:cs typeface="Gulim"/>
              </a:rPr>
              <a:t>서비스</a:t>
            </a:r>
            <a:r>
              <a:rPr dirty="0" sz="1400" spc="-135">
                <a:latin typeface="Gulim"/>
                <a:cs typeface="Gulim"/>
              </a:rPr>
              <a:t> </a:t>
            </a:r>
            <a:r>
              <a:rPr dirty="0" sz="1400">
                <a:latin typeface="Gulim"/>
                <a:cs typeface="Gulim"/>
              </a:rPr>
              <a:t>가능</a:t>
            </a:r>
            <a:endParaRPr sz="1400">
              <a:latin typeface="Gulim"/>
              <a:cs typeface="Gulim"/>
            </a:endParaRPr>
          </a:p>
          <a:p>
            <a:pPr>
              <a:lnSpc>
                <a:spcPct val="100000"/>
              </a:lnSpc>
              <a:spcBef>
                <a:spcPts val="4"/>
              </a:spcBef>
            </a:pP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2000" spc="5">
                <a:solidFill>
                  <a:srgbClr val="6600CC"/>
                </a:solidFill>
                <a:latin typeface="Wingdings"/>
                <a:cs typeface="Wingdings"/>
              </a:rPr>
              <a:t></a:t>
            </a:r>
            <a:r>
              <a:rPr dirty="0" sz="2000" spc="-1570">
                <a:solidFill>
                  <a:srgbClr val="6600CC"/>
                </a:solidFill>
                <a:latin typeface="Wingdings"/>
                <a:cs typeface="Wingdings"/>
              </a:rPr>
              <a:t></a:t>
            </a:r>
            <a:r>
              <a:rPr dirty="0" sz="2000" spc="-20" b="1">
                <a:latin typeface="Malgun Gothic"/>
                <a:cs typeface="Malgun Gothic"/>
              </a:rPr>
              <a:t>기술이전</a:t>
            </a:r>
            <a:r>
              <a:rPr dirty="0" sz="2000" spc="-175" b="1">
                <a:latin typeface="Malgun Gothic"/>
                <a:cs typeface="Malgun Gothic"/>
              </a:rPr>
              <a:t> </a:t>
            </a:r>
            <a:r>
              <a:rPr dirty="0" sz="2000" spc="-10" b="1">
                <a:latin typeface="Malgun Gothic"/>
                <a:cs typeface="Malgun Gothic"/>
              </a:rPr>
              <a:t>업체</a:t>
            </a:r>
            <a:r>
              <a:rPr dirty="0" sz="2000" spc="-145" b="1">
                <a:latin typeface="Malgun Gothic"/>
                <a:cs typeface="Malgun Gothic"/>
              </a:rPr>
              <a:t> </a:t>
            </a:r>
            <a:r>
              <a:rPr dirty="0" sz="2000" spc="-25" b="1">
                <a:latin typeface="Malgun Gothic"/>
                <a:cs typeface="Malgun Gothic"/>
              </a:rPr>
              <a:t>조건</a:t>
            </a:r>
            <a:endParaRPr sz="2000">
              <a:latin typeface="Malgun Gothic"/>
              <a:cs typeface="Malgun Gothic"/>
            </a:endParaRPr>
          </a:p>
          <a:p>
            <a:pPr marL="250190">
              <a:lnSpc>
                <a:spcPct val="100000"/>
              </a:lnSpc>
              <a:spcBef>
                <a:spcPts val="240"/>
              </a:spcBef>
              <a:tabLst>
                <a:tab pos="525780" algn="l"/>
              </a:tabLst>
            </a:pPr>
            <a:r>
              <a:rPr dirty="0" sz="1400">
                <a:solidFill>
                  <a:srgbClr val="3333CC"/>
                </a:solidFill>
                <a:latin typeface="Arial"/>
                <a:cs typeface="Arial"/>
              </a:rPr>
              <a:t>•	</a:t>
            </a:r>
            <a:r>
              <a:rPr dirty="0" sz="1400">
                <a:latin typeface="Gulim"/>
                <a:cs typeface="Gulim"/>
              </a:rPr>
              <a:t>인체</a:t>
            </a:r>
            <a:r>
              <a:rPr dirty="0" sz="1400" spc="-145">
                <a:latin typeface="Gulim"/>
                <a:cs typeface="Gulim"/>
              </a:rPr>
              <a:t> </a:t>
            </a:r>
            <a:r>
              <a:rPr dirty="0" sz="1400">
                <a:latin typeface="Gulim"/>
                <a:cs typeface="Gulim"/>
              </a:rPr>
              <a:t>체형</a:t>
            </a:r>
            <a:r>
              <a:rPr dirty="0" sz="1400" spc="-130">
                <a:latin typeface="Gulim"/>
                <a:cs typeface="Gulim"/>
              </a:rPr>
              <a:t> </a:t>
            </a:r>
            <a:r>
              <a:rPr dirty="0" sz="1400">
                <a:latin typeface="Gulim"/>
                <a:cs typeface="Gulim"/>
              </a:rPr>
              <a:t>관련</a:t>
            </a:r>
            <a:r>
              <a:rPr dirty="0" sz="1400" spc="-145">
                <a:latin typeface="Gulim"/>
                <a:cs typeface="Gulim"/>
              </a:rPr>
              <a:t> </a:t>
            </a:r>
            <a:r>
              <a:rPr dirty="0" sz="1400">
                <a:latin typeface="Gulim"/>
                <a:cs typeface="Gulim"/>
              </a:rPr>
              <a:t>콘텐츠</a:t>
            </a:r>
            <a:r>
              <a:rPr dirty="0" sz="1400" spc="-130">
                <a:latin typeface="Gulim"/>
                <a:cs typeface="Gulim"/>
              </a:rPr>
              <a:t> </a:t>
            </a:r>
            <a:r>
              <a:rPr dirty="0" sz="1400">
                <a:latin typeface="Gulim"/>
                <a:cs typeface="Gulim"/>
              </a:rPr>
              <a:t>기술</a:t>
            </a:r>
            <a:r>
              <a:rPr dirty="0" sz="1400" spc="-145">
                <a:latin typeface="Gulim"/>
                <a:cs typeface="Gulim"/>
              </a:rPr>
              <a:t> </a:t>
            </a:r>
            <a:r>
              <a:rPr dirty="0" sz="1400">
                <a:latin typeface="Gulim"/>
                <a:cs typeface="Gulim"/>
              </a:rPr>
              <a:t>보유</a:t>
            </a:r>
            <a:r>
              <a:rPr dirty="0" sz="1400" spc="-130">
                <a:latin typeface="Gulim"/>
                <a:cs typeface="Gulim"/>
              </a:rPr>
              <a:t> </a:t>
            </a:r>
            <a:r>
              <a:rPr dirty="0" sz="1400">
                <a:latin typeface="Gulim"/>
                <a:cs typeface="Gulim"/>
              </a:rPr>
              <a:t>업체</a:t>
            </a:r>
            <a:endParaRPr sz="1400">
              <a:latin typeface="Gulim"/>
              <a:cs typeface="Gulim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583935" y="6394703"/>
            <a:ext cx="474713" cy="3451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850635" y="6394703"/>
            <a:ext cx="1122425" cy="34518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765035" y="6394703"/>
            <a:ext cx="272033" cy="34518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829043" y="6394703"/>
            <a:ext cx="1122426" cy="34518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7793735" y="6394703"/>
            <a:ext cx="817626" cy="34518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70"/>
              </a:lnSpc>
            </a:pPr>
            <a:r>
              <a:rPr dirty="0" spc="-10"/>
              <a:t>P</a:t>
            </a:r>
            <a:r>
              <a:rPr dirty="0" spc="-5"/>
              <a:t>ro</a:t>
            </a:r>
            <a:r>
              <a:rPr dirty="0" spc="-10"/>
              <a:t>p</a:t>
            </a:r>
            <a:r>
              <a:rPr dirty="0" spc="-5"/>
              <a:t>ri</a:t>
            </a:r>
            <a:r>
              <a:rPr dirty="0" spc="5"/>
              <a:t>e</a:t>
            </a:r>
            <a:r>
              <a:rPr dirty="0" spc="-5"/>
              <a:t>tary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70"/>
              </a:lnSpc>
            </a:pPr>
            <a:r>
              <a:rPr dirty="0" spc="15">
                <a:latin typeface="Batang"/>
                <a:cs typeface="Batang"/>
              </a:rPr>
              <a:t>SW</a:t>
            </a:r>
            <a:r>
              <a:rPr dirty="0" spc="15"/>
              <a:t>콘텐츠연구소</a:t>
            </a:r>
            <a:r>
              <a:rPr dirty="0" spc="15">
                <a:latin typeface="Batang"/>
                <a:cs typeface="Batang"/>
              </a:rPr>
              <a:t>/</a:t>
            </a:r>
            <a:r>
              <a:rPr dirty="0" spc="15"/>
              <a:t>차세대콘텐츠</a:t>
            </a:r>
            <a:r>
              <a:rPr dirty="0" spc="-80"/>
              <a:t> </a:t>
            </a:r>
            <a:r>
              <a:rPr dirty="0"/>
              <a:t>연구본부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585"/>
              </a:lnSpc>
            </a:pPr>
            <a:fld id="{81D60167-4931-47E6-BA6A-407CBD079E47}" type="slidenum">
              <a:rPr dirty="0" spc="25"/>
              <a:t>2</a:t>
            </a:fld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785812" y="1892300"/>
          <a:ext cx="7713980" cy="13893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08925"/>
                <a:gridCol w="1030986"/>
                <a:gridCol w="5354701"/>
              </a:tblGrid>
              <a:tr h="517956">
                <a:tc>
                  <a:txBody>
                    <a:bodyPr/>
                    <a:lstStyle/>
                    <a:p>
                      <a:pPr algn="ctr" marL="571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dirty="0" sz="1400" spc="-5" b="1">
                          <a:latin typeface="Malgun Gothic"/>
                          <a:cs typeface="Malgun Gothic"/>
                        </a:rPr>
                        <a:t>예상</a:t>
                      </a:r>
                      <a:r>
                        <a:rPr dirty="0" sz="1400" spc="-165" b="1"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dirty="0" sz="1400" spc="-15" b="1">
                          <a:latin typeface="Malgun Gothic"/>
                          <a:cs typeface="Malgun Gothic"/>
                        </a:rPr>
                        <a:t>제품</a:t>
                      </a:r>
                      <a:endParaRPr sz="1400">
                        <a:latin typeface="Malgun Gothic"/>
                        <a:cs typeface="Malgun Gothic"/>
                      </a:endParaRPr>
                    </a:p>
                    <a:p>
                      <a:pPr algn="ctr" marL="10795">
                        <a:lnSpc>
                          <a:spcPct val="100000"/>
                        </a:lnSpc>
                      </a:pPr>
                      <a:r>
                        <a:rPr dirty="0" sz="1400" spc="40" b="1">
                          <a:latin typeface="Arial"/>
                          <a:cs typeface="Arial"/>
                        </a:rPr>
                        <a:t>/</a:t>
                      </a:r>
                      <a:r>
                        <a:rPr dirty="0" sz="1400" spc="40" b="1">
                          <a:latin typeface="Malgun Gothic"/>
                          <a:cs typeface="Malgun Gothic"/>
                        </a:rPr>
                        <a:t>서비스</a:t>
                      </a:r>
                      <a:endParaRPr sz="1400">
                        <a:latin typeface="Malgun Gothic"/>
                        <a:cs typeface="Malgun Gothic"/>
                      </a:endParaRPr>
                    </a:p>
                  </a:txBody>
                  <a:tcPr marL="0" marR="0" marB="0" marT="0">
                    <a:lnR w="12700">
                      <a:solidFill>
                        <a:srgbClr val="C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90500" marR="59690" indent="-12065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dirty="0" sz="1400" spc="-15" b="1">
                          <a:latin typeface="Malgun Gothic"/>
                          <a:cs typeface="Malgun Gothic"/>
                        </a:rPr>
                        <a:t>이전</a:t>
                      </a:r>
                      <a:r>
                        <a:rPr dirty="0" sz="1400" spc="-25" b="1">
                          <a:latin typeface="Malgun Gothic"/>
                          <a:cs typeface="Malgun Gothic"/>
                        </a:rPr>
                        <a:t>기</a:t>
                      </a:r>
                      <a:r>
                        <a:rPr dirty="0" sz="1400" spc="-40" b="1">
                          <a:latin typeface="Malgun Gothic"/>
                          <a:cs typeface="Malgun Gothic"/>
                        </a:rPr>
                        <a:t>술</a:t>
                      </a:r>
                      <a:r>
                        <a:rPr dirty="0" sz="1400" b="1">
                          <a:latin typeface="Malgun Gothic"/>
                          <a:cs typeface="Malgun Gothic"/>
                        </a:rPr>
                        <a:t>의 </a:t>
                      </a:r>
                      <a:r>
                        <a:rPr dirty="0" sz="1400" b="1"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dirty="0" sz="1400" spc="5" b="1">
                          <a:latin typeface="Malgun Gothic"/>
                          <a:cs typeface="Malgun Gothic"/>
                        </a:rPr>
                        <a:t>비중</a:t>
                      </a:r>
                      <a:r>
                        <a:rPr dirty="0" sz="1400" spc="5" b="1">
                          <a:latin typeface="Arial"/>
                          <a:cs typeface="Arial"/>
                        </a:rPr>
                        <a:t>(%)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C00000"/>
                      </a:solidFill>
                      <a:prstDash val="solid"/>
                    </a:lnL>
                    <a:lnR w="12700">
                      <a:solidFill>
                        <a:srgbClr val="C00000"/>
                      </a:solidFill>
                      <a:prstDash val="solid"/>
                    </a:lnR>
                    <a:lnT w="12700">
                      <a:solidFill>
                        <a:srgbClr val="8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4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400" spc="-10" b="1">
                          <a:latin typeface="Malgun Gothic"/>
                          <a:cs typeface="Malgun Gothic"/>
                        </a:rPr>
                        <a:t>장단점</a:t>
                      </a:r>
                      <a:r>
                        <a:rPr dirty="0" sz="1400" spc="-180" b="1"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dirty="0" sz="1400" spc="-15" b="1">
                          <a:latin typeface="Malgun Gothic"/>
                          <a:cs typeface="Malgun Gothic"/>
                        </a:rPr>
                        <a:t>분석</a:t>
                      </a:r>
                      <a:endParaRPr sz="1400">
                        <a:latin typeface="Malgun Gothic"/>
                        <a:cs typeface="Malgun Gothic"/>
                      </a:endParaRPr>
                    </a:p>
                  </a:txBody>
                  <a:tcPr marL="0" marR="0" marB="0" marT="0">
                    <a:lnL w="12700">
                      <a:solidFill>
                        <a:srgbClr val="C00000"/>
                      </a:solidFill>
                      <a:prstDash val="solid"/>
                    </a:lnL>
                    <a:lnT w="12700">
                      <a:solidFill>
                        <a:srgbClr val="800000"/>
                      </a:solidFill>
                      <a:prstDash val="solid"/>
                    </a:lnT>
                  </a:tcPr>
                </a:tc>
              </a:tr>
              <a:tr h="858469">
                <a:tc>
                  <a:txBody>
                    <a:bodyPr/>
                    <a:lstStyle/>
                    <a:p>
                      <a:pPr algn="ctr" marL="7620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dirty="0" sz="1400">
                          <a:latin typeface="Gulim"/>
                          <a:cs typeface="Gulim"/>
                        </a:rPr>
                        <a:t>사용자</a:t>
                      </a:r>
                      <a:endParaRPr sz="1400">
                        <a:latin typeface="Gulim"/>
                        <a:cs typeface="Gulim"/>
                      </a:endParaRPr>
                    </a:p>
                    <a:p>
                      <a:pPr algn="ctr" marL="118745" marR="105410" indent="1270">
                        <a:lnSpc>
                          <a:spcPct val="100000"/>
                        </a:lnSpc>
                      </a:pPr>
                      <a:r>
                        <a:rPr dirty="0" sz="1400">
                          <a:latin typeface="Gulim"/>
                          <a:cs typeface="Gulim"/>
                        </a:rPr>
                        <a:t>체형</a:t>
                      </a:r>
                      <a:r>
                        <a:rPr dirty="0" sz="1400" spc="-165">
                          <a:latin typeface="Gulim"/>
                          <a:cs typeface="Gulim"/>
                        </a:rPr>
                        <a:t> </a:t>
                      </a:r>
                      <a:r>
                        <a:rPr dirty="0" sz="1400">
                          <a:latin typeface="Gulim"/>
                          <a:cs typeface="Gulim"/>
                        </a:rPr>
                        <a:t>맞춤형 </a:t>
                      </a:r>
                      <a:r>
                        <a:rPr dirty="0" sz="1400">
                          <a:latin typeface="Gulim"/>
                          <a:cs typeface="Gulim"/>
                        </a:rPr>
                        <a:t> 콘텐츠서비스</a:t>
                      </a:r>
                      <a:endParaRPr sz="1400">
                        <a:latin typeface="Gulim"/>
                        <a:cs typeface="Gulim"/>
                      </a:endParaRPr>
                    </a:p>
                  </a:txBody>
                  <a:tcPr marL="0" marR="0" marB="0" marT="0">
                    <a:lnR w="12700">
                      <a:solidFill>
                        <a:srgbClr val="C00000"/>
                      </a:solidFill>
                      <a:prstDash val="solid"/>
                    </a:ln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330200">
                        <a:lnSpc>
                          <a:spcPct val="100000"/>
                        </a:lnSpc>
                        <a:spcBef>
                          <a:spcPts val="1215"/>
                        </a:spcBef>
                      </a:pPr>
                      <a:r>
                        <a:rPr dirty="0" sz="1400" spc="5" b="1">
                          <a:latin typeface="Times New Roman"/>
                          <a:cs typeface="Times New Roman"/>
                        </a:rPr>
                        <a:t>50%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C00000"/>
                      </a:solidFill>
                      <a:prstDash val="solid"/>
                    </a:lnL>
                    <a:lnR w="12700">
                      <a:solidFill>
                        <a:srgbClr val="C00000"/>
                      </a:solidFill>
                      <a:prstDash val="solid"/>
                    </a:ln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58419" marR="53340">
                        <a:lnSpc>
                          <a:spcPct val="100000"/>
                        </a:lnSpc>
                      </a:pPr>
                      <a:r>
                        <a:rPr dirty="0" sz="1400" spc="-15" b="1">
                          <a:latin typeface="Malgun Gothic"/>
                          <a:cs typeface="Malgun Gothic"/>
                        </a:rPr>
                        <a:t>장점</a:t>
                      </a:r>
                      <a:r>
                        <a:rPr dirty="0" sz="1400" spc="-15" b="1">
                          <a:latin typeface="Times New Roman"/>
                          <a:cs typeface="Times New Roman"/>
                        </a:rPr>
                        <a:t>:</a:t>
                      </a:r>
                      <a:r>
                        <a:rPr dirty="0" sz="1400" spc="-1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10" b="1">
                          <a:latin typeface="Malgun Gothic"/>
                          <a:cs typeface="Malgun Gothic"/>
                        </a:rPr>
                        <a:t>저가</a:t>
                      </a:r>
                      <a:r>
                        <a:rPr dirty="0" sz="1400" spc="-150" b="1"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dirty="0" sz="1400" b="1">
                          <a:latin typeface="Times New Roman"/>
                          <a:cs typeface="Times New Roman"/>
                        </a:rPr>
                        <a:t>RGBD</a:t>
                      </a:r>
                      <a:r>
                        <a:rPr dirty="0" sz="1400" spc="-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20" b="1">
                          <a:latin typeface="Malgun Gothic"/>
                          <a:cs typeface="Malgun Gothic"/>
                        </a:rPr>
                        <a:t>센서만을</a:t>
                      </a:r>
                      <a:r>
                        <a:rPr dirty="0" sz="1400" spc="-165" b="1"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dirty="0" sz="1400" spc="-20" b="1">
                          <a:latin typeface="Malgun Gothic"/>
                          <a:cs typeface="Malgun Gothic"/>
                        </a:rPr>
                        <a:t>이용해</a:t>
                      </a:r>
                      <a:r>
                        <a:rPr dirty="0" sz="1400" spc="-165" b="1"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dirty="0" sz="1400" spc="-15" b="1">
                          <a:latin typeface="Malgun Gothic"/>
                          <a:cs typeface="Malgun Gothic"/>
                        </a:rPr>
                        <a:t>사용자의</a:t>
                      </a:r>
                      <a:r>
                        <a:rPr dirty="0" sz="1400" spc="-175" b="1"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dirty="0" sz="1400" spc="-15" b="1">
                          <a:latin typeface="Malgun Gothic"/>
                          <a:cs typeface="Malgun Gothic"/>
                        </a:rPr>
                        <a:t>체형을</a:t>
                      </a:r>
                      <a:r>
                        <a:rPr dirty="0" sz="1400" spc="-175" b="1"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dirty="0" sz="1400" spc="-15" b="1">
                          <a:latin typeface="Malgun Gothic"/>
                          <a:cs typeface="Malgun Gothic"/>
                        </a:rPr>
                        <a:t>반영한</a:t>
                      </a:r>
                      <a:r>
                        <a:rPr dirty="0" sz="1400" spc="-165" b="1"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dirty="0" sz="1400" b="1">
                          <a:latin typeface="Times New Roman"/>
                          <a:cs typeface="Times New Roman"/>
                        </a:rPr>
                        <a:t>3D</a:t>
                      </a:r>
                      <a:r>
                        <a:rPr dirty="0" sz="1400" spc="-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25" b="1">
                          <a:latin typeface="Malgun Gothic"/>
                          <a:cs typeface="Malgun Gothic"/>
                        </a:rPr>
                        <a:t>콘텐 </a:t>
                      </a:r>
                      <a:r>
                        <a:rPr dirty="0" sz="1400" spc="-395" b="1"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dirty="0" sz="1400" b="1">
                          <a:latin typeface="Malgun Gothic"/>
                          <a:cs typeface="Malgun Gothic"/>
                        </a:rPr>
                        <a:t>츠</a:t>
                      </a:r>
                      <a:r>
                        <a:rPr dirty="0" sz="1400" spc="-180" b="1"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dirty="0" sz="1400" spc="-5" b="1">
                          <a:latin typeface="Malgun Gothic"/>
                          <a:cs typeface="Malgun Gothic"/>
                        </a:rPr>
                        <a:t>적용</a:t>
                      </a:r>
                      <a:r>
                        <a:rPr dirty="0" sz="1400" spc="-204" b="1"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dirty="0" sz="1400" spc="-5" b="1">
                          <a:latin typeface="Malgun Gothic"/>
                          <a:cs typeface="Malgun Gothic"/>
                        </a:rPr>
                        <a:t>가능</a:t>
                      </a:r>
                      <a:r>
                        <a:rPr dirty="0" sz="1400" spc="-204" b="1"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dirty="0" sz="1400" b="1">
                          <a:latin typeface="Times New Roman"/>
                          <a:cs typeface="Times New Roman"/>
                        </a:rPr>
                        <a:t>3D</a:t>
                      </a:r>
                      <a:r>
                        <a:rPr dirty="0" sz="1400" spc="-2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10" b="1">
                          <a:latin typeface="Malgun Gothic"/>
                          <a:cs typeface="Malgun Gothic"/>
                        </a:rPr>
                        <a:t>아바타</a:t>
                      </a:r>
                      <a:r>
                        <a:rPr dirty="0" sz="1400" spc="-215" b="1"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dirty="0" sz="1400" spc="-5" b="1">
                          <a:latin typeface="Malgun Gothic"/>
                          <a:cs typeface="Malgun Gothic"/>
                        </a:rPr>
                        <a:t>자동</a:t>
                      </a:r>
                      <a:r>
                        <a:rPr dirty="0" sz="1400" spc="-195" b="1"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dirty="0" sz="1400" spc="-10" b="1">
                          <a:latin typeface="Malgun Gothic"/>
                          <a:cs typeface="Malgun Gothic"/>
                        </a:rPr>
                        <a:t>생성과</a:t>
                      </a:r>
                      <a:r>
                        <a:rPr dirty="0" sz="1400" spc="-215" b="1"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dirty="0" sz="1400" spc="-10" b="1">
                          <a:latin typeface="Malgun Gothic"/>
                          <a:cs typeface="Malgun Gothic"/>
                        </a:rPr>
                        <a:t>체형정보</a:t>
                      </a:r>
                      <a:r>
                        <a:rPr dirty="0" sz="1400" spc="-210" b="1"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dirty="0" sz="1400" spc="-5" b="1">
                          <a:latin typeface="Malgun Gothic"/>
                          <a:cs typeface="Malgun Gothic"/>
                        </a:rPr>
                        <a:t>측정</a:t>
                      </a:r>
                      <a:r>
                        <a:rPr dirty="0" sz="1400" spc="-204" b="1"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dirty="0" sz="1400" spc="-15" b="1">
                          <a:latin typeface="Malgun Gothic"/>
                          <a:cs typeface="Malgun Gothic"/>
                        </a:rPr>
                        <a:t>가능</a:t>
                      </a:r>
                      <a:endParaRPr sz="1400">
                        <a:latin typeface="Malgun Gothic"/>
                        <a:cs typeface="Malgun Gothic"/>
                      </a:endParaRPr>
                    </a:p>
                  </a:txBody>
                  <a:tcPr marL="0" marR="0" marB="0" marT="0">
                    <a:lnL w="12700">
                      <a:solidFill>
                        <a:srgbClr val="C00000"/>
                      </a:solidFill>
                      <a:prstDash val="solid"/>
                    </a:lnL>
                    <a:solidFill>
                      <a:srgbClr val="8000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3295"/>
              </a:lnSpc>
            </a:pPr>
            <a:r>
              <a:rPr dirty="0" sz="2800" spc="-175" b="1">
                <a:latin typeface="Arial Black"/>
                <a:cs typeface="Arial Black"/>
              </a:rPr>
              <a:t>5</a:t>
            </a:r>
            <a:r>
              <a:rPr dirty="0" spc="-175">
                <a:latin typeface="Gulim"/>
                <a:cs typeface="Gulim"/>
              </a:rPr>
              <a:t>. </a:t>
            </a:r>
            <a:r>
              <a:rPr dirty="0"/>
              <a:t>국내외 시장 동향 및</a:t>
            </a:r>
            <a:r>
              <a:rPr dirty="0" spc="70"/>
              <a:t> </a:t>
            </a:r>
            <a:r>
              <a:rPr dirty="0" spc="-15"/>
              <a:t>시장규모</a:t>
            </a:r>
            <a:r>
              <a:rPr dirty="0" spc="-15">
                <a:latin typeface="Gulim"/>
                <a:cs typeface="Gulim"/>
              </a:rPr>
              <a:t>/</a:t>
            </a:r>
            <a:r>
              <a:rPr dirty="0" spc="-15"/>
              <a:t>성장률</a:t>
            </a:r>
            <a:endParaRPr sz="2800">
              <a:latin typeface="Gulim"/>
              <a:cs typeface="Guli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64642" y="1231646"/>
            <a:ext cx="8155940" cy="11328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>
                <a:solidFill>
                  <a:srgbClr val="CC0066"/>
                </a:solidFill>
                <a:latin typeface="BatangChe"/>
                <a:cs typeface="BatangChe"/>
              </a:rPr>
              <a:t>▣</a:t>
            </a:r>
            <a:r>
              <a:rPr dirty="0" sz="2400" spc="-200">
                <a:solidFill>
                  <a:srgbClr val="CC0066"/>
                </a:solidFill>
                <a:latin typeface="BatangChe"/>
                <a:cs typeface="BatangChe"/>
              </a:rPr>
              <a:t> </a:t>
            </a:r>
            <a:r>
              <a:rPr dirty="0" sz="2400" spc="-35" b="1">
                <a:solidFill>
                  <a:srgbClr val="CC0066"/>
                </a:solidFill>
                <a:latin typeface="Malgun Gothic"/>
                <a:cs typeface="Malgun Gothic"/>
              </a:rPr>
              <a:t>시장동향</a:t>
            </a:r>
            <a:endParaRPr sz="2400">
              <a:latin typeface="Malgun Gothic"/>
              <a:cs typeface="Malgun Gothic"/>
            </a:endParaRPr>
          </a:p>
          <a:p>
            <a:pPr marL="489584">
              <a:lnSpc>
                <a:spcPct val="100000"/>
              </a:lnSpc>
              <a:spcBef>
                <a:spcPts val="229"/>
              </a:spcBef>
            </a:pPr>
            <a:r>
              <a:rPr dirty="0" sz="1400">
                <a:solidFill>
                  <a:srgbClr val="6600CC"/>
                </a:solidFill>
                <a:latin typeface="Wingdings"/>
                <a:cs typeface="Wingdings"/>
              </a:rPr>
              <a:t></a:t>
            </a:r>
            <a:r>
              <a:rPr dirty="0" sz="1400" spc="-385">
                <a:solidFill>
                  <a:srgbClr val="6600CC"/>
                </a:solidFill>
                <a:latin typeface="Wingdings"/>
                <a:cs typeface="Wingdings"/>
              </a:rPr>
              <a:t></a:t>
            </a:r>
            <a:r>
              <a:rPr dirty="0" sz="1400" spc="5">
                <a:latin typeface="Times New Roman"/>
                <a:cs typeface="Times New Roman"/>
              </a:rPr>
              <a:t>2021</a:t>
            </a:r>
            <a:r>
              <a:rPr dirty="0" sz="1400" spc="5">
                <a:latin typeface="Gulim"/>
                <a:cs typeface="Gulim"/>
              </a:rPr>
              <a:t>년까지</a:t>
            </a:r>
            <a:r>
              <a:rPr dirty="0" sz="1400" spc="-235">
                <a:latin typeface="Gulim"/>
                <a:cs typeface="Gulim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AR/VR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>
                <a:latin typeface="Gulim"/>
                <a:cs typeface="Gulim"/>
              </a:rPr>
              <a:t>세계시장규모</a:t>
            </a:r>
            <a:r>
              <a:rPr dirty="0" sz="1400" spc="-140">
                <a:latin typeface="Gulim"/>
                <a:cs typeface="Gulim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1,080</a:t>
            </a:r>
            <a:r>
              <a:rPr dirty="0" sz="1400">
                <a:latin typeface="Gulim"/>
                <a:cs typeface="Gulim"/>
              </a:rPr>
              <a:t>억</a:t>
            </a:r>
            <a:r>
              <a:rPr dirty="0" sz="1400" spc="-150">
                <a:latin typeface="Gulim"/>
                <a:cs typeface="Gulim"/>
              </a:rPr>
              <a:t> </a:t>
            </a:r>
            <a:r>
              <a:rPr dirty="0" sz="1400">
                <a:latin typeface="Gulim"/>
                <a:cs typeface="Gulim"/>
              </a:rPr>
              <a:t>달러</a:t>
            </a:r>
            <a:r>
              <a:rPr dirty="0" sz="1400" spc="-114">
                <a:latin typeface="Gulim"/>
                <a:cs typeface="Gulim"/>
              </a:rPr>
              <a:t> </a:t>
            </a:r>
            <a:r>
              <a:rPr dirty="0" sz="1400" spc="-5">
                <a:latin typeface="Gulim"/>
                <a:cs typeface="Gulim"/>
              </a:rPr>
              <a:t>전망</a:t>
            </a:r>
            <a:r>
              <a:rPr dirty="0" sz="1400" spc="-5">
                <a:latin typeface="Times New Roman"/>
                <a:cs typeface="Times New Roman"/>
              </a:rPr>
              <a:t>(Digi-Capital,</a:t>
            </a:r>
            <a:r>
              <a:rPr dirty="0" sz="1400" spc="-4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2017.01)</a:t>
            </a:r>
            <a:endParaRPr sz="1400">
              <a:latin typeface="Times New Roman"/>
              <a:cs typeface="Times New Roman"/>
            </a:endParaRPr>
          </a:p>
          <a:p>
            <a:pPr marL="489584">
              <a:lnSpc>
                <a:spcPct val="100000"/>
              </a:lnSpc>
              <a:spcBef>
                <a:spcPts val="335"/>
              </a:spcBef>
            </a:pPr>
            <a:r>
              <a:rPr dirty="0" sz="1400">
                <a:solidFill>
                  <a:srgbClr val="6600CC"/>
                </a:solidFill>
                <a:latin typeface="Wingdings"/>
                <a:cs typeface="Wingdings"/>
              </a:rPr>
              <a:t></a:t>
            </a:r>
            <a:r>
              <a:rPr dirty="0" sz="1400" spc="-409">
                <a:solidFill>
                  <a:srgbClr val="6600CC"/>
                </a:solidFill>
                <a:latin typeface="Wingdings"/>
                <a:cs typeface="Wingdings"/>
              </a:rPr>
              <a:t></a:t>
            </a:r>
            <a:r>
              <a:rPr dirty="0" sz="1400" spc="5">
                <a:latin typeface="Times New Roman"/>
                <a:cs typeface="Times New Roman"/>
              </a:rPr>
              <a:t>2018</a:t>
            </a:r>
            <a:r>
              <a:rPr dirty="0" sz="1400" spc="5">
                <a:latin typeface="Gulim"/>
                <a:cs typeface="Gulim"/>
              </a:rPr>
              <a:t>년부터</a:t>
            </a:r>
            <a:r>
              <a:rPr dirty="0" sz="1400" spc="-240">
                <a:latin typeface="Gulim"/>
                <a:cs typeface="Gulim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AR</a:t>
            </a:r>
            <a:r>
              <a:rPr dirty="0" sz="1400">
                <a:latin typeface="Gulim"/>
                <a:cs typeface="Gulim"/>
              </a:rPr>
              <a:t>시장이</a:t>
            </a:r>
            <a:r>
              <a:rPr dirty="0" sz="1400" spc="-145">
                <a:latin typeface="Gulim"/>
                <a:cs typeface="Gulim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VR</a:t>
            </a:r>
            <a:r>
              <a:rPr dirty="0" sz="1400">
                <a:latin typeface="Gulim"/>
                <a:cs typeface="Gulim"/>
              </a:rPr>
              <a:t>시장보다</a:t>
            </a:r>
            <a:r>
              <a:rPr dirty="0" sz="1400" spc="-135">
                <a:latin typeface="Gulim"/>
                <a:cs typeface="Gulim"/>
              </a:rPr>
              <a:t> </a:t>
            </a:r>
            <a:r>
              <a:rPr dirty="0" sz="1400">
                <a:latin typeface="Gulim"/>
                <a:cs typeface="Gulim"/>
              </a:rPr>
              <a:t>급성장하며</a:t>
            </a:r>
            <a:r>
              <a:rPr dirty="0" sz="1400">
                <a:latin typeface="Times New Roman"/>
                <a:cs typeface="Times New Roman"/>
              </a:rPr>
              <a:t>,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2021</a:t>
            </a:r>
            <a:r>
              <a:rPr dirty="0" sz="1400">
                <a:latin typeface="Gulim"/>
                <a:cs typeface="Gulim"/>
              </a:rPr>
              <a:t>년</a:t>
            </a:r>
            <a:r>
              <a:rPr dirty="0" sz="1400" spc="-240">
                <a:latin typeface="Gulim"/>
                <a:cs typeface="Gulim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AR</a:t>
            </a:r>
            <a:r>
              <a:rPr dirty="0" sz="1400">
                <a:latin typeface="Gulim"/>
                <a:cs typeface="Gulim"/>
              </a:rPr>
              <a:t>시장이</a:t>
            </a:r>
            <a:r>
              <a:rPr dirty="0" sz="1400" spc="-145">
                <a:latin typeface="Gulim"/>
                <a:cs typeface="Gulim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VR</a:t>
            </a:r>
            <a:r>
              <a:rPr dirty="0" sz="1400" spc="-5">
                <a:latin typeface="Gulim"/>
                <a:cs typeface="Gulim"/>
              </a:rPr>
              <a:t>시장</a:t>
            </a:r>
            <a:r>
              <a:rPr dirty="0" sz="1400" spc="-120">
                <a:latin typeface="Gulim"/>
                <a:cs typeface="Gulim"/>
              </a:rPr>
              <a:t> </a:t>
            </a:r>
            <a:r>
              <a:rPr dirty="0" sz="1400">
                <a:latin typeface="Gulim"/>
                <a:cs typeface="Gulim"/>
              </a:rPr>
              <a:t>대비</a:t>
            </a:r>
            <a:r>
              <a:rPr dirty="0" sz="1400" spc="-135">
                <a:latin typeface="Gulim"/>
                <a:cs typeface="Gulim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3.3</a:t>
            </a:r>
            <a:r>
              <a:rPr dirty="0" sz="1400">
                <a:latin typeface="Gulim"/>
                <a:cs typeface="Gulim"/>
              </a:rPr>
              <a:t>배</a:t>
            </a:r>
            <a:r>
              <a:rPr dirty="0" sz="1400" spc="-135">
                <a:latin typeface="Gulim"/>
                <a:cs typeface="Gulim"/>
              </a:rPr>
              <a:t> </a:t>
            </a:r>
            <a:r>
              <a:rPr dirty="0" sz="1400">
                <a:latin typeface="Gulim"/>
                <a:cs typeface="Gulim"/>
              </a:rPr>
              <a:t>성장</a:t>
            </a:r>
            <a:r>
              <a:rPr dirty="0" sz="1400" spc="-120">
                <a:latin typeface="Gulim"/>
                <a:cs typeface="Gulim"/>
              </a:rPr>
              <a:t> </a:t>
            </a:r>
            <a:r>
              <a:rPr dirty="0" sz="1400">
                <a:latin typeface="Gulim"/>
                <a:cs typeface="Gulim"/>
              </a:rPr>
              <a:t>전망</a:t>
            </a:r>
            <a:endParaRPr sz="1400">
              <a:latin typeface="Gulim"/>
              <a:cs typeface="Gulim"/>
            </a:endParaRPr>
          </a:p>
          <a:p>
            <a:pPr marL="489584">
              <a:lnSpc>
                <a:spcPct val="100000"/>
              </a:lnSpc>
              <a:spcBef>
                <a:spcPts val="335"/>
              </a:spcBef>
            </a:pPr>
            <a:r>
              <a:rPr dirty="0" sz="1400">
                <a:solidFill>
                  <a:srgbClr val="6600CC"/>
                </a:solidFill>
                <a:latin typeface="Wingdings"/>
                <a:cs typeface="Wingdings"/>
              </a:rPr>
              <a:t></a:t>
            </a:r>
            <a:r>
              <a:rPr dirty="0" sz="1400" spc="-409">
                <a:solidFill>
                  <a:srgbClr val="6600CC"/>
                </a:solidFill>
                <a:latin typeface="Wingdings"/>
                <a:cs typeface="Wingdings"/>
              </a:rPr>
              <a:t></a:t>
            </a:r>
            <a:r>
              <a:rPr dirty="0" sz="1400">
                <a:latin typeface="Gulim"/>
                <a:cs typeface="Gulim"/>
              </a:rPr>
              <a:t>글로벌</a:t>
            </a:r>
            <a:r>
              <a:rPr dirty="0" sz="1400" spc="-135">
                <a:latin typeface="Gulim"/>
                <a:cs typeface="Gulim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IT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>
                <a:latin typeface="Gulim"/>
                <a:cs typeface="Gulim"/>
              </a:rPr>
              <a:t>기업들의</a:t>
            </a:r>
            <a:r>
              <a:rPr dirty="0" sz="1400" spc="-150">
                <a:latin typeface="Gulim"/>
                <a:cs typeface="Gulim"/>
              </a:rPr>
              <a:t> </a:t>
            </a:r>
            <a:r>
              <a:rPr dirty="0" sz="1400">
                <a:latin typeface="Gulim"/>
                <a:cs typeface="Gulim"/>
              </a:rPr>
              <a:t>운영체계</a:t>
            </a:r>
            <a:r>
              <a:rPr dirty="0" sz="1400">
                <a:latin typeface="Times New Roman"/>
                <a:cs typeface="Times New Roman"/>
              </a:rPr>
              <a:t>/</a:t>
            </a:r>
            <a:r>
              <a:rPr dirty="0" sz="1400">
                <a:latin typeface="Gulim"/>
                <a:cs typeface="Gulim"/>
              </a:rPr>
              <a:t>플랫폼</a:t>
            </a:r>
            <a:r>
              <a:rPr dirty="0" sz="1400" spc="-145">
                <a:latin typeface="Gulim"/>
                <a:cs typeface="Gulim"/>
              </a:rPr>
              <a:t> </a:t>
            </a:r>
            <a:r>
              <a:rPr dirty="0" sz="1400">
                <a:latin typeface="Gulim"/>
                <a:cs typeface="Gulim"/>
              </a:rPr>
              <a:t>수준에서의</a:t>
            </a:r>
            <a:r>
              <a:rPr dirty="0" sz="1400" spc="-225">
                <a:latin typeface="Gulim"/>
                <a:cs typeface="Gulim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AR/MR</a:t>
            </a:r>
            <a:r>
              <a:rPr dirty="0" sz="1400" spc="-5">
                <a:latin typeface="Times New Roman"/>
                <a:cs typeface="Times New Roman"/>
              </a:rPr>
              <a:t> </a:t>
            </a:r>
            <a:r>
              <a:rPr dirty="0" sz="1400">
                <a:latin typeface="Gulim"/>
                <a:cs typeface="Gulim"/>
              </a:rPr>
              <a:t>기능</a:t>
            </a:r>
            <a:r>
              <a:rPr dirty="0" sz="1400" spc="-135">
                <a:latin typeface="Gulim"/>
                <a:cs typeface="Gulim"/>
              </a:rPr>
              <a:t> </a:t>
            </a:r>
            <a:r>
              <a:rPr dirty="0" sz="1400">
                <a:latin typeface="Gulim"/>
                <a:cs typeface="Gulim"/>
              </a:rPr>
              <a:t>지원</a:t>
            </a:r>
            <a:r>
              <a:rPr dirty="0" sz="1400" spc="-120">
                <a:latin typeface="Gulim"/>
                <a:cs typeface="Gulim"/>
              </a:rPr>
              <a:t> </a:t>
            </a:r>
            <a:r>
              <a:rPr dirty="0" sz="1400">
                <a:latin typeface="Gulim"/>
                <a:cs typeface="Gulim"/>
              </a:rPr>
              <a:t>강화</a:t>
            </a:r>
            <a:endParaRPr sz="1400">
              <a:latin typeface="Gulim"/>
              <a:cs typeface="Gulim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583935" y="6394703"/>
            <a:ext cx="474713" cy="3451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850635" y="6394703"/>
            <a:ext cx="1122425" cy="34518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765035" y="6394703"/>
            <a:ext cx="272033" cy="34518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829043" y="6394703"/>
            <a:ext cx="1122426" cy="34518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793735" y="6394703"/>
            <a:ext cx="817626" cy="34518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476755" y="2564892"/>
            <a:ext cx="6455664" cy="363473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70"/>
              </a:lnSpc>
            </a:pPr>
            <a:r>
              <a:rPr dirty="0" spc="-10"/>
              <a:t>P</a:t>
            </a:r>
            <a:r>
              <a:rPr dirty="0" spc="-5"/>
              <a:t>ro</a:t>
            </a:r>
            <a:r>
              <a:rPr dirty="0" spc="-10"/>
              <a:t>p</a:t>
            </a:r>
            <a:r>
              <a:rPr dirty="0" spc="-5"/>
              <a:t>ri</a:t>
            </a:r>
            <a:r>
              <a:rPr dirty="0" spc="5"/>
              <a:t>e</a:t>
            </a:r>
            <a:r>
              <a:rPr dirty="0" spc="-5"/>
              <a:t>tary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70"/>
              </a:lnSpc>
            </a:pPr>
            <a:r>
              <a:rPr dirty="0" spc="15">
                <a:latin typeface="Batang"/>
                <a:cs typeface="Batang"/>
              </a:rPr>
              <a:t>SW</a:t>
            </a:r>
            <a:r>
              <a:rPr dirty="0" spc="15"/>
              <a:t>콘텐츠연구소</a:t>
            </a:r>
            <a:r>
              <a:rPr dirty="0" spc="15">
                <a:latin typeface="Batang"/>
                <a:cs typeface="Batang"/>
              </a:rPr>
              <a:t>/</a:t>
            </a:r>
            <a:r>
              <a:rPr dirty="0" spc="15"/>
              <a:t>차세대콘텐츠</a:t>
            </a:r>
            <a:r>
              <a:rPr dirty="0" spc="-80"/>
              <a:t> </a:t>
            </a:r>
            <a:r>
              <a:rPr dirty="0"/>
              <a:t>연구본부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585"/>
              </a:lnSpc>
            </a:pPr>
            <a:fld id="{81D60167-4931-47E6-BA6A-407CBD079E47}" type="slidenum">
              <a:rPr dirty="0" spc="25"/>
              <a:t>2</a:t>
            </a:fld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333CC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장지훈</dc:creator>
  <dc:title>슬라이드 제목 없음</dc:title>
  <dcterms:created xsi:type="dcterms:W3CDTF">2020-09-29T14:51:50Z</dcterms:created>
  <dcterms:modified xsi:type="dcterms:W3CDTF">2020-09-29T14:51:50Z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2018-11-28T00:00:00Z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2020-09-29T00:00:00Z</vt:filetime>
  </property>
</Properties>
</file>