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843297" y="153507"/>
            <a:ext cx="70485" cy="177800"/>
          </a:xfrm>
          <a:custGeom>
            <a:avLst/>
            <a:gdLst/>
            <a:ahLst/>
            <a:cxnLst/>
            <a:rect l="l" t="t" r="r" b="b"/>
            <a:pathLst>
              <a:path w="70484" h="177800">
                <a:moveTo>
                  <a:pt x="0" y="177428"/>
                </a:moveTo>
                <a:lnTo>
                  <a:pt x="69897" y="177428"/>
                </a:lnTo>
                <a:lnTo>
                  <a:pt x="69897" y="0"/>
                </a:lnTo>
                <a:lnTo>
                  <a:pt x="0" y="0"/>
                </a:lnTo>
                <a:lnTo>
                  <a:pt x="0" y="17742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356096" y="190644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69901" y="0"/>
                </a:moveTo>
                <a:lnTo>
                  <a:pt x="0" y="0"/>
                </a:lnTo>
                <a:lnTo>
                  <a:pt x="0" y="140290"/>
                </a:lnTo>
                <a:lnTo>
                  <a:pt x="69901" y="140290"/>
                </a:lnTo>
                <a:lnTo>
                  <a:pt x="6990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273867" y="17207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372" y="0"/>
                </a:lnTo>
              </a:path>
            </a:pathLst>
          </a:custGeom>
          <a:ln w="37135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003529" y="153509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4" h="177800">
                <a:moveTo>
                  <a:pt x="229220" y="0"/>
                </a:moveTo>
                <a:lnTo>
                  <a:pt x="0" y="0"/>
                </a:lnTo>
                <a:lnTo>
                  <a:pt x="0" y="143383"/>
                </a:lnTo>
                <a:lnTo>
                  <a:pt x="26725" y="176394"/>
                </a:lnTo>
                <a:lnTo>
                  <a:pt x="33920" y="177426"/>
                </a:lnTo>
                <a:lnTo>
                  <a:pt x="229220" y="177426"/>
                </a:lnTo>
                <a:lnTo>
                  <a:pt x="229220" y="139258"/>
                </a:lnTo>
                <a:lnTo>
                  <a:pt x="69895" y="139258"/>
                </a:lnTo>
                <a:lnTo>
                  <a:pt x="69895" y="107281"/>
                </a:lnTo>
                <a:lnTo>
                  <a:pt x="229220" y="107281"/>
                </a:lnTo>
                <a:lnTo>
                  <a:pt x="229220" y="70146"/>
                </a:lnTo>
                <a:lnTo>
                  <a:pt x="69895" y="70146"/>
                </a:lnTo>
                <a:lnTo>
                  <a:pt x="69895" y="37135"/>
                </a:lnTo>
                <a:lnTo>
                  <a:pt x="229220" y="37135"/>
                </a:lnTo>
                <a:lnTo>
                  <a:pt x="229220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636705" y="248412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79">
                <a:moveTo>
                  <a:pt x="83270" y="0"/>
                </a:moveTo>
                <a:lnTo>
                  <a:pt x="0" y="0"/>
                </a:lnTo>
                <a:lnTo>
                  <a:pt x="94590" y="93870"/>
                </a:lnTo>
                <a:lnTo>
                  <a:pt x="177819" y="93870"/>
                </a:lnTo>
                <a:lnTo>
                  <a:pt x="8327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543185" y="153509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6" y="0"/>
                </a:moveTo>
                <a:lnTo>
                  <a:pt x="0" y="0"/>
                </a:lnTo>
                <a:lnTo>
                  <a:pt x="0" y="177426"/>
                </a:lnTo>
                <a:lnTo>
                  <a:pt x="70922" y="177426"/>
                </a:lnTo>
                <a:lnTo>
                  <a:pt x="70922" y="37135"/>
                </a:lnTo>
                <a:lnTo>
                  <a:pt x="246683" y="37135"/>
                </a:lnTo>
                <a:lnTo>
                  <a:pt x="246683" y="34040"/>
                </a:lnTo>
                <a:lnTo>
                  <a:pt x="245654" y="26817"/>
                </a:lnTo>
                <a:lnTo>
                  <a:pt x="219969" y="1030"/>
                </a:lnTo>
                <a:lnTo>
                  <a:pt x="212766" y="0"/>
                </a:lnTo>
                <a:close/>
              </a:path>
              <a:path w="247015" h="177800">
                <a:moveTo>
                  <a:pt x="246683" y="37135"/>
                </a:moveTo>
                <a:lnTo>
                  <a:pt x="176790" y="37135"/>
                </a:lnTo>
                <a:lnTo>
                  <a:pt x="176790" y="94903"/>
                </a:lnTo>
                <a:lnTo>
                  <a:pt x="246683" y="94903"/>
                </a:lnTo>
                <a:lnTo>
                  <a:pt x="246683" y="3713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003529" y="153509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4" h="177800">
                <a:moveTo>
                  <a:pt x="229220" y="0"/>
                </a:moveTo>
                <a:lnTo>
                  <a:pt x="0" y="0"/>
                </a:lnTo>
                <a:lnTo>
                  <a:pt x="0" y="143383"/>
                </a:lnTo>
                <a:lnTo>
                  <a:pt x="26725" y="176394"/>
                </a:lnTo>
                <a:lnTo>
                  <a:pt x="33920" y="177426"/>
                </a:lnTo>
                <a:lnTo>
                  <a:pt x="229220" y="177426"/>
                </a:lnTo>
                <a:lnTo>
                  <a:pt x="229220" y="139258"/>
                </a:lnTo>
                <a:lnTo>
                  <a:pt x="69895" y="139258"/>
                </a:lnTo>
                <a:lnTo>
                  <a:pt x="69895" y="107281"/>
                </a:lnTo>
                <a:lnTo>
                  <a:pt x="229220" y="107281"/>
                </a:lnTo>
                <a:lnTo>
                  <a:pt x="229220" y="70146"/>
                </a:lnTo>
                <a:lnTo>
                  <a:pt x="69895" y="70146"/>
                </a:lnTo>
                <a:lnTo>
                  <a:pt x="69895" y="37135"/>
                </a:lnTo>
                <a:lnTo>
                  <a:pt x="229220" y="37135"/>
                </a:lnTo>
                <a:lnTo>
                  <a:pt x="229220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636705" y="248412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79">
                <a:moveTo>
                  <a:pt x="83270" y="0"/>
                </a:moveTo>
                <a:lnTo>
                  <a:pt x="0" y="0"/>
                </a:lnTo>
                <a:lnTo>
                  <a:pt x="94590" y="93870"/>
                </a:lnTo>
                <a:lnTo>
                  <a:pt x="177819" y="93870"/>
                </a:lnTo>
                <a:lnTo>
                  <a:pt x="8327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543185" y="153509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6" y="0"/>
                </a:moveTo>
                <a:lnTo>
                  <a:pt x="0" y="0"/>
                </a:lnTo>
                <a:lnTo>
                  <a:pt x="0" y="177426"/>
                </a:lnTo>
                <a:lnTo>
                  <a:pt x="70922" y="177426"/>
                </a:lnTo>
                <a:lnTo>
                  <a:pt x="70922" y="37135"/>
                </a:lnTo>
                <a:lnTo>
                  <a:pt x="246683" y="37135"/>
                </a:lnTo>
                <a:lnTo>
                  <a:pt x="246683" y="34040"/>
                </a:lnTo>
                <a:lnTo>
                  <a:pt x="245654" y="26817"/>
                </a:lnTo>
                <a:lnTo>
                  <a:pt x="219969" y="1030"/>
                </a:lnTo>
                <a:lnTo>
                  <a:pt x="212766" y="0"/>
                </a:lnTo>
                <a:close/>
              </a:path>
              <a:path w="247015" h="177800">
                <a:moveTo>
                  <a:pt x="246683" y="37135"/>
                </a:moveTo>
                <a:lnTo>
                  <a:pt x="176790" y="37135"/>
                </a:lnTo>
                <a:lnTo>
                  <a:pt x="176790" y="94903"/>
                </a:lnTo>
                <a:lnTo>
                  <a:pt x="246683" y="94903"/>
                </a:lnTo>
                <a:lnTo>
                  <a:pt x="246683" y="3713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843297" y="153507"/>
            <a:ext cx="70485" cy="177800"/>
          </a:xfrm>
          <a:custGeom>
            <a:avLst/>
            <a:gdLst/>
            <a:ahLst/>
            <a:cxnLst/>
            <a:rect l="l" t="t" r="r" b="b"/>
            <a:pathLst>
              <a:path w="70484" h="177800">
                <a:moveTo>
                  <a:pt x="0" y="177428"/>
                </a:moveTo>
                <a:lnTo>
                  <a:pt x="69897" y="177428"/>
                </a:lnTo>
                <a:lnTo>
                  <a:pt x="69897" y="0"/>
                </a:lnTo>
                <a:lnTo>
                  <a:pt x="0" y="0"/>
                </a:lnTo>
                <a:lnTo>
                  <a:pt x="0" y="17742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356096" y="190644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69901" y="0"/>
                </a:moveTo>
                <a:lnTo>
                  <a:pt x="0" y="0"/>
                </a:lnTo>
                <a:lnTo>
                  <a:pt x="0" y="140290"/>
                </a:lnTo>
                <a:lnTo>
                  <a:pt x="69901" y="140290"/>
                </a:lnTo>
                <a:lnTo>
                  <a:pt x="6990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273867" y="17207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372" y="0"/>
                </a:lnTo>
              </a:path>
            </a:pathLst>
          </a:custGeom>
          <a:ln w="37135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003529" y="153509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4" h="177800">
                <a:moveTo>
                  <a:pt x="229220" y="0"/>
                </a:moveTo>
                <a:lnTo>
                  <a:pt x="0" y="0"/>
                </a:lnTo>
                <a:lnTo>
                  <a:pt x="0" y="143383"/>
                </a:lnTo>
                <a:lnTo>
                  <a:pt x="26725" y="176394"/>
                </a:lnTo>
                <a:lnTo>
                  <a:pt x="33920" y="177426"/>
                </a:lnTo>
                <a:lnTo>
                  <a:pt x="229220" y="177426"/>
                </a:lnTo>
                <a:lnTo>
                  <a:pt x="229220" y="139258"/>
                </a:lnTo>
                <a:lnTo>
                  <a:pt x="69895" y="139258"/>
                </a:lnTo>
                <a:lnTo>
                  <a:pt x="69895" y="107281"/>
                </a:lnTo>
                <a:lnTo>
                  <a:pt x="229220" y="107281"/>
                </a:lnTo>
                <a:lnTo>
                  <a:pt x="229220" y="70146"/>
                </a:lnTo>
                <a:lnTo>
                  <a:pt x="69895" y="70146"/>
                </a:lnTo>
                <a:lnTo>
                  <a:pt x="69895" y="37135"/>
                </a:lnTo>
                <a:lnTo>
                  <a:pt x="229220" y="37135"/>
                </a:lnTo>
                <a:lnTo>
                  <a:pt x="229220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8636705" y="248412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79">
                <a:moveTo>
                  <a:pt x="83270" y="0"/>
                </a:moveTo>
                <a:lnTo>
                  <a:pt x="0" y="0"/>
                </a:lnTo>
                <a:lnTo>
                  <a:pt x="94590" y="93870"/>
                </a:lnTo>
                <a:lnTo>
                  <a:pt x="177819" y="93870"/>
                </a:lnTo>
                <a:lnTo>
                  <a:pt x="8327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8543185" y="153509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6" y="0"/>
                </a:moveTo>
                <a:lnTo>
                  <a:pt x="0" y="0"/>
                </a:lnTo>
                <a:lnTo>
                  <a:pt x="0" y="177426"/>
                </a:lnTo>
                <a:lnTo>
                  <a:pt x="70922" y="177426"/>
                </a:lnTo>
                <a:lnTo>
                  <a:pt x="70922" y="37135"/>
                </a:lnTo>
                <a:lnTo>
                  <a:pt x="246683" y="37135"/>
                </a:lnTo>
                <a:lnTo>
                  <a:pt x="246683" y="34040"/>
                </a:lnTo>
                <a:lnTo>
                  <a:pt x="245654" y="26817"/>
                </a:lnTo>
                <a:lnTo>
                  <a:pt x="219969" y="1030"/>
                </a:lnTo>
                <a:lnTo>
                  <a:pt x="212766" y="0"/>
                </a:lnTo>
                <a:close/>
              </a:path>
              <a:path w="247015" h="177800">
                <a:moveTo>
                  <a:pt x="246683" y="37135"/>
                </a:moveTo>
                <a:lnTo>
                  <a:pt x="176790" y="37135"/>
                </a:lnTo>
                <a:lnTo>
                  <a:pt x="176790" y="94903"/>
                </a:lnTo>
                <a:lnTo>
                  <a:pt x="246683" y="94903"/>
                </a:lnTo>
                <a:lnTo>
                  <a:pt x="246683" y="3713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15214"/>
            <a:ext cx="8376919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D4D4D"/>
                </a:solidFill>
                <a:latin typeface="Gulim"/>
                <a:cs typeface="Guli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642" y="1232661"/>
            <a:ext cx="8414715" cy="3295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78958" y="6461495"/>
            <a:ext cx="29673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ulim"/>
                <a:cs typeface="Gulim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145844" y="6461495"/>
            <a:ext cx="8604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Batang"/>
                <a:cs typeface="Batang"/>
              </a:defRPr>
            </a:lvl1pPr>
          </a:lstStyle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19032" y="6465164"/>
            <a:ext cx="25527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png"/><Relationship Id="rId4" Type="http://schemas.openxmlformats.org/officeDocument/2006/relationships/image" Target="../media/image88.jpg"/><Relationship Id="rId5" Type="http://schemas.openxmlformats.org/officeDocument/2006/relationships/hyperlink" Target="http://www.etri.re.kr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Leon_Chua" TargetMode="Externa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4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700">
              <a:latin typeface="Times New Roman"/>
              <a:cs typeface="Times New Roman"/>
            </a:endParaRPr>
          </a:p>
          <a:p>
            <a:pPr marL="1158240">
              <a:lnSpc>
                <a:spcPct val="100000"/>
              </a:lnSpc>
              <a:tabLst>
                <a:tab pos="6189345" algn="l"/>
                <a:tab pos="8646160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-55" b="1">
                <a:latin typeface="Arial"/>
                <a:cs typeface="Arial"/>
              </a:rPr>
              <a:t>ETRI </a:t>
            </a:r>
            <a:r>
              <a:rPr dirty="0" sz="1400" spc="-5" b="1">
                <a:latin typeface="Arial"/>
                <a:cs typeface="Arial"/>
              </a:rPr>
              <a:t>OOO</a:t>
            </a:r>
            <a:r>
              <a:rPr dirty="0" sz="1400" spc="-5" b="1">
                <a:latin typeface="Malgun Gothic"/>
                <a:cs typeface="Malgun Gothic"/>
              </a:rPr>
              <a:t>연구소</a:t>
            </a:r>
            <a:r>
              <a:rPr dirty="0" sz="1400" spc="-5" b="1">
                <a:latin typeface="Arial"/>
                <a:cs typeface="Arial"/>
              </a:rPr>
              <a:t>(</a:t>
            </a:r>
            <a:r>
              <a:rPr dirty="0" sz="1400" spc="-5" b="1">
                <a:latin typeface="Malgun Gothic"/>
                <a:cs typeface="Malgun Gothic"/>
              </a:rPr>
              <a:t>단</a:t>
            </a:r>
            <a:r>
              <a:rPr dirty="0" sz="1400" spc="-5" b="1">
                <a:latin typeface="Arial"/>
                <a:cs typeface="Arial"/>
              </a:rPr>
              <a:t>,</a:t>
            </a:r>
            <a:r>
              <a:rPr dirty="0" sz="1400" spc="160" b="1">
                <a:latin typeface="Arial"/>
                <a:cs typeface="Arial"/>
              </a:rPr>
              <a:t> </a:t>
            </a:r>
            <a:r>
              <a:rPr dirty="0" sz="1400" spc="5" b="1">
                <a:latin typeface="Malgun Gothic"/>
                <a:cs typeface="Malgun Gothic"/>
              </a:rPr>
              <a:t>본부</a:t>
            </a:r>
            <a:r>
              <a:rPr dirty="0" sz="1400" spc="5" b="1">
                <a:latin typeface="Arial"/>
                <a:cs typeface="Arial"/>
              </a:rPr>
              <a:t>)</a:t>
            </a:r>
            <a:r>
              <a:rPr dirty="0" sz="1400" spc="5" b="1">
                <a:latin typeface="Malgun Gothic"/>
                <a:cs typeface="Malgun Gothic"/>
              </a:rPr>
              <a:t>명	</a:t>
            </a:r>
            <a:r>
              <a:rPr dirty="0" sz="1400" spc="25" b="1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5695" y="1164336"/>
            <a:ext cx="7824216" cy="649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10283" y="1074419"/>
            <a:ext cx="6190488" cy="963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2590800"/>
            <a:ext cx="91440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70776" y="2779776"/>
            <a:ext cx="2136648" cy="1498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99731" y="2738627"/>
            <a:ext cx="2144268" cy="1667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4939" y="117475"/>
            <a:ext cx="2251075" cy="28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70"/>
              </a:lnSpc>
            </a:pPr>
            <a:r>
              <a:rPr dirty="0" sz="1900" spc="-145" i="1">
                <a:solidFill>
                  <a:srgbClr val="5F5F5F"/>
                </a:solidFill>
                <a:latin typeface="Trebuchet MS"/>
                <a:cs typeface="Trebuchet MS"/>
              </a:rPr>
              <a:t>IT </a:t>
            </a:r>
            <a:r>
              <a:rPr dirty="0" sz="1900" spc="-110" i="1">
                <a:solidFill>
                  <a:srgbClr val="5F5F5F"/>
                </a:solidFill>
                <a:latin typeface="Trebuchet MS"/>
                <a:cs typeface="Trebuchet MS"/>
              </a:rPr>
              <a:t>R&amp;D </a:t>
            </a:r>
            <a:r>
              <a:rPr dirty="0" sz="1900" spc="-60" i="1">
                <a:solidFill>
                  <a:srgbClr val="5F5F5F"/>
                </a:solidFill>
                <a:latin typeface="Trebuchet MS"/>
                <a:cs typeface="Trebuchet MS"/>
              </a:rPr>
              <a:t>Global</a:t>
            </a:r>
            <a:r>
              <a:rPr dirty="0" sz="1900" spc="275" i="1">
                <a:solidFill>
                  <a:srgbClr val="5F5F5F"/>
                </a:solidFill>
                <a:latin typeface="Trebuchet MS"/>
                <a:cs typeface="Trebuchet MS"/>
              </a:rPr>
              <a:t> </a:t>
            </a:r>
            <a:r>
              <a:rPr dirty="0" sz="1900" spc="-5" i="1">
                <a:solidFill>
                  <a:srgbClr val="5F5F5F"/>
                </a:solidFill>
                <a:latin typeface="Trebuchet MS"/>
                <a:cs typeface="Trebuchet MS"/>
              </a:rPr>
              <a:t>Leader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45461" y="6078700"/>
            <a:ext cx="1189277" cy="3081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12046" y="6080417"/>
            <a:ext cx="116205" cy="294640"/>
          </a:xfrm>
          <a:custGeom>
            <a:avLst/>
            <a:gdLst/>
            <a:ahLst/>
            <a:cxnLst/>
            <a:rect l="l" t="t" r="r" b="b"/>
            <a:pathLst>
              <a:path w="116204" h="294639">
                <a:moveTo>
                  <a:pt x="0" y="294477"/>
                </a:moveTo>
                <a:lnTo>
                  <a:pt x="115855" y="294477"/>
                </a:lnTo>
                <a:lnTo>
                  <a:pt x="115855" y="0"/>
                </a:lnTo>
                <a:lnTo>
                  <a:pt x="0" y="0"/>
                </a:lnTo>
                <a:lnTo>
                  <a:pt x="0" y="294477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04453" y="6142414"/>
            <a:ext cx="118110" cy="233045"/>
          </a:xfrm>
          <a:custGeom>
            <a:avLst/>
            <a:gdLst/>
            <a:ahLst/>
            <a:cxnLst/>
            <a:rect l="l" t="t" r="r" b="b"/>
            <a:pathLst>
              <a:path w="118109" h="233045">
                <a:moveTo>
                  <a:pt x="117565" y="0"/>
                </a:moveTo>
                <a:lnTo>
                  <a:pt x="0" y="0"/>
                </a:lnTo>
                <a:lnTo>
                  <a:pt x="0" y="232481"/>
                </a:lnTo>
                <a:lnTo>
                  <a:pt x="117565" y="232481"/>
                </a:lnTo>
                <a:lnTo>
                  <a:pt x="117565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69853" y="6080419"/>
            <a:ext cx="388620" cy="62230"/>
          </a:xfrm>
          <a:custGeom>
            <a:avLst/>
            <a:gdLst/>
            <a:ahLst/>
            <a:cxnLst/>
            <a:rect l="l" t="t" r="r" b="b"/>
            <a:pathLst>
              <a:path w="388620" h="62229">
                <a:moveTo>
                  <a:pt x="388454" y="0"/>
                </a:moveTo>
                <a:lnTo>
                  <a:pt x="0" y="0"/>
                </a:lnTo>
                <a:lnTo>
                  <a:pt x="0" y="61993"/>
                </a:lnTo>
                <a:lnTo>
                  <a:pt x="388454" y="61993"/>
                </a:lnTo>
                <a:lnTo>
                  <a:pt x="38845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21758" y="6080419"/>
            <a:ext cx="378460" cy="294640"/>
          </a:xfrm>
          <a:custGeom>
            <a:avLst/>
            <a:gdLst/>
            <a:ahLst/>
            <a:cxnLst/>
            <a:rect l="l" t="t" r="r" b="b"/>
            <a:pathLst>
              <a:path w="378460" h="294639">
                <a:moveTo>
                  <a:pt x="378241" y="0"/>
                </a:moveTo>
                <a:lnTo>
                  <a:pt x="0" y="0"/>
                </a:lnTo>
                <a:lnTo>
                  <a:pt x="0" y="249700"/>
                </a:lnTo>
                <a:lnTo>
                  <a:pt x="23852" y="284142"/>
                </a:lnTo>
                <a:lnTo>
                  <a:pt x="54521" y="294475"/>
                </a:lnTo>
                <a:lnTo>
                  <a:pt x="378241" y="294475"/>
                </a:lnTo>
                <a:lnTo>
                  <a:pt x="378241" y="232477"/>
                </a:lnTo>
                <a:lnTo>
                  <a:pt x="115859" y="232477"/>
                </a:lnTo>
                <a:lnTo>
                  <a:pt x="115859" y="177376"/>
                </a:lnTo>
                <a:lnTo>
                  <a:pt x="378241" y="177376"/>
                </a:lnTo>
                <a:lnTo>
                  <a:pt x="378241" y="115382"/>
                </a:lnTo>
                <a:lnTo>
                  <a:pt x="115859" y="115382"/>
                </a:lnTo>
                <a:lnTo>
                  <a:pt x="115859" y="61993"/>
                </a:lnTo>
                <a:lnTo>
                  <a:pt x="378241" y="61993"/>
                </a:lnTo>
                <a:lnTo>
                  <a:pt x="37824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71289" y="6237131"/>
            <a:ext cx="293370" cy="156845"/>
          </a:xfrm>
          <a:custGeom>
            <a:avLst/>
            <a:gdLst/>
            <a:ahLst/>
            <a:cxnLst/>
            <a:rect l="l" t="t" r="r" b="b"/>
            <a:pathLst>
              <a:path w="293370" h="156845">
                <a:moveTo>
                  <a:pt x="136289" y="0"/>
                </a:moveTo>
                <a:lnTo>
                  <a:pt x="0" y="0"/>
                </a:lnTo>
                <a:lnTo>
                  <a:pt x="156722" y="156706"/>
                </a:lnTo>
                <a:lnTo>
                  <a:pt x="293079" y="156706"/>
                </a:lnTo>
                <a:lnTo>
                  <a:pt x="13628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16270" y="6080419"/>
            <a:ext cx="408940" cy="294640"/>
          </a:xfrm>
          <a:custGeom>
            <a:avLst/>
            <a:gdLst/>
            <a:ahLst/>
            <a:cxnLst/>
            <a:rect l="l" t="t" r="r" b="b"/>
            <a:pathLst>
              <a:path w="408940" h="294639">
                <a:moveTo>
                  <a:pt x="362892" y="0"/>
                </a:moveTo>
                <a:lnTo>
                  <a:pt x="0" y="0"/>
                </a:lnTo>
                <a:lnTo>
                  <a:pt x="0" y="294475"/>
                </a:lnTo>
                <a:lnTo>
                  <a:pt x="115855" y="294475"/>
                </a:lnTo>
                <a:lnTo>
                  <a:pt x="115855" y="61993"/>
                </a:lnTo>
                <a:lnTo>
                  <a:pt x="408867" y="61993"/>
                </a:lnTo>
                <a:lnTo>
                  <a:pt x="408867" y="55107"/>
                </a:lnTo>
                <a:lnTo>
                  <a:pt x="407164" y="44775"/>
                </a:lnTo>
                <a:lnTo>
                  <a:pt x="383325" y="8612"/>
                </a:lnTo>
                <a:lnTo>
                  <a:pt x="374811" y="3446"/>
                </a:lnTo>
                <a:lnTo>
                  <a:pt x="362892" y="0"/>
                </a:lnTo>
                <a:close/>
              </a:path>
              <a:path w="408940" h="294639">
                <a:moveTo>
                  <a:pt x="408867" y="61993"/>
                </a:moveTo>
                <a:lnTo>
                  <a:pt x="291308" y="61993"/>
                </a:lnTo>
                <a:lnTo>
                  <a:pt x="291308" y="156711"/>
                </a:lnTo>
                <a:lnTo>
                  <a:pt x="408867" y="156711"/>
                </a:lnTo>
                <a:lnTo>
                  <a:pt x="408867" y="61993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8497" y="2668107"/>
            <a:ext cx="70485" cy="177800"/>
          </a:xfrm>
          <a:custGeom>
            <a:avLst/>
            <a:gdLst/>
            <a:ahLst/>
            <a:cxnLst/>
            <a:rect l="l" t="t" r="r" b="b"/>
            <a:pathLst>
              <a:path w="70484" h="177800">
                <a:moveTo>
                  <a:pt x="0" y="177428"/>
                </a:moveTo>
                <a:lnTo>
                  <a:pt x="69897" y="177428"/>
                </a:lnTo>
                <a:lnTo>
                  <a:pt x="69897" y="0"/>
                </a:lnTo>
                <a:lnTo>
                  <a:pt x="0" y="0"/>
                </a:lnTo>
                <a:lnTo>
                  <a:pt x="0" y="17742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1296" y="2705244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69901" y="0"/>
                </a:moveTo>
                <a:lnTo>
                  <a:pt x="0" y="0"/>
                </a:lnTo>
                <a:lnTo>
                  <a:pt x="0" y="140290"/>
                </a:lnTo>
                <a:lnTo>
                  <a:pt x="69901" y="140290"/>
                </a:lnTo>
                <a:lnTo>
                  <a:pt x="6990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9066" y="268667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372" y="0"/>
                </a:lnTo>
              </a:path>
            </a:pathLst>
          </a:custGeom>
          <a:ln w="37135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729" y="2668109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5" h="177800">
                <a:moveTo>
                  <a:pt x="229220" y="0"/>
                </a:moveTo>
                <a:lnTo>
                  <a:pt x="0" y="0"/>
                </a:lnTo>
                <a:lnTo>
                  <a:pt x="0" y="143383"/>
                </a:lnTo>
                <a:lnTo>
                  <a:pt x="26725" y="176394"/>
                </a:lnTo>
                <a:lnTo>
                  <a:pt x="33920" y="177426"/>
                </a:lnTo>
                <a:lnTo>
                  <a:pt x="229220" y="177426"/>
                </a:lnTo>
                <a:lnTo>
                  <a:pt x="229220" y="139258"/>
                </a:lnTo>
                <a:lnTo>
                  <a:pt x="69895" y="139258"/>
                </a:lnTo>
                <a:lnTo>
                  <a:pt x="69895" y="107281"/>
                </a:lnTo>
                <a:lnTo>
                  <a:pt x="229220" y="107281"/>
                </a:lnTo>
                <a:lnTo>
                  <a:pt x="229220" y="70146"/>
                </a:lnTo>
                <a:lnTo>
                  <a:pt x="69895" y="70146"/>
                </a:lnTo>
                <a:lnTo>
                  <a:pt x="69895" y="37135"/>
                </a:lnTo>
                <a:lnTo>
                  <a:pt x="229220" y="37135"/>
                </a:lnTo>
                <a:lnTo>
                  <a:pt x="229220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11905" y="2763012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80">
                <a:moveTo>
                  <a:pt x="83270" y="0"/>
                </a:moveTo>
                <a:lnTo>
                  <a:pt x="0" y="0"/>
                </a:lnTo>
                <a:lnTo>
                  <a:pt x="94590" y="93870"/>
                </a:lnTo>
                <a:lnTo>
                  <a:pt x="177819" y="93870"/>
                </a:lnTo>
                <a:lnTo>
                  <a:pt x="8327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8385" y="2668109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6" y="0"/>
                </a:moveTo>
                <a:lnTo>
                  <a:pt x="0" y="0"/>
                </a:lnTo>
                <a:lnTo>
                  <a:pt x="0" y="177426"/>
                </a:lnTo>
                <a:lnTo>
                  <a:pt x="70922" y="177426"/>
                </a:lnTo>
                <a:lnTo>
                  <a:pt x="70922" y="37135"/>
                </a:lnTo>
                <a:lnTo>
                  <a:pt x="246683" y="37135"/>
                </a:lnTo>
                <a:lnTo>
                  <a:pt x="246683" y="34040"/>
                </a:lnTo>
                <a:lnTo>
                  <a:pt x="245654" y="26817"/>
                </a:lnTo>
                <a:lnTo>
                  <a:pt x="219969" y="1030"/>
                </a:lnTo>
                <a:lnTo>
                  <a:pt x="212766" y="0"/>
                </a:lnTo>
                <a:close/>
              </a:path>
              <a:path w="247015" h="177800">
                <a:moveTo>
                  <a:pt x="246683" y="37135"/>
                </a:moveTo>
                <a:lnTo>
                  <a:pt x="176790" y="37135"/>
                </a:lnTo>
                <a:lnTo>
                  <a:pt x="176790" y="94903"/>
                </a:lnTo>
                <a:lnTo>
                  <a:pt x="246683" y="94903"/>
                </a:lnTo>
                <a:lnTo>
                  <a:pt x="246683" y="3713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8267" y="671195"/>
            <a:ext cx="6977380" cy="1053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latin typeface="Gulim"/>
                <a:cs typeface="Gulim"/>
              </a:rPr>
              <a:t>[</a:t>
            </a:r>
            <a:r>
              <a:rPr dirty="0" sz="1200">
                <a:latin typeface="Gulim"/>
                <a:cs typeface="Gulim"/>
              </a:rPr>
              <a:t>별첨</a:t>
            </a:r>
            <a:r>
              <a:rPr dirty="0" sz="1200" spc="-105">
                <a:latin typeface="Gulim"/>
                <a:cs typeface="Gulim"/>
              </a:rPr>
              <a:t> </a:t>
            </a:r>
            <a:r>
              <a:rPr dirty="0" sz="1200" spc="-5">
                <a:latin typeface="Gulim"/>
                <a:cs typeface="Gulim"/>
              </a:rPr>
              <a:t>5]</a:t>
            </a:r>
            <a:endParaRPr sz="1200">
              <a:latin typeface="Gulim"/>
              <a:cs typeface="Gulim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100">
              <a:latin typeface="Times New Roman"/>
              <a:cs typeface="Times New Roman"/>
            </a:endParaRPr>
          </a:p>
          <a:p>
            <a:pPr marL="1476375">
              <a:lnSpc>
                <a:spcPts val="4210"/>
              </a:lnSpc>
            </a:pPr>
            <a:r>
              <a:rPr dirty="0" sz="3600">
                <a:solidFill>
                  <a:srgbClr val="000099"/>
                </a:solidFill>
                <a:latin typeface="Gulim"/>
                <a:cs typeface="Gulim"/>
              </a:rPr>
              <a:t>멤리스터용 박막 제작</a:t>
            </a:r>
            <a:r>
              <a:rPr dirty="0" sz="3600" spc="-114">
                <a:solidFill>
                  <a:srgbClr val="000099"/>
                </a:solidFill>
                <a:latin typeface="Gulim"/>
                <a:cs typeface="Gulim"/>
              </a:rPr>
              <a:t> </a:t>
            </a:r>
            <a:r>
              <a:rPr dirty="0" sz="3600">
                <a:solidFill>
                  <a:srgbClr val="000099"/>
                </a:solidFill>
                <a:latin typeface="Gulim"/>
                <a:cs typeface="Gulim"/>
              </a:rPr>
              <a:t>기술</a:t>
            </a:r>
            <a:endParaRPr sz="3600">
              <a:latin typeface="Gulim"/>
              <a:cs typeface="Gulim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82367" y="4628388"/>
            <a:ext cx="993647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68167" y="4628388"/>
            <a:ext cx="384047" cy="513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944367" y="4628388"/>
            <a:ext cx="1450847" cy="5135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087367" y="4628388"/>
            <a:ext cx="384048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63567" y="4628388"/>
            <a:ext cx="2709672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65392" y="4628388"/>
            <a:ext cx="413003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70547" y="4628388"/>
            <a:ext cx="384048" cy="5135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43300" y="4902708"/>
            <a:ext cx="733044" cy="513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68496" y="4902708"/>
            <a:ext cx="1650492" cy="5135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11140" y="4902708"/>
            <a:ext cx="384048" cy="5135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313813" y="2771775"/>
            <a:ext cx="6675755" cy="2488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2300" spc="-5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5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RI</a:t>
            </a:r>
            <a:endParaRPr sz="2300">
              <a:latin typeface="Arial Black"/>
              <a:cs typeface="Arial Black"/>
            </a:endParaRPr>
          </a:p>
          <a:p>
            <a:pPr algn="r" marL="5055870" marR="5080" indent="-230504">
              <a:lnSpc>
                <a:spcPct val="100000"/>
              </a:lnSpc>
            </a:pPr>
            <a:r>
              <a:rPr dirty="0" sz="2300" spc="-130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-40" b="1">
                <a:solidFill>
                  <a:srgbClr val="EBEBEB"/>
                </a:solidFill>
                <a:latin typeface="Arial Black"/>
                <a:cs typeface="Arial Black"/>
              </a:rPr>
              <a:t>c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hnolo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y 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 Ma</a:t>
            </a:r>
            <a:r>
              <a:rPr dirty="0" sz="2300" spc="60" b="1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90" b="1">
                <a:solidFill>
                  <a:srgbClr val="EBEBEB"/>
                </a:solidFill>
                <a:latin typeface="Arial Black"/>
                <a:cs typeface="Arial Black"/>
              </a:rPr>
              <a:t>k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eting 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 </a:t>
            </a:r>
            <a:r>
              <a:rPr dirty="0" sz="2300" spc="-5" b="1">
                <a:solidFill>
                  <a:srgbClr val="EBEBEB"/>
                </a:solidFill>
                <a:latin typeface="Arial Black"/>
                <a:cs typeface="Arial Black"/>
              </a:rPr>
              <a:t>St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r</a:t>
            </a:r>
            <a:r>
              <a:rPr dirty="0" sz="2300" spc="-40" b="1">
                <a:solidFill>
                  <a:srgbClr val="EBEBEB"/>
                </a:solidFill>
                <a:latin typeface="Arial Black"/>
                <a:cs typeface="Arial Black"/>
              </a:rPr>
              <a:t>a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t</a:t>
            </a:r>
            <a:r>
              <a:rPr dirty="0" sz="2300" spc="50" b="1">
                <a:solidFill>
                  <a:srgbClr val="EBEBEB"/>
                </a:solidFill>
                <a:latin typeface="Arial Black"/>
                <a:cs typeface="Arial Black"/>
              </a:rPr>
              <a:t>e</a:t>
            </a:r>
            <a:r>
              <a:rPr dirty="0" sz="2300" spc="30" b="1">
                <a:solidFill>
                  <a:srgbClr val="EBEBEB"/>
                </a:solidFill>
                <a:latin typeface="Arial Black"/>
                <a:cs typeface="Arial Black"/>
              </a:rPr>
              <a:t>g</a:t>
            </a:r>
            <a:r>
              <a:rPr dirty="0" sz="2300" b="1">
                <a:solidFill>
                  <a:srgbClr val="EBEBEB"/>
                </a:solidFill>
                <a:latin typeface="Arial Black"/>
                <a:cs typeface="Arial Black"/>
              </a:rPr>
              <a:t>y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373505" marR="2165985" indent="-1361440">
              <a:lnSpc>
                <a:spcPct val="100000"/>
              </a:lnSpc>
              <a:spcBef>
                <a:spcPts val="1590"/>
              </a:spcBef>
            </a:pPr>
            <a:r>
              <a:rPr dirty="0" sz="1800">
                <a:latin typeface="Gulim"/>
                <a:cs typeface="Gulim"/>
              </a:rPr>
              <a:t>문승언 책임연구원 </a:t>
            </a:r>
            <a:r>
              <a:rPr dirty="0" sz="1800" spc="114">
                <a:latin typeface="Batang"/>
                <a:cs typeface="Batang"/>
              </a:rPr>
              <a:t>(semoon@etri.re.kr) </a:t>
            </a:r>
            <a:r>
              <a:rPr dirty="0" sz="1800" spc="-530">
                <a:latin typeface="Batang"/>
                <a:cs typeface="Batang"/>
              </a:rPr>
              <a:t> </a:t>
            </a:r>
            <a:r>
              <a:rPr dirty="0" sz="1800" spc="-35" b="1">
                <a:latin typeface="Arial Black"/>
                <a:cs typeface="Arial Black"/>
              </a:rPr>
              <a:t>ICT</a:t>
            </a:r>
            <a:r>
              <a:rPr dirty="0" sz="1800" spc="-35" b="1">
                <a:latin typeface="Malgun Gothic"/>
                <a:cs typeface="Malgun Gothic"/>
              </a:rPr>
              <a:t>소재연구그룹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3600" y="6411467"/>
            <a:ext cx="496824" cy="3474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230111" y="6411467"/>
            <a:ext cx="1277112" cy="3474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296911" y="6411467"/>
            <a:ext cx="274320" cy="3474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360919" y="6411467"/>
            <a:ext cx="1734312" cy="3474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884919" y="6411467"/>
            <a:ext cx="259079" cy="3474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028435" y="6468465"/>
            <a:ext cx="2967355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latin typeface="Batang"/>
                <a:cs typeface="Batang"/>
              </a:rPr>
              <a:t>ICT</a:t>
            </a:r>
            <a:r>
              <a:rPr dirty="0" sz="1200" spc="5">
                <a:latin typeface="Gulim"/>
                <a:cs typeface="Gulim"/>
              </a:rPr>
              <a:t>소재부품연구소</a:t>
            </a:r>
            <a:r>
              <a:rPr dirty="0" sz="1200" spc="5">
                <a:latin typeface="Batang"/>
                <a:cs typeface="Batang"/>
              </a:rPr>
              <a:t>/</a:t>
            </a:r>
            <a:r>
              <a:rPr dirty="0" sz="1200" spc="5">
                <a:latin typeface="Gulim"/>
                <a:cs typeface="Gulim"/>
              </a:rPr>
              <a:t>소재부품원천연구본부</a:t>
            </a:r>
            <a:endParaRPr sz="12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3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기술의</a:t>
            </a:r>
            <a:r>
              <a:rPr dirty="0" spc="65"/>
              <a:t> </a:t>
            </a:r>
            <a:r>
              <a:rPr dirty="0"/>
              <a:t>사업성</a:t>
            </a:r>
            <a:endParaRPr sz="2800">
              <a:latin typeface="Gulim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4642" y="1232661"/>
            <a:ext cx="8408670" cy="329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520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30" b="1">
                <a:solidFill>
                  <a:srgbClr val="CC0066"/>
                </a:solidFill>
                <a:latin typeface="Malgun Gothic"/>
                <a:cs typeface="Malgun Gothic"/>
              </a:rPr>
              <a:t>반도체</a:t>
            </a:r>
            <a:r>
              <a:rPr dirty="0" sz="2800" spc="-15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50" b="1">
                <a:solidFill>
                  <a:srgbClr val="CC0066"/>
                </a:solidFill>
                <a:latin typeface="Malgun Gothic"/>
                <a:cs typeface="Malgun Gothic"/>
              </a:rPr>
              <a:t>소자</a:t>
            </a:r>
            <a:r>
              <a:rPr dirty="0" sz="2800" spc="50" b="1">
                <a:solidFill>
                  <a:srgbClr val="CC0066"/>
                </a:solidFill>
                <a:latin typeface="Arial"/>
                <a:cs typeface="Arial"/>
              </a:rPr>
              <a:t>/</a:t>
            </a:r>
            <a:r>
              <a:rPr dirty="0" sz="2800" spc="50" b="1">
                <a:solidFill>
                  <a:srgbClr val="CC0066"/>
                </a:solidFill>
                <a:latin typeface="Malgun Gothic"/>
                <a:cs typeface="Malgun Gothic"/>
              </a:rPr>
              <a:t>장비</a:t>
            </a:r>
            <a:r>
              <a:rPr dirty="0" sz="2800" spc="-18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관련</a:t>
            </a:r>
            <a:r>
              <a:rPr dirty="0" sz="2800" spc="-14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업체</a:t>
            </a:r>
            <a:endParaRPr sz="28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59"/>
              </a:spcBef>
              <a:tabLst>
                <a:tab pos="856615" algn="l"/>
              </a:tabLst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>
                <a:solidFill>
                  <a:srgbClr val="6600CC"/>
                </a:solidFill>
                <a:latin typeface="Times New Roman"/>
                <a:cs typeface="Times New Roman"/>
              </a:rPr>
              <a:t>	</a:t>
            </a:r>
            <a:r>
              <a:rPr dirty="0" sz="2000" spc="-20" b="1">
                <a:latin typeface="Malgun Gothic"/>
                <a:cs typeface="Malgun Gothic"/>
              </a:rPr>
              <a:t>기술이전 </a:t>
            </a:r>
            <a:r>
              <a:rPr dirty="0" sz="2000" spc="-10" b="1">
                <a:latin typeface="Malgun Gothic"/>
                <a:cs typeface="Malgun Gothic"/>
              </a:rPr>
              <a:t>업체</a:t>
            </a:r>
            <a:r>
              <a:rPr dirty="0" sz="2000" spc="-31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조건</a:t>
            </a:r>
            <a:endParaRPr sz="2000">
              <a:latin typeface="Malgun Gothic"/>
              <a:cs typeface="Malgun Gothic"/>
            </a:endParaRPr>
          </a:p>
          <a:p>
            <a:pPr marL="1002665" marR="169545" indent="-276225">
              <a:lnSpc>
                <a:spcPct val="100000"/>
              </a:lnSpc>
              <a:spcBef>
                <a:spcPts val="425"/>
              </a:spcBef>
              <a:tabLst>
                <a:tab pos="1002665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기술이전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이후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기술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내재화를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통한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자사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제품화를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위해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 spc="-5">
                <a:latin typeface="Gulim"/>
                <a:cs typeface="Gulim"/>
              </a:rPr>
              <a:t>6</a:t>
            </a:r>
            <a:r>
              <a:rPr dirty="0" sz="1800" spc="-5">
                <a:latin typeface="Gulim"/>
                <a:cs typeface="Gulim"/>
              </a:rPr>
              <a:t>개월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~</a:t>
            </a:r>
            <a:r>
              <a:rPr dirty="0" sz="1800" spc="-1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1</a:t>
            </a:r>
            <a:r>
              <a:rPr dirty="0" sz="1800">
                <a:latin typeface="Gulim"/>
                <a:cs typeface="Gulim"/>
              </a:rPr>
              <a:t>년 정 </a:t>
            </a:r>
            <a:r>
              <a:rPr dirty="0" sz="1800" spc="-5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도의 추가 개발이 필요할 수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있음</a:t>
            </a:r>
            <a:endParaRPr sz="1800">
              <a:latin typeface="Gulim"/>
              <a:cs typeface="Gulim"/>
            </a:endParaRPr>
          </a:p>
          <a:p>
            <a:pPr marL="1002665" marR="5080" indent="-276225">
              <a:lnSpc>
                <a:spcPct val="100000"/>
              </a:lnSpc>
              <a:spcBef>
                <a:spcPts val="434"/>
              </a:spcBef>
              <a:tabLst>
                <a:tab pos="1002665" algn="l"/>
                <a:tab pos="6414135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필요 개발 환경</a:t>
            </a:r>
            <a:r>
              <a:rPr dirty="0" sz="1800">
                <a:latin typeface="Gulim"/>
                <a:cs typeface="Gulim"/>
              </a:rPr>
              <a:t>: </a:t>
            </a:r>
            <a:r>
              <a:rPr dirty="0" sz="1800">
                <a:latin typeface="Gulim"/>
                <a:cs typeface="Gulim"/>
              </a:rPr>
              <a:t>멤리스터용 박막 장비 설치 및</a:t>
            </a:r>
            <a:r>
              <a:rPr dirty="0" sz="1800" spc="-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이를	이용한</a:t>
            </a:r>
            <a:r>
              <a:rPr dirty="0" sz="1800" spc="-5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시제품의</a:t>
            </a:r>
            <a:r>
              <a:rPr dirty="0" sz="1800" spc="-5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생 </a:t>
            </a:r>
            <a:r>
              <a:rPr dirty="0" sz="1800" spc="-5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산 공정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테스트</a:t>
            </a:r>
            <a:endParaRPr sz="1800">
              <a:latin typeface="Gulim"/>
              <a:cs typeface="Gulim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marL="489584">
              <a:lnSpc>
                <a:spcPct val="100000"/>
              </a:lnSpc>
              <a:tabLst>
                <a:tab pos="856615" algn="l"/>
              </a:tabLst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>
                <a:solidFill>
                  <a:srgbClr val="6600CC"/>
                </a:solidFill>
                <a:latin typeface="Times New Roman"/>
                <a:cs typeface="Times New Roman"/>
              </a:rPr>
              <a:t>	</a:t>
            </a:r>
            <a:r>
              <a:rPr dirty="0" sz="2000" spc="-20" b="1">
                <a:latin typeface="Malgun Gothic"/>
                <a:cs typeface="Malgun Gothic"/>
              </a:rPr>
              <a:t>사업화시 </a:t>
            </a:r>
            <a:r>
              <a:rPr dirty="0" sz="2000" spc="-10" b="1">
                <a:latin typeface="Malgun Gothic"/>
                <a:cs typeface="Malgun Gothic"/>
              </a:rPr>
              <a:t>제약</a:t>
            </a:r>
            <a:r>
              <a:rPr dirty="0" sz="2000" spc="-31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조건</a:t>
            </a:r>
            <a:endParaRPr sz="2000">
              <a:latin typeface="Malgun Gothic"/>
              <a:cs typeface="Malgun Gothic"/>
            </a:endParaRPr>
          </a:p>
          <a:p>
            <a:pPr marL="1002665" marR="158115" indent="-276225">
              <a:lnSpc>
                <a:spcPct val="100000"/>
              </a:lnSpc>
              <a:spcBef>
                <a:spcPts val="425"/>
              </a:spcBef>
              <a:tabLst>
                <a:tab pos="1002665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웨어러블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소자의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전원으로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활용하기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위해서는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개발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제품이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있거나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전력 </a:t>
            </a:r>
            <a:r>
              <a:rPr dirty="0" sz="1800" spc="-5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관리 회로 관련 기술을 보유하고 있어야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함</a:t>
            </a:r>
            <a:endParaRPr sz="1800">
              <a:latin typeface="Gulim"/>
              <a:cs typeface="Gulim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843297" y="153507"/>
            <a:ext cx="70485" cy="177800"/>
          </a:xfrm>
          <a:custGeom>
            <a:avLst/>
            <a:gdLst/>
            <a:ahLst/>
            <a:cxnLst/>
            <a:rect l="l" t="t" r="r" b="b"/>
            <a:pathLst>
              <a:path w="70484" h="177800">
                <a:moveTo>
                  <a:pt x="0" y="177428"/>
                </a:moveTo>
                <a:lnTo>
                  <a:pt x="69897" y="177428"/>
                </a:lnTo>
                <a:lnTo>
                  <a:pt x="69897" y="0"/>
                </a:lnTo>
                <a:lnTo>
                  <a:pt x="0" y="0"/>
                </a:lnTo>
                <a:lnTo>
                  <a:pt x="0" y="177428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6096" y="190644"/>
            <a:ext cx="70485" cy="140335"/>
          </a:xfrm>
          <a:custGeom>
            <a:avLst/>
            <a:gdLst/>
            <a:ahLst/>
            <a:cxnLst/>
            <a:rect l="l" t="t" r="r" b="b"/>
            <a:pathLst>
              <a:path w="70484" h="140335">
                <a:moveTo>
                  <a:pt x="69901" y="0"/>
                </a:moveTo>
                <a:lnTo>
                  <a:pt x="0" y="0"/>
                </a:lnTo>
                <a:lnTo>
                  <a:pt x="0" y="140290"/>
                </a:lnTo>
                <a:lnTo>
                  <a:pt x="69901" y="140290"/>
                </a:lnTo>
                <a:lnTo>
                  <a:pt x="69901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3867" y="172076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 h="0">
                <a:moveTo>
                  <a:pt x="0" y="0"/>
                </a:moveTo>
                <a:lnTo>
                  <a:pt x="234372" y="0"/>
                </a:lnTo>
              </a:path>
            </a:pathLst>
          </a:custGeom>
          <a:ln w="37135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03529" y="153509"/>
            <a:ext cx="229235" cy="177800"/>
          </a:xfrm>
          <a:custGeom>
            <a:avLst/>
            <a:gdLst/>
            <a:ahLst/>
            <a:cxnLst/>
            <a:rect l="l" t="t" r="r" b="b"/>
            <a:pathLst>
              <a:path w="229234" h="177800">
                <a:moveTo>
                  <a:pt x="229220" y="0"/>
                </a:moveTo>
                <a:lnTo>
                  <a:pt x="0" y="0"/>
                </a:lnTo>
                <a:lnTo>
                  <a:pt x="0" y="143383"/>
                </a:lnTo>
                <a:lnTo>
                  <a:pt x="26725" y="176394"/>
                </a:lnTo>
                <a:lnTo>
                  <a:pt x="33920" y="177426"/>
                </a:lnTo>
                <a:lnTo>
                  <a:pt x="229220" y="177426"/>
                </a:lnTo>
                <a:lnTo>
                  <a:pt x="229220" y="139258"/>
                </a:lnTo>
                <a:lnTo>
                  <a:pt x="69895" y="139258"/>
                </a:lnTo>
                <a:lnTo>
                  <a:pt x="69895" y="107281"/>
                </a:lnTo>
                <a:lnTo>
                  <a:pt x="229220" y="107281"/>
                </a:lnTo>
                <a:lnTo>
                  <a:pt x="229220" y="70146"/>
                </a:lnTo>
                <a:lnTo>
                  <a:pt x="69895" y="70146"/>
                </a:lnTo>
                <a:lnTo>
                  <a:pt x="69895" y="37135"/>
                </a:lnTo>
                <a:lnTo>
                  <a:pt x="229220" y="37135"/>
                </a:lnTo>
                <a:lnTo>
                  <a:pt x="229220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36705" y="248412"/>
            <a:ext cx="178435" cy="93980"/>
          </a:xfrm>
          <a:custGeom>
            <a:avLst/>
            <a:gdLst/>
            <a:ahLst/>
            <a:cxnLst/>
            <a:rect l="l" t="t" r="r" b="b"/>
            <a:pathLst>
              <a:path w="178434" h="93979">
                <a:moveTo>
                  <a:pt x="83270" y="0"/>
                </a:moveTo>
                <a:lnTo>
                  <a:pt x="0" y="0"/>
                </a:lnTo>
                <a:lnTo>
                  <a:pt x="94590" y="93870"/>
                </a:lnTo>
                <a:lnTo>
                  <a:pt x="177819" y="93870"/>
                </a:lnTo>
                <a:lnTo>
                  <a:pt x="8327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43185" y="153509"/>
            <a:ext cx="247015" cy="177800"/>
          </a:xfrm>
          <a:custGeom>
            <a:avLst/>
            <a:gdLst/>
            <a:ahLst/>
            <a:cxnLst/>
            <a:rect l="l" t="t" r="r" b="b"/>
            <a:pathLst>
              <a:path w="247015" h="177800">
                <a:moveTo>
                  <a:pt x="212766" y="0"/>
                </a:moveTo>
                <a:lnTo>
                  <a:pt x="0" y="0"/>
                </a:lnTo>
                <a:lnTo>
                  <a:pt x="0" y="177426"/>
                </a:lnTo>
                <a:lnTo>
                  <a:pt x="70922" y="177426"/>
                </a:lnTo>
                <a:lnTo>
                  <a:pt x="70922" y="37135"/>
                </a:lnTo>
                <a:lnTo>
                  <a:pt x="246683" y="37135"/>
                </a:lnTo>
                <a:lnTo>
                  <a:pt x="246683" y="34040"/>
                </a:lnTo>
                <a:lnTo>
                  <a:pt x="245654" y="26817"/>
                </a:lnTo>
                <a:lnTo>
                  <a:pt x="219969" y="1030"/>
                </a:lnTo>
                <a:lnTo>
                  <a:pt x="212766" y="0"/>
                </a:lnTo>
                <a:close/>
              </a:path>
              <a:path w="247015" h="177800">
                <a:moveTo>
                  <a:pt x="246683" y="37135"/>
                </a:moveTo>
                <a:lnTo>
                  <a:pt x="176790" y="37135"/>
                </a:lnTo>
                <a:lnTo>
                  <a:pt x="176790" y="94903"/>
                </a:lnTo>
                <a:lnTo>
                  <a:pt x="246683" y="94903"/>
                </a:lnTo>
                <a:lnTo>
                  <a:pt x="246683" y="37135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0" y="6400800"/>
            <a:ext cx="9144000" cy="3048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158240">
              <a:lnSpc>
                <a:spcPct val="100000"/>
              </a:lnSpc>
              <a:spcBef>
                <a:spcPts val="409"/>
              </a:spcBef>
              <a:tabLst>
                <a:tab pos="6189345" algn="l"/>
              </a:tabLst>
            </a:pPr>
            <a:r>
              <a:rPr dirty="0" baseline="9259" sz="1800" spc="-7">
                <a:latin typeface="Batang"/>
                <a:cs typeface="Batang"/>
              </a:rPr>
              <a:t>Proprietary	</a:t>
            </a:r>
            <a:r>
              <a:rPr dirty="0" sz="1400" spc="-55" b="1">
                <a:latin typeface="Arial"/>
                <a:cs typeface="Arial"/>
              </a:rPr>
              <a:t>ETRI </a:t>
            </a:r>
            <a:r>
              <a:rPr dirty="0" sz="1400" spc="-5" b="1">
                <a:latin typeface="Arial"/>
                <a:cs typeface="Arial"/>
              </a:rPr>
              <a:t>OOO</a:t>
            </a:r>
            <a:r>
              <a:rPr dirty="0" sz="1400" spc="-5" b="1">
                <a:latin typeface="Malgun Gothic"/>
                <a:cs typeface="Malgun Gothic"/>
              </a:rPr>
              <a:t>연구소</a:t>
            </a:r>
            <a:r>
              <a:rPr dirty="0" sz="1400" spc="-5" b="1">
                <a:latin typeface="Arial"/>
                <a:cs typeface="Arial"/>
              </a:rPr>
              <a:t>(</a:t>
            </a:r>
            <a:r>
              <a:rPr dirty="0" sz="1400" spc="-5" b="1">
                <a:latin typeface="Malgun Gothic"/>
                <a:cs typeface="Malgun Gothic"/>
              </a:rPr>
              <a:t>단</a:t>
            </a:r>
            <a:r>
              <a:rPr dirty="0" sz="1400" spc="-5" b="1">
                <a:latin typeface="Arial"/>
                <a:cs typeface="Arial"/>
              </a:rPr>
              <a:t>, </a:t>
            </a:r>
            <a:r>
              <a:rPr dirty="0" sz="1400" spc="5" b="1">
                <a:latin typeface="Malgun Gothic"/>
                <a:cs typeface="Malgun Gothic"/>
              </a:rPr>
              <a:t>본부</a:t>
            </a:r>
            <a:r>
              <a:rPr dirty="0" sz="1400" spc="5" b="1">
                <a:latin typeface="Arial"/>
                <a:cs typeface="Arial"/>
              </a:rPr>
              <a:t>)</a:t>
            </a:r>
            <a:r>
              <a:rPr dirty="0" sz="1400" spc="5" b="1">
                <a:latin typeface="Malgun Gothic"/>
                <a:cs typeface="Malgun Gothic"/>
              </a:rPr>
              <a:t>명</a:t>
            </a:r>
            <a:r>
              <a:rPr dirty="0" sz="1400" spc="-130" b="1">
                <a:latin typeface="Malgun Gothic"/>
                <a:cs typeface="Malgun Gothic"/>
              </a:rPr>
              <a:t> </a:t>
            </a:r>
            <a:r>
              <a:rPr dirty="0" sz="1400" spc="20" b="1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48483" y="2087879"/>
            <a:ext cx="4575048" cy="3582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6000" y="2025713"/>
            <a:ext cx="4572000" cy="3579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53436" y="1397634"/>
            <a:ext cx="2073910" cy="462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640"/>
              </a:lnSpc>
            </a:pPr>
            <a:r>
              <a:rPr dirty="0" sz="3100" spc="-5">
                <a:solidFill>
                  <a:srgbClr val="FF6600"/>
                </a:solidFill>
              </a:rPr>
              <a:t>감사합니</a:t>
            </a:r>
            <a:r>
              <a:rPr dirty="0" sz="3100" spc="-10">
                <a:solidFill>
                  <a:srgbClr val="FF6600"/>
                </a:solidFill>
              </a:rPr>
              <a:t>다</a:t>
            </a:r>
            <a:r>
              <a:rPr dirty="0" sz="3100" spc="-395">
                <a:solidFill>
                  <a:srgbClr val="FF6600"/>
                </a:solidFill>
                <a:latin typeface="Gulim"/>
                <a:cs typeface="Gulim"/>
              </a:rPr>
              <a:t>.</a:t>
            </a:r>
            <a:endParaRPr sz="3100">
              <a:latin typeface="Gulim"/>
              <a:cs typeface="Guli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4008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2140" y="5757671"/>
            <a:ext cx="7796530" cy="91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42535">
              <a:lnSpc>
                <a:spcPct val="100000"/>
              </a:lnSpc>
            </a:pPr>
            <a:r>
              <a:rPr dirty="0" sz="1500" spc="-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www.etri.re.kr</a:t>
            </a:r>
            <a:endParaRPr sz="150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680"/>
              </a:spcBef>
              <a:tabLst>
                <a:tab pos="2530475" algn="l"/>
              </a:tabLst>
            </a:pPr>
            <a:r>
              <a:rPr dirty="0" sz="1600" spc="315" b="1">
                <a:latin typeface="Malgun Gothic"/>
                <a:cs typeface="Malgun Gothic"/>
              </a:rPr>
              <a:t>※</a:t>
            </a:r>
            <a:r>
              <a:rPr dirty="0" sz="1600" spc="-5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하단의</a:t>
            </a:r>
            <a:r>
              <a:rPr dirty="0" sz="1600" spc="-80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문의처</a:t>
            </a:r>
            <a:r>
              <a:rPr dirty="0" sz="1600" spc="-65" b="1">
                <a:latin typeface="Malgun Gothic"/>
                <a:cs typeface="Malgun Gothic"/>
              </a:rPr>
              <a:t> </a:t>
            </a:r>
            <a:r>
              <a:rPr dirty="0" sz="1600" spc="5" b="1">
                <a:latin typeface="Malgun Gothic"/>
                <a:cs typeface="Malgun Gothic"/>
              </a:rPr>
              <a:t>소개후</a:t>
            </a:r>
            <a:r>
              <a:rPr dirty="0" sz="1600" spc="5" b="1">
                <a:latin typeface="Arial"/>
                <a:cs typeface="Arial"/>
              </a:rPr>
              <a:t>,	</a:t>
            </a:r>
            <a:r>
              <a:rPr dirty="0" sz="1600" spc="-15" b="1">
                <a:latin typeface="Malgun Gothic"/>
                <a:cs typeface="Malgun Gothic"/>
              </a:rPr>
              <a:t>발표후</a:t>
            </a:r>
            <a:r>
              <a:rPr dirty="0" sz="1600" spc="-9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개별기술</a:t>
            </a:r>
            <a:r>
              <a:rPr dirty="0" sz="1600" spc="-105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상담이</a:t>
            </a:r>
            <a:r>
              <a:rPr dirty="0" sz="1600" spc="-85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가능함을</a:t>
            </a:r>
            <a:r>
              <a:rPr dirty="0" sz="1600" spc="-90" b="1">
                <a:latin typeface="Malgun Gothic"/>
                <a:cs typeface="Malgun Gothic"/>
              </a:rPr>
              <a:t> </a:t>
            </a:r>
            <a:r>
              <a:rPr dirty="0" sz="1600" spc="-15" b="1">
                <a:latin typeface="Malgun Gothic"/>
                <a:cs typeface="Malgun Gothic"/>
              </a:rPr>
              <a:t>다시</a:t>
            </a:r>
            <a:r>
              <a:rPr dirty="0" sz="1600" spc="-85" b="1">
                <a:latin typeface="Malgun Gothic"/>
                <a:cs typeface="Malgun Gothic"/>
              </a:rPr>
              <a:t> </a:t>
            </a:r>
            <a:r>
              <a:rPr dirty="0" sz="1600" spc="-5" b="1">
                <a:latin typeface="Malgun Gothic"/>
                <a:cs typeface="Malgun Gothic"/>
              </a:rPr>
              <a:t>한</a:t>
            </a:r>
            <a:r>
              <a:rPr dirty="0" sz="1600" spc="-70" b="1">
                <a:latin typeface="Malgun Gothic"/>
                <a:cs typeface="Malgun Gothic"/>
              </a:rPr>
              <a:t> </a:t>
            </a:r>
            <a:r>
              <a:rPr dirty="0" sz="1600" spc="-5" b="1">
                <a:latin typeface="Malgun Gothic"/>
                <a:cs typeface="Malgun Gothic"/>
              </a:rPr>
              <a:t>번</a:t>
            </a:r>
            <a:r>
              <a:rPr dirty="0" sz="1600" spc="-70" b="1">
                <a:latin typeface="Malgun Gothic"/>
                <a:cs typeface="Malgun Gothic"/>
              </a:rPr>
              <a:t> </a:t>
            </a:r>
            <a:r>
              <a:rPr dirty="0" sz="1600" spc="-20" b="1">
                <a:latin typeface="Malgun Gothic"/>
                <a:cs typeface="Malgun Gothic"/>
              </a:rPr>
              <a:t>안내함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600" spc="-254" b="1">
                <a:solidFill>
                  <a:srgbClr val="000099"/>
                </a:solidFill>
                <a:latin typeface="Malgun Gothic"/>
                <a:cs typeface="Malgun Gothic"/>
              </a:rPr>
              <a:t>♣ 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연락처 </a:t>
            </a:r>
            <a:r>
              <a:rPr dirty="0" sz="1600" b="1">
                <a:solidFill>
                  <a:srgbClr val="000099"/>
                </a:solidFill>
                <a:latin typeface="Arial"/>
                <a:cs typeface="Arial"/>
              </a:rPr>
              <a:t>: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소재부품원천연구본부</a:t>
            </a:r>
            <a:r>
              <a:rPr dirty="0" sz="1600" spc="-15" b="1">
                <a:solidFill>
                  <a:srgbClr val="000099"/>
                </a:solidFill>
                <a:latin typeface="Arial"/>
                <a:cs typeface="Arial"/>
              </a:rPr>
              <a:t>, </a:t>
            </a:r>
            <a:r>
              <a:rPr dirty="0" sz="1600" spc="-15" b="1">
                <a:solidFill>
                  <a:srgbClr val="000099"/>
                </a:solidFill>
                <a:latin typeface="Malgun Gothic"/>
                <a:cs typeface="Malgun Gothic"/>
              </a:rPr>
              <a:t>문승언 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책</a:t>
            </a:r>
            <a:r>
              <a:rPr dirty="0" sz="1600" spc="-10" b="1">
                <a:solidFill>
                  <a:srgbClr val="000099"/>
                </a:solidFill>
                <a:latin typeface="Times New Roman"/>
                <a:cs typeface="Times New Roman"/>
              </a:rPr>
              <a:t>·</a:t>
            </a:r>
            <a:r>
              <a:rPr dirty="0" sz="1600" spc="-10" b="1">
                <a:solidFill>
                  <a:srgbClr val="000099"/>
                </a:solidFill>
                <a:latin typeface="Malgun Gothic"/>
                <a:cs typeface="Malgun Gothic"/>
              </a:rPr>
              <a:t>연 </a:t>
            </a:r>
            <a:r>
              <a:rPr dirty="0" sz="1600" spc="80" b="1">
                <a:solidFill>
                  <a:srgbClr val="000099"/>
                </a:solidFill>
                <a:latin typeface="Arial"/>
                <a:cs typeface="Arial"/>
              </a:rPr>
              <a:t>(042-860-5603,</a:t>
            </a:r>
            <a:r>
              <a:rPr dirty="0" sz="1600" spc="-50" b="1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000099"/>
                </a:solidFill>
                <a:latin typeface="Arial"/>
                <a:cs typeface="Arial"/>
              </a:rPr>
              <a:t>semoon@etri.re.kr)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44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43000" y="1524000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5515102" y="0"/>
                </a:moveTo>
                <a:lnTo>
                  <a:pt x="199897" y="0"/>
                </a:lnTo>
                <a:lnTo>
                  <a:pt x="154059" y="5281"/>
                </a:lnTo>
                <a:lnTo>
                  <a:pt x="111982" y="20324"/>
                </a:lnTo>
                <a:lnTo>
                  <a:pt x="74866" y="43927"/>
                </a:lnTo>
                <a:lnTo>
                  <a:pt x="43911" y="74887"/>
                </a:lnTo>
                <a:lnTo>
                  <a:pt x="20315" y="112004"/>
                </a:lnTo>
                <a:lnTo>
                  <a:pt x="5278" y="154075"/>
                </a:lnTo>
                <a:lnTo>
                  <a:pt x="0" y="199898"/>
                </a:lnTo>
                <a:lnTo>
                  <a:pt x="0" y="3919728"/>
                </a:lnTo>
                <a:lnTo>
                  <a:pt x="5278" y="3965547"/>
                </a:lnTo>
                <a:lnTo>
                  <a:pt x="20315" y="4007609"/>
                </a:lnTo>
                <a:lnTo>
                  <a:pt x="43911" y="4044713"/>
                </a:lnTo>
                <a:lnTo>
                  <a:pt x="74866" y="4075660"/>
                </a:lnTo>
                <a:lnTo>
                  <a:pt x="111982" y="4099250"/>
                </a:lnTo>
                <a:lnTo>
                  <a:pt x="154059" y="4114284"/>
                </a:lnTo>
                <a:lnTo>
                  <a:pt x="199897" y="4119562"/>
                </a:lnTo>
                <a:lnTo>
                  <a:pt x="5515102" y="4119562"/>
                </a:lnTo>
                <a:lnTo>
                  <a:pt x="5560924" y="4114284"/>
                </a:lnTo>
                <a:lnTo>
                  <a:pt x="5602995" y="4099250"/>
                </a:lnTo>
                <a:lnTo>
                  <a:pt x="5640112" y="4075660"/>
                </a:lnTo>
                <a:lnTo>
                  <a:pt x="5671072" y="4044713"/>
                </a:lnTo>
                <a:lnTo>
                  <a:pt x="5694675" y="4007609"/>
                </a:lnTo>
                <a:lnTo>
                  <a:pt x="5709718" y="3965547"/>
                </a:lnTo>
                <a:lnTo>
                  <a:pt x="5715000" y="3919728"/>
                </a:lnTo>
                <a:lnTo>
                  <a:pt x="5715000" y="199898"/>
                </a:lnTo>
                <a:lnTo>
                  <a:pt x="5709718" y="154075"/>
                </a:lnTo>
                <a:lnTo>
                  <a:pt x="5694675" y="112004"/>
                </a:lnTo>
                <a:lnTo>
                  <a:pt x="5671072" y="74887"/>
                </a:lnTo>
                <a:lnTo>
                  <a:pt x="5640112" y="43927"/>
                </a:lnTo>
                <a:lnTo>
                  <a:pt x="5602995" y="20324"/>
                </a:lnTo>
                <a:lnTo>
                  <a:pt x="5560924" y="5281"/>
                </a:lnTo>
                <a:lnTo>
                  <a:pt x="5515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3000" y="1524000"/>
            <a:ext cx="5715000" cy="4119879"/>
          </a:xfrm>
          <a:custGeom>
            <a:avLst/>
            <a:gdLst/>
            <a:ahLst/>
            <a:cxnLst/>
            <a:rect l="l" t="t" r="r" b="b"/>
            <a:pathLst>
              <a:path w="5715000" h="4119879">
                <a:moveTo>
                  <a:pt x="0" y="199898"/>
                </a:moveTo>
                <a:lnTo>
                  <a:pt x="5278" y="154075"/>
                </a:lnTo>
                <a:lnTo>
                  <a:pt x="20315" y="112004"/>
                </a:lnTo>
                <a:lnTo>
                  <a:pt x="43911" y="74887"/>
                </a:lnTo>
                <a:lnTo>
                  <a:pt x="74866" y="43927"/>
                </a:lnTo>
                <a:lnTo>
                  <a:pt x="111982" y="20324"/>
                </a:lnTo>
                <a:lnTo>
                  <a:pt x="154059" y="5281"/>
                </a:lnTo>
                <a:lnTo>
                  <a:pt x="199897" y="0"/>
                </a:lnTo>
                <a:lnTo>
                  <a:pt x="5515102" y="0"/>
                </a:lnTo>
                <a:lnTo>
                  <a:pt x="5560924" y="5281"/>
                </a:lnTo>
                <a:lnTo>
                  <a:pt x="5602995" y="20324"/>
                </a:lnTo>
                <a:lnTo>
                  <a:pt x="5640112" y="43927"/>
                </a:lnTo>
                <a:lnTo>
                  <a:pt x="5671072" y="74887"/>
                </a:lnTo>
                <a:lnTo>
                  <a:pt x="5694675" y="112004"/>
                </a:lnTo>
                <a:lnTo>
                  <a:pt x="5709718" y="154075"/>
                </a:lnTo>
                <a:lnTo>
                  <a:pt x="5715000" y="199898"/>
                </a:lnTo>
                <a:lnTo>
                  <a:pt x="5715000" y="3919728"/>
                </a:lnTo>
                <a:lnTo>
                  <a:pt x="5709718" y="3965547"/>
                </a:lnTo>
                <a:lnTo>
                  <a:pt x="5694675" y="4007609"/>
                </a:lnTo>
                <a:lnTo>
                  <a:pt x="5671072" y="4044713"/>
                </a:lnTo>
                <a:lnTo>
                  <a:pt x="5640112" y="4075660"/>
                </a:lnTo>
                <a:lnTo>
                  <a:pt x="5602995" y="4099250"/>
                </a:lnTo>
                <a:lnTo>
                  <a:pt x="5560924" y="4114284"/>
                </a:lnTo>
                <a:lnTo>
                  <a:pt x="5515102" y="4119562"/>
                </a:lnTo>
                <a:lnTo>
                  <a:pt x="199897" y="4119562"/>
                </a:lnTo>
                <a:lnTo>
                  <a:pt x="154059" y="4114284"/>
                </a:lnTo>
                <a:lnTo>
                  <a:pt x="111982" y="4099250"/>
                </a:lnTo>
                <a:lnTo>
                  <a:pt x="74866" y="4075660"/>
                </a:lnTo>
                <a:lnTo>
                  <a:pt x="43911" y="4044713"/>
                </a:lnTo>
                <a:lnTo>
                  <a:pt x="20315" y="4007609"/>
                </a:lnTo>
                <a:lnTo>
                  <a:pt x="5278" y="3965547"/>
                </a:lnTo>
                <a:lnTo>
                  <a:pt x="0" y="3919728"/>
                </a:lnTo>
                <a:lnTo>
                  <a:pt x="0" y="199898"/>
                </a:lnTo>
                <a:close/>
              </a:path>
            </a:pathLst>
          </a:custGeom>
          <a:ln w="28575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67052" y="1658365"/>
            <a:ext cx="1252855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70585" algn="l"/>
              </a:tabLst>
            </a:pPr>
            <a:r>
              <a:rPr dirty="0" sz="2900" spc="5">
                <a:solidFill>
                  <a:srgbClr val="0000CC"/>
                </a:solidFill>
                <a:latin typeface="Gulim"/>
                <a:cs typeface="Gulim"/>
              </a:rPr>
              <a:t>목</a:t>
            </a:r>
            <a:r>
              <a:rPr dirty="0" sz="2900" spc="5">
                <a:solidFill>
                  <a:srgbClr val="0000CC"/>
                </a:solidFill>
                <a:latin typeface="Gulim"/>
                <a:cs typeface="Gulim"/>
              </a:rPr>
              <a:t>	</a:t>
            </a:r>
            <a:r>
              <a:rPr dirty="0" sz="2900" spc="5">
                <a:solidFill>
                  <a:srgbClr val="0000CC"/>
                </a:solidFill>
                <a:latin typeface="Gulim"/>
                <a:cs typeface="Gulim"/>
              </a:rPr>
              <a:t>차</a:t>
            </a:r>
            <a:endParaRPr sz="2900">
              <a:latin typeface="Gulim"/>
              <a:cs typeface="Guli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67052" y="2155697"/>
            <a:ext cx="4906010" cy="381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b="1">
                <a:solidFill>
                  <a:srgbClr val="FF6600"/>
                </a:solidFill>
                <a:latin typeface="Times New Roman"/>
                <a:cs typeface="Times New Roman"/>
              </a:rPr>
              <a:t>----------------------------------------------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7052" y="2603753"/>
            <a:ext cx="3385185" cy="266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5" b="1">
                <a:latin typeface="Times New Roman"/>
                <a:cs typeface="Times New Roman"/>
              </a:rPr>
              <a:t>1. </a:t>
            </a:r>
            <a:r>
              <a:rPr dirty="0" sz="2500" spc="-35" b="1">
                <a:latin typeface="Malgun Gothic"/>
                <a:cs typeface="Malgun Gothic"/>
              </a:rPr>
              <a:t>기술의</a:t>
            </a:r>
            <a:r>
              <a:rPr dirty="0" sz="2500" spc="-39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개요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2.</a:t>
            </a:r>
            <a:r>
              <a:rPr dirty="0" sz="2500" spc="-30" b="1">
                <a:latin typeface="Times New Roman"/>
                <a:cs typeface="Times New Roman"/>
              </a:rPr>
              <a:t> </a:t>
            </a:r>
            <a:r>
              <a:rPr dirty="0" sz="2500" spc="-35" b="1">
                <a:latin typeface="Malgun Gothic"/>
                <a:cs typeface="Malgun Gothic"/>
              </a:rPr>
              <a:t>기술이전</a:t>
            </a:r>
            <a:r>
              <a:rPr dirty="0" sz="2500" spc="-345" b="1">
                <a:latin typeface="Malgun Gothic"/>
                <a:cs typeface="Malgun Gothic"/>
              </a:rPr>
              <a:t> </a:t>
            </a:r>
            <a:r>
              <a:rPr dirty="0" sz="2500" spc="-25" b="1">
                <a:latin typeface="Malgun Gothic"/>
                <a:cs typeface="Malgun Gothic"/>
              </a:rPr>
              <a:t>내용</a:t>
            </a:r>
            <a:r>
              <a:rPr dirty="0" sz="2500" spc="-330" b="1">
                <a:latin typeface="Malgun Gothic"/>
                <a:cs typeface="Malgun Gothic"/>
              </a:rPr>
              <a:t>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33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범위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3. </a:t>
            </a:r>
            <a:r>
              <a:rPr dirty="0" sz="2500" spc="-40" b="1">
                <a:latin typeface="Malgun Gothic"/>
                <a:cs typeface="Malgun Gothic"/>
              </a:rPr>
              <a:t>경쟁기술과</a:t>
            </a:r>
            <a:r>
              <a:rPr dirty="0" sz="2500" spc="-41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비교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4. </a:t>
            </a:r>
            <a:r>
              <a:rPr dirty="0" sz="2500" spc="-30" b="1">
                <a:latin typeface="Malgun Gothic"/>
                <a:cs typeface="Malgun Gothic"/>
              </a:rPr>
              <a:t>기술의</a:t>
            </a:r>
            <a:r>
              <a:rPr dirty="0" sz="2500" spc="-400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사업성</a:t>
            </a:r>
            <a:endParaRPr sz="2500">
              <a:latin typeface="Malgun Gothic"/>
              <a:cs typeface="Malgun Gothic"/>
            </a:endParaRPr>
          </a:p>
          <a:p>
            <a:pPr algn="ctr" marR="42545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- </a:t>
            </a:r>
            <a:r>
              <a:rPr dirty="0" sz="2500" spc="-35" b="1">
                <a:latin typeface="Malgun Gothic"/>
                <a:cs typeface="Malgun Gothic"/>
              </a:rPr>
              <a:t>활용분야 </a:t>
            </a:r>
            <a:r>
              <a:rPr dirty="0" sz="2500" spc="-5" b="1">
                <a:latin typeface="Malgun Gothic"/>
                <a:cs typeface="Malgun Gothic"/>
              </a:rPr>
              <a:t>및</a:t>
            </a:r>
            <a:r>
              <a:rPr dirty="0" sz="2500" spc="-67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기대효과</a:t>
            </a:r>
            <a:endParaRPr sz="25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500" spc="-5" b="1">
                <a:latin typeface="Times New Roman"/>
                <a:cs typeface="Times New Roman"/>
              </a:rPr>
              <a:t>5. </a:t>
            </a:r>
            <a:r>
              <a:rPr dirty="0" sz="2500" spc="-35" b="1">
                <a:latin typeface="Malgun Gothic"/>
                <a:cs typeface="Malgun Gothic"/>
              </a:rPr>
              <a:t>국내외 </a:t>
            </a:r>
            <a:r>
              <a:rPr dirty="0" sz="2500" spc="-25" b="1">
                <a:latin typeface="Malgun Gothic"/>
                <a:cs typeface="Malgun Gothic"/>
              </a:rPr>
              <a:t>시장</a:t>
            </a:r>
            <a:r>
              <a:rPr dirty="0" sz="2500" spc="-675" b="1">
                <a:latin typeface="Malgun Gothic"/>
                <a:cs typeface="Malgun Gothic"/>
              </a:rPr>
              <a:t> </a:t>
            </a:r>
            <a:r>
              <a:rPr dirty="0" sz="2500" spc="-45" b="1">
                <a:latin typeface="Malgun Gothic"/>
                <a:cs typeface="Malgun Gothic"/>
              </a:rPr>
              <a:t>동향</a:t>
            </a:r>
            <a:endParaRPr sz="2500">
              <a:latin typeface="Malgun Gothic"/>
              <a:cs typeface="Malgun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1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기술의</a:t>
            </a:r>
            <a:r>
              <a:rPr dirty="0" spc="60"/>
              <a:t> </a:t>
            </a:r>
            <a:r>
              <a:rPr dirty="0"/>
              <a:t>개요</a:t>
            </a:r>
            <a:endParaRPr sz="2800">
              <a:latin typeface="Gulim"/>
              <a:cs typeface="Guli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965" y="1089786"/>
            <a:ext cx="8291830" cy="5349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84327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56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75" b="1">
                <a:solidFill>
                  <a:srgbClr val="CC0066"/>
                </a:solidFill>
                <a:latin typeface="Malgun Gothic"/>
                <a:cs typeface="Malgun Gothic"/>
              </a:rPr>
              <a:t>멤리스터란</a:t>
            </a:r>
            <a:r>
              <a:rPr dirty="0" sz="2800" spc="-75" b="1">
                <a:solidFill>
                  <a:srgbClr val="CC0066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  <a:p>
            <a:pPr marL="489584">
              <a:lnSpc>
                <a:spcPct val="100000"/>
              </a:lnSpc>
              <a:spcBef>
                <a:spcPts val="459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8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10" b="1">
                <a:latin typeface="Malgun Gothic"/>
                <a:cs typeface="Malgun Gothic"/>
              </a:rPr>
              <a:t>기술</a:t>
            </a:r>
            <a:r>
              <a:rPr dirty="0" sz="2000" spc="-17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개요</a:t>
            </a:r>
            <a:endParaRPr sz="2000">
              <a:latin typeface="Malgun Gothic"/>
              <a:cs typeface="Malgun Gothic"/>
            </a:endParaRPr>
          </a:p>
          <a:p>
            <a:pPr marL="1003300" marR="116205" indent="-276225">
              <a:lnSpc>
                <a:spcPct val="100000"/>
              </a:lnSpc>
              <a:spcBef>
                <a:spcPts val="425"/>
              </a:spcBef>
              <a:tabLst>
                <a:tab pos="1003300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멤리스터는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＂메모리와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저항의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합성어로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전하와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자속과의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결합에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관련 </a:t>
            </a:r>
            <a:r>
              <a:rPr dirty="0" sz="1800" spc="-5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된 </a:t>
            </a:r>
            <a:r>
              <a:rPr dirty="0" sz="1800" spc="-5">
                <a:latin typeface="Gulim"/>
                <a:cs typeface="Gulim"/>
              </a:rPr>
              <a:t>비선형 수동 두단자 전기 구성요소”로</a:t>
            </a:r>
            <a:r>
              <a:rPr dirty="0" sz="1800" spc="-5">
                <a:latin typeface="Gulim"/>
                <a:cs typeface="Gulim"/>
              </a:rPr>
              <a:t>, </a:t>
            </a:r>
            <a:r>
              <a:rPr dirty="0" sz="1800" spc="-5">
                <a:latin typeface="Gulim"/>
                <a:cs typeface="Gulim"/>
              </a:rPr>
              <a:t>이론가 </a:t>
            </a:r>
            <a:r>
              <a:rPr dirty="0" sz="1800" spc="-5" u="sng">
                <a:solidFill>
                  <a:srgbClr val="0033CC"/>
                </a:solidFill>
                <a:latin typeface="Gulim"/>
                <a:cs typeface="Gulim"/>
                <a:hlinkClick r:id="rId2"/>
              </a:rPr>
              <a:t>Leon </a:t>
            </a:r>
            <a:r>
              <a:rPr dirty="0" sz="1800" u="sng">
                <a:solidFill>
                  <a:srgbClr val="0033CC"/>
                </a:solidFill>
                <a:latin typeface="Gulim"/>
                <a:cs typeface="Gulim"/>
                <a:hlinkClick r:id="rId2"/>
              </a:rPr>
              <a:t>Chua</a:t>
            </a:r>
            <a:r>
              <a:rPr dirty="0" sz="1800">
                <a:latin typeface="Gulim"/>
                <a:cs typeface="Gulim"/>
              </a:rPr>
              <a:t>에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 spc="-5">
                <a:latin typeface="Gulim"/>
                <a:cs typeface="Gulim"/>
              </a:rPr>
              <a:t>의해 </a:t>
            </a:r>
            <a:r>
              <a:rPr dirty="0" sz="1800" spc="-5">
                <a:latin typeface="Gulim"/>
                <a:cs typeface="Gulim"/>
              </a:rPr>
              <a:t> </a:t>
            </a:r>
            <a:r>
              <a:rPr dirty="0" sz="1800" spc="-5">
                <a:latin typeface="Gulim"/>
                <a:cs typeface="Gulim"/>
              </a:rPr>
              <a:t>1971</a:t>
            </a:r>
            <a:r>
              <a:rPr dirty="0" sz="1800" spc="-5">
                <a:latin typeface="Gulim"/>
                <a:cs typeface="Gulim"/>
              </a:rPr>
              <a:t>년도에 </a:t>
            </a:r>
            <a:r>
              <a:rPr dirty="0" sz="1800">
                <a:latin typeface="Gulim"/>
                <a:cs typeface="Gulim"/>
              </a:rPr>
              <a:t>만들어진 용어로서</a:t>
            </a:r>
            <a:r>
              <a:rPr dirty="0" sz="1800">
                <a:latin typeface="Gulim"/>
                <a:cs typeface="Gulim"/>
              </a:rPr>
              <a:t>, </a:t>
            </a:r>
            <a:r>
              <a:rPr dirty="0" sz="1800">
                <a:latin typeface="Gulim"/>
                <a:cs typeface="Gulim"/>
              </a:rPr>
              <a:t>이전까지 수동소자라고 하면 </a:t>
            </a:r>
            <a:r>
              <a:rPr dirty="0" sz="1800">
                <a:latin typeface="Gulim"/>
                <a:cs typeface="Gulim"/>
              </a:rPr>
              <a:t>R, L,</a:t>
            </a:r>
            <a:r>
              <a:rPr dirty="0" sz="1800" spc="-6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C </a:t>
            </a:r>
            <a:r>
              <a:rPr dirty="0" sz="18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밖에 없었는데 하나가 더 추가된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것이다</a:t>
            </a:r>
            <a:endParaRPr sz="1800">
              <a:latin typeface="Gulim"/>
              <a:cs typeface="Gulim"/>
            </a:endParaRPr>
          </a:p>
          <a:p>
            <a:pPr marL="1003300" marR="5080" indent="-276225">
              <a:lnSpc>
                <a:spcPct val="100000"/>
              </a:lnSpc>
              <a:spcBef>
                <a:spcPts val="430"/>
              </a:spcBef>
              <a:tabLst>
                <a:tab pos="1003300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강유전체는 “외부의 전기장이 없이도 스스로 </a:t>
            </a:r>
            <a:r>
              <a:rPr dirty="0" sz="1800" spc="-5">
                <a:latin typeface="Gulim"/>
                <a:cs typeface="Gulim"/>
              </a:rPr>
              <a:t>분극</a:t>
            </a:r>
            <a:r>
              <a:rPr dirty="0" sz="1800" spc="-5">
                <a:latin typeface="Gulim"/>
                <a:cs typeface="Gulim"/>
              </a:rPr>
              <a:t>(</a:t>
            </a:r>
            <a:r>
              <a:rPr dirty="0" sz="1800" spc="-5">
                <a:latin typeface="Gulim"/>
                <a:cs typeface="Gulim"/>
              </a:rPr>
              <a:t>자발 분극</a:t>
            </a:r>
            <a:r>
              <a:rPr dirty="0" sz="1800" spc="-5">
                <a:latin typeface="Gulim"/>
                <a:cs typeface="Gulim"/>
              </a:rPr>
              <a:t>)</a:t>
            </a:r>
            <a:r>
              <a:rPr dirty="0" sz="1800" spc="-5">
                <a:latin typeface="Gulim"/>
                <a:cs typeface="Gulim"/>
              </a:rPr>
              <a:t>을 </a:t>
            </a:r>
            <a:r>
              <a:rPr dirty="0" sz="1800">
                <a:latin typeface="Gulim"/>
                <a:cs typeface="Gulim"/>
              </a:rPr>
              <a:t>가지는 </a:t>
            </a:r>
            <a:r>
              <a:rPr dirty="0" sz="1800" spc="-54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재료로서 외부 전기장에 의하여 분극의 방향이 바뀔 </a:t>
            </a:r>
            <a:r>
              <a:rPr dirty="0" sz="1800" spc="-5">
                <a:latin typeface="Gulim"/>
                <a:cs typeface="Gulim"/>
              </a:rPr>
              <a:t>수</a:t>
            </a:r>
            <a:r>
              <a:rPr dirty="0" sz="1800" spc="-5">
                <a:latin typeface="Gulim"/>
                <a:cs typeface="Gulim"/>
              </a:rPr>
              <a:t>(switching)</a:t>
            </a:r>
            <a:r>
              <a:rPr dirty="0" sz="1800" spc="-7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있는  물질”를 가리키고</a:t>
            </a:r>
            <a:r>
              <a:rPr dirty="0" sz="1800">
                <a:latin typeface="Gulim"/>
                <a:cs typeface="Gulim"/>
              </a:rPr>
              <a:t>, </a:t>
            </a:r>
            <a:r>
              <a:rPr dirty="0" sz="1800">
                <a:latin typeface="Gulim"/>
                <a:cs typeface="Gulim"/>
              </a:rPr>
              <a:t>응용 사례로서는 전자회로에 많이</a:t>
            </a:r>
            <a:r>
              <a:rPr dirty="0" sz="1800" spc="-4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사용되는  </a:t>
            </a:r>
            <a:r>
              <a:rPr dirty="0" sz="1800" spc="-5">
                <a:latin typeface="Gulim"/>
                <a:cs typeface="Gulim"/>
              </a:rPr>
              <a:t>MLCC(multilayer ceramic capacitor)</a:t>
            </a:r>
            <a:r>
              <a:rPr dirty="0" sz="1800" spc="-5">
                <a:latin typeface="Gulim"/>
                <a:cs typeface="Gulim"/>
              </a:rPr>
              <a:t>를 </a:t>
            </a:r>
            <a:r>
              <a:rPr dirty="0" sz="1800">
                <a:latin typeface="Gulim"/>
                <a:cs typeface="Gulim"/>
              </a:rPr>
              <a:t>비롯하여 가스레인지</a:t>
            </a:r>
            <a:r>
              <a:rPr dirty="0" sz="1800" spc="-4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착화기등 </a:t>
            </a:r>
            <a:r>
              <a:rPr dirty="0" sz="1800">
                <a:latin typeface="Gulim"/>
                <a:cs typeface="Gulim"/>
              </a:rPr>
              <a:t> 의 압전 응용 등 일상 생활에 아주 많이 사용되고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있다</a:t>
            </a:r>
            <a:r>
              <a:rPr dirty="0" sz="1800">
                <a:latin typeface="Gulim"/>
                <a:cs typeface="Gulim"/>
              </a:rPr>
              <a:t>.</a:t>
            </a:r>
            <a:endParaRPr sz="1800">
              <a:latin typeface="Gulim"/>
              <a:cs typeface="Gulim"/>
            </a:endParaRPr>
          </a:p>
          <a:p>
            <a:pPr marL="489584">
              <a:lnSpc>
                <a:spcPct val="100000"/>
              </a:lnSpc>
              <a:spcBef>
                <a:spcPts val="484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80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10" b="1">
                <a:latin typeface="Malgun Gothic"/>
                <a:cs typeface="Malgun Gothic"/>
              </a:rPr>
              <a:t>기술</a:t>
            </a:r>
            <a:r>
              <a:rPr dirty="0" sz="2000" spc="-17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필요성</a:t>
            </a:r>
            <a:endParaRPr sz="2000">
              <a:latin typeface="Malgun Gothic"/>
              <a:cs typeface="Malgun Gothic"/>
            </a:endParaRPr>
          </a:p>
          <a:p>
            <a:pPr marL="1003300" marR="167640" indent="-276225">
              <a:lnSpc>
                <a:spcPct val="104700"/>
              </a:lnSpc>
              <a:spcBef>
                <a:spcPts val="325"/>
              </a:spcBef>
              <a:tabLst>
                <a:tab pos="1003300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멤리스터나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차세대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비휘발성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메모리로서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응용되기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위해서는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수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십</a:t>
            </a:r>
            <a:r>
              <a:rPr dirty="0" sz="1800" spc="-15">
                <a:latin typeface="Gulim"/>
                <a:cs typeface="Gulim"/>
              </a:rPr>
              <a:t> </a:t>
            </a:r>
            <a:r>
              <a:rPr dirty="0" sz="1800" spc="-5">
                <a:latin typeface="Gulim"/>
                <a:cs typeface="Gulim"/>
              </a:rPr>
              <a:t>nm </a:t>
            </a:r>
            <a:r>
              <a:rPr dirty="0" sz="1800" spc="-5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정도의 얇은 두께에서도 강유전성이 발현되는 것이 필요하나</a:t>
            </a:r>
            <a:r>
              <a:rPr dirty="0" sz="1800">
                <a:latin typeface="Gulim"/>
                <a:cs typeface="Gulim"/>
              </a:rPr>
              <a:t>,</a:t>
            </a:r>
            <a:r>
              <a:rPr dirty="0" sz="1800" spc="-9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기존의  </a:t>
            </a:r>
            <a:r>
              <a:rPr dirty="0" sz="1800" spc="-5">
                <a:latin typeface="Gulim"/>
                <a:cs typeface="Gulim"/>
              </a:rPr>
              <a:t>SBT</a:t>
            </a:r>
            <a:r>
              <a:rPr dirty="0" sz="1800" spc="-5">
                <a:latin typeface="Gulim"/>
                <a:cs typeface="Gulim"/>
              </a:rPr>
              <a:t>나 </a:t>
            </a:r>
            <a:r>
              <a:rPr dirty="0" sz="1800">
                <a:latin typeface="Gulim"/>
                <a:cs typeface="Gulim"/>
              </a:rPr>
              <a:t>PZT </a:t>
            </a:r>
            <a:r>
              <a:rPr dirty="0" sz="1800">
                <a:latin typeface="Gulim"/>
                <a:cs typeface="Gulim"/>
              </a:rPr>
              <a:t>물질에서는 최소한 수 백 </a:t>
            </a:r>
            <a:r>
              <a:rPr dirty="0" sz="1800" spc="-5">
                <a:latin typeface="Gulim"/>
                <a:cs typeface="Gulim"/>
              </a:rPr>
              <a:t>nm </a:t>
            </a:r>
            <a:r>
              <a:rPr dirty="0" sz="1800">
                <a:latin typeface="Gulim"/>
                <a:cs typeface="Gulim"/>
              </a:rPr>
              <a:t>정도의 두께가</a:t>
            </a:r>
            <a:r>
              <a:rPr dirty="0" sz="1800" spc="-7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필요함</a:t>
            </a:r>
            <a:endParaRPr sz="1800">
              <a:latin typeface="Gulim"/>
              <a:cs typeface="Gulim"/>
            </a:endParaRPr>
          </a:p>
          <a:p>
            <a:pPr marL="489584">
              <a:lnSpc>
                <a:spcPct val="100000"/>
              </a:lnSpc>
              <a:spcBef>
                <a:spcPts val="520"/>
              </a:spcBef>
            </a:pPr>
            <a:r>
              <a:rPr dirty="0" sz="2000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-1565">
                <a:solidFill>
                  <a:srgbClr val="6600CC"/>
                </a:solidFill>
                <a:latin typeface="Wingdings"/>
                <a:cs typeface="Wingdings"/>
              </a:rPr>
              <a:t></a:t>
            </a:r>
            <a:r>
              <a:rPr dirty="0" sz="2000" spc="-20" b="1">
                <a:latin typeface="Malgun Gothic"/>
                <a:cs typeface="Malgun Gothic"/>
              </a:rPr>
              <a:t>적용분야</a:t>
            </a:r>
            <a:r>
              <a:rPr dirty="0" sz="2000" spc="-170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Malgun Gothic"/>
                <a:cs typeface="Malgun Gothic"/>
              </a:rPr>
              <a:t>및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기대효과</a:t>
            </a:r>
            <a:endParaRPr sz="2000">
              <a:latin typeface="Malgun Gothic"/>
              <a:cs typeface="Malgun Gothic"/>
            </a:endParaRPr>
          </a:p>
          <a:p>
            <a:pPr marL="727710">
              <a:lnSpc>
                <a:spcPct val="100000"/>
              </a:lnSpc>
              <a:spcBef>
                <a:spcPts val="425"/>
              </a:spcBef>
              <a:tabLst>
                <a:tab pos="1003300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멤리스터 등의 뉴로모픽 소자</a:t>
            </a:r>
            <a:r>
              <a:rPr dirty="0" sz="1800">
                <a:latin typeface="Gulim"/>
                <a:cs typeface="Gulim"/>
              </a:rPr>
              <a:t>, </a:t>
            </a:r>
            <a:r>
              <a:rPr dirty="0" sz="1800">
                <a:latin typeface="Gulim"/>
                <a:cs typeface="Gulim"/>
              </a:rPr>
              <a:t>차세대 비휘발성 메모리</a:t>
            </a:r>
            <a:r>
              <a:rPr dirty="0" sz="1800" spc="-10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등</a:t>
            </a:r>
            <a:endParaRPr sz="1800">
              <a:latin typeface="Gulim"/>
              <a:cs typeface="Guli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0">
              <a:lnSpc>
                <a:spcPts val="1585"/>
              </a:lnSpc>
            </a:pPr>
            <a:fld id="{81D60167-4931-47E6-BA6A-407CBD079E47}" type="slidenum">
              <a:rPr dirty="0" spc="2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844" y="6452615"/>
            <a:ext cx="860425" cy="186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latin typeface="Batang"/>
                <a:cs typeface="Batang"/>
              </a:rPr>
              <a:t>P</a:t>
            </a:r>
            <a:r>
              <a:rPr dirty="0" sz="1200" spc="-5">
                <a:latin typeface="Batang"/>
                <a:cs typeface="Batang"/>
              </a:rPr>
              <a:t>ro</a:t>
            </a:r>
            <a:r>
              <a:rPr dirty="0" sz="1200" spc="-10">
                <a:latin typeface="Batang"/>
                <a:cs typeface="Batang"/>
              </a:rPr>
              <a:t>p</a:t>
            </a:r>
            <a:r>
              <a:rPr dirty="0" sz="1200" spc="-5">
                <a:latin typeface="Batang"/>
                <a:cs typeface="Batang"/>
              </a:rPr>
              <a:t>ri</a:t>
            </a:r>
            <a:r>
              <a:rPr dirty="0" sz="1200" spc="5">
                <a:latin typeface="Batang"/>
                <a:cs typeface="Batang"/>
              </a:rPr>
              <a:t>e</a:t>
            </a:r>
            <a:r>
              <a:rPr dirty="0" sz="1200" spc="-5">
                <a:latin typeface="Batang"/>
                <a:cs typeface="Batang"/>
              </a:rPr>
              <a:t>tary</a:t>
            </a:r>
            <a:endParaRPr sz="1200">
              <a:latin typeface="Batang"/>
              <a:cs typeface="Batang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33841" y="6453123"/>
            <a:ext cx="12827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 b="1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5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440" y="993140"/>
            <a:ext cx="8212455" cy="190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51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35" b="1">
                <a:solidFill>
                  <a:srgbClr val="CC0066"/>
                </a:solidFill>
                <a:latin typeface="Malgun Gothic"/>
                <a:cs typeface="Malgun Gothic"/>
              </a:rPr>
              <a:t>기술이전</a:t>
            </a:r>
            <a:r>
              <a:rPr dirty="0" sz="2800" spc="-17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내용</a:t>
            </a:r>
            <a:r>
              <a:rPr dirty="0" sz="2800" spc="-16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5" b="1">
                <a:solidFill>
                  <a:srgbClr val="CC0066"/>
                </a:solidFill>
                <a:latin typeface="Malgun Gothic"/>
                <a:cs typeface="Malgun Gothic"/>
              </a:rPr>
              <a:t>및</a:t>
            </a:r>
            <a:r>
              <a:rPr dirty="0" sz="2800" spc="-15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범위</a:t>
            </a:r>
            <a:endParaRPr sz="2800">
              <a:latin typeface="Malgun Gothic"/>
              <a:cs typeface="Malgun Gothic"/>
            </a:endParaRPr>
          </a:p>
          <a:p>
            <a:pPr marL="489584">
              <a:lnSpc>
                <a:spcPct val="100000"/>
              </a:lnSpc>
              <a:spcBef>
                <a:spcPts val="465"/>
              </a:spcBef>
              <a:tabLst>
                <a:tab pos="856615" algn="l"/>
              </a:tabLst>
            </a:pPr>
            <a:r>
              <a:rPr dirty="0" sz="2000" spc="5">
                <a:solidFill>
                  <a:srgbClr val="6600CC"/>
                </a:solidFill>
                <a:latin typeface="Wingdings"/>
                <a:cs typeface="Wingdings"/>
              </a:rPr>
              <a:t></a:t>
            </a:r>
            <a:r>
              <a:rPr dirty="0" sz="2000" spc="5">
                <a:solidFill>
                  <a:srgbClr val="6600CC"/>
                </a:solidFill>
                <a:latin typeface="Times New Roman"/>
                <a:cs typeface="Times New Roman"/>
              </a:rPr>
              <a:t>	</a:t>
            </a:r>
            <a:r>
              <a:rPr dirty="0" sz="2000" spc="-25" b="1">
                <a:latin typeface="Malgun Gothic"/>
                <a:cs typeface="Malgun Gothic"/>
              </a:rPr>
              <a:t>멤리스터용</a:t>
            </a:r>
            <a:r>
              <a:rPr dirty="0" sz="2000" spc="-155" b="1">
                <a:latin typeface="Malgun Gothic"/>
                <a:cs typeface="Malgun Gothic"/>
              </a:rPr>
              <a:t> </a:t>
            </a:r>
            <a:r>
              <a:rPr dirty="0" sz="2000" spc="-20" b="1">
                <a:latin typeface="Malgun Gothic"/>
                <a:cs typeface="Malgun Gothic"/>
              </a:rPr>
              <a:t>강유전체</a:t>
            </a:r>
            <a:r>
              <a:rPr dirty="0" sz="2000" spc="-17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박막</a:t>
            </a:r>
            <a:r>
              <a:rPr dirty="0" sz="2000" spc="-135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증착</a:t>
            </a:r>
            <a:r>
              <a:rPr dirty="0" sz="2000" spc="-145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기술</a:t>
            </a:r>
            <a:endParaRPr sz="2000">
              <a:latin typeface="Malgun Gothic"/>
              <a:cs typeface="Malgun Gothic"/>
            </a:endParaRPr>
          </a:p>
          <a:p>
            <a:pPr marL="927100" marR="5080">
              <a:lnSpc>
                <a:spcPct val="100000"/>
              </a:lnSpc>
              <a:spcBef>
                <a:spcPts val="425"/>
              </a:spcBef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 </a:t>
            </a:r>
            <a:r>
              <a:rPr dirty="0" sz="1800">
                <a:latin typeface="Gulim"/>
                <a:cs typeface="Gulim"/>
              </a:rPr>
              <a:t>차세대 뉴로모픽 소자나 차세대 메모리의 핵심 소재인 </a:t>
            </a:r>
            <a:r>
              <a:rPr dirty="0" sz="1800" spc="-5">
                <a:latin typeface="Gulim"/>
                <a:cs typeface="Gulim"/>
              </a:rPr>
              <a:t>(Hf,Zr)O2 </a:t>
            </a:r>
            <a:r>
              <a:rPr dirty="0" sz="1800">
                <a:latin typeface="Gulim"/>
                <a:cs typeface="Gulim"/>
              </a:rPr>
              <a:t>강유 </a:t>
            </a:r>
            <a:r>
              <a:rPr dirty="0" sz="1800" spc="-45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전체 박막의 스퍼터링 방법을 이용한 대면적 증착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기술</a:t>
            </a:r>
            <a:endParaRPr sz="1800">
              <a:latin typeface="Gulim"/>
              <a:cs typeface="Gulim"/>
            </a:endParaRPr>
          </a:p>
          <a:p>
            <a:pPr marL="12700">
              <a:lnSpc>
                <a:spcPts val="3295"/>
              </a:lnSpc>
              <a:spcBef>
                <a:spcPts val="690"/>
              </a:spcBef>
            </a:pPr>
            <a:r>
              <a:rPr dirty="0" sz="2800" spc="-5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800" spc="-52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기술</a:t>
            </a:r>
            <a:r>
              <a:rPr dirty="0" sz="2800" spc="-165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25" b="1">
                <a:solidFill>
                  <a:srgbClr val="CC0066"/>
                </a:solidFill>
                <a:latin typeface="Malgun Gothic"/>
                <a:cs typeface="Malgun Gothic"/>
              </a:rPr>
              <a:t>개발</a:t>
            </a:r>
            <a:r>
              <a:rPr dirty="0" sz="2800" spc="-160" b="1">
                <a:solidFill>
                  <a:srgbClr val="CC0066"/>
                </a:solidFill>
                <a:latin typeface="Malgun Gothic"/>
                <a:cs typeface="Malgun Gothic"/>
              </a:rPr>
              <a:t> </a:t>
            </a:r>
            <a:r>
              <a:rPr dirty="0" sz="2800" spc="-45" b="1">
                <a:solidFill>
                  <a:srgbClr val="CC0066"/>
                </a:solidFill>
                <a:latin typeface="Malgun Gothic"/>
                <a:cs typeface="Malgun Gothic"/>
              </a:rPr>
              <a:t>개념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378958" y="6409131"/>
            <a:ext cx="2967355" cy="24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314" sz="1800" spc="82">
                <a:latin typeface="Batang"/>
                <a:cs typeface="Batang"/>
              </a:rPr>
              <a:t>I</a:t>
            </a:r>
            <a:r>
              <a:rPr dirty="0" baseline="2314" sz="1800" spc="30">
                <a:latin typeface="Batang"/>
                <a:cs typeface="Batang"/>
              </a:rPr>
              <a:t>CT</a:t>
            </a:r>
            <a:r>
              <a:rPr dirty="0" baseline="2314" sz="1800" spc="30">
                <a:latin typeface="Gulim"/>
                <a:cs typeface="Gulim"/>
              </a:rPr>
              <a:t>소재부품연구소</a:t>
            </a:r>
            <a:r>
              <a:rPr dirty="0" baseline="2314" sz="1800" spc="67">
                <a:latin typeface="Batang"/>
                <a:cs typeface="Batang"/>
              </a:rPr>
              <a:t>/</a:t>
            </a:r>
            <a:r>
              <a:rPr dirty="0" baseline="2314" sz="1800" spc="-450">
                <a:latin typeface="Gulim"/>
                <a:cs typeface="Gulim"/>
              </a:rPr>
              <a:t>소</a:t>
            </a:r>
            <a:r>
              <a:rPr dirty="0" sz="1600" spc="-625">
                <a:latin typeface="Gulim"/>
                <a:cs typeface="Gulim"/>
              </a:rPr>
              <a:t>4</a:t>
            </a:r>
            <a:r>
              <a:rPr dirty="0" baseline="2314" sz="1800">
                <a:latin typeface="Gulim"/>
                <a:cs typeface="Gulim"/>
              </a:rPr>
              <a:t>재부품원천연구본부</a:t>
            </a:r>
            <a:endParaRPr baseline="2314" sz="1800">
              <a:latin typeface="Gulim"/>
              <a:cs typeface="Guli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1430" y="5887008"/>
            <a:ext cx="2395855" cy="297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120" b="1">
                <a:solidFill>
                  <a:srgbClr val="663300"/>
                </a:solidFill>
                <a:latin typeface="Malgun Gothic"/>
                <a:cs typeface="Malgun Gothic"/>
              </a:rPr>
              <a:t>차세대</a:t>
            </a:r>
            <a:r>
              <a:rPr dirty="0" sz="1900" spc="-275" b="1">
                <a:solidFill>
                  <a:srgbClr val="663300"/>
                </a:solidFill>
                <a:latin typeface="Malgun Gothic"/>
                <a:cs typeface="Malgun Gothic"/>
              </a:rPr>
              <a:t> </a:t>
            </a:r>
            <a:r>
              <a:rPr dirty="0" sz="1900" spc="-125" b="1">
                <a:solidFill>
                  <a:srgbClr val="663300"/>
                </a:solidFill>
                <a:latin typeface="Malgun Gothic"/>
                <a:cs typeface="Malgun Gothic"/>
              </a:rPr>
              <a:t>메모리</a:t>
            </a:r>
            <a:r>
              <a:rPr dirty="0" sz="1800" spc="-125" b="1" i="1">
                <a:solidFill>
                  <a:srgbClr val="663300"/>
                </a:solidFill>
                <a:latin typeface="Arial"/>
                <a:cs typeface="Arial"/>
              </a:rPr>
              <a:t>/</a:t>
            </a:r>
            <a:r>
              <a:rPr dirty="0" sz="1900" spc="-125" b="1">
                <a:solidFill>
                  <a:srgbClr val="663300"/>
                </a:solidFill>
                <a:latin typeface="Malgun Gothic"/>
                <a:cs typeface="Malgun Gothic"/>
              </a:rPr>
              <a:t>멤리스터</a:t>
            </a:r>
            <a:endParaRPr sz="190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5998" y="5887008"/>
            <a:ext cx="1666239" cy="28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270"/>
              </a:lnSpc>
            </a:pPr>
            <a:r>
              <a:rPr dirty="0" sz="1900" spc="-125" b="1">
                <a:solidFill>
                  <a:srgbClr val="663300"/>
                </a:solidFill>
                <a:latin typeface="Malgun Gothic"/>
                <a:cs typeface="Malgun Gothic"/>
              </a:rPr>
              <a:t>스퍼터링</a:t>
            </a:r>
            <a:r>
              <a:rPr dirty="0" sz="1900" spc="-315" b="1">
                <a:solidFill>
                  <a:srgbClr val="663300"/>
                </a:solidFill>
                <a:latin typeface="Malgun Gothic"/>
                <a:cs typeface="Malgun Gothic"/>
              </a:rPr>
              <a:t> </a:t>
            </a:r>
            <a:r>
              <a:rPr dirty="0" sz="1900" spc="-114" b="1">
                <a:solidFill>
                  <a:srgbClr val="663300"/>
                </a:solidFill>
                <a:latin typeface="Malgun Gothic"/>
                <a:cs typeface="Malgun Gothic"/>
              </a:rPr>
              <a:t>개념도</a:t>
            </a:r>
            <a:endParaRPr sz="1900">
              <a:latin typeface="Malgun Gothic"/>
              <a:cs typeface="Malgun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40171" y="3573335"/>
            <a:ext cx="2880359" cy="2095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99766" y="3379152"/>
            <a:ext cx="2901314" cy="24333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7391" y="3141027"/>
            <a:ext cx="2673985" cy="26714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5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0117" y="1021092"/>
            <a:ext cx="7476235" cy="5434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5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5573" y="1180680"/>
            <a:ext cx="7510907" cy="48406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5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48" y="1079588"/>
            <a:ext cx="9126474" cy="5157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033" y="6501516"/>
            <a:ext cx="0" cy="119380"/>
          </a:xfrm>
          <a:custGeom>
            <a:avLst/>
            <a:gdLst/>
            <a:ahLst/>
            <a:cxnLst/>
            <a:rect l="l" t="t" r="r" b="b"/>
            <a:pathLst>
              <a:path w="0" h="119379">
                <a:moveTo>
                  <a:pt x="0" y="0"/>
                </a:moveTo>
                <a:lnTo>
                  <a:pt x="0" y="118769"/>
                </a:lnTo>
              </a:path>
            </a:pathLst>
          </a:custGeom>
          <a:ln w="4659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7232" y="652637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0"/>
                </a:moveTo>
                <a:lnTo>
                  <a:pt x="0" y="93910"/>
                </a:lnTo>
              </a:path>
            </a:pathLst>
          </a:custGeom>
          <a:ln w="46601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112" y="6513946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248" y="0"/>
                </a:lnTo>
              </a:path>
            </a:pathLst>
          </a:custGeom>
          <a:ln w="24858">
            <a:solidFill>
              <a:srgbClr val="0A408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8886" y="6501517"/>
            <a:ext cx="153035" cy="119380"/>
          </a:xfrm>
          <a:custGeom>
            <a:avLst/>
            <a:gdLst/>
            <a:ahLst/>
            <a:cxnLst/>
            <a:rect l="l" t="t" r="r" b="b"/>
            <a:pathLst>
              <a:path w="153034" h="119379">
                <a:moveTo>
                  <a:pt x="152814" y="0"/>
                </a:moveTo>
                <a:lnTo>
                  <a:pt x="0" y="0"/>
                </a:lnTo>
                <a:lnTo>
                  <a:pt x="0" y="95980"/>
                </a:lnTo>
                <a:lnTo>
                  <a:pt x="22613" y="118768"/>
                </a:lnTo>
                <a:lnTo>
                  <a:pt x="152814" y="118768"/>
                </a:lnTo>
                <a:lnTo>
                  <a:pt x="152814" y="93218"/>
                </a:lnTo>
                <a:lnTo>
                  <a:pt x="46597" y="93218"/>
                </a:lnTo>
                <a:lnTo>
                  <a:pt x="46597" y="71813"/>
                </a:lnTo>
                <a:lnTo>
                  <a:pt x="152814" y="71813"/>
                </a:lnTo>
                <a:lnTo>
                  <a:pt x="152814" y="46955"/>
                </a:lnTo>
                <a:lnTo>
                  <a:pt x="46597" y="46955"/>
                </a:lnTo>
                <a:lnTo>
                  <a:pt x="46597" y="24858"/>
                </a:lnTo>
                <a:lnTo>
                  <a:pt x="152814" y="24858"/>
                </a:lnTo>
                <a:lnTo>
                  <a:pt x="152814" y="0"/>
                </a:lnTo>
                <a:close/>
              </a:path>
            </a:pathLst>
          </a:custGeom>
          <a:solidFill>
            <a:srgbClr val="0A40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1005" y="6565045"/>
            <a:ext cx="118745" cy="62865"/>
          </a:xfrm>
          <a:custGeom>
            <a:avLst/>
            <a:gdLst/>
            <a:ahLst/>
            <a:cxnLst/>
            <a:rect l="l" t="t" r="r" b="b"/>
            <a:pathLst>
              <a:path w="118744" h="62865">
                <a:moveTo>
                  <a:pt x="55514" y="0"/>
                </a:moveTo>
                <a:lnTo>
                  <a:pt x="0" y="0"/>
                </a:lnTo>
                <a:lnTo>
                  <a:pt x="63060" y="62836"/>
                </a:lnTo>
                <a:lnTo>
                  <a:pt x="118547" y="62836"/>
                </a:lnTo>
                <a:lnTo>
                  <a:pt x="5551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658" y="6501517"/>
            <a:ext cx="164465" cy="119380"/>
          </a:xfrm>
          <a:custGeom>
            <a:avLst/>
            <a:gdLst/>
            <a:ahLst/>
            <a:cxnLst/>
            <a:rect l="l" t="t" r="r" b="b"/>
            <a:pathLst>
              <a:path w="164465" h="119379">
                <a:moveTo>
                  <a:pt x="141844" y="0"/>
                </a:moveTo>
                <a:lnTo>
                  <a:pt x="0" y="0"/>
                </a:lnTo>
                <a:lnTo>
                  <a:pt x="0" y="118768"/>
                </a:lnTo>
                <a:lnTo>
                  <a:pt x="47281" y="118768"/>
                </a:lnTo>
                <a:lnTo>
                  <a:pt x="47281" y="24858"/>
                </a:lnTo>
                <a:lnTo>
                  <a:pt x="164456" y="24858"/>
                </a:lnTo>
                <a:lnTo>
                  <a:pt x="164456" y="22786"/>
                </a:lnTo>
                <a:lnTo>
                  <a:pt x="163770" y="17951"/>
                </a:lnTo>
                <a:lnTo>
                  <a:pt x="146647" y="689"/>
                </a:lnTo>
                <a:lnTo>
                  <a:pt x="141844" y="0"/>
                </a:lnTo>
                <a:close/>
              </a:path>
              <a:path w="164465" h="119379">
                <a:moveTo>
                  <a:pt x="164456" y="24858"/>
                </a:moveTo>
                <a:lnTo>
                  <a:pt x="117861" y="24858"/>
                </a:lnTo>
                <a:lnTo>
                  <a:pt x="117861" y="63527"/>
                </a:lnTo>
                <a:lnTo>
                  <a:pt x="164456" y="63527"/>
                </a:lnTo>
                <a:lnTo>
                  <a:pt x="164456" y="24858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2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기술이전 내용 및</a:t>
            </a:r>
            <a:r>
              <a:rPr dirty="0" spc="50"/>
              <a:t> </a:t>
            </a:r>
            <a:r>
              <a:rPr dirty="0"/>
              <a:t>범위</a:t>
            </a:r>
            <a:endParaRPr sz="2800">
              <a:latin typeface="Gulim"/>
              <a:cs typeface="Guli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965" y="1703704"/>
            <a:ext cx="6247765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5"/>
              </a:lnSpc>
            </a:pPr>
            <a:r>
              <a:rPr dirty="0" sz="2000">
                <a:solidFill>
                  <a:srgbClr val="CC0066"/>
                </a:solidFill>
                <a:latin typeface="BatangChe"/>
                <a:cs typeface="BatangChe"/>
              </a:rPr>
              <a:t>▣</a:t>
            </a:r>
            <a:r>
              <a:rPr dirty="0" sz="2000" spc="-315">
                <a:solidFill>
                  <a:srgbClr val="CC0066"/>
                </a:solidFill>
                <a:latin typeface="BatangChe"/>
                <a:cs typeface="BatangChe"/>
              </a:rPr>
              <a:t> </a:t>
            </a:r>
            <a:r>
              <a:rPr dirty="0" sz="2000" spc="-40" b="1">
                <a:latin typeface="Malgun Gothic"/>
                <a:cs typeface="Malgun Gothic"/>
              </a:rPr>
              <a:t>기술성숙도</a:t>
            </a:r>
            <a:r>
              <a:rPr dirty="0" sz="2000" spc="-40">
                <a:latin typeface="Gulim"/>
                <a:cs typeface="Gulim"/>
              </a:rPr>
              <a:t>(TRL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>
                <a:latin typeface="Gulim"/>
                <a:cs typeface="Gulim"/>
              </a:rPr>
              <a:t>:</a:t>
            </a:r>
            <a:r>
              <a:rPr dirty="0" sz="2000" spc="-220">
                <a:latin typeface="Gulim"/>
                <a:cs typeface="Gulim"/>
              </a:rPr>
              <a:t> </a:t>
            </a:r>
            <a:r>
              <a:rPr dirty="0" sz="2000" spc="-90">
                <a:latin typeface="Gulim"/>
                <a:cs typeface="Gulim"/>
              </a:rPr>
              <a:t>Technology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 spc="-85">
                <a:latin typeface="Gulim"/>
                <a:cs typeface="Gulim"/>
              </a:rPr>
              <a:t>Readiness</a:t>
            </a:r>
            <a:r>
              <a:rPr dirty="0" sz="2000" spc="-250">
                <a:latin typeface="Gulim"/>
                <a:cs typeface="Gulim"/>
              </a:rPr>
              <a:t> </a:t>
            </a:r>
            <a:r>
              <a:rPr dirty="0" sz="2000" spc="-80">
                <a:latin typeface="Gulim"/>
                <a:cs typeface="Gulim"/>
              </a:rPr>
              <a:t>Level)</a:t>
            </a:r>
            <a:r>
              <a:rPr dirty="0" sz="2000" spc="-60">
                <a:latin typeface="Gulim"/>
                <a:cs typeface="Gulim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단계</a:t>
            </a:r>
            <a:r>
              <a:rPr dirty="0" sz="2000" spc="-125" b="1">
                <a:latin typeface="Malgun Gothic"/>
                <a:cs typeface="Malgun Gothic"/>
              </a:rPr>
              <a:t> </a:t>
            </a:r>
            <a:r>
              <a:rPr dirty="0" sz="2000" b="1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3702" y="1703704"/>
            <a:ext cx="1187450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5"/>
              </a:lnSpc>
              <a:tabLst>
                <a:tab pos="271145" algn="l"/>
                <a:tab pos="579120" algn="l"/>
              </a:tabLst>
            </a:pPr>
            <a:r>
              <a:rPr dirty="0" sz="2000" spc="85" b="1">
                <a:latin typeface="Arial"/>
                <a:cs typeface="Arial"/>
              </a:rPr>
              <a:t>(</a:t>
            </a:r>
            <a:r>
              <a:rPr dirty="0" sz="2000" spc="85" b="1">
                <a:latin typeface="Arial"/>
                <a:cs typeface="Arial"/>
              </a:rPr>
              <a:t>	</a:t>
            </a:r>
            <a:r>
              <a:rPr dirty="0" sz="2000" spc="35" b="1">
                <a:latin typeface="Arial"/>
                <a:cs typeface="Arial"/>
              </a:rPr>
              <a:t>5</a:t>
            </a:r>
            <a:r>
              <a:rPr dirty="0" sz="2000" spc="35" b="1">
                <a:latin typeface="Arial"/>
                <a:cs typeface="Arial"/>
              </a:rPr>
              <a:t>	</a:t>
            </a:r>
            <a:r>
              <a:rPr dirty="0" sz="2000" spc="80" b="1">
                <a:latin typeface="Arial"/>
                <a:cs typeface="Arial"/>
              </a:rPr>
              <a:t>)</a:t>
            </a:r>
            <a:r>
              <a:rPr dirty="0" sz="2000" spc="-40" b="1">
                <a:latin typeface="Malgun Gothic"/>
                <a:cs typeface="Malgun Gothic"/>
              </a:rPr>
              <a:t>단계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3850" y="2199855"/>
            <a:ext cx="8572500" cy="418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6334" y="1163954"/>
            <a:ext cx="200850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latin typeface="Wingdings"/>
                <a:cs typeface="Wingdings"/>
              </a:rPr>
              <a:t></a:t>
            </a:r>
            <a:r>
              <a:rPr dirty="0" sz="2000" spc="-1135">
                <a:latin typeface="Wingdings"/>
                <a:cs typeface="Wingdings"/>
              </a:rPr>
              <a:t></a:t>
            </a:r>
            <a:r>
              <a:rPr dirty="0" sz="2000" spc="-10" b="1">
                <a:latin typeface="Malgun Gothic"/>
                <a:cs typeface="Malgun Gothic"/>
              </a:rPr>
              <a:t>기술</a:t>
            </a:r>
            <a:r>
              <a:rPr dirty="0" sz="2000" spc="-240" b="1">
                <a:latin typeface="Malgun Gothic"/>
                <a:cs typeface="Malgun Gothic"/>
              </a:rPr>
              <a:t> </a:t>
            </a:r>
            <a:r>
              <a:rPr dirty="0" sz="2000" spc="-10" b="1">
                <a:latin typeface="Malgun Gothic"/>
                <a:cs typeface="Malgun Gothic"/>
              </a:rPr>
              <a:t>개발</a:t>
            </a:r>
            <a:r>
              <a:rPr dirty="0" sz="2000" spc="-240" b="1">
                <a:latin typeface="Malgun Gothic"/>
                <a:cs typeface="Malgun Gothic"/>
              </a:rPr>
              <a:t> </a:t>
            </a:r>
            <a:r>
              <a:rPr dirty="0" sz="2000" spc="-25" b="1">
                <a:latin typeface="Malgun Gothic"/>
                <a:cs typeface="Malgun Gothic"/>
              </a:rPr>
              <a:t>현황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295"/>
              </a:lnSpc>
            </a:pPr>
            <a:r>
              <a:rPr dirty="0" sz="2800" spc="-175" b="1">
                <a:latin typeface="Arial Black"/>
                <a:cs typeface="Arial Black"/>
              </a:rPr>
              <a:t>3</a:t>
            </a:r>
            <a:r>
              <a:rPr dirty="0" spc="-175">
                <a:latin typeface="Gulim"/>
                <a:cs typeface="Gulim"/>
              </a:rPr>
              <a:t>. </a:t>
            </a:r>
            <a:r>
              <a:rPr dirty="0"/>
              <a:t>기술의</a:t>
            </a:r>
            <a:r>
              <a:rPr dirty="0" spc="65"/>
              <a:t> </a:t>
            </a:r>
            <a:r>
              <a:rPr dirty="0"/>
              <a:t>사업성</a:t>
            </a:r>
            <a:endParaRPr sz="2800">
              <a:latin typeface="Gulim"/>
              <a:cs typeface="Guli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94376" y="6394702"/>
            <a:ext cx="496824" cy="347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80888" y="6394702"/>
            <a:ext cx="1277112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47688" y="6394702"/>
            <a:ext cx="274320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1695" y="6394702"/>
            <a:ext cx="173431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35695" y="6394702"/>
            <a:ext cx="26060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2251" y="1240536"/>
            <a:ext cx="4126991" cy="24719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750" y="1268475"/>
            <a:ext cx="4032250" cy="23764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9750" y="1268475"/>
            <a:ext cx="4032250" cy="2376805"/>
          </a:xfrm>
          <a:custGeom>
            <a:avLst/>
            <a:gdLst/>
            <a:ahLst/>
            <a:cxnLst/>
            <a:rect l="l" t="t" r="r" b="b"/>
            <a:pathLst>
              <a:path w="4032250" h="2376804">
                <a:moveTo>
                  <a:pt x="0" y="159003"/>
                </a:moveTo>
                <a:lnTo>
                  <a:pt x="8106" y="108720"/>
                </a:lnTo>
                <a:lnTo>
                  <a:pt x="30681" y="65068"/>
                </a:lnTo>
                <a:lnTo>
                  <a:pt x="65104" y="30658"/>
                </a:lnTo>
                <a:lnTo>
                  <a:pt x="108755" y="8099"/>
                </a:lnTo>
                <a:lnTo>
                  <a:pt x="159016" y="0"/>
                </a:lnTo>
                <a:lnTo>
                  <a:pt x="3873246" y="0"/>
                </a:lnTo>
                <a:lnTo>
                  <a:pt x="3923481" y="8099"/>
                </a:lnTo>
                <a:lnTo>
                  <a:pt x="3967126" y="30658"/>
                </a:lnTo>
                <a:lnTo>
                  <a:pt x="4001554" y="65068"/>
                </a:lnTo>
                <a:lnTo>
                  <a:pt x="4024138" y="108720"/>
                </a:lnTo>
                <a:lnTo>
                  <a:pt x="4032250" y="159003"/>
                </a:lnTo>
                <a:lnTo>
                  <a:pt x="4032250" y="2217420"/>
                </a:lnTo>
                <a:lnTo>
                  <a:pt x="4024138" y="2267655"/>
                </a:lnTo>
                <a:lnTo>
                  <a:pt x="4001554" y="2311300"/>
                </a:lnTo>
                <a:lnTo>
                  <a:pt x="3967126" y="2345728"/>
                </a:lnTo>
                <a:lnTo>
                  <a:pt x="3923481" y="2368312"/>
                </a:lnTo>
                <a:lnTo>
                  <a:pt x="3873246" y="2376424"/>
                </a:lnTo>
                <a:lnTo>
                  <a:pt x="159016" y="2376424"/>
                </a:lnTo>
                <a:lnTo>
                  <a:pt x="108755" y="2368312"/>
                </a:lnTo>
                <a:lnTo>
                  <a:pt x="65104" y="2345728"/>
                </a:lnTo>
                <a:lnTo>
                  <a:pt x="30681" y="2311300"/>
                </a:lnTo>
                <a:lnTo>
                  <a:pt x="8106" y="2267655"/>
                </a:lnTo>
                <a:lnTo>
                  <a:pt x="0" y="2217420"/>
                </a:lnTo>
                <a:lnTo>
                  <a:pt x="0" y="15900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24755" y="1240536"/>
            <a:ext cx="4126992" cy="2471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000" y="1268475"/>
            <a:ext cx="4032250" cy="2376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000" y="1268475"/>
            <a:ext cx="4032250" cy="2376805"/>
          </a:xfrm>
          <a:custGeom>
            <a:avLst/>
            <a:gdLst/>
            <a:ahLst/>
            <a:cxnLst/>
            <a:rect l="l" t="t" r="r" b="b"/>
            <a:pathLst>
              <a:path w="4032250" h="2376804">
                <a:moveTo>
                  <a:pt x="0" y="133603"/>
                </a:moveTo>
                <a:lnTo>
                  <a:pt x="6811" y="91374"/>
                </a:lnTo>
                <a:lnTo>
                  <a:pt x="25777" y="54699"/>
                </a:lnTo>
                <a:lnTo>
                  <a:pt x="54699" y="25777"/>
                </a:lnTo>
                <a:lnTo>
                  <a:pt x="91374" y="6811"/>
                </a:lnTo>
                <a:lnTo>
                  <a:pt x="133603" y="0"/>
                </a:lnTo>
                <a:lnTo>
                  <a:pt x="3898646" y="0"/>
                </a:lnTo>
                <a:lnTo>
                  <a:pt x="3940875" y="6811"/>
                </a:lnTo>
                <a:lnTo>
                  <a:pt x="3977550" y="25777"/>
                </a:lnTo>
                <a:lnTo>
                  <a:pt x="4006472" y="54699"/>
                </a:lnTo>
                <a:lnTo>
                  <a:pt x="4025438" y="91374"/>
                </a:lnTo>
                <a:lnTo>
                  <a:pt x="4032250" y="133603"/>
                </a:lnTo>
                <a:lnTo>
                  <a:pt x="4032250" y="2242820"/>
                </a:lnTo>
                <a:lnTo>
                  <a:pt x="4025438" y="2285049"/>
                </a:lnTo>
                <a:lnTo>
                  <a:pt x="4006472" y="2321724"/>
                </a:lnTo>
                <a:lnTo>
                  <a:pt x="3977550" y="2350646"/>
                </a:lnTo>
                <a:lnTo>
                  <a:pt x="3940875" y="2369612"/>
                </a:lnTo>
                <a:lnTo>
                  <a:pt x="3898646" y="2376424"/>
                </a:lnTo>
                <a:lnTo>
                  <a:pt x="133603" y="2376424"/>
                </a:lnTo>
                <a:lnTo>
                  <a:pt x="91374" y="2369612"/>
                </a:lnTo>
                <a:lnTo>
                  <a:pt x="54699" y="2350646"/>
                </a:lnTo>
                <a:lnTo>
                  <a:pt x="25777" y="2321724"/>
                </a:lnTo>
                <a:lnTo>
                  <a:pt x="6811" y="2285049"/>
                </a:lnTo>
                <a:lnTo>
                  <a:pt x="0" y="2242820"/>
                </a:lnTo>
                <a:lnTo>
                  <a:pt x="0" y="133603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2251" y="3617976"/>
            <a:ext cx="4126991" cy="2470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9750" y="3644900"/>
            <a:ext cx="4032250" cy="23764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9750" y="3644900"/>
            <a:ext cx="4032250" cy="2376805"/>
          </a:xfrm>
          <a:custGeom>
            <a:avLst/>
            <a:gdLst/>
            <a:ahLst/>
            <a:cxnLst/>
            <a:rect l="l" t="t" r="r" b="b"/>
            <a:pathLst>
              <a:path w="4032250" h="2376804">
                <a:moveTo>
                  <a:pt x="0" y="133604"/>
                </a:moveTo>
                <a:lnTo>
                  <a:pt x="6811" y="91374"/>
                </a:lnTo>
                <a:lnTo>
                  <a:pt x="25777" y="54699"/>
                </a:lnTo>
                <a:lnTo>
                  <a:pt x="54699" y="25777"/>
                </a:lnTo>
                <a:lnTo>
                  <a:pt x="91374" y="6811"/>
                </a:lnTo>
                <a:lnTo>
                  <a:pt x="133604" y="0"/>
                </a:lnTo>
                <a:lnTo>
                  <a:pt x="3898646" y="0"/>
                </a:lnTo>
                <a:lnTo>
                  <a:pt x="3940875" y="6811"/>
                </a:lnTo>
                <a:lnTo>
                  <a:pt x="3977550" y="25777"/>
                </a:lnTo>
                <a:lnTo>
                  <a:pt x="4006472" y="54699"/>
                </a:lnTo>
                <a:lnTo>
                  <a:pt x="4025438" y="91374"/>
                </a:lnTo>
                <a:lnTo>
                  <a:pt x="4032250" y="133604"/>
                </a:lnTo>
                <a:lnTo>
                  <a:pt x="4032250" y="2242883"/>
                </a:lnTo>
                <a:lnTo>
                  <a:pt x="4025438" y="2285112"/>
                </a:lnTo>
                <a:lnTo>
                  <a:pt x="4006472" y="2321788"/>
                </a:lnTo>
                <a:lnTo>
                  <a:pt x="3977550" y="2350709"/>
                </a:lnTo>
                <a:lnTo>
                  <a:pt x="3940875" y="2369676"/>
                </a:lnTo>
                <a:lnTo>
                  <a:pt x="3898646" y="2376487"/>
                </a:lnTo>
                <a:lnTo>
                  <a:pt x="133604" y="2376487"/>
                </a:lnTo>
                <a:lnTo>
                  <a:pt x="91374" y="2369676"/>
                </a:lnTo>
                <a:lnTo>
                  <a:pt x="54699" y="2350709"/>
                </a:lnTo>
                <a:lnTo>
                  <a:pt x="25777" y="2321788"/>
                </a:lnTo>
                <a:lnTo>
                  <a:pt x="6811" y="2285112"/>
                </a:lnTo>
                <a:lnTo>
                  <a:pt x="0" y="2242883"/>
                </a:lnTo>
                <a:lnTo>
                  <a:pt x="0" y="133604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24755" y="3617976"/>
            <a:ext cx="4126992" cy="2470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72000" y="3644900"/>
            <a:ext cx="4032250" cy="23764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72000" y="3644900"/>
            <a:ext cx="4032250" cy="2376805"/>
          </a:xfrm>
          <a:custGeom>
            <a:avLst/>
            <a:gdLst/>
            <a:ahLst/>
            <a:cxnLst/>
            <a:rect l="l" t="t" r="r" b="b"/>
            <a:pathLst>
              <a:path w="4032250" h="2376804">
                <a:moveTo>
                  <a:pt x="0" y="125094"/>
                </a:moveTo>
                <a:lnTo>
                  <a:pt x="9830" y="76402"/>
                </a:lnTo>
                <a:lnTo>
                  <a:pt x="36639" y="36639"/>
                </a:lnTo>
                <a:lnTo>
                  <a:pt x="76402" y="9830"/>
                </a:lnTo>
                <a:lnTo>
                  <a:pt x="125095" y="0"/>
                </a:lnTo>
                <a:lnTo>
                  <a:pt x="3907154" y="0"/>
                </a:lnTo>
                <a:lnTo>
                  <a:pt x="3955847" y="9830"/>
                </a:lnTo>
                <a:lnTo>
                  <a:pt x="3995610" y="36639"/>
                </a:lnTo>
                <a:lnTo>
                  <a:pt x="4022419" y="76402"/>
                </a:lnTo>
                <a:lnTo>
                  <a:pt x="4032250" y="125094"/>
                </a:lnTo>
                <a:lnTo>
                  <a:pt x="4032250" y="2251367"/>
                </a:lnTo>
                <a:lnTo>
                  <a:pt x="4022419" y="2300069"/>
                </a:lnTo>
                <a:lnTo>
                  <a:pt x="3995610" y="2339840"/>
                </a:lnTo>
                <a:lnTo>
                  <a:pt x="3955847" y="2366654"/>
                </a:lnTo>
                <a:lnTo>
                  <a:pt x="3907154" y="2376487"/>
                </a:lnTo>
                <a:lnTo>
                  <a:pt x="125095" y="2376487"/>
                </a:lnTo>
                <a:lnTo>
                  <a:pt x="76402" y="2366654"/>
                </a:lnTo>
                <a:lnTo>
                  <a:pt x="36639" y="2339840"/>
                </a:lnTo>
                <a:lnTo>
                  <a:pt x="9830" y="2300069"/>
                </a:lnTo>
                <a:lnTo>
                  <a:pt x="0" y="2251367"/>
                </a:lnTo>
                <a:lnTo>
                  <a:pt x="0" y="125094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51275" y="2914650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720725" y="0"/>
                </a:moveTo>
                <a:lnTo>
                  <a:pt x="673340" y="1533"/>
                </a:lnTo>
                <a:lnTo>
                  <a:pt x="626773" y="6069"/>
                </a:lnTo>
                <a:lnTo>
                  <a:pt x="581119" y="13513"/>
                </a:lnTo>
                <a:lnTo>
                  <a:pt x="536473" y="23770"/>
                </a:lnTo>
                <a:lnTo>
                  <a:pt x="492930" y="36745"/>
                </a:lnTo>
                <a:lnTo>
                  <a:pt x="450585" y="52343"/>
                </a:lnTo>
                <a:lnTo>
                  <a:pt x="409533" y="70469"/>
                </a:lnTo>
                <a:lnTo>
                  <a:pt x="369869" y="91028"/>
                </a:lnTo>
                <a:lnTo>
                  <a:pt x="331688" y="113925"/>
                </a:lnTo>
                <a:lnTo>
                  <a:pt x="295086" y="139066"/>
                </a:lnTo>
                <a:lnTo>
                  <a:pt x="260156" y="166354"/>
                </a:lnTo>
                <a:lnTo>
                  <a:pt x="226994" y="195695"/>
                </a:lnTo>
                <a:lnTo>
                  <a:pt x="195695" y="226994"/>
                </a:lnTo>
                <a:lnTo>
                  <a:pt x="166354" y="260156"/>
                </a:lnTo>
                <a:lnTo>
                  <a:pt x="139066" y="295086"/>
                </a:lnTo>
                <a:lnTo>
                  <a:pt x="113925" y="331688"/>
                </a:lnTo>
                <a:lnTo>
                  <a:pt x="91028" y="369869"/>
                </a:lnTo>
                <a:lnTo>
                  <a:pt x="70469" y="409533"/>
                </a:lnTo>
                <a:lnTo>
                  <a:pt x="52343" y="450585"/>
                </a:lnTo>
                <a:lnTo>
                  <a:pt x="36745" y="492930"/>
                </a:lnTo>
                <a:lnTo>
                  <a:pt x="23770" y="536473"/>
                </a:lnTo>
                <a:lnTo>
                  <a:pt x="13513" y="581119"/>
                </a:lnTo>
                <a:lnTo>
                  <a:pt x="6069" y="626773"/>
                </a:lnTo>
                <a:lnTo>
                  <a:pt x="1533" y="673340"/>
                </a:lnTo>
                <a:lnTo>
                  <a:pt x="0" y="720725"/>
                </a:lnTo>
                <a:lnTo>
                  <a:pt x="1533" y="768109"/>
                </a:lnTo>
                <a:lnTo>
                  <a:pt x="6069" y="814676"/>
                </a:lnTo>
                <a:lnTo>
                  <a:pt x="13513" y="860330"/>
                </a:lnTo>
                <a:lnTo>
                  <a:pt x="23770" y="904976"/>
                </a:lnTo>
                <a:lnTo>
                  <a:pt x="36745" y="948519"/>
                </a:lnTo>
                <a:lnTo>
                  <a:pt x="52343" y="990864"/>
                </a:lnTo>
                <a:lnTo>
                  <a:pt x="70469" y="1031916"/>
                </a:lnTo>
                <a:lnTo>
                  <a:pt x="91028" y="1071580"/>
                </a:lnTo>
                <a:lnTo>
                  <a:pt x="113925" y="1109761"/>
                </a:lnTo>
                <a:lnTo>
                  <a:pt x="139066" y="1146363"/>
                </a:lnTo>
                <a:lnTo>
                  <a:pt x="166354" y="1181293"/>
                </a:lnTo>
                <a:lnTo>
                  <a:pt x="195695" y="1214455"/>
                </a:lnTo>
                <a:lnTo>
                  <a:pt x="226994" y="1245754"/>
                </a:lnTo>
                <a:lnTo>
                  <a:pt x="260156" y="1275095"/>
                </a:lnTo>
                <a:lnTo>
                  <a:pt x="295086" y="1302383"/>
                </a:lnTo>
                <a:lnTo>
                  <a:pt x="331688" y="1327524"/>
                </a:lnTo>
                <a:lnTo>
                  <a:pt x="369869" y="1350421"/>
                </a:lnTo>
                <a:lnTo>
                  <a:pt x="409533" y="1370980"/>
                </a:lnTo>
                <a:lnTo>
                  <a:pt x="450585" y="1389106"/>
                </a:lnTo>
                <a:lnTo>
                  <a:pt x="492930" y="1404704"/>
                </a:lnTo>
                <a:lnTo>
                  <a:pt x="536473" y="1417679"/>
                </a:lnTo>
                <a:lnTo>
                  <a:pt x="581119" y="1427936"/>
                </a:lnTo>
                <a:lnTo>
                  <a:pt x="626773" y="1435380"/>
                </a:lnTo>
                <a:lnTo>
                  <a:pt x="673340" y="1439916"/>
                </a:lnTo>
                <a:lnTo>
                  <a:pt x="720725" y="1441450"/>
                </a:lnTo>
                <a:lnTo>
                  <a:pt x="768109" y="1439916"/>
                </a:lnTo>
                <a:lnTo>
                  <a:pt x="814676" y="1435380"/>
                </a:lnTo>
                <a:lnTo>
                  <a:pt x="860330" y="1427936"/>
                </a:lnTo>
                <a:lnTo>
                  <a:pt x="904976" y="1417679"/>
                </a:lnTo>
                <a:lnTo>
                  <a:pt x="948519" y="1404704"/>
                </a:lnTo>
                <a:lnTo>
                  <a:pt x="990864" y="1389106"/>
                </a:lnTo>
                <a:lnTo>
                  <a:pt x="1031916" y="1370980"/>
                </a:lnTo>
                <a:lnTo>
                  <a:pt x="1071580" y="1350421"/>
                </a:lnTo>
                <a:lnTo>
                  <a:pt x="1109761" y="1327524"/>
                </a:lnTo>
                <a:lnTo>
                  <a:pt x="1146363" y="1302383"/>
                </a:lnTo>
                <a:lnTo>
                  <a:pt x="1181293" y="1275095"/>
                </a:lnTo>
                <a:lnTo>
                  <a:pt x="1214455" y="1245754"/>
                </a:lnTo>
                <a:lnTo>
                  <a:pt x="1245754" y="1214455"/>
                </a:lnTo>
                <a:lnTo>
                  <a:pt x="1275095" y="1181293"/>
                </a:lnTo>
                <a:lnTo>
                  <a:pt x="1302383" y="1146363"/>
                </a:lnTo>
                <a:lnTo>
                  <a:pt x="1327524" y="1109761"/>
                </a:lnTo>
                <a:lnTo>
                  <a:pt x="1350421" y="1071580"/>
                </a:lnTo>
                <a:lnTo>
                  <a:pt x="1370980" y="1031916"/>
                </a:lnTo>
                <a:lnTo>
                  <a:pt x="1389106" y="990864"/>
                </a:lnTo>
                <a:lnTo>
                  <a:pt x="1404704" y="948519"/>
                </a:lnTo>
                <a:lnTo>
                  <a:pt x="1417679" y="904976"/>
                </a:lnTo>
                <a:lnTo>
                  <a:pt x="1427936" y="860330"/>
                </a:lnTo>
                <a:lnTo>
                  <a:pt x="1435380" y="814676"/>
                </a:lnTo>
                <a:lnTo>
                  <a:pt x="1439916" y="768109"/>
                </a:lnTo>
                <a:lnTo>
                  <a:pt x="1441450" y="720725"/>
                </a:lnTo>
                <a:lnTo>
                  <a:pt x="1439916" y="673340"/>
                </a:lnTo>
                <a:lnTo>
                  <a:pt x="1435380" y="626773"/>
                </a:lnTo>
                <a:lnTo>
                  <a:pt x="1427936" y="581119"/>
                </a:lnTo>
                <a:lnTo>
                  <a:pt x="1417679" y="536473"/>
                </a:lnTo>
                <a:lnTo>
                  <a:pt x="1404704" y="492930"/>
                </a:lnTo>
                <a:lnTo>
                  <a:pt x="1389106" y="450585"/>
                </a:lnTo>
                <a:lnTo>
                  <a:pt x="1370980" y="409533"/>
                </a:lnTo>
                <a:lnTo>
                  <a:pt x="1350421" y="369869"/>
                </a:lnTo>
                <a:lnTo>
                  <a:pt x="1327524" y="331688"/>
                </a:lnTo>
                <a:lnTo>
                  <a:pt x="1302383" y="295086"/>
                </a:lnTo>
                <a:lnTo>
                  <a:pt x="1275095" y="260156"/>
                </a:lnTo>
                <a:lnTo>
                  <a:pt x="1245754" y="226994"/>
                </a:lnTo>
                <a:lnTo>
                  <a:pt x="1214455" y="195695"/>
                </a:lnTo>
                <a:lnTo>
                  <a:pt x="1181293" y="166354"/>
                </a:lnTo>
                <a:lnTo>
                  <a:pt x="1146363" y="139066"/>
                </a:lnTo>
                <a:lnTo>
                  <a:pt x="1109761" y="113925"/>
                </a:lnTo>
                <a:lnTo>
                  <a:pt x="1071580" y="91028"/>
                </a:lnTo>
                <a:lnTo>
                  <a:pt x="1031916" y="70469"/>
                </a:lnTo>
                <a:lnTo>
                  <a:pt x="990864" y="52343"/>
                </a:lnTo>
                <a:lnTo>
                  <a:pt x="948519" y="36745"/>
                </a:lnTo>
                <a:lnTo>
                  <a:pt x="904976" y="23770"/>
                </a:lnTo>
                <a:lnTo>
                  <a:pt x="860330" y="13513"/>
                </a:lnTo>
                <a:lnTo>
                  <a:pt x="814676" y="6069"/>
                </a:lnTo>
                <a:lnTo>
                  <a:pt x="768109" y="1533"/>
                </a:lnTo>
                <a:lnTo>
                  <a:pt x="720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51275" y="2914650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0" y="720725"/>
                </a:moveTo>
                <a:lnTo>
                  <a:pt x="1533" y="673340"/>
                </a:lnTo>
                <a:lnTo>
                  <a:pt x="6069" y="626773"/>
                </a:lnTo>
                <a:lnTo>
                  <a:pt x="13513" y="581119"/>
                </a:lnTo>
                <a:lnTo>
                  <a:pt x="23770" y="536473"/>
                </a:lnTo>
                <a:lnTo>
                  <a:pt x="36745" y="492930"/>
                </a:lnTo>
                <a:lnTo>
                  <a:pt x="52343" y="450585"/>
                </a:lnTo>
                <a:lnTo>
                  <a:pt x="70469" y="409533"/>
                </a:lnTo>
                <a:lnTo>
                  <a:pt x="91028" y="369869"/>
                </a:lnTo>
                <a:lnTo>
                  <a:pt x="113925" y="331688"/>
                </a:lnTo>
                <a:lnTo>
                  <a:pt x="139066" y="295086"/>
                </a:lnTo>
                <a:lnTo>
                  <a:pt x="166354" y="260156"/>
                </a:lnTo>
                <a:lnTo>
                  <a:pt x="195695" y="226994"/>
                </a:lnTo>
                <a:lnTo>
                  <a:pt x="226994" y="195695"/>
                </a:lnTo>
                <a:lnTo>
                  <a:pt x="260156" y="166354"/>
                </a:lnTo>
                <a:lnTo>
                  <a:pt x="295086" y="139066"/>
                </a:lnTo>
                <a:lnTo>
                  <a:pt x="331688" y="113925"/>
                </a:lnTo>
                <a:lnTo>
                  <a:pt x="369869" y="91028"/>
                </a:lnTo>
                <a:lnTo>
                  <a:pt x="409533" y="70469"/>
                </a:lnTo>
                <a:lnTo>
                  <a:pt x="450585" y="52343"/>
                </a:lnTo>
                <a:lnTo>
                  <a:pt x="492930" y="36745"/>
                </a:lnTo>
                <a:lnTo>
                  <a:pt x="536473" y="23770"/>
                </a:lnTo>
                <a:lnTo>
                  <a:pt x="581119" y="13513"/>
                </a:lnTo>
                <a:lnTo>
                  <a:pt x="626773" y="6069"/>
                </a:lnTo>
                <a:lnTo>
                  <a:pt x="673340" y="1533"/>
                </a:lnTo>
                <a:lnTo>
                  <a:pt x="720725" y="0"/>
                </a:lnTo>
                <a:lnTo>
                  <a:pt x="768109" y="1533"/>
                </a:lnTo>
                <a:lnTo>
                  <a:pt x="814676" y="6069"/>
                </a:lnTo>
                <a:lnTo>
                  <a:pt x="860330" y="13513"/>
                </a:lnTo>
                <a:lnTo>
                  <a:pt x="904976" y="23770"/>
                </a:lnTo>
                <a:lnTo>
                  <a:pt x="948519" y="36745"/>
                </a:lnTo>
                <a:lnTo>
                  <a:pt x="990864" y="52343"/>
                </a:lnTo>
                <a:lnTo>
                  <a:pt x="1031916" y="70469"/>
                </a:lnTo>
                <a:lnTo>
                  <a:pt x="1071580" y="91028"/>
                </a:lnTo>
                <a:lnTo>
                  <a:pt x="1109761" y="113925"/>
                </a:lnTo>
                <a:lnTo>
                  <a:pt x="1146363" y="139066"/>
                </a:lnTo>
                <a:lnTo>
                  <a:pt x="1181293" y="166354"/>
                </a:lnTo>
                <a:lnTo>
                  <a:pt x="1214455" y="195695"/>
                </a:lnTo>
                <a:lnTo>
                  <a:pt x="1245754" y="226994"/>
                </a:lnTo>
                <a:lnTo>
                  <a:pt x="1275095" y="260156"/>
                </a:lnTo>
                <a:lnTo>
                  <a:pt x="1302383" y="295086"/>
                </a:lnTo>
                <a:lnTo>
                  <a:pt x="1327524" y="331688"/>
                </a:lnTo>
                <a:lnTo>
                  <a:pt x="1350421" y="369869"/>
                </a:lnTo>
                <a:lnTo>
                  <a:pt x="1370980" y="409533"/>
                </a:lnTo>
                <a:lnTo>
                  <a:pt x="1389106" y="450585"/>
                </a:lnTo>
                <a:lnTo>
                  <a:pt x="1404704" y="492930"/>
                </a:lnTo>
                <a:lnTo>
                  <a:pt x="1417679" y="536473"/>
                </a:lnTo>
                <a:lnTo>
                  <a:pt x="1427936" y="581119"/>
                </a:lnTo>
                <a:lnTo>
                  <a:pt x="1435380" y="626773"/>
                </a:lnTo>
                <a:lnTo>
                  <a:pt x="1439916" y="673340"/>
                </a:lnTo>
                <a:lnTo>
                  <a:pt x="1441450" y="720725"/>
                </a:lnTo>
                <a:lnTo>
                  <a:pt x="1439916" y="768109"/>
                </a:lnTo>
                <a:lnTo>
                  <a:pt x="1435380" y="814676"/>
                </a:lnTo>
                <a:lnTo>
                  <a:pt x="1427936" y="860330"/>
                </a:lnTo>
                <a:lnTo>
                  <a:pt x="1417679" y="904976"/>
                </a:lnTo>
                <a:lnTo>
                  <a:pt x="1404704" y="948519"/>
                </a:lnTo>
                <a:lnTo>
                  <a:pt x="1389106" y="990864"/>
                </a:lnTo>
                <a:lnTo>
                  <a:pt x="1370980" y="1031916"/>
                </a:lnTo>
                <a:lnTo>
                  <a:pt x="1350421" y="1071580"/>
                </a:lnTo>
                <a:lnTo>
                  <a:pt x="1327524" y="1109761"/>
                </a:lnTo>
                <a:lnTo>
                  <a:pt x="1302383" y="1146363"/>
                </a:lnTo>
                <a:lnTo>
                  <a:pt x="1275095" y="1181293"/>
                </a:lnTo>
                <a:lnTo>
                  <a:pt x="1245754" y="1214455"/>
                </a:lnTo>
                <a:lnTo>
                  <a:pt x="1214455" y="1245754"/>
                </a:lnTo>
                <a:lnTo>
                  <a:pt x="1181293" y="1275095"/>
                </a:lnTo>
                <a:lnTo>
                  <a:pt x="1146363" y="1302383"/>
                </a:lnTo>
                <a:lnTo>
                  <a:pt x="1109761" y="1327524"/>
                </a:lnTo>
                <a:lnTo>
                  <a:pt x="1071580" y="1350421"/>
                </a:lnTo>
                <a:lnTo>
                  <a:pt x="1031916" y="1370980"/>
                </a:lnTo>
                <a:lnTo>
                  <a:pt x="990864" y="1389106"/>
                </a:lnTo>
                <a:lnTo>
                  <a:pt x="948519" y="1404704"/>
                </a:lnTo>
                <a:lnTo>
                  <a:pt x="904976" y="1417679"/>
                </a:lnTo>
                <a:lnTo>
                  <a:pt x="860330" y="1427936"/>
                </a:lnTo>
                <a:lnTo>
                  <a:pt x="814676" y="1435380"/>
                </a:lnTo>
                <a:lnTo>
                  <a:pt x="768109" y="1439916"/>
                </a:lnTo>
                <a:lnTo>
                  <a:pt x="720725" y="1441450"/>
                </a:lnTo>
                <a:lnTo>
                  <a:pt x="673340" y="1439916"/>
                </a:lnTo>
                <a:lnTo>
                  <a:pt x="626773" y="1435380"/>
                </a:lnTo>
                <a:lnTo>
                  <a:pt x="581119" y="1427936"/>
                </a:lnTo>
                <a:lnTo>
                  <a:pt x="536473" y="1417679"/>
                </a:lnTo>
                <a:lnTo>
                  <a:pt x="492930" y="1404704"/>
                </a:lnTo>
                <a:lnTo>
                  <a:pt x="450585" y="1389106"/>
                </a:lnTo>
                <a:lnTo>
                  <a:pt x="409533" y="1370980"/>
                </a:lnTo>
                <a:lnTo>
                  <a:pt x="369869" y="1350421"/>
                </a:lnTo>
                <a:lnTo>
                  <a:pt x="331688" y="1327524"/>
                </a:lnTo>
                <a:lnTo>
                  <a:pt x="295086" y="1302383"/>
                </a:lnTo>
                <a:lnTo>
                  <a:pt x="260156" y="1275095"/>
                </a:lnTo>
                <a:lnTo>
                  <a:pt x="226994" y="1245754"/>
                </a:lnTo>
                <a:lnTo>
                  <a:pt x="195695" y="1214455"/>
                </a:lnTo>
                <a:lnTo>
                  <a:pt x="166354" y="1181293"/>
                </a:lnTo>
                <a:lnTo>
                  <a:pt x="139066" y="1146363"/>
                </a:lnTo>
                <a:lnTo>
                  <a:pt x="113925" y="1109761"/>
                </a:lnTo>
                <a:lnTo>
                  <a:pt x="91028" y="1071580"/>
                </a:lnTo>
                <a:lnTo>
                  <a:pt x="70469" y="1031916"/>
                </a:lnTo>
                <a:lnTo>
                  <a:pt x="52343" y="990864"/>
                </a:lnTo>
                <a:lnTo>
                  <a:pt x="36745" y="948519"/>
                </a:lnTo>
                <a:lnTo>
                  <a:pt x="23770" y="904976"/>
                </a:lnTo>
                <a:lnTo>
                  <a:pt x="13513" y="860330"/>
                </a:lnTo>
                <a:lnTo>
                  <a:pt x="6069" y="814676"/>
                </a:lnTo>
                <a:lnTo>
                  <a:pt x="1533" y="768109"/>
                </a:lnTo>
                <a:lnTo>
                  <a:pt x="0" y="7207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85266" y="5450941"/>
            <a:ext cx="2667635" cy="508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Oppo</a:t>
            </a:r>
            <a:r>
              <a:rPr dirty="0" sz="3200" spc="150" b="1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tuni</a:t>
            </a:r>
            <a:r>
              <a:rPr dirty="0" sz="3200" spc="5" b="1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y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-10"/>
              <a:t>P</a:t>
            </a:r>
            <a:r>
              <a:rPr dirty="0" spc="-5"/>
              <a:t>ro</a:t>
            </a:r>
            <a:r>
              <a:rPr dirty="0" spc="-10"/>
              <a:t>p</a:t>
            </a:r>
            <a:r>
              <a:rPr dirty="0" spc="-5"/>
              <a:t>ri</a:t>
            </a:r>
            <a:r>
              <a:rPr dirty="0" spc="5"/>
              <a:t>e</a:t>
            </a:r>
            <a:r>
              <a:rPr dirty="0" spc="-5"/>
              <a:t>tary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70"/>
              </a:lnSpc>
            </a:pPr>
            <a:r>
              <a:rPr dirty="0" spc="5">
                <a:latin typeface="Batang"/>
                <a:cs typeface="Batang"/>
              </a:rPr>
              <a:t>ICT</a:t>
            </a:r>
            <a:r>
              <a:rPr dirty="0" spc="5"/>
              <a:t>소재부품연구소</a:t>
            </a:r>
            <a:r>
              <a:rPr dirty="0" spc="5">
                <a:latin typeface="Batang"/>
                <a:cs typeface="Batang"/>
              </a:rPr>
              <a:t>/</a:t>
            </a:r>
            <a:r>
              <a:rPr dirty="0" spc="5"/>
              <a:t>소재부품원천연구본부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585"/>
              </a:lnSpc>
            </a:pPr>
            <a:fld id="{81D60167-4931-47E6-BA6A-407CBD079E47}" type="slidenum">
              <a:rPr dirty="0" spc="25"/>
              <a:t>10</a:t>
            </a:fld>
          </a:p>
        </p:txBody>
      </p:sp>
      <p:sp>
        <p:nvSpPr>
          <p:cNvPr id="23" name="object 23"/>
          <p:cNvSpPr txBox="1"/>
          <p:nvPr/>
        </p:nvSpPr>
        <p:spPr>
          <a:xfrm>
            <a:off x="6078092" y="3153409"/>
            <a:ext cx="2276475" cy="508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85" b="1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dirty="0" sz="3200" b="1">
                <a:solidFill>
                  <a:srgbClr val="FFFFFF"/>
                </a:solidFill>
                <a:latin typeface="Arial Black"/>
                <a:cs typeface="Arial Black"/>
              </a:rPr>
              <a:t>eakness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23003" y="1385823"/>
            <a:ext cx="73279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52525"/>
                </a:solidFill>
                <a:latin typeface="Wingdings"/>
                <a:cs typeface="Wingdings"/>
              </a:rPr>
              <a:t></a:t>
            </a:r>
            <a:r>
              <a:rPr dirty="0" sz="2000" spc="-1400">
                <a:solidFill>
                  <a:srgbClr val="252525"/>
                </a:solidFill>
                <a:latin typeface="Wingdings"/>
                <a:cs typeface="Wingdings"/>
              </a:rPr>
              <a:t></a:t>
            </a:r>
            <a:r>
              <a:rPr dirty="0" sz="2000" spc="-25" b="1">
                <a:latin typeface="Malgun Gothic"/>
                <a:cs typeface="Malgun Gothic"/>
              </a:rPr>
              <a:t>약점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9993" y="3124708"/>
            <a:ext cx="2079625" cy="982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795">
              <a:lnSpc>
                <a:spcPct val="100000"/>
              </a:lnSpc>
            </a:pPr>
            <a:r>
              <a:rPr dirty="0" sz="3200" spc="5" b="1">
                <a:solidFill>
                  <a:srgbClr val="FFFFFF"/>
                </a:solidFill>
                <a:latin typeface="Arial Black"/>
                <a:cs typeface="Arial Black"/>
              </a:rPr>
              <a:t>Strength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2000">
                <a:solidFill>
                  <a:srgbClr val="252525"/>
                </a:solidFill>
                <a:latin typeface="Wingdings"/>
                <a:cs typeface="Wingdings"/>
              </a:rPr>
              <a:t></a:t>
            </a:r>
            <a:r>
              <a:rPr dirty="0" sz="2000" spc="-1400">
                <a:solidFill>
                  <a:srgbClr val="252525"/>
                </a:solidFill>
                <a:latin typeface="Wingdings"/>
                <a:cs typeface="Wingdings"/>
              </a:rPr>
              <a:t></a:t>
            </a:r>
            <a:r>
              <a:rPr dirty="0" sz="2000" spc="-25" b="1">
                <a:latin typeface="Malgun Gothic"/>
                <a:cs typeface="Malgun Gothic"/>
              </a:rPr>
              <a:t>기회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0240" y="1385823"/>
            <a:ext cx="3799204" cy="1530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52525"/>
                </a:solidFill>
                <a:latin typeface="Wingdings"/>
                <a:cs typeface="Wingdings"/>
              </a:rPr>
              <a:t></a:t>
            </a:r>
            <a:r>
              <a:rPr dirty="0" sz="2000" spc="-1400">
                <a:solidFill>
                  <a:srgbClr val="252525"/>
                </a:solidFill>
                <a:latin typeface="Wingdings"/>
                <a:cs typeface="Wingdings"/>
              </a:rPr>
              <a:t></a:t>
            </a:r>
            <a:r>
              <a:rPr dirty="0" sz="2000" spc="-25" b="1">
                <a:latin typeface="Malgun Gothic"/>
                <a:cs typeface="Malgun Gothic"/>
              </a:rPr>
              <a:t>강점</a:t>
            </a:r>
            <a:endParaRPr sz="2000">
              <a:latin typeface="Malgun Gothic"/>
              <a:cs typeface="Malgun Gothic"/>
            </a:endParaRPr>
          </a:p>
          <a:p>
            <a:pPr marL="120650">
              <a:lnSpc>
                <a:spcPct val="100000"/>
              </a:lnSpc>
              <a:spcBef>
                <a:spcPts val="500"/>
              </a:spcBef>
              <a:tabLst>
                <a:tab pos="396875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기존 멤리스터용 강유전체</a:t>
            </a:r>
            <a:r>
              <a:rPr dirty="0" sz="1800" spc="-1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박막</a:t>
            </a:r>
            <a:endParaRPr sz="1800">
              <a:latin typeface="Gulim"/>
              <a:cs typeface="Gulim"/>
            </a:endParaRPr>
          </a:p>
          <a:p>
            <a:pPr marL="396875">
              <a:lnSpc>
                <a:spcPts val="2110"/>
              </a:lnSpc>
            </a:pPr>
            <a:r>
              <a:rPr dirty="0" sz="1800">
                <a:latin typeface="Gulim"/>
                <a:cs typeface="Gulim"/>
              </a:rPr>
              <a:t>대비 최소 </a:t>
            </a:r>
            <a:r>
              <a:rPr dirty="0" sz="1800" spc="-5">
                <a:latin typeface="Gulim"/>
                <a:cs typeface="Gulim"/>
              </a:rPr>
              <a:t>10</a:t>
            </a:r>
            <a:r>
              <a:rPr dirty="0" sz="1800" spc="-5">
                <a:latin typeface="Gulim"/>
                <a:cs typeface="Gulim"/>
              </a:rPr>
              <a:t>배 </a:t>
            </a:r>
            <a:r>
              <a:rPr dirty="0" sz="1800">
                <a:latin typeface="Gulim"/>
                <a:cs typeface="Gulim"/>
              </a:rPr>
              <a:t>이상의 얇은</a:t>
            </a:r>
            <a:r>
              <a:rPr dirty="0" sz="1800" spc="-8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두께</a:t>
            </a:r>
            <a:endParaRPr sz="1800">
              <a:latin typeface="Gulim"/>
              <a:cs typeface="Gulim"/>
            </a:endParaRPr>
          </a:p>
          <a:p>
            <a:pPr marL="396875">
              <a:lnSpc>
                <a:spcPts val="2110"/>
              </a:lnSpc>
            </a:pPr>
            <a:r>
              <a:rPr dirty="0" sz="1800" spc="-5">
                <a:latin typeface="Wingdings"/>
                <a:cs typeface="Wingdings"/>
              </a:rPr>
              <a:t></a:t>
            </a:r>
            <a:r>
              <a:rPr dirty="0" sz="1800" spc="-1235">
                <a:latin typeface="Wingdings"/>
                <a:cs typeface="Wingdings"/>
              </a:rPr>
              <a:t></a:t>
            </a:r>
            <a:r>
              <a:rPr dirty="0" sz="1800">
                <a:latin typeface="Gulim"/>
                <a:cs typeface="Gulim"/>
              </a:rPr>
              <a:t>높은</a:t>
            </a:r>
            <a:r>
              <a:rPr dirty="0" sz="1800" spc="-4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집적도</a:t>
            </a:r>
            <a:r>
              <a:rPr dirty="0" sz="1800" spc="-4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기대</a:t>
            </a:r>
            <a:endParaRPr sz="1800">
              <a:latin typeface="Gulim"/>
              <a:cs typeface="Gulim"/>
            </a:endParaRPr>
          </a:p>
          <a:p>
            <a:pPr marL="120650">
              <a:lnSpc>
                <a:spcPct val="100000"/>
              </a:lnSpc>
              <a:spcBef>
                <a:spcPts val="525"/>
              </a:spcBef>
              <a:tabLst>
                <a:tab pos="396875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대면적 반도체 공정</a:t>
            </a:r>
            <a:r>
              <a:rPr dirty="0" sz="1800" spc="-114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용이</a:t>
            </a:r>
            <a:endParaRPr sz="1800">
              <a:latin typeface="Gulim"/>
              <a:cs typeface="Guli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224" y="4243704"/>
            <a:ext cx="3502025" cy="822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88290" marR="5080" indent="-276225">
              <a:lnSpc>
                <a:spcPct val="100000"/>
              </a:lnSpc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 </a:t>
            </a:r>
            <a:r>
              <a:rPr dirty="0" sz="1800">
                <a:latin typeface="Gulim"/>
                <a:cs typeface="Gulim"/>
              </a:rPr>
              <a:t>차세대 반도체 소자인 뉴로모픽 </a:t>
            </a:r>
            <a:r>
              <a:rPr dirty="0" sz="1800" spc="-540">
                <a:latin typeface="Gulim"/>
                <a:cs typeface="Gulim"/>
              </a:rPr>
              <a:t> </a:t>
            </a:r>
            <a:r>
              <a:rPr dirty="0" sz="1800" spc="-5">
                <a:latin typeface="Gulim"/>
                <a:cs typeface="Gulim"/>
              </a:rPr>
              <a:t>소자나 차세대 비휘발성</a:t>
            </a:r>
            <a:r>
              <a:rPr dirty="0" sz="1800" spc="-55">
                <a:latin typeface="Gulim"/>
                <a:cs typeface="Gulim"/>
              </a:rPr>
              <a:t> </a:t>
            </a:r>
            <a:r>
              <a:rPr dirty="0" sz="1800" spc="-5">
                <a:latin typeface="Gulim"/>
                <a:cs typeface="Gulim"/>
              </a:rPr>
              <a:t>메모리 </a:t>
            </a:r>
            <a:r>
              <a:rPr dirty="0" sz="1800" spc="-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등의 신시장 창출</a:t>
            </a:r>
            <a:r>
              <a:rPr dirty="0" sz="1800" spc="-1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기대</a:t>
            </a:r>
            <a:endParaRPr sz="1800">
              <a:latin typeface="Gulim"/>
              <a:cs typeface="Guli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75303" y="3091434"/>
            <a:ext cx="4485640" cy="2868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10870" algn="l"/>
              </a:tabLst>
            </a:pPr>
            <a:r>
              <a:rPr dirty="0" sz="3200" b="1">
                <a:solidFill>
                  <a:srgbClr val="375F92"/>
                </a:solidFill>
                <a:latin typeface="Arial Black"/>
                <a:cs typeface="Arial Black"/>
              </a:rPr>
              <a:t>S	</a:t>
            </a:r>
            <a:r>
              <a:rPr dirty="0" sz="3200" spc="5" b="1">
                <a:solidFill>
                  <a:srgbClr val="5F497A"/>
                </a:solidFill>
                <a:latin typeface="Arial Black"/>
                <a:cs typeface="Arial Black"/>
              </a:rPr>
              <a:t>W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683895" algn="l"/>
                <a:tab pos="1236345" algn="l"/>
              </a:tabLst>
            </a:pPr>
            <a:r>
              <a:rPr dirty="0" baseline="-5208" sz="4800" spc="7" b="1">
                <a:solidFill>
                  <a:srgbClr val="77923B"/>
                </a:solidFill>
                <a:latin typeface="Arial Black"/>
                <a:cs typeface="Arial Black"/>
              </a:rPr>
              <a:t>O	</a:t>
            </a:r>
            <a:r>
              <a:rPr dirty="0" baseline="-5208" sz="4800" b="1">
                <a:solidFill>
                  <a:srgbClr val="E36C09"/>
                </a:solidFill>
                <a:latin typeface="Arial Black"/>
                <a:cs typeface="Arial Black"/>
              </a:rPr>
              <a:t>T	</a:t>
            </a:r>
            <a:r>
              <a:rPr dirty="0" sz="2000">
                <a:solidFill>
                  <a:srgbClr val="252525"/>
                </a:solidFill>
                <a:latin typeface="Wingdings"/>
                <a:cs typeface="Wingdings"/>
              </a:rPr>
              <a:t></a:t>
            </a:r>
            <a:r>
              <a:rPr dirty="0" sz="2000" spc="-1400">
                <a:solidFill>
                  <a:srgbClr val="252525"/>
                </a:solidFill>
                <a:latin typeface="Wingdings"/>
                <a:cs typeface="Wingdings"/>
              </a:rPr>
              <a:t></a:t>
            </a:r>
            <a:r>
              <a:rPr dirty="0" sz="2000" spc="-25" b="1">
                <a:latin typeface="Malgun Gothic"/>
                <a:cs typeface="Malgun Gothic"/>
              </a:rPr>
              <a:t>위협</a:t>
            </a:r>
            <a:endParaRPr sz="2000">
              <a:latin typeface="Malgun Gothic"/>
              <a:cs typeface="Malgun Gothic"/>
            </a:endParaRPr>
          </a:p>
          <a:p>
            <a:pPr marL="1074420" marR="5080" indent="-276225">
              <a:lnSpc>
                <a:spcPct val="100000"/>
              </a:lnSpc>
              <a:spcBef>
                <a:spcPts val="1170"/>
              </a:spcBef>
              <a:tabLst>
                <a:tab pos="1074420" algn="l"/>
              </a:tabLst>
            </a:pPr>
            <a:r>
              <a:rPr dirty="0" sz="1800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SW </a:t>
            </a:r>
            <a:r>
              <a:rPr dirty="0" sz="1800" spc="-5">
                <a:latin typeface="Gulim"/>
                <a:cs typeface="Gulim"/>
              </a:rPr>
              <a:t>기반 인공지능의 비약적인 </a:t>
            </a:r>
            <a:r>
              <a:rPr dirty="0" sz="1800">
                <a:latin typeface="Gulim"/>
                <a:cs typeface="Gulim"/>
              </a:rPr>
              <a:t>발 </a:t>
            </a:r>
            <a:r>
              <a:rPr dirty="0" sz="1800" spc="-55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전으로 </a:t>
            </a:r>
            <a:r>
              <a:rPr dirty="0" sz="1800">
                <a:latin typeface="Gulim"/>
                <a:cs typeface="Gulim"/>
              </a:rPr>
              <a:t>HW </a:t>
            </a:r>
            <a:r>
              <a:rPr dirty="0" sz="1800">
                <a:latin typeface="Gulim"/>
                <a:cs typeface="Gulim"/>
              </a:rPr>
              <a:t>기반 인공지능</a:t>
            </a:r>
            <a:r>
              <a:rPr dirty="0" sz="1800" spc="-6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시장  이 제대로 열리지 않을</a:t>
            </a:r>
            <a:r>
              <a:rPr dirty="0" sz="1800" spc="-75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가능성이  있음</a:t>
            </a:r>
            <a:endParaRPr sz="1800">
              <a:latin typeface="Gulim"/>
              <a:cs typeface="Gulim"/>
            </a:endParaRPr>
          </a:p>
          <a:p>
            <a:pPr marL="2783840">
              <a:lnSpc>
                <a:spcPct val="100000"/>
              </a:lnSpc>
              <a:spcBef>
                <a:spcPts val="610"/>
              </a:spcBef>
            </a:pPr>
            <a:r>
              <a:rPr dirty="0" sz="3200" spc="10" b="1">
                <a:solidFill>
                  <a:srgbClr val="FFFFFF"/>
                </a:solidFill>
                <a:latin typeface="Arial Black"/>
                <a:cs typeface="Arial Black"/>
              </a:rPr>
              <a:t>Threat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61305" y="2116201"/>
            <a:ext cx="3655060" cy="82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925" marR="5080" indent="-276225">
              <a:lnSpc>
                <a:spcPct val="100000"/>
              </a:lnSpc>
              <a:tabLst>
                <a:tab pos="288290" algn="l"/>
              </a:tabLst>
            </a:pPr>
            <a:r>
              <a:rPr dirty="0" sz="1800" spc="-5">
                <a:solidFill>
                  <a:srgbClr val="3333CC"/>
                </a:solidFill>
                <a:latin typeface="Arial"/>
                <a:cs typeface="Arial"/>
              </a:rPr>
              <a:t>•	</a:t>
            </a:r>
            <a:r>
              <a:rPr dirty="0" sz="1800">
                <a:latin typeface="Gulim"/>
                <a:cs typeface="Gulim"/>
              </a:rPr>
              <a:t>연구</a:t>
            </a:r>
            <a:r>
              <a:rPr dirty="0" sz="1800" spc="-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초기</a:t>
            </a:r>
            <a:r>
              <a:rPr dirty="0" sz="1800" spc="-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단계로</a:t>
            </a:r>
            <a:r>
              <a:rPr dirty="0" sz="1800" spc="-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상용</a:t>
            </a:r>
            <a:r>
              <a:rPr dirty="0" sz="1800" spc="-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소자</a:t>
            </a:r>
            <a:r>
              <a:rPr dirty="0" sz="1800" spc="-2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구현 </a:t>
            </a:r>
            <a:r>
              <a:rPr dirty="0" sz="1800" spc="-50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까지 다양한 해결해야할</a:t>
            </a:r>
            <a:r>
              <a:rPr dirty="0" sz="1800" spc="-60">
                <a:latin typeface="Gulim"/>
                <a:cs typeface="Gulim"/>
              </a:rPr>
              <a:t> </a:t>
            </a:r>
            <a:r>
              <a:rPr dirty="0" sz="1800">
                <a:latin typeface="Gulim"/>
                <a:cs typeface="Gulim"/>
              </a:rPr>
              <a:t>문제들  예상됨</a:t>
            </a:r>
            <a:endParaRPr sz="1800">
              <a:latin typeface="Gulim"/>
              <a:cs typeface="Gul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장지훈</dc:creator>
  <dc:title>슬라이드 제목 없음</dc:title>
  <dcterms:created xsi:type="dcterms:W3CDTF">2020-09-29T14:50:43Z</dcterms:created>
  <dcterms:modified xsi:type="dcterms:W3CDTF">2020-09-29T14:50:43Z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2020-09-29T00:00:00Z</vt:filetime>
  </property>
</Properties>
</file>