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4" r:id="rId2"/>
    <p:sldId id="347" r:id="rId3"/>
    <p:sldId id="457" r:id="rId4"/>
    <p:sldId id="488" r:id="rId5"/>
    <p:sldId id="489" r:id="rId6"/>
    <p:sldId id="461" r:id="rId7"/>
    <p:sldId id="479" r:id="rId8"/>
    <p:sldId id="484" r:id="rId9"/>
    <p:sldId id="465" r:id="rId10"/>
    <p:sldId id="467" r:id="rId11"/>
    <p:sldId id="486" r:id="rId12"/>
    <p:sldId id="473" r:id="rId13"/>
    <p:sldId id="434" r:id="rId14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DDDDDD"/>
    <a:srgbClr val="FFCCFF"/>
    <a:srgbClr val="BDEEFF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66" d="100"/>
          <a:sy n="166" d="100"/>
        </p:scale>
        <p:origin x="1566" y="144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/>
            </a:lvl1pPr>
          </a:lstStyle>
          <a:p>
            <a:pPr>
              <a:defRPr/>
            </a:pPr>
            <a:fld id="{CA1A3BDF-B2CC-41A1-82E7-B52BF215BA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335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C2662B-5211-4B06-B3A1-A89518CAA1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93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0427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3465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buFont typeface="Wingdings" panose="05000000000000000000" pitchFamily="2" charset="2"/>
              <a:buChar char="v"/>
              <a:defRPr sz="18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buFont typeface="맑은 고딕" panose="020B0503020000020004" pitchFamily="50" charset="-127"/>
              <a:buChar char="–"/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C272-4882-4D03-8732-02F1CD1BFDE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152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맑은 고딕 </a:t>
            </a:r>
          </a:p>
        </p:txBody>
      </p:sp>
    </p:spTree>
    <p:extLst>
      <p:ext uri="{BB962C8B-B14F-4D97-AF65-F5344CB8AC3E}">
        <p14:creationId xmlns:p14="http://schemas.microsoft.com/office/powerpoint/2010/main" val="26840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1ED3A-807A-4076-8CDB-60E453C796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91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0AD2-749F-4CFF-BA5A-D96017514C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16482" y="1052735"/>
            <a:ext cx="8203990" cy="53465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 w="1016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BAACD634-6AE3-4E1F-912A-9C49395A517A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152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맑은 고딕 </a:t>
            </a: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ftr" sz="quarter" idx="3"/>
          </p:nvPr>
        </p:nvSpPr>
        <p:spPr>
          <a:xfrm>
            <a:off x="5636185" y="6399311"/>
            <a:ext cx="2417458" cy="307777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5" r:id="rId3"/>
    <p:sldLayoutId id="214748374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6080125" y="6400800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</a:p>
        </p:txBody>
      </p:sp>
      <p:sp>
        <p:nvSpPr>
          <p:cNvPr id="307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B92BC41-B669-422E-8895-4F691AFAA873}" type="slidenum">
              <a:rPr lang="en-US" altLang="ko-KR" smtClean="0"/>
              <a:pPr eaLnBrk="1" hangingPunct="1"/>
              <a:t>1</a:t>
            </a:fld>
            <a:endParaRPr lang="en-US" altLang="ko-KR" smtClean="0"/>
          </a:p>
        </p:txBody>
      </p:sp>
      <p:sp>
        <p:nvSpPr>
          <p:cNvPr id="3076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077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2999" y="755561"/>
            <a:ext cx="7261225" cy="120032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Active Audioprint </a:t>
            </a:r>
            <a:br>
              <a:rPr lang="en-US" altLang="ko-KR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360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데이터 삽입 기술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dirty="0"/>
              <a:t>[</a:t>
            </a:r>
            <a:r>
              <a:rPr lang="ko-KR" altLang="en-US" sz="1200"/>
              <a:t>첨부 제</a:t>
            </a:r>
            <a:r>
              <a:rPr lang="en-US" altLang="ko-KR" sz="1200" dirty="0"/>
              <a:t>4</a:t>
            </a:r>
            <a:r>
              <a:rPr lang="ko-KR" altLang="en-US" sz="1200"/>
              <a:t>호</a:t>
            </a:r>
            <a:r>
              <a:rPr lang="en-US" altLang="ko-KR" sz="1200" dirty="0"/>
              <a:t>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214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이태진</a:t>
            </a:r>
            <a:r>
              <a:rPr kumimoji="0"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(tjlee@etri.re.kr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 eaLnBrk="0" latinLnBrk="0" hangingPunct="0">
              <a:defRPr/>
            </a:pPr>
            <a:r>
              <a:rPr kumimoji="0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오디오연구실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19799" y="6416675"/>
            <a:ext cx="3062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업체 조건</a:t>
            </a:r>
          </a:p>
          <a:p>
            <a:pPr lvl="1"/>
            <a:r>
              <a:rPr lang="ko-KR" altLang="en-US" dirty="0"/>
              <a:t>기술능력 </a:t>
            </a:r>
            <a:r>
              <a:rPr lang="en-US" altLang="ko-KR" dirty="0"/>
              <a:t>: </a:t>
            </a:r>
            <a:r>
              <a:rPr lang="ko-KR" altLang="en-US" dirty="0"/>
              <a:t>오디오 신호처리에 대한 지식을 보유하고 있으며</a:t>
            </a:r>
            <a:r>
              <a:rPr lang="en-US" altLang="ko-KR" dirty="0"/>
              <a:t>, </a:t>
            </a:r>
            <a:r>
              <a:rPr lang="en-US" altLang="ko-KR" dirty="0" smtClean="0"/>
              <a:t>HW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SW </a:t>
            </a:r>
            <a:r>
              <a:rPr lang="ko-KR" altLang="en-US" dirty="0"/>
              <a:t>프로그램 구현 능력이 있을 것 </a:t>
            </a:r>
          </a:p>
          <a:p>
            <a:pPr lvl="1"/>
            <a:r>
              <a:rPr lang="ko-KR" altLang="en-US" dirty="0"/>
              <a:t>재무능력</a:t>
            </a:r>
            <a:r>
              <a:rPr lang="en-US" altLang="ko-KR" dirty="0"/>
              <a:t>(</a:t>
            </a:r>
            <a:r>
              <a:rPr lang="ko-KR" altLang="en-US" dirty="0"/>
              <a:t>또는 기업규모</a:t>
            </a:r>
            <a:r>
              <a:rPr lang="en-US" altLang="ko-KR" dirty="0"/>
              <a:t>) : </a:t>
            </a:r>
            <a:r>
              <a:rPr lang="ko-KR" altLang="en-US" dirty="0"/>
              <a:t>대기업</a:t>
            </a:r>
            <a:r>
              <a:rPr lang="en-US" altLang="ko-KR" dirty="0"/>
              <a:t>, </a:t>
            </a:r>
            <a:r>
              <a:rPr lang="ko-KR" altLang="en-US" dirty="0"/>
              <a:t>중소기업 또는 벤처기업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ko-KR" altLang="en-US" dirty="0" smtClean="0"/>
              <a:t>사업화 시 제약 조건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단말 솔루션으로 개발하기 위해서 본 </a:t>
            </a:r>
            <a:r>
              <a:rPr lang="en-US" altLang="ko-KR" dirty="0" smtClean="0"/>
              <a:t>SW</a:t>
            </a:r>
            <a:r>
              <a:rPr lang="ko-KR" altLang="en-US" smtClean="0"/>
              <a:t>를 모바일 앱에 연동하는 구현을 수행해야 함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상용화를 위한 추가적인 기술 개발 내용 </a:t>
            </a:r>
          </a:p>
          <a:p>
            <a:pPr lvl="1"/>
            <a:r>
              <a:rPr lang="ko-KR" altLang="en-US" dirty="0" smtClean="0"/>
              <a:t>서비스 환경이 결정되면 해당 음향채널의 특성을 분석하고 </a:t>
            </a:r>
            <a:r>
              <a:rPr lang="en-US" altLang="ko-KR" dirty="0" smtClean="0"/>
              <a:t>AAP-ADT </a:t>
            </a:r>
            <a:r>
              <a:rPr lang="ko-KR" altLang="en-US" smtClean="0"/>
              <a:t>인코더</a:t>
            </a:r>
            <a:r>
              <a:rPr lang="en-US" altLang="ko-KR" dirty="0" smtClean="0"/>
              <a:t>/</a:t>
            </a:r>
            <a:r>
              <a:rPr lang="ko-KR" altLang="en-US" smtClean="0"/>
              <a:t>디코더 파라미터를 설정해야 함</a:t>
            </a:r>
            <a:r>
              <a:rPr lang="en-US" altLang="ko-KR" dirty="0" smtClean="0"/>
              <a:t>. (</a:t>
            </a:r>
            <a:r>
              <a:rPr lang="ko-KR" altLang="en-US" smtClean="0"/>
              <a:t>전송 채널의 </a:t>
            </a:r>
            <a:r>
              <a:rPr lang="en-US" altLang="ko-KR" dirty="0" smtClean="0"/>
              <a:t>SNR </a:t>
            </a:r>
            <a:r>
              <a:rPr lang="ko-KR" altLang="en-US" smtClean="0"/>
              <a:t>및 잔향정도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</p:spTree>
    <p:extLst>
      <p:ext uri="{BB962C8B-B14F-4D97-AF65-F5344CB8AC3E}">
        <p14:creationId xmlns:p14="http://schemas.microsoft.com/office/powerpoint/2010/main" val="34225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smtClean="0"/>
              <a:t>국내외 시장 동향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6"/>
            <a:ext cx="8515672" cy="5112568"/>
          </a:xfrm>
        </p:spPr>
        <p:txBody>
          <a:bodyPr/>
          <a:lstStyle/>
          <a:p>
            <a:r>
              <a:rPr lang="ko-KR" altLang="en-US" sz="1800" dirty="0" smtClean="0"/>
              <a:t>국내</a:t>
            </a:r>
            <a:r>
              <a:rPr lang="en-US" altLang="ko-KR" sz="1800" dirty="0" smtClean="0"/>
              <a:t>/</a:t>
            </a:r>
            <a:r>
              <a:rPr lang="ko-KR" altLang="en-US" sz="1800" smtClean="0"/>
              <a:t>외 </a:t>
            </a:r>
            <a:r>
              <a:rPr lang="ko-KR" altLang="en-US" sz="1800" dirty="0" smtClean="0"/>
              <a:t>시장 현황 </a:t>
            </a:r>
            <a:endParaRPr lang="en-US" altLang="ko-KR" sz="1800" dirty="0" smtClean="0"/>
          </a:p>
          <a:p>
            <a:pPr lvl="1"/>
            <a:r>
              <a:rPr lang="ko-KR" altLang="en-US" sz="1600" dirty="0"/>
              <a:t>최근 포화 상태인 광고 시장으로 인해 어려움을 겪는 방송사를 비롯한 </a:t>
            </a:r>
            <a:r>
              <a:rPr lang="ko-KR" altLang="en-US" sz="1600" dirty="0" err="1"/>
              <a:t>콘텐츠</a:t>
            </a:r>
            <a:r>
              <a:rPr lang="ko-KR" altLang="en-US" sz="1600" dirty="0"/>
              <a:t> 제공업체에 </a:t>
            </a:r>
            <a:r>
              <a:rPr lang="en-US" altLang="ko-KR" sz="1600" dirty="0"/>
              <a:t>2</a:t>
            </a:r>
            <a:r>
              <a:rPr lang="ko-KR" altLang="en-US" sz="1600"/>
              <a:t>차 단말 장치와 결합한 광고 및 부가 서비스 수단을 제공함으로써 새로운 광고 시장 창출 및 사업 영역 확대 </a:t>
            </a:r>
            <a:r>
              <a:rPr lang="ko-KR" altLang="en-US" sz="1600" smtClean="0"/>
              <a:t>가능</a:t>
            </a:r>
            <a:endParaRPr lang="en-US" altLang="ko-KR" sz="1600" dirty="0" smtClean="0"/>
          </a:p>
          <a:p>
            <a:pPr lvl="1"/>
            <a:endParaRPr lang="ko-KR" altLang="en-US" sz="1600" dirty="0"/>
          </a:p>
          <a:p>
            <a:pPr lvl="1"/>
            <a:r>
              <a:rPr lang="ko-KR" altLang="en-US" sz="1600" dirty="0" smtClean="0"/>
              <a:t>스마트 </a:t>
            </a:r>
            <a:r>
              <a:rPr lang="en-US" altLang="ko-KR" sz="1600" dirty="0"/>
              <a:t>TV, </a:t>
            </a:r>
            <a:r>
              <a:rPr lang="ko-KR" altLang="en-US" sz="1600"/>
              <a:t>스마트폰</a:t>
            </a:r>
            <a:r>
              <a:rPr lang="en-US" altLang="ko-KR" sz="1600" dirty="0"/>
              <a:t>, </a:t>
            </a:r>
            <a:r>
              <a:rPr lang="ko-KR" altLang="en-US" sz="1600"/>
              <a:t>태블릿 </a:t>
            </a:r>
            <a:r>
              <a:rPr lang="en-US" altLang="ko-KR" sz="1600" dirty="0"/>
              <a:t>PC </a:t>
            </a:r>
            <a:r>
              <a:rPr lang="ko-KR" altLang="en-US" sz="1600"/>
              <a:t>등의 스마트 기기의 급속한 보급과 함께 </a:t>
            </a:r>
            <a:r>
              <a:rPr lang="en-US" altLang="ko-KR" sz="1600" dirty="0"/>
              <a:t>OTT </a:t>
            </a:r>
            <a:r>
              <a:rPr lang="ko-KR" altLang="en-US" sz="1600"/>
              <a:t>서비스 이용이 증가하면서 해당 기술에 대한 시장 </a:t>
            </a:r>
            <a:r>
              <a:rPr lang="ko-KR" altLang="en-US" sz="1600" smtClean="0"/>
              <a:t>확대됨</a:t>
            </a:r>
            <a:endParaRPr lang="en-US" altLang="ko-KR" sz="1600" dirty="0" smtClean="0"/>
          </a:p>
          <a:p>
            <a:pPr lvl="1"/>
            <a:endParaRPr lang="ko-KR" altLang="en-US" sz="1600" dirty="0"/>
          </a:p>
          <a:p>
            <a:pPr lvl="1"/>
            <a:r>
              <a:rPr lang="ko-KR" altLang="en-US" sz="1600" dirty="0" smtClean="0"/>
              <a:t>이밖에</a:t>
            </a:r>
            <a:r>
              <a:rPr lang="en-US" altLang="ko-KR" sz="1600" dirty="0"/>
              <a:t>, </a:t>
            </a:r>
            <a:r>
              <a:rPr lang="ko-KR" altLang="en-US" sz="1600"/>
              <a:t>클라우드</a:t>
            </a:r>
            <a:r>
              <a:rPr lang="en-US" altLang="ko-KR" sz="1600" dirty="0"/>
              <a:t>, </a:t>
            </a:r>
            <a:r>
              <a:rPr lang="ko-KR" altLang="en-US" sz="1600"/>
              <a:t>웹 기반 콘텐츠 서비스</a:t>
            </a:r>
            <a:r>
              <a:rPr lang="en-US" altLang="ko-KR" sz="1600" dirty="0"/>
              <a:t>, </a:t>
            </a:r>
            <a:r>
              <a:rPr lang="ko-KR" altLang="en-US" sz="1600"/>
              <a:t>장애인 접근성 향상 서비스</a:t>
            </a:r>
            <a:r>
              <a:rPr lang="en-US" altLang="ko-KR" sz="1600" dirty="0"/>
              <a:t>, </a:t>
            </a:r>
            <a:r>
              <a:rPr lang="ko-KR" altLang="en-US" sz="1600"/>
              <a:t>재난 관련 서비스 등의 연관 산업에도 파급효과를 일으킬 것으로 </a:t>
            </a:r>
            <a:r>
              <a:rPr lang="ko-KR" altLang="en-US" sz="1600" smtClean="0"/>
              <a:t>예상</a:t>
            </a:r>
            <a:endParaRPr lang="en-US" altLang="ko-KR" sz="1600" dirty="0" smtClean="0"/>
          </a:p>
          <a:p>
            <a:pPr lvl="1"/>
            <a:endParaRPr lang="ko-KR" altLang="en-US" sz="1600" dirty="0"/>
          </a:p>
          <a:p>
            <a:pPr lvl="1"/>
            <a:r>
              <a:rPr lang="ko-KR" altLang="en-US" sz="1600" dirty="0" smtClean="0"/>
              <a:t>그러나 </a:t>
            </a:r>
            <a:r>
              <a:rPr lang="ko-KR" altLang="en-US" sz="1600" dirty="0"/>
              <a:t>관련 미디어 </a:t>
            </a:r>
            <a:r>
              <a:rPr lang="ko-KR" altLang="en-US" sz="1600" dirty="0" err="1"/>
              <a:t>콘텐츠는</a:t>
            </a:r>
            <a:r>
              <a:rPr lang="ko-KR" altLang="en-US" sz="1600" dirty="0"/>
              <a:t> 다양한 형태로 급증하고 있으며</a:t>
            </a:r>
            <a:r>
              <a:rPr lang="en-US" altLang="ko-KR" sz="1600" dirty="0"/>
              <a:t>, </a:t>
            </a:r>
            <a:r>
              <a:rPr lang="ko-KR" altLang="en-US" sz="1600"/>
              <a:t>미디어 시장은 지속적으로 성장할 것으로 </a:t>
            </a:r>
            <a:r>
              <a:rPr lang="ko-KR" altLang="en-US" sz="1600" smtClean="0"/>
              <a:t>예측됨</a:t>
            </a:r>
            <a:endParaRPr lang="en-US" altLang="ko-KR" sz="1600" dirty="0" smtClean="0"/>
          </a:p>
          <a:p>
            <a:pPr lvl="1"/>
            <a:endParaRPr lang="ko-KR" altLang="en-US" sz="1600" dirty="0"/>
          </a:p>
          <a:p>
            <a:pPr lvl="1"/>
            <a:r>
              <a:rPr lang="en-US" altLang="ko-KR" sz="1600" dirty="0" smtClean="0"/>
              <a:t>AAP </a:t>
            </a:r>
            <a:r>
              <a:rPr lang="ko-KR" altLang="en-US" sz="1600"/>
              <a:t>기술을 활용하여 지속적으로 성장하는 미디어 시장의 스마트 미디어 기술로 활용함으로써 기존 콘텐츠의 새로운 부가가치를 창출하여 스마트 미디어의 소비와 시장 활성화에 크게 기여할 수 있을 것으로 </a:t>
            </a:r>
            <a:r>
              <a:rPr lang="ko-KR" altLang="en-US" sz="1600" smtClean="0"/>
              <a:t>기대됨</a:t>
            </a:r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5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2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346576"/>
          </a:xfrm>
        </p:spPr>
        <p:txBody>
          <a:bodyPr/>
          <a:lstStyle/>
          <a:p>
            <a:r>
              <a:rPr lang="ko-KR" altLang="en-US" dirty="0" smtClean="0"/>
              <a:t>시장성</a:t>
            </a:r>
            <a:endParaRPr lang="en-US" altLang="ko-KR" dirty="0" smtClean="0"/>
          </a:p>
          <a:p>
            <a:pPr lvl="1"/>
            <a:r>
              <a:rPr lang="ko-KR" altLang="en-US" dirty="0"/>
              <a:t>국내외 예상 시장 </a:t>
            </a:r>
            <a:r>
              <a:rPr lang="ko-KR" altLang="en-US" dirty="0" smtClean="0"/>
              <a:t>규모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국내외 예상 시장 점유율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국내외 예상 매출액      </a:t>
            </a:r>
            <a:endParaRPr lang="ko-KR" altLang="en-US" dirty="0"/>
          </a:p>
          <a:p>
            <a:pPr lvl="1"/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75013" y="1513974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억달러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9741" y="3198338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%)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4472" y="4849188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백만불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42915"/>
              </p:ext>
            </p:extLst>
          </p:nvPr>
        </p:nvGraphicFramePr>
        <p:xfrm>
          <a:off x="1115615" y="1748871"/>
          <a:ext cx="7128794" cy="1326642"/>
        </p:xfrm>
        <a:graphic>
          <a:graphicData uri="http://schemas.openxmlformats.org/drawingml/2006/table">
            <a:tbl>
              <a:tblPr/>
              <a:tblGrid>
                <a:gridCol w="987058"/>
                <a:gridCol w="895976"/>
                <a:gridCol w="895976"/>
                <a:gridCol w="895976"/>
                <a:gridCol w="895976"/>
                <a:gridCol w="895976"/>
                <a:gridCol w="891895"/>
                <a:gridCol w="769961"/>
              </a:tblGrid>
              <a:tr h="1502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(2016)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AAP-ADT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인코더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디코더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/>
                      </a:r>
                      <a:b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</a:b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억달러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1.092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1.869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34.795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43.77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58.414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73.82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99.174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136.32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08911"/>
              </p:ext>
            </p:extLst>
          </p:nvPr>
        </p:nvGraphicFramePr>
        <p:xfrm>
          <a:off x="1115282" y="3468665"/>
          <a:ext cx="7128795" cy="1082802"/>
        </p:xfrm>
        <a:graphic>
          <a:graphicData uri="http://schemas.openxmlformats.org/drawingml/2006/table">
            <a:tbl>
              <a:tblPr/>
              <a:tblGrid>
                <a:gridCol w="987059"/>
                <a:gridCol w="895976"/>
                <a:gridCol w="895976"/>
                <a:gridCol w="895976"/>
                <a:gridCol w="895976"/>
                <a:gridCol w="895976"/>
                <a:gridCol w="891895"/>
                <a:gridCol w="769961"/>
              </a:tblGrid>
              <a:tr h="3504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(2016)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5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AAP-ADT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인코더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디코더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26594"/>
              </p:ext>
            </p:extLst>
          </p:nvPr>
        </p:nvGraphicFramePr>
        <p:xfrm>
          <a:off x="1121220" y="5108909"/>
          <a:ext cx="7128795" cy="1058418"/>
        </p:xfrm>
        <a:graphic>
          <a:graphicData uri="http://schemas.openxmlformats.org/drawingml/2006/table">
            <a:tbl>
              <a:tblPr/>
              <a:tblGrid>
                <a:gridCol w="987059"/>
                <a:gridCol w="895976"/>
                <a:gridCol w="895976"/>
                <a:gridCol w="895976"/>
                <a:gridCol w="895976"/>
                <a:gridCol w="895976"/>
                <a:gridCol w="891895"/>
                <a:gridCol w="769961"/>
              </a:tblGrid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(2016)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AAP-ADT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인코더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디코더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47.71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080125" y="6400800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</a:p>
        </p:txBody>
      </p:sp>
      <p:sp>
        <p:nvSpPr>
          <p:cNvPr id="122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4EFE933-99DD-4812-A828-DBD8B31ACB48}" type="slidenum">
              <a:rPr lang="en-US" altLang="ko-KR" smtClean="0"/>
              <a:pPr eaLnBrk="1" hangingPunct="1"/>
              <a:t>13</a:t>
            </a:fld>
            <a:endParaRPr lang="en-US" altLang="ko-KR" smtClean="0"/>
          </a:p>
        </p:txBody>
      </p:sp>
      <p:pic>
        <p:nvPicPr>
          <p:cNvPr id="349706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2293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2294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5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None/>
            </a:pP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♣ </a:t>
            </a:r>
            <a:r>
              <a:rPr lang="ko-KR" altLang="en-US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연락처 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방송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미디어연구소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이태진 실장 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042-860-5713, tjlee@etri.re.kr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2296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charset="0"/>
                <a:ea typeface="돋움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1C6A2B7-AF8F-432D-8869-4BB3D86F7B46}" type="slidenum">
              <a:rPr lang="en-US" altLang="ko-KR" smtClean="0"/>
              <a:pPr eaLnBrk="1" hangingPunct="1"/>
              <a:t>2</a:t>
            </a:fld>
            <a:endParaRPr lang="en-US" altLang="ko-KR" smtClean="0"/>
          </a:p>
        </p:txBody>
      </p:sp>
      <p:pic>
        <p:nvPicPr>
          <p:cNvPr id="5123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marL="895350" lvl="1" indent="-609600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 dirty="0">
                <a:solidFill>
                  <a:srgbClr val="FF6600"/>
                </a:solidFill>
                <a:latin typeface="Times New Roman" charset="0"/>
              </a:rPr>
              <a:t>----------------------------------------------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1. </a:t>
            </a:r>
            <a:r>
              <a:rPr lang="ko-KR" altLang="en-US" sz="2500" b="1" dirty="0">
                <a:latin typeface="Times New Roman" charset="0"/>
              </a:rPr>
              <a:t>기술의 개요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2. </a:t>
            </a:r>
            <a:r>
              <a:rPr lang="ko-KR" altLang="en-US" sz="2500" b="1" dirty="0">
                <a:latin typeface="Times New Roman" charset="0"/>
              </a:rPr>
              <a:t>기술이전 내용 및 범위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3. </a:t>
            </a:r>
            <a:r>
              <a:rPr lang="ko-KR" altLang="en-US" sz="2500" b="1" dirty="0">
                <a:latin typeface="Times New Roman" charset="0"/>
              </a:rPr>
              <a:t>경쟁기술과 비교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4. </a:t>
            </a:r>
            <a:r>
              <a:rPr lang="ko-KR" altLang="en-US" sz="2500" b="1" dirty="0">
                <a:latin typeface="Times New Roman" charset="0"/>
              </a:rPr>
              <a:t>기술의 사업성 </a:t>
            </a:r>
            <a:endParaRPr lang="en-US" altLang="ko-KR" sz="2500" b="1" dirty="0">
              <a:latin typeface="Times New Roman" charset="0"/>
            </a:endParaRP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 smtClean="0">
                <a:latin typeface="Times New Roman" charset="0"/>
              </a:rPr>
              <a:t>5</a:t>
            </a:r>
            <a:r>
              <a:rPr lang="en-US" altLang="ko-KR" sz="2500" b="1" dirty="0">
                <a:latin typeface="Times New Roman" charset="0"/>
              </a:rPr>
              <a:t>. </a:t>
            </a:r>
            <a:r>
              <a:rPr lang="ko-KR" altLang="en-US" sz="2500" b="1" dirty="0">
                <a:latin typeface="Times New Roman" charset="0"/>
              </a:rPr>
              <a:t>국내외 시장 동향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23528" y="1052735"/>
            <a:ext cx="4481640" cy="4968553"/>
          </a:xfrm>
        </p:spPr>
        <p:txBody>
          <a:bodyPr/>
          <a:lstStyle/>
          <a:p>
            <a:r>
              <a:rPr lang="en-US" altLang="ko-KR" sz="1800" dirty="0" smtClean="0"/>
              <a:t>Active </a:t>
            </a:r>
            <a:r>
              <a:rPr lang="en-US" altLang="ko-KR" sz="1800" dirty="0"/>
              <a:t>Audioprint(AAP</a:t>
            </a:r>
            <a:r>
              <a:rPr lang="en-US" altLang="ko-KR" sz="1800" dirty="0" smtClean="0"/>
              <a:t>)-Acoustic </a:t>
            </a:r>
            <a:r>
              <a:rPr lang="en-US" altLang="ko-KR" sz="1800" dirty="0"/>
              <a:t>Data Transmission (ADT)</a:t>
            </a:r>
          </a:p>
          <a:p>
            <a:pPr lvl="1"/>
            <a:endParaRPr lang="en-US" altLang="ko-KR" sz="1600" dirty="0" smtClean="0"/>
          </a:p>
          <a:p>
            <a:pPr lvl="1"/>
            <a:r>
              <a:rPr lang="en-US" altLang="ko-KR" sz="1600" dirty="0" smtClean="0"/>
              <a:t>AAP </a:t>
            </a:r>
            <a:r>
              <a:rPr lang="ko-KR" altLang="en-US" sz="1600" smtClean="0"/>
              <a:t>기술 정의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오디오 신호에 부가정보 삽입과 색인을 동시해 수행할 수 있는 능동적 오디오 데이터 추출</a:t>
            </a:r>
            <a:r>
              <a:rPr lang="en-US" altLang="ko-KR" sz="1400" dirty="0" smtClean="0"/>
              <a:t>/</a:t>
            </a:r>
            <a:r>
              <a:rPr lang="ko-KR" altLang="en-US" sz="1400" smtClean="0"/>
              <a:t>인지 기술</a:t>
            </a:r>
            <a:endParaRPr lang="en-US" altLang="ko-KR" sz="1400" dirty="0" smtClean="0"/>
          </a:p>
          <a:p>
            <a:pPr lvl="1"/>
            <a:r>
              <a:rPr lang="en-US" altLang="ko-KR" sz="1600" dirty="0" smtClean="0"/>
              <a:t>ADT </a:t>
            </a:r>
            <a:r>
              <a:rPr lang="ko-KR" altLang="en-US" sz="1600" smtClean="0"/>
              <a:t>기술 정의</a:t>
            </a:r>
            <a:endParaRPr lang="en-US" altLang="ko-KR" sz="1600" dirty="0" smtClean="0"/>
          </a:p>
          <a:p>
            <a:pPr lvl="2"/>
            <a:r>
              <a:rPr lang="en-US" altLang="ko-KR" sz="1400" dirty="0" smtClean="0"/>
              <a:t>AAP </a:t>
            </a:r>
            <a:r>
              <a:rPr lang="ko-KR" altLang="en-US" sz="1400" smtClean="0"/>
              <a:t>기술에서 부가정보 삽입에 관련한 기술</a:t>
            </a:r>
            <a:endParaRPr lang="en-US" altLang="ko-KR" sz="1400" dirty="0" smtClean="0"/>
          </a:p>
          <a:p>
            <a:pPr lvl="1"/>
            <a:r>
              <a:rPr lang="ko-KR" altLang="en-US" sz="1600" dirty="0" smtClean="0"/>
              <a:t>부가정보 정의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삽입할 대상이 되는 부가정보로</a:t>
            </a:r>
            <a:r>
              <a:rPr lang="en-US" altLang="ko-KR" sz="1400" dirty="0"/>
              <a:t> </a:t>
            </a:r>
            <a:r>
              <a:rPr lang="ko-KR" altLang="en-US" sz="1400" smtClean="0"/>
              <a:t>콘텐츠 식별 </a:t>
            </a:r>
            <a:r>
              <a:rPr lang="en-US" altLang="ko-KR" sz="1400" dirty="0" smtClean="0"/>
              <a:t>ID, </a:t>
            </a:r>
            <a:r>
              <a:rPr lang="ko-KR" altLang="en-US" sz="1400" smtClean="0"/>
              <a:t>부가정보 </a:t>
            </a:r>
            <a:r>
              <a:rPr lang="en-US" altLang="ko-KR" sz="1400" dirty="0" smtClean="0"/>
              <a:t>URL, </a:t>
            </a:r>
            <a:r>
              <a:rPr lang="ko-KR" altLang="en-US" sz="1400" smtClean="0"/>
              <a:t>타임 코드등</a:t>
            </a:r>
            <a:endParaRPr lang="en-US" altLang="ko-KR" sz="1400" dirty="0" smtClean="0"/>
          </a:p>
          <a:p>
            <a:pPr lvl="1"/>
            <a:r>
              <a:rPr lang="ko-KR" altLang="en-US" sz="1600" dirty="0" smtClean="0"/>
              <a:t>음향채널 정의</a:t>
            </a:r>
            <a:endParaRPr lang="en-US" altLang="ko-KR" sz="1600" dirty="0" smtClean="0"/>
          </a:p>
          <a:p>
            <a:pPr lvl="2"/>
            <a:r>
              <a:rPr lang="ko-KR" altLang="en-US" sz="1400" dirty="0" smtClean="0"/>
              <a:t>스피커와 마이크를 통해 음향이 전파되는 공간</a:t>
            </a:r>
            <a:r>
              <a:rPr lang="en-US" altLang="ko-KR" sz="1400" dirty="0" smtClean="0"/>
              <a:t>(</a:t>
            </a:r>
            <a:r>
              <a:rPr lang="ko-KR" altLang="en-US" sz="1400" smtClean="0"/>
              <a:t>채널</a:t>
            </a:r>
            <a:r>
              <a:rPr lang="en-US" altLang="ko-KR" sz="1400" dirty="0" smtClean="0"/>
              <a:t>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smtClean="0"/>
              <a:t>기술의 개요</a:t>
            </a:r>
            <a:r>
              <a:rPr lang="en-US" altLang="ko-KR" dirty="0" smtClean="0"/>
              <a:t>: AAP-ADT </a:t>
            </a:r>
            <a:r>
              <a:rPr lang="ko-KR" altLang="en-US" smtClean="0"/>
              <a:t>정의</a:t>
            </a:r>
            <a:endParaRPr lang="ko-KR" altLang="en-US"/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524350" y="3245390"/>
            <a:ext cx="2603551" cy="196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17857" y="4060990"/>
            <a:ext cx="1410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Room Impulse</a:t>
            </a:r>
            <a:endParaRPr lang="ko-KR" altLang="en-US" sz="1400" b="1"/>
          </a:p>
        </p:txBody>
      </p:sp>
      <p:sp>
        <p:nvSpPr>
          <p:cNvPr id="11" name="TextBox 10"/>
          <p:cNvSpPr txBox="1"/>
          <p:nvPr/>
        </p:nvSpPr>
        <p:spPr>
          <a:xfrm>
            <a:off x="5658933" y="4586719"/>
            <a:ext cx="87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Noise</a:t>
            </a:r>
            <a:endParaRPr lang="ko-KR" alt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5248" y="4936065"/>
            <a:ext cx="99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 단말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2" y="1052736"/>
            <a:ext cx="4276410" cy="6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65416" y="1756813"/>
            <a:ext cx="196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1001011001…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32898" y="1558008"/>
            <a:ext cx="4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pic>
        <p:nvPicPr>
          <p:cNvPr id="16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16" y="2173904"/>
            <a:ext cx="4077636" cy="8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30" y="2544786"/>
            <a:ext cx="4077636" cy="2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9" y="3609659"/>
            <a:ext cx="328964" cy="32896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 rot="298345">
            <a:off x="5788030" y="4370744"/>
            <a:ext cx="638731" cy="209364"/>
            <a:chOff x="1584960" y="3703666"/>
            <a:chExt cx="1017722" cy="621776"/>
          </a:xfrm>
        </p:grpSpPr>
        <p:sp>
          <p:nvSpPr>
            <p:cNvPr id="20" name="자유형 19"/>
            <p:cNvSpPr/>
            <p:nvPr/>
          </p:nvSpPr>
          <p:spPr>
            <a:xfrm>
              <a:off x="1584960" y="3870960"/>
              <a:ext cx="201168" cy="432816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1794967" y="3892626"/>
              <a:ext cx="201168" cy="432816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2003914" y="3796431"/>
              <a:ext cx="201168" cy="432816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2200346" y="3825823"/>
              <a:ext cx="201168" cy="244314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 rot="10800000">
              <a:off x="2401514" y="3703666"/>
              <a:ext cx="201168" cy="244314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5" name="Picture 2" descr="http://www.flaticon.com/png/256/133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6" y="4412742"/>
            <a:ext cx="540575" cy="5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41" y="5268825"/>
            <a:ext cx="4185720" cy="5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107588" y="6040575"/>
            <a:ext cx="213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1001011001…</a:t>
            </a:r>
            <a:endParaRPr lang="ko-KR" altLang="en-US" dirty="0"/>
          </a:p>
        </p:txBody>
      </p:sp>
      <p:pic>
        <p:nvPicPr>
          <p:cNvPr id="28" name="내용 개체 틀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52" y="3290151"/>
            <a:ext cx="626408" cy="50112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84" y="3652398"/>
            <a:ext cx="328964" cy="328964"/>
          </a:xfrm>
          <a:prstGeom prst="rect">
            <a:avLst/>
          </a:prstGeom>
        </p:spPr>
      </p:pic>
      <p:cxnSp>
        <p:nvCxnSpPr>
          <p:cNvPr id="30" name="직선 화살표 연결선 29"/>
          <p:cNvCxnSpPr>
            <a:endCxn id="7" idx="3"/>
          </p:cNvCxnSpPr>
          <p:nvPr/>
        </p:nvCxnSpPr>
        <p:spPr>
          <a:xfrm>
            <a:off x="7305117" y="3853299"/>
            <a:ext cx="822784" cy="3759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7" idx="3"/>
            <a:endCxn id="25" idx="3"/>
          </p:cNvCxnSpPr>
          <p:nvPr/>
        </p:nvCxnSpPr>
        <p:spPr>
          <a:xfrm flipH="1">
            <a:off x="7072341" y="4229227"/>
            <a:ext cx="1055560" cy="4538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7323646" y="3960041"/>
            <a:ext cx="705321" cy="6749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H="1">
            <a:off x="7042159" y="4656448"/>
            <a:ext cx="986808" cy="1845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6302296" y="3956421"/>
            <a:ext cx="322440" cy="520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endCxn id="7" idx="1"/>
          </p:cNvCxnSpPr>
          <p:nvPr/>
        </p:nvCxnSpPr>
        <p:spPr>
          <a:xfrm flipH="1">
            <a:off x="5524350" y="3950468"/>
            <a:ext cx="616346" cy="27875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endCxn id="25" idx="1"/>
          </p:cNvCxnSpPr>
          <p:nvPr/>
        </p:nvCxnSpPr>
        <p:spPr>
          <a:xfrm>
            <a:off x="5627954" y="4273323"/>
            <a:ext cx="903812" cy="40970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17905" y="3347348"/>
            <a:ext cx="99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 단말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아래쪽 화살표 37"/>
          <p:cNvSpPr/>
          <p:nvPr/>
        </p:nvSpPr>
        <p:spPr>
          <a:xfrm>
            <a:off x="6592185" y="3023367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아래쪽 화살표 38"/>
          <p:cNvSpPr/>
          <p:nvPr/>
        </p:nvSpPr>
        <p:spPr>
          <a:xfrm>
            <a:off x="6717857" y="5844503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아래쪽 화살표 39"/>
          <p:cNvSpPr/>
          <p:nvPr/>
        </p:nvSpPr>
        <p:spPr>
          <a:xfrm>
            <a:off x="6617150" y="2104443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0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smtClean="0"/>
              <a:t>기술의 개요</a:t>
            </a:r>
            <a:r>
              <a:rPr lang="en-US" altLang="ko-KR" dirty="0" smtClean="0"/>
              <a:t>: AAP-ADT </a:t>
            </a:r>
            <a:r>
              <a:rPr lang="ko-KR" altLang="en-US" smtClean="0"/>
              <a:t>차별성</a:t>
            </a:r>
            <a:endParaRPr lang="ko-KR" altLang="en-US"/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697743" y="1167770"/>
            <a:ext cx="2766443" cy="5224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645561" y="1162014"/>
            <a:ext cx="2766443" cy="5224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02" y="1357683"/>
            <a:ext cx="2861776" cy="6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468003" y="2154412"/>
            <a:ext cx="114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1001011</a:t>
            </a:r>
            <a:endParaRPr lang="ko-KR" alt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732585" y="1910123"/>
            <a:ext cx="4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grpSp>
        <p:nvGrpSpPr>
          <p:cNvPr id="46" name="그룹 45"/>
          <p:cNvGrpSpPr/>
          <p:nvPr/>
        </p:nvGrpSpPr>
        <p:grpSpPr>
          <a:xfrm>
            <a:off x="5765422" y="2620446"/>
            <a:ext cx="2868716" cy="666070"/>
            <a:chOff x="3023032" y="2797054"/>
            <a:chExt cx="2868716" cy="666070"/>
          </a:xfrm>
        </p:grpSpPr>
        <p:pic>
          <p:nvPicPr>
            <p:cNvPr id="47" name="Picture 2" descr="http://www.neurolang.com/wp-content/uploads/2013/05/voicesig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032" y="2797054"/>
              <a:ext cx="2861776" cy="66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www.neurolang.com/wp-content/uploads/2013/05/voicesig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972" y="3142842"/>
              <a:ext cx="2861776" cy="12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아래쪽 화살표 48"/>
          <p:cNvSpPr/>
          <p:nvPr/>
        </p:nvSpPr>
        <p:spPr>
          <a:xfrm>
            <a:off x="6814951" y="3270451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아래쪽 화살표 49"/>
          <p:cNvSpPr/>
          <p:nvPr/>
        </p:nvSpPr>
        <p:spPr>
          <a:xfrm>
            <a:off x="6816837" y="2475608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60" y="3575493"/>
            <a:ext cx="1569477" cy="1630721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6343253" y="3693242"/>
            <a:ext cx="814763" cy="387925"/>
            <a:chOff x="3023032" y="2797054"/>
            <a:chExt cx="2868716" cy="666070"/>
          </a:xfrm>
        </p:grpSpPr>
        <p:pic>
          <p:nvPicPr>
            <p:cNvPr id="54" name="Picture 2" descr="http://www.neurolang.com/wp-content/uploads/2013/05/voicesig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032" y="2797054"/>
              <a:ext cx="2861776" cy="66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http://www.neurolang.com/wp-content/uploads/2013/05/voicesig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972" y="3142842"/>
              <a:ext cx="2861776" cy="12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그룹 55"/>
          <p:cNvGrpSpPr/>
          <p:nvPr/>
        </p:nvGrpSpPr>
        <p:grpSpPr>
          <a:xfrm>
            <a:off x="5731032" y="5271640"/>
            <a:ext cx="2868716" cy="666070"/>
            <a:chOff x="3023032" y="2797054"/>
            <a:chExt cx="2868716" cy="666070"/>
          </a:xfrm>
        </p:grpSpPr>
        <p:pic>
          <p:nvPicPr>
            <p:cNvPr id="57" name="Picture 2" descr="http://www.neurolang.com/wp-content/uploads/2013/05/voicesig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032" y="2797054"/>
              <a:ext cx="2861776" cy="66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://www.neurolang.com/wp-content/uploads/2013/05/voicesig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972" y="3142842"/>
              <a:ext cx="2861776" cy="12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6698352" y="6095245"/>
            <a:ext cx="114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1001011</a:t>
            </a:r>
            <a:endParaRPr lang="ko-KR" altLang="en-US" sz="1200" dirty="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31" y="3876761"/>
            <a:ext cx="341261" cy="49003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863878" y="5393112"/>
            <a:ext cx="1197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+mj-lt"/>
              </a:rPr>
              <a:t>Key </a:t>
            </a:r>
            <a:br>
              <a:rPr lang="en-US" altLang="ko-KR" sz="1000" dirty="0" smtClean="0">
                <a:latin typeface="+mj-lt"/>
              </a:rPr>
            </a:br>
            <a:r>
              <a:rPr lang="ko-KR" altLang="en-US" sz="1000" smtClean="0">
                <a:latin typeface="+mj-lt"/>
              </a:rPr>
              <a:t>추출시간</a:t>
            </a:r>
            <a:endParaRPr lang="en-US" altLang="ko-KR" sz="1000" dirty="0" smtClean="0">
              <a:latin typeface="+mj-lt"/>
            </a:endParaRPr>
          </a:p>
          <a:p>
            <a:r>
              <a:rPr lang="en-US" altLang="ko-KR" sz="1000" dirty="0">
                <a:solidFill>
                  <a:schemeClr val="accent2"/>
                </a:solidFill>
                <a:latin typeface="+mj-lt"/>
              </a:rPr>
              <a:t>(Response: </a:t>
            </a:r>
            <a:r>
              <a:rPr lang="en-US" altLang="ko-KR" sz="1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ko-KR" sz="1000" dirty="0">
                <a:solidFill>
                  <a:schemeClr val="accent2"/>
                </a:solidFill>
                <a:latin typeface="+mj-lt"/>
              </a:rPr>
              <a:t>↓</a:t>
            </a:r>
            <a:r>
              <a:rPr lang="en-US" altLang="ko-KR" sz="1000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ko-KR" altLang="en-US" sz="1000" dirty="0">
              <a:latin typeface="+mj-lt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813115" y="3660309"/>
            <a:ext cx="2404744" cy="1387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906749" y="4143445"/>
            <a:ext cx="1410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Room Impulse</a:t>
            </a:r>
            <a:endParaRPr lang="ko-KR" altLang="en-US" sz="1400" b="1"/>
          </a:p>
        </p:txBody>
      </p:sp>
      <p:sp>
        <p:nvSpPr>
          <p:cNvPr id="64" name="TextBox 63"/>
          <p:cNvSpPr txBox="1"/>
          <p:nvPr/>
        </p:nvSpPr>
        <p:spPr>
          <a:xfrm>
            <a:off x="847825" y="4669174"/>
            <a:ext cx="87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Noise</a:t>
            </a:r>
            <a:endParaRPr lang="ko-KR" altLang="en-US" sz="9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614140" y="5018520"/>
            <a:ext cx="99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 단말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66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7" y="1290922"/>
            <a:ext cx="2861776" cy="6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357843" y="2019652"/>
            <a:ext cx="1966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1001011001…</a:t>
            </a:r>
            <a:endParaRPr lang="ko-KR" alt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1737910" y="1772107"/>
            <a:ext cx="43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pic>
        <p:nvPicPr>
          <p:cNvPr id="69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7" y="2482430"/>
            <a:ext cx="2861776" cy="6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1" y="2767362"/>
            <a:ext cx="2861776" cy="2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51" y="3692114"/>
            <a:ext cx="328964" cy="328964"/>
          </a:xfrm>
          <a:prstGeom prst="rect">
            <a:avLst/>
          </a:prstGeom>
        </p:spPr>
      </p:pic>
      <p:grpSp>
        <p:nvGrpSpPr>
          <p:cNvPr id="72" name="그룹 71"/>
          <p:cNvGrpSpPr/>
          <p:nvPr/>
        </p:nvGrpSpPr>
        <p:grpSpPr>
          <a:xfrm rot="298345">
            <a:off x="976922" y="4453199"/>
            <a:ext cx="638731" cy="209364"/>
            <a:chOff x="1584960" y="3703666"/>
            <a:chExt cx="1017722" cy="621776"/>
          </a:xfrm>
        </p:grpSpPr>
        <p:sp>
          <p:nvSpPr>
            <p:cNvPr id="73" name="자유형 72"/>
            <p:cNvSpPr/>
            <p:nvPr/>
          </p:nvSpPr>
          <p:spPr>
            <a:xfrm>
              <a:off x="1584960" y="3870960"/>
              <a:ext cx="201168" cy="432816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1794967" y="3892626"/>
              <a:ext cx="201168" cy="432816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2003914" y="3796431"/>
              <a:ext cx="201168" cy="432816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2200346" y="3825823"/>
              <a:ext cx="201168" cy="244314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 rot="10800000">
              <a:off x="2401514" y="3703666"/>
              <a:ext cx="201168" cy="244314"/>
            </a:xfrm>
            <a:custGeom>
              <a:avLst/>
              <a:gdLst>
                <a:gd name="connsiteX0" fmla="*/ 0 w 725424"/>
                <a:gd name="connsiteY0" fmla="*/ 188976 h 432816"/>
                <a:gd name="connsiteX1" fmla="*/ 6096 w 725424"/>
                <a:gd name="connsiteY1" fmla="*/ 85344 h 432816"/>
                <a:gd name="connsiteX2" fmla="*/ 12192 w 725424"/>
                <a:gd name="connsiteY2" fmla="*/ 54864 h 432816"/>
                <a:gd name="connsiteX3" fmla="*/ 24384 w 725424"/>
                <a:gd name="connsiteY3" fmla="*/ 310896 h 432816"/>
                <a:gd name="connsiteX4" fmla="*/ 30480 w 725424"/>
                <a:gd name="connsiteY4" fmla="*/ 146304 h 432816"/>
                <a:gd name="connsiteX5" fmla="*/ 36576 w 725424"/>
                <a:gd name="connsiteY5" fmla="*/ 121920 h 432816"/>
                <a:gd name="connsiteX6" fmla="*/ 42672 w 725424"/>
                <a:gd name="connsiteY6" fmla="*/ 48768 h 432816"/>
                <a:gd name="connsiteX7" fmla="*/ 48768 w 725424"/>
                <a:gd name="connsiteY7" fmla="*/ 0 h 432816"/>
                <a:gd name="connsiteX8" fmla="*/ 54864 w 725424"/>
                <a:gd name="connsiteY8" fmla="*/ 237744 h 432816"/>
                <a:gd name="connsiteX9" fmla="*/ 67056 w 725424"/>
                <a:gd name="connsiteY9" fmla="*/ 207264 h 432816"/>
                <a:gd name="connsiteX10" fmla="*/ 79248 w 725424"/>
                <a:gd name="connsiteY10" fmla="*/ 188976 h 432816"/>
                <a:gd name="connsiteX11" fmla="*/ 115824 w 725424"/>
                <a:gd name="connsiteY11" fmla="*/ 121920 h 432816"/>
                <a:gd name="connsiteX12" fmla="*/ 121920 w 725424"/>
                <a:gd name="connsiteY12" fmla="*/ 97536 h 432816"/>
                <a:gd name="connsiteX13" fmla="*/ 146304 w 725424"/>
                <a:gd name="connsiteY13" fmla="*/ 158496 h 432816"/>
                <a:gd name="connsiteX14" fmla="*/ 164592 w 725424"/>
                <a:gd name="connsiteY14" fmla="*/ 128016 h 432816"/>
                <a:gd name="connsiteX15" fmla="*/ 170688 w 725424"/>
                <a:gd name="connsiteY15" fmla="*/ 109728 h 432816"/>
                <a:gd name="connsiteX16" fmla="*/ 188976 w 725424"/>
                <a:gd name="connsiteY16" fmla="*/ 146304 h 432816"/>
                <a:gd name="connsiteX17" fmla="*/ 207264 w 725424"/>
                <a:gd name="connsiteY17" fmla="*/ 121920 h 432816"/>
                <a:gd name="connsiteX18" fmla="*/ 237744 w 725424"/>
                <a:gd name="connsiteY18" fmla="*/ 6096 h 432816"/>
                <a:gd name="connsiteX19" fmla="*/ 249936 w 725424"/>
                <a:gd name="connsiteY19" fmla="*/ 85344 h 432816"/>
                <a:gd name="connsiteX20" fmla="*/ 256032 w 725424"/>
                <a:gd name="connsiteY20" fmla="*/ 182880 h 432816"/>
                <a:gd name="connsiteX21" fmla="*/ 262128 w 725424"/>
                <a:gd name="connsiteY21" fmla="*/ 219456 h 432816"/>
                <a:gd name="connsiteX22" fmla="*/ 268224 w 725424"/>
                <a:gd name="connsiteY22" fmla="*/ 268224 h 432816"/>
                <a:gd name="connsiteX23" fmla="*/ 286512 w 725424"/>
                <a:gd name="connsiteY23" fmla="*/ 152400 h 432816"/>
                <a:gd name="connsiteX24" fmla="*/ 292608 w 725424"/>
                <a:gd name="connsiteY24" fmla="*/ 207264 h 432816"/>
                <a:gd name="connsiteX25" fmla="*/ 304800 w 725424"/>
                <a:gd name="connsiteY25" fmla="*/ 280416 h 432816"/>
                <a:gd name="connsiteX26" fmla="*/ 316992 w 725424"/>
                <a:gd name="connsiteY26" fmla="*/ 390144 h 432816"/>
                <a:gd name="connsiteX27" fmla="*/ 323088 w 725424"/>
                <a:gd name="connsiteY27" fmla="*/ 432816 h 432816"/>
                <a:gd name="connsiteX28" fmla="*/ 329184 w 725424"/>
                <a:gd name="connsiteY28" fmla="*/ 377952 h 432816"/>
                <a:gd name="connsiteX29" fmla="*/ 341376 w 725424"/>
                <a:gd name="connsiteY29" fmla="*/ 201168 h 432816"/>
                <a:gd name="connsiteX30" fmla="*/ 347472 w 725424"/>
                <a:gd name="connsiteY30" fmla="*/ 274320 h 432816"/>
                <a:gd name="connsiteX31" fmla="*/ 353568 w 725424"/>
                <a:gd name="connsiteY31" fmla="*/ 231648 h 432816"/>
                <a:gd name="connsiteX32" fmla="*/ 359664 w 725424"/>
                <a:gd name="connsiteY32" fmla="*/ 170688 h 432816"/>
                <a:gd name="connsiteX33" fmla="*/ 365760 w 725424"/>
                <a:gd name="connsiteY33" fmla="*/ 146304 h 432816"/>
                <a:gd name="connsiteX34" fmla="*/ 371856 w 725424"/>
                <a:gd name="connsiteY34" fmla="*/ 97536 h 432816"/>
                <a:gd name="connsiteX35" fmla="*/ 377952 w 725424"/>
                <a:gd name="connsiteY35" fmla="*/ 231648 h 432816"/>
                <a:gd name="connsiteX36" fmla="*/ 384048 w 725424"/>
                <a:gd name="connsiteY36" fmla="*/ 207264 h 432816"/>
                <a:gd name="connsiteX37" fmla="*/ 396240 w 725424"/>
                <a:gd name="connsiteY37" fmla="*/ 121920 h 432816"/>
                <a:gd name="connsiteX38" fmla="*/ 408432 w 725424"/>
                <a:gd name="connsiteY38" fmla="*/ 182880 h 432816"/>
                <a:gd name="connsiteX39" fmla="*/ 414528 w 725424"/>
                <a:gd name="connsiteY39" fmla="*/ 231648 h 432816"/>
                <a:gd name="connsiteX40" fmla="*/ 426720 w 725424"/>
                <a:gd name="connsiteY40" fmla="*/ 213360 h 432816"/>
                <a:gd name="connsiteX41" fmla="*/ 451104 w 725424"/>
                <a:gd name="connsiteY41" fmla="*/ 103632 h 432816"/>
                <a:gd name="connsiteX42" fmla="*/ 493776 w 725424"/>
                <a:gd name="connsiteY42" fmla="*/ 146304 h 432816"/>
                <a:gd name="connsiteX43" fmla="*/ 512064 w 725424"/>
                <a:gd name="connsiteY43" fmla="*/ 128016 h 432816"/>
                <a:gd name="connsiteX44" fmla="*/ 542544 w 725424"/>
                <a:gd name="connsiteY44" fmla="*/ 134112 h 432816"/>
                <a:gd name="connsiteX45" fmla="*/ 560832 w 725424"/>
                <a:gd name="connsiteY45" fmla="*/ 140208 h 432816"/>
                <a:gd name="connsiteX46" fmla="*/ 603504 w 725424"/>
                <a:gd name="connsiteY46" fmla="*/ 109728 h 432816"/>
                <a:gd name="connsiteX47" fmla="*/ 615696 w 725424"/>
                <a:gd name="connsiteY47" fmla="*/ 134112 h 432816"/>
                <a:gd name="connsiteX48" fmla="*/ 633984 w 725424"/>
                <a:gd name="connsiteY48" fmla="*/ 103632 h 432816"/>
                <a:gd name="connsiteX49" fmla="*/ 646176 w 725424"/>
                <a:gd name="connsiteY49" fmla="*/ 67056 h 432816"/>
                <a:gd name="connsiteX50" fmla="*/ 652272 w 725424"/>
                <a:gd name="connsiteY50" fmla="*/ 146304 h 432816"/>
                <a:gd name="connsiteX51" fmla="*/ 664464 w 725424"/>
                <a:gd name="connsiteY51" fmla="*/ 121920 h 432816"/>
                <a:gd name="connsiteX52" fmla="*/ 694944 w 725424"/>
                <a:gd name="connsiteY52" fmla="*/ 60960 h 432816"/>
                <a:gd name="connsiteX53" fmla="*/ 701040 w 725424"/>
                <a:gd name="connsiteY53" fmla="*/ 79248 h 432816"/>
                <a:gd name="connsiteX54" fmla="*/ 707136 w 725424"/>
                <a:gd name="connsiteY54" fmla="*/ 109728 h 432816"/>
                <a:gd name="connsiteX55" fmla="*/ 725424 w 725424"/>
                <a:gd name="connsiteY55" fmla="*/ 115824 h 4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5424" h="432816">
                  <a:moveTo>
                    <a:pt x="0" y="188976"/>
                  </a:moveTo>
                  <a:cubicBezTo>
                    <a:pt x="2032" y="154432"/>
                    <a:pt x="2963" y="119806"/>
                    <a:pt x="6096" y="85344"/>
                  </a:cubicBezTo>
                  <a:cubicBezTo>
                    <a:pt x="7034" y="75025"/>
                    <a:pt x="11584" y="44521"/>
                    <a:pt x="12192" y="54864"/>
                  </a:cubicBezTo>
                  <a:cubicBezTo>
                    <a:pt x="28291" y="328546"/>
                    <a:pt x="-7578" y="215010"/>
                    <a:pt x="24384" y="310896"/>
                  </a:cubicBezTo>
                  <a:cubicBezTo>
                    <a:pt x="26416" y="256032"/>
                    <a:pt x="26945" y="201092"/>
                    <a:pt x="30480" y="146304"/>
                  </a:cubicBezTo>
                  <a:cubicBezTo>
                    <a:pt x="31019" y="137943"/>
                    <a:pt x="35537" y="130233"/>
                    <a:pt x="36576" y="121920"/>
                  </a:cubicBezTo>
                  <a:cubicBezTo>
                    <a:pt x="39611" y="97640"/>
                    <a:pt x="40237" y="73115"/>
                    <a:pt x="42672" y="48768"/>
                  </a:cubicBezTo>
                  <a:cubicBezTo>
                    <a:pt x="44302" y="32467"/>
                    <a:pt x="46736" y="16256"/>
                    <a:pt x="48768" y="0"/>
                  </a:cubicBezTo>
                  <a:cubicBezTo>
                    <a:pt x="50800" y="79248"/>
                    <a:pt x="47896" y="158777"/>
                    <a:pt x="54864" y="237744"/>
                  </a:cubicBezTo>
                  <a:cubicBezTo>
                    <a:pt x="55826" y="248644"/>
                    <a:pt x="62162" y="217051"/>
                    <a:pt x="67056" y="207264"/>
                  </a:cubicBezTo>
                  <a:cubicBezTo>
                    <a:pt x="70333" y="200711"/>
                    <a:pt x="75971" y="195529"/>
                    <a:pt x="79248" y="188976"/>
                  </a:cubicBezTo>
                  <a:cubicBezTo>
                    <a:pt x="112683" y="122105"/>
                    <a:pt x="80934" y="168440"/>
                    <a:pt x="115824" y="121920"/>
                  </a:cubicBezTo>
                  <a:cubicBezTo>
                    <a:pt x="117856" y="113792"/>
                    <a:pt x="116556" y="91100"/>
                    <a:pt x="121920" y="97536"/>
                  </a:cubicBezTo>
                  <a:cubicBezTo>
                    <a:pt x="135931" y="114349"/>
                    <a:pt x="146304" y="158496"/>
                    <a:pt x="146304" y="158496"/>
                  </a:cubicBezTo>
                  <a:cubicBezTo>
                    <a:pt x="152400" y="148336"/>
                    <a:pt x="159293" y="138614"/>
                    <a:pt x="164592" y="128016"/>
                  </a:cubicBezTo>
                  <a:cubicBezTo>
                    <a:pt x="167466" y="122269"/>
                    <a:pt x="164262" y="109728"/>
                    <a:pt x="170688" y="109728"/>
                  </a:cubicBezTo>
                  <a:cubicBezTo>
                    <a:pt x="178566" y="109728"/>
                    <a:pt x="187473" y="141794"/>
                    <a:pt x="188976" y="146304"/>
                  </a:cubicBezTo>
                  <a:cubicBezTo>
                    <a:pt x="195072" y="138176"/>
                    <a:pt x="203926" y="131516"/>
                    <a:pt x="207264" y="121920"/>
                  </a:cubicBezTo>
                  <a:cubicBezTo>
                    <a:pt x="220379" y="84213"/>
                    <a:pt x="237744" y="6096"/>
                    <a:pt x="237744" y="6096"/>
                  </a:cubicBezTo>
                  <a:cubicBezTo>
                    <a:pt x="249662" y="41850"/>
                    <a:pt x="245221" y="24052"/>
                    <a:pt x="249936" y="85344"/>
                  </a:cubicBezTo>
                  <a:cubicBezTo>
                    <a:pt x="252434" y="117823"/>
                    <a:pt x="253083" y="150438"/>
                    <a:pt x="256032" y="182880"/>
                  </a:cubicBezTo>
                  <a:cubicBezTo>
                    <a:pt x="257151" y="195189"/>
                    <a:pt x="260380" y="207220"/>
                    <a:pt x="262128" y="219456"/>
                  </a:cubicBezTo>
                  <a:cubicBezTo>
                    <a:pt x="264445" y="235674"/>
                    <a:pt x="266192" y="251968"/>
                    <a:pt x="268224" y="268224"/>
                  </a:cubicBezTo>
                  <a:cubicBezTo>
                    <a:pt x="269950" y="254412"/>
                    <a:pt x="281357" y="155837"/>
                    <a:pt x="286512" y="152400"/>
                  </a:cubicBezTo>
                  <a:cubicBezTo>
                    <a:pt x="301822" y="142193"/>
                    <a:pt x="290006" y="189048"/>
                    <a:pt x="292608" y="207264"/>
                  </a:cubicBezTo>
                  <a:cubicBezTo>
                    <a:pt x="296104" y="231736"/>
                    <a:pt x="301533" y="255913"/>
                    <a:pt x="304800" y="280416"/>
                  </a:cubicBezTo>
                  <a:cubicBezTo>
                    <a:pt x="309664" y="316894"/>
                    <a:pt x="312607" y="353605"/>
                    <a:pt x="316992" y="390144"/>
                  </a:cubicBezTo>
                  <a:cubicBezTo>
                    <a:pt x="318704" y="404410"/>
                    <a:pt x="321056" y="418592"/>
                    <a:pt x="323088" y="432816"/>
                  </a:cubicBezTo>
                  <a:cubicBezTo>
                    <a:pt x="325120" y="414528"/>
                    <a:pt x="327736" y="396295"/>
                    <a:pt x="329184" y="377952"/>
                  </a:cubicBezTo>
                  <a:cubicBezTo>
                    <a:pt x="333833" y="319067"/>
                    <a:pt x="341376" y="201168"/>
                    <a:pt x="341376" y="201168"/>
                  </a:cubicBezTo>
                  <a:cubicBezTo>
                    <a:pt x="343408" y="225552"/>
                    <a:pt x="338385" y="251602"/>
                    <a:pt x="347472" y="274320"/>
                  </a:cubicBezTo>
                  <a:cubicBezTo>
                    <a:pt x="352808" y="287661"/>
                    <a:pt x="351889" y="245918"/>
                    <a:pt x="353568" y="231648"/>
                  </a:cubicBezTo>
                  <a:cubicBezTo>
                    <a:pt x="355954" y="211367"/>
                    <a:pt x="356776" y="190904"/>
                    <a:pt x="359664" y="170688"/>
                  </a:cubicBezTo>
                  <a:cubicBezTo>
                    <a:pt x="360849" y="162394"/>
                    <a:pt x="364383" y="154568"/>
                    <a:pt x="365760" y="146304"/>
                  </a:cubicBezTo>
                  <a:cubicBezTo>
                    <a:pt x="368453" y="130144"/>
                    <a:pt x="369824" y="113792"/>
                    <a:pt x="371856" y="97536"/>
                  </a:cubicBezTo>
                  <a:cubicBezTo>
                    <a:pt x="373888" y="142240"/>
                    <a:pt x="373010" y="187172"/>
                    <a:pt x="377952" y="231648"/>
                  </a:cubicBezTo>
                  <a:cubicBezTo>
                    <a:pt x="378877" y="239975"/>
                    <a:pt x="382941" y="215569"/>
                    <a:pt x="384048" y="207264"/>
                  </a:cubicBezTo>
                  <a:cubicBezTo>
                    <a:pt x="395920" y="118227"/>
                    <a:pt x="381560" y="165961"/>
                    <a:pt x="396240" y="121920"/>
                  </a:cubicBezTo>
                  <a:cubicBezTo>
                    <a:pt x="407895" y="40337"/>
                    <a:pt x="399891" y="76115"/>
                    <a:pt x="408432" y="182880"/>
                  </a:cubicBezTo>
                  <a:cubicBezTo>
                    <a:pt x="409738" y="199210"/>
                    <a:pt x="412496" y="215392"/>
                    <a:pt x="414528" y="231648"/>
                  </a:cubicBezTo>
                  <a:cubicBezTo>
                    <a:pt x="418592" y="225552"/>
                    <a:pt x="424535" y="220353"/>
                    <a:pt x="426720" y="213360"/>
                  </a:cubicBezTo>
                  <a:cubicBezTo>
                    <a:pt x="434356" y="188924"/>
                    <a:pt x="444653" y="135889"/>
                    <a:pt x="451104" y="103632"/>
                  </a:cubicBezTo>
                  <a:cubicBezTo>
                    <a:pt x="467171" y="151834"/>
                    <a:pt x="454551" y="174322"/>
                    <a:pt x="493776" y="146304"/>
                  </a:cubicBezTo>
                  <a:cubicBezTo>
                    <a:pt x="500791" y="141293"/>
                    <a:pt x="505968" y="134112"/>
                    <a:pt x="512064" y="128016"/>
                  </a:cubicBezTo>
                  <a:cubicBezTo>
                    <a:pt x="522224" y="130048"/>
                    <a:pt x="532492" y="131599"/>
                    <a:pt x="542544" y="134112"/>
                  </a:cubicBezTo>
                  <a:cubicBezTo>
                    <a:pt x="548778" y="135670"/>
                    <a:pt x="554471" y="141117"/>
                    <a:pt x="560832" y="140208"/>
                  </a:cubicBezTo>
                  <a:cubicBezTo>
                    <a:pt x="579554" y="137533"/>
                    <a:pt x="591477" y="121755"/>
                    <a:pt x="603504" y="109728"/>
                  </a:cubicBezTo>
                  <a:cubicBezTo>
                    <a:pt x="619961" y="60356"/>
                    <a:pt x="595682" y="124105"/>
                    <a:pt x="615696" y="134112"/>
                  </a:cubicBezTo>
                  <a:cubicBezTo>
                    <a:pt x="626294" y="139411"/>
                    <a:pt x="629081" y="114418"/>
                    <a:pt x="633984" y="103632"/>
                  </a:cubicBezTo>
                  <a:cubicBezTo>
                    <a:pt x="639302" y="91932"/>
                    <a:pt x="642112" y="79248"/>
                    <a:pt x="646176" y="67056"/>
                  </a:cubicBezTo>
                  <a:cubicBezTo>
                    <a:pt x="648208" y="93472"/>
                    <a:pt x="643894" y="121170"/>
                    <a:pt x="652272" y="146304"/>
                  </a:cubicBezTo>
                  <a:cubicBezTo>
                    <a:pt x="655146" y="154925"/>
                    <a:pt x="660112" y="129898"/>
                    <a:pt x="664464" y="121920"/>
                  </a:cubicBezTo>
                  <a:cubicBezTo>
                    <a:pt x="694005" y="67761"/>
                    <a:pt x="682895" y="97107"/>
                    <a:pt x="694944" y="60960"/>
                  </a:cubicBezTo>
                  <a:cubicBezTo>
                    <a:pt x="696976" y="67056"/>
                    <a:pt x="699482" y="73014"/>
                    <a:pt x="701040" y="79248"/>
                  </a:cubicBezTo>
                  <a:cubicBezTo>
                    <a:pt x="703553" y="89300"/>
                    <a:pt x="701389" y="101107"/>
                    <a:pt x="707136" y="109728"/>
                  </a:cubicBezTo>
                  <a:cubicBezTo>
                    <a:pt x="710700" y="115075"/>
                    <a:pt x="725424" y="115824"/>
                    <a:pt x="725424" y="115824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8" name="Picture 2" descr="http://www.flaticon.com/png/256/1339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58" y="4495197"/>
            <a:ext cx="540575" cy="5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8" y="5343519"/>
            <a:ext cx="2861776" cy="6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" y="5628451"/>
            <a:ext cx="2861776" cy="2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2" y="5422441"/>
            <a:ext cx="2861776" cy="5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neurolang.com/wp-content/uploads/2013/05/voicesig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9" y="5523943"/>
            <a:ext cx="2861776" cy="3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451821" y="6152585"/>
            <a:ext cx="1966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1001011001…</a:t>
            </a:r>
            <a:endParaRPr lang="ko-KR" altLang="en-US" sz="1200" dirty="0"/>
          </a:p>
        </p:txBody>
      </p:sp>
      <p:pic>
        <p:nvPicPr>
          <p:cNvPr id="84" name="내용 개체 틀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44" y="3372606"/>
            <a:ext cx="626408" cy="501126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76" y="3734853"/>
            <a:ext cx="328964" cy="328964"/>
          </a:xfrm>
          <a:prstGeom prst="rect">
            <a:avLst/>
          </a:prstGeom>
        </p:spPr>
      </p:pic>
      <p:cxnSp>
        <p:nvCxnSpPr>
          <p:cNvPr id="86" name="직선 화살표 연결선 85"/>
          <p:cNvCxnSpPr>
            <a:endCxn id="62" idx="3"/>
          </p:cNvCxnSpPr>
          <p:nvPr/>
        </p:nvCxnSpPr>
        <p:spPr>
          <a:xfrm>
            <a:off x="2494009" y="3935754"/>
            <a:ext cx="723850" cy="418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62" idx="3"/>
            <a:endCxn id="78" idx="3"/>
          </p:cNvCxnSpPr>
          <p:nvPr/>
        </p:nvCxnSpPr>
        <p:spPr>
          <a:xfrm flipH="1">
            <a:off x="2261233" y="4354234"/>
            <a:ext cx="956626" cy="41125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>
            <a:off x="2512538" y="4042496"/>
            <a:ext cx="705321" cy="6749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/>
          <p:nvPr/>
        </p:nvCxnSpPr>
        <p:spPr>
          <a:xfrm flipH="1">
            <a:off x="2231051" y="4738903"/>
            <a:ext cx="986808" cy="1845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/>
          <p:nvPr/>
        </p:nvCxnSpPr>
        <p:spPr>
          <a:xfrm>
            <a:off x="1491188" y="4038876"/>
            <a:ext cx="322440" cy="520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endCxn id="62" idx="1"/>
          </p:cNvCxnSpPr>
          <p:nvPr/>
        </p:nvCxnSpPr>
        <p:spPr>
          <a:xfrm flipH="1">
            <a:off x="813115" y="4032923"/>
            <a:ext cx="516472" cy="3213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endCxn id="78" idx="1"/>
          </p:cNvCxnSpPr>
          <p:nvPr/>
        </p:nvCxnSpPr>
        <p:spPr>
          <a:xfrm>
            <a:off x="816846" y="4355778"/>
            <a:ext cx="903812" cy="40970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206797" y="3429803"/>
            <a:ext cx="991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 단말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94" name="아래쪽 화살표 93"/>
          <p:cNvSpPr/>
          <p:nvPr/>
        </p:nvSpPr>
        <p:spPr>
          <a:xfrm>
            <a:off x="1820276" y="3132435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아래쪽 화살표 94"/>
          <p:cNvSpPr/>
          <p:nvPr/>
        </p:nvSpPr>
        <p:spPr>
          <a:xfrm>
            <a:off x="1860650" y="5971046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아래쪽 화살표 95"/>
          <p:cNvSpPr/>
          <p:nvPr/>
        </p:nvSpPr>
        <p:spPr>
          <a:xfrm>
            <a:off x="1822162" y="2337592"/>
            <a:ext cx="136343" cy="19541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3382736" y="1868458"/>
            <a:ext cx="131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xx ~ xxx bps</a:t>
            </a:r>
            <a:br>
              <a:rPr lang="en-US" altLang="ko-KR" sz="1200" dirty="0" smtClean="0">
                <a:latin typeface="+mj-lt"/>
              </a:rPr>
            </a:br>
            <a:r>
              <a:rPr lang="en-US" altLang="ko-KR" sz="1200" dirty="0" smtClean="0">
                <a:solidFill>
                  <a:schemeClr val="accent2"/>
                </a:solidFill>
                <a:latin typeface="+mj-lt"/>
              </a:rPr>
              <a:t>(Bitrate: ↑)</a:t>
            </a:r>
            <a:endParaRPr lang="ko-KR" altLang="en-US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12425" y="3967856"/>
            <a:ext cx="1207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+mj-lt"/>
              </a:rPr>
              <a:t>음향채널</a:t>
            </a:r>
            <a:r>
              <a:rPr lang="en-US" altLang="ko-KR" sz="1050" dirty="0" smtClean="0">
                <a:latin typeface="+mj-lt"/>
              </a:rPr>
              <a:t/>
            </a:r>
            <a:br>
              <a:rPr lang="en-US" altLang="ko-KR" sz="1050" dirty="0" smtClean="0">
                <a:latin typeface="+mj-lt"/>
              </a:rPr>
            </a:br>
            <a:r>
              <a:rPr lang="en-US" altLang="ko-KR" sz="1050" dirty="0" smtClean="0">
                <a:solidFill>
                  <a:schemeClr val="accent2"/>
                </a:solidFill>
                <a:latin typeface="+mj-lt"/>
              </a:rPr>
              <a:t>(Distortion: ↑)</a:t>
            </a:r>
            <a:endParaRPr lang="ko-KR" altLang="en-US" sz="1050" smtClean="0">
              <a:solidFill>
                <a:schemeClr val="accent2"/>
              </a:solidFill>
              <a:latin typeface="+mj-lt"/>
            </a:endParaRPr>
          </a:p>
          <a:p>
            <a:endParaRPr lang="ko-KR" alt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3478627" y="5395682"/>
            <a:ext cx="1417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+mj-lt"/>
              </a:rPr>
              <a:t>데이터 </a:t>
            </a:r>
            <a:r>
              <a:rPr lang="en-US" altLang="ko-KR" sz="1000" dirty="0" smtClean="0">
                <a:latin typeface="+mj-lt"/>
              </a:rPr>
              <a:t/>
            </a:r>
            <a:br>
              <a:rPr lang="en-US" altLang="ko-KR" sz="1000" dirty="0" smtClean="0">
                <a:latin typeface="+mj-lt"/>
              </a:rPr>
            </a:br>
            <a:r>
              <a:rPr lang="ko-KR" altLang="en-US" sz="1000" smtClean="0">
                <a:latin typeface="+mj-lt"/>
              </a:rPr>
              <a:t>추출시간</a:t>
            </a:r>
            <a:endParaRPr lang="en-US" altLang="ko-KR" sz="1000" dirty="0" smtClean="0">
              <a:latin typeface="+mj-lt"/>
            </a:endParaRPr>
          </a:p>
          <a:p>
            <a:pPr lvl="0"/>
            <a:r>
              <a:rPr lang="en-US" altLang="ko-KR" sz="1000" dirty="0">
                <a:solidFill>
                  <a:srgbClr val="800000"/>
                </a:solidFill>
                <a:latin typeface="Times New Roman"/>
              </a:rPr>
              <a:t>(Response: ↓ </a:t>
            </a:r>
            <a:r>
              <a:rPr lang="en-US" altLang="ko-KR" sz="1000" dirty="0" smtClean="0">
                <a:solidFill>
                  <a:srgbClr val="800000"/>
                </a:solidFill>
                <a:latin typeface="Times New Roman"/>
              </a:rPr>
              <a:t>↓</a:t>
            </a:r>
            <a:r>
              <a:rPr lang="en-US" altLang="ko-KR" sz="1000" dirty="0">
                <a:solidFill>
                  <a:srgbClr val="800000"/>
                </a:solidFill>
                <a:latin typeface="Times New Roman"/>
              </a:rPr>
              <a:t>)</a:t>
            </a:r>
            <a:endParaRPr lang="ko-KR" altLang="en-US" sz="1000">
              <a:solidFill>
                <a:srgbClr val="000000"/>
              </a:solidFill>
              <a:latin typeface="Times New Roman"/>
            </a:endParaRPr>
          </a:p>
          <a:p>
            <a:r>
              <a:rPr lang="en-US" altLang="ko-KR" sz="1000" dirty="0" smtClean="0">
                <a:latin typeface="+mj-lt"/>
              </a:rPr>
              <a:t/>
            </a:r>
            <a:br>
              <a:rPr lang="en-US" altLang="ko-KR" sz="1000" dirty="0" smtClean="0">
                <a:latin typeface="+mj-lt"/>
              </a:rPr>
            </a:br>
            <a:endParaRPr lang="ko-KR" altLang="en-US" sz="1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53046" y="2657279"/>
            <a:ext cx="1207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j-lt"/>
              </a:rPr>
              <a:t/>
            </a:r>
            <a:br>
              <a:rPr lang="en-US" altLang="ko-KR" sz="1100" dirty="0" smtClean="0">
                <a:latin typeface="+mj-lt"/>
              </a:rPr>
            </a:br>
            <a:r>
              <a:rPr lang="en-US" altLang="ko-KR" sz="1100" dirty="0" smtClean="0">
                <a:solidFill>
                  <a:schemeClr val="accent2"/>
                </a:solidFill>
                <a:latin typeface="+mj-lt"/>
              </a:rPr>
              <a:t>(Quality: </a:t>
            </a:r>
            <a:r>
              <a:rPr lang="en-US" altLang="ko-KR" sz="1100" dirty="0">
                <a:solidFill>
                  <a:schemeClr val="accent2"/>
                </a:solidFill>
                <a:latin typeface="+mj-lt"/>
              </a:rPr>
              <a:t>↓ ↓</a:t>
            </a:r>
            <a:r>
              <a:rPr lang="en-US" altLang="ko-KR" sz="1100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ko-KR" altLang="en-US" sz="11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35127" y="4047575"/>
            <a:ext cx="717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j-lt"/>
              </a:rPr>
              <a:t>None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16372" y="1751086"/>
            <a:ext cx="131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lt"/>
              </a:rPr>
              <a:t> </a:t>
            </a:r>
            <a:br>
              <a:rPr lang="en-US" altLang="ko-KR" sz="1200" dirty="0" smtClean="0">
                <a:latin typeface="+mj-lt"/>
              </a:rPr>
            </a:br>
            <a:r>
              <a:rPr lang="en-US" altLang="ko-KR" sz="1200" dirty="0" smtClean="0">
                <a:latin typeface="+mj-lt"/>
              </a:rPr>
              <a:t>x ~ xx bps</a:t>
            </a:r>
            <a:endParaRPr lang="ko-KR" altLang="en-US" sz="1200" dirty="0">
              <a:latin typeface="+mj-lt"/>
            </a:endParaRPr>
          </a:p>
        </p:txBody>
      </p:sp>
      <p:sp>
        <p:nvSpPr>
          <p:cNvPr id="104" name="왼쪽/오른쪽 화살표 103"/>
          <p:cNvSpPr/>
          <p:nvPr/>
        </p:nvSpPr>
        <p:spPr>
          <a:xfrm>
            <a:off x="4446342" y="1966938"/>
            <a:ext cx="415706" cy="25570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왼쪽/오른쪽 화살표 104"/>
          <p:cNvSpPr/>
          <p:nvPr/>
        </p:nvSpPr>
        <p:spPr>
          <a:xfrm>
            <a:off x="4446342" y="2823398"/>
            <a:ext cx="415706" cy="25570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왼쪽/오른쪽 화살표 105"/>
          <p:cNvSpPr/>
          <p:nvPr/>
        </p:nvSpPr>
        <p:spPr>
          <a:xfrm>
            <a:off x="4446342" y="4053483"/>
            <a:ext cx="415706" cy="25570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왼쪽/오른쪽 화살표 106"/>
          <p:cNvSpPr/>
          <p:nvPr/>
        </p:nvSpPr>
        <p:spPr>
          <a:xfrm>
            <a:off x="4446342" y="5500600"/>
            <a:ext cx="415706" cy="25570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1433338" y="1093649"/>
            <a:ext cx="145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AAP-ADT</a:t>
            </a:r>
            <a:endParaRPr lang="ko-KR" altLang="en-US" sz="1400" b="1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80112" y="1135967"/>
            <a:ext cx="304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FF0000"/>
                </a:solidFill>
              </a:rPr>
              <a:t>일반 오디오 워터마크 기술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38867" y="2648859"/>
            <a:ext cx="892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j-lt"/>
              </a:rPr>
              <a:t/>
            </a:r>
            <a:br>
              <a:rPr lang="en-US" altLang="ko-KR" sz="1100" dirty="0" smtClean="0">
                <a:latin typeface="+mj-lt"/>
              </a:rPr>
            </a:br>
            <a:r>
              <a:rPr lang="en-US" altLang="ko-KR" sz="1100" dirty="0" smtClean="0">
                <a:solidFill>
                  <a:schemeClr val="accent2"/>
                </a:solidFill>
                <a:latin typeface="+mj-lt"/>
              </a:rPr>
              <a:t>(Quality: ↓)</a:t>
            </a:r>
            <a:endParaRPr lang="ko-KR" altLang="en-US" sz="11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28971" y="1570328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전송 율</a:t>
            </a:r>
            <a:endParaRPr lang="ko-KR" altLang="en-US" sz="1400" dirty="0"/>
          </a:p>
        </p:txBody>
      </p:sp>
      <p:sp>
        <p:nvSpPr>
          <p:cNvPr id="111" name="직사각형 110"/>
          <p:cNvSpPr/>
          <p:nvPr/>
        </p:nvSpPr>
        <p:spPr>
          <a:xfrm>
            <a:off x="4375009" y="252407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음질</a:t>
            </a:r>
            <a:endParaRPr lang="ko-KR" altLang="en-US" sz="1400" dirty="0"/>
          </a:p>
        </p:txBody>
      </p:sp>
      <p:sp>
        <p:nvSpPr>
          <p:cNvPr id="112" name="직사각형 111"/>
          <p:cNvSpPr/>
          <p:nvPr/>
        </p:nvSpPr>
        <p:spPr>
          <a:xfrm>
            <a:off x="4169642" y="3697196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전송 왜곡</a:t>
            </a:r>
            <a:endParaRPr lang="ko-KR" altLang="en-US" sz="1400" dirty="0"/>
          </a:p>
        </p:txBody>
      </p:sp>
      <p:sp>
        <p:nvSpPr>
          <p:cNvPr id="113" name="직사각형 112"/>
          <p:cNvSpPr/>
          <p:nvPr/>
        </p:nvSpPr>
        <p:spPr>
          <a:xfrm>
            <a:off x="4175667" y="512368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응답시간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37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smtClean="0"/>
              <a:t>기술의 개요</a:t>
            </a:r>
            <a:r>
              <a:rPr lang="en-US" altLang="ko-KR" dirty="0" smtClean="0"/>
              <a:t>: AAP-ADT </a:t>
            </a:r>
            <a:r>
              <a:rPr lang="ko-KR" altLang="en-US" smtClean="0"/>
              <a:t>특징</a:t>
            </a:r>
            <a:endParaRPr lang="ko-KR" altLang="en-US"/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673" y="3140968"/>
            <a:ext cx="4536504" cy="29633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8" y="3284984"/>
            <a:ext cx="3661536" cy="2500324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 bwMode="auto">
          <a:xfrm>
            <a:off x="3306904" y="4261555"/>
            <a:ext cx="400330" cy="1071194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6" name="내용 개체 틀 6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1224136"/>
          </a:xfrm>
        </p:spPr>
        <p:txBody>
          <a:bodyPr/>
          <a:lstStyle/>
          <a:p>
            <a:r>
              <a:rPr lang="ko-KR" altLang="en-US" dirty="0" smtClean="0"/>
              <a:t>개발 기술의 배경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동기화 정보 없이 자가동기화가 가능한 메커니즘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음향채널</a:t>
            </a:r>
            <a:r>
              <a:rPr lang="en-US" altLang="ko-KR" dirty="0" smtClean="0"/>
              <a:t>(</a:t>
            </a:r>
            <a:r>
              <a:rPr lang="ko-KR" altLang="en-US" smtClean="0"/>
              <a:t>잡음</a:t>
            </a:r>
            <a:r>
              <a:rPr lang="en-US" altLang="ko-KR" dirty="0" smtClean="0"/>
              <a:t>, </a:t>
            </a:r>
            <a:r>
              <a:rPr lang="ko-KR" altLang="en-US" smtClean="0"/>
              <a:t>잔향</a:t>
            </a:r>
            <a:r>
              <a:rPr lang="en-US" altLang="ko-KR" dirty="0" smtClean="0"/>
              <a:t>)</a:t>
            </a:r>
            <a:r>
              <a:rPr lang="ko-KR" altLang="en-US" smtClean="0"/>
              <a:t> 왜곡에 강인한 데이터 전송 방식 개발 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0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</a:t>
            </a:r>
            <a:r>
              <a:rPr lang="ko-KR" altLang="en-US" dirty="0" smtClean="0"/>
              <a:t>내용 </a:t>
            </a:r>
            <a:endParaRPr lang="ko-KR" altLang="en-US" dirty="0"/>
          </a:p>
          <a:p>
            <a:pPr lvl="1"/>
            <a:r>
              <a:rPr lang="en-US" altLang="ko-KR" dirty="0" smtClean="0"/>
              <a:t>AAP-ADT </a:t>
            </a:r>
            <a:r>
              <a:rPr lang="ko-KR" altLang="en-US" smtClean="0"/>
              <a:t>인코더 기술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비트스트림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패키징</a:t>
            </a:r>
            <a:r>
              <a:rPr lang="ko-KR" altLang="en-US" dirty="0" smtClean="0"/>
              <a:t> 모듈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부가정보를 </a:t>
            </a:r>
            <a:r>
              <a:rPr lang="ko-KR" altLang="en-US" dirty="0" err="1" smtClean="0"/>
              <a:t>비트스트림</a:t>
            </a:r>
            <a:r>
              <a:rPr lang="ko-KR" altLang="en-US" dirty="0" smtClean="0"/>
              <a:t> 변환 및 </a:t>
            </a:r>
            <a:r>
              <a:rPr lang="ko-KR" altLang="en-US" dirty="0" err="1" smtClean="0"/>
              <a:t>패키징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 삽입 모듈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변환 </a:t>
            </a:r>
            <a:r>
              <a:rPr lang="ko-KR" altLang="en-US" dirty="0" err="1" smtClean="0"/>
              <a:t>비트스트림을</a:t>
            </a:r>
            <a:r>
              <a:rPr lang="ko-KR" altLang="en-US" dirty="0" smtClean="0"/>
              <a:t> 지각적 음질 손실 없도록 오디오 신호 삽입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음향 채널 왜곡에 강인하도록 오디오 신호를 위한 변조 방식 수행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AAP-ADT </a:t>
            </a:r>
            <a:r>
              <a:rPr lang="ko-KR" altLang="en-US" smtClean="0"/>
              <a:t>디코더 기술</a:t>
            </a:r>
            <a:endParaRPr lang="ko-KR" altLang="en-US" dirty="0"/>
          </a:p>
          <a:p>
            <a:pPr lvl="2"/>
            <a:r>
              <a:rPr lang="ko-KR" altLang="en-US" dirty="0" smtClean="0"/>
              <a:t>자가 동기화 모듈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전송 오디오 신호의 동기화 정보 없이 동기화 </a:t>
            </a:r>
            <a:r>
              <a:rPr lang="en-US" altLang="ko-KR" dirty="0" smtClean="0"/>
              <a:t>sample </a:t>
            </a:r>
            <a:r>
              <a:rPr lang="ko-KR" altLang="en-US" smtClean="0"/>
              <a:t>검출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추출 </a:t>
            </a:r>
            <a:r>
              <a:rPr lang="ko-KR" altLang="en-US" dirty="0" err="1" smtClean="0"/>
              <a:t>비트스트림의</a:t>
            </a:r>
            <a:r>
              <a:rPr lang="ko-KR" altLang="en-US" dirty="0" smtClean="0"/>
              <a:t> 동기화 </a:t>
            </a:r>
            <a:r>
              <a:rPr lang="en-US" altLang="ko-KR" dirty="0" smtClean="0"/>
              <a:t>bit </a:t>
            </a:r>
            <a:r>
              <a:rPr lang="ko-KR" altLang="en-US" smtClean="0"/>
              <a:t>위치 검출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 추출 모듈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음향 채널 왜곡에 강인한 오디오 신호를 위한 복조 방식 수행 및 비트 추출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추출 </a:t>
            </a:r>
            <a:r>
              <a:rPr lang="ko-KR" altLang="en-US" dirty="0" err="1" smtClean="0"/>
              <a:t>비트스트림으로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원 부가정보 복원 </a:t>
            </a:r>
            <a:endParaRPr lang="ko-KR" altLang="en-US" dirty="0"/>
          </a:p>
          <a:p>
            <a:pPr lvl="3"/>
            <a:endParaRPr lang="en-US" altLang="ko-KR" dirty="0"/>
          </a:p>
          <a:p>
            <a:r>
              <a:rPr lang="ko-KR" altLang="en-US" dirty="0"/>
              <a:t>기술이전 </a:t>
            </a:r>
            <a:r>
              <a:rPr lang="ko-KR" altLang="en-US" dirty="0" smtClean="0"/>
              <a:t>범위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AAP-ADT </a:t>
            </a:r>
            <a:r>
              <a:rPr lang="ko-KR" altLang="en-US" smtClean="0"/>
              <a:t>요구사항서</a:t>
            </a:r>
            <a:r>
              <a:rPr lang="en-US" altLang="ko-KR" dirty="0"/>
              <a:t>, </a:t>
            </a:r>
            <a:r>
              <a:rPr lang="ko-KR" altLang="en-US" dirty="0"/>
              <a:t>시험절차서 및 결과서    </a:t>
            </a:r>
          </a:p>
          <a:p>
            <a:pPr lvl="1"/>
            <a:r>
              <a:rPr lang="en-US" altLang="ko-KR" dirty="0" smtClean="0"/>
              <a:t>AAP-ADT SW </a:t>
            </a:r>
            <a:r>
              <a:rPr lang="ko-KR" altLang="en-US" smtClean="0"/>
              <a:t>소스코드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/>
              <a:t>기술이전 내용 및 범위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</p:spTree>
    <p:extLst>
      <p:ext uri="{BB962C8B-B14F-4D97-AF65-F5344CB8AC3E}">
        <p14:creationId xmlns:p14="http://schemas.microsoft.com/office/powerpoint/2010/main" val="24417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기술 개발 현황  </a:t>
            </a:r>
            <a:endParaRPr lang="ko-KR" altLang="en-US" dirty="0"/>
          </a:p>
          <a:p>
            <a:pPr lvl="1"/>
            <a:r>
              <a:rPr lang="ko-KR" altLang="en-US" dirty="0" smtClean="0"/>
              <a:t>기술성숙도 단계 </a:t>
            </a:r>
            <a:r>
              <a:rPr lang="en-US" altLang="ko-KR" dirty="0" smtClean="0"/>
              <a:t>: TRL 5</a:t>
            </a:r>
            <a:r>
              <a:rPr lang="ko-KR" altLang="en-US" dirty="0" smtClean="0"/>
              <a:t>단계</a:t>
            </a:r>
            <a:endParaRPr lang="ko-KR" altLang="en-US" dirty="0"/>
          </a:p>
          <a:p>
            <a:pPr lvl="1"/>
            <a:r>
              <a:rPr lang="ko-KR" altLang="en-US" dirty="0" smtClean="0"/>
              <a:t>상용화 </a:t>
            </a:r>
            <a:r>
              <a:rPr lang="ko-KR" altLang="en-US" dirty="0"/>
              <a:t>소요기간</a:t>
            </a:r>
            <a:r>
              <a:rPr lang="en-US" altLang="ko-KR" dirty="0"/>
              <a:t>: </a:t>
            </a:r>
            <a:r>
              <a:rPr lang="ko-KR" altLang="en-US" dirty="0"/>
              <a:t>기술이전 후 </a:t>
            </a:r>
            <a:r>
              <a:rPr lang="en-US" altLang="ko-KR" dirty="0"/>
              <a:t>6</a:t>
            </a:r>
            <a:r>
              <a:rPr lang="ko-KR" altLang="en-US" dirty="0" smtClean="0"/>
              <a:t>개월 </a:t>
            </a:r>
            <a:r>
              <a:rPr lang="ko-KR" altLang="en-US" smtClean="0"/>
              <a:t>이상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알고리즘 블록도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/>
              <a:t>기술이전 내용 및 범위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29" y="2499180"/>
            <a:ext cx="7436221" cy="2639445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43608" y="5240951"/>
            <a:ext cx="7184865" cy="104028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음향채널 왜곡에 강인하고 자가동기화가 가능한 음향데이터 삽입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/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추출기술 개발</a:t>
            </a:r>
            <a:endParaRPr lang="en-US" altLang="ko-KR" sz="11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628650" lvl="1" indent="-171450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Pilot-code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기반 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Data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변환 기술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상호 </a:t>
            </a:r>
            <a:r>
              <a:rPr lang="ko-KR" altLang="en-US" sz="11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직교성을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갖는 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pilot code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를 제안하고 적용 </a:t>
            </a:r>
            <a:endParaRPr lang="en-US" altLang="ko-KR" sz="11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628650" lvl="1" indent="-171450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PAM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기반 주파수 성형 및 은닉 기술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PAM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모델과 선택적 주파수 </a:t>
            </a:r>
            <a:r>
              <a:rPr lang="ko-KR" altLang="en-US" sz="11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캐리어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변조 방식으로 데이터 은닉</a:t>
            </a:r>
            <a:endParaRPr lang="en-US" altLang="ko-KR" sz="11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Wingdings" panose="05000000000000000000" pitchFamily="2" charset="2"/>
            </a:endParaRPr>
          </a:p>
          <a:p>
            <a:pPr marL="628650" lvl="1" indent="-171450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자가동기화 가능한 음향데이터 추출 기술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별도의 코드 전송 없이 자가동기화 가능한 수신 기술</a:t>
            </a:r>
            <a:r>
              <a:rPr lang="en-US" altLang="ko-KR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 </a:t>
            </a:r>
            <a:r>
              <a:rPr lang="ko-KR" altLang="en-US" sz="1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 </a:t>
            </a:r>
            <a:endParaRPr lang="en-US" altLang="ko-KR" sz="11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51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경쟁기술과 비교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107504" y="980728"/>
            <a:ext cx="8928992" cy="518457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2400" y="1412345"/>
            <a:ext cx="8658490" cy="3939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음향채널 동기화 에러 강인성 측정 </a:t>
            </a:r>
            <a:r>
              <a:rPr lang="en-US" altLang="ko-KR" sz="1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(Time-offset error Tolerance)</a:t>
            </a:r>
            <a:endParaRPr lang="en-US" altLang="ko-KR" sz="14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7504" y="984944"/>
            <a:ext cx="2592288" cy="315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돋움체" pitchFamily="49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b="0" dirty="0" smtClean="0">
                <a:solidFill>
                  <a:srgbClr val="F8F8F8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검증 결과 및 우수성</a:t>
            </a:r>
            <a:endParaRPr lang="ko-KR" altLang="en-US" sz="1800" b="0" dirty="0">
              <a:solidFill>
                <a:srgbClr val="F8F8F8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475656" y="1638670"/>
            <a:ext cx="5904656" cy="4159873"/>
            <a:chOff x="2540000" y="762000"/>
            <a:chExt cx="7112000" cy="5334000"/>
          </a:xfrm>
        </p:grpSpPr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0000" y="762000"/>
              <a:ext cx="7112000" cy="5334000"/>
            </a:xfrm>
            <a:prstGeom prst="rect">
              <a:avLst/>
            </a:prstGeom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3532863" y="5250442"/>
              <a:ext cx="35444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637402" y="297389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151222" y="4919706"/>
                  <a:ext cx="2807202" cy="358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≅±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𝑚𝑠𝑒𝑐</m:t>
                        </m:r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222" y="4919706"/>
                  <a:ext cx="2807202" cy="35840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직사각형 16"/>
          <p:cNvSpPr/>
          <p:nvPr/>
        </p:nvSpPr>
        <p:spPr>
          <a:xfrm>
            <a:off x="6828087" y="4719860"/>
            <a:ext cx="19431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PPS: Proposed</a:t>
            </a:r>
          </a:p>
          <a:p>
            <a:r>
              <a:rPr lang="en-US" altLang="ko-KR" sz="10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BM: </a:t>
            </a:r>
            <a:r>
              <a:rPr lang="en-US" altLang="ko-KR" sz="1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IIS_ADT (</a:t>
            </a:r>
            <a:r>
              <a:rPr lang="ko-KR" altLang="en-US" sz="100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독일</a:t>
            </a:r>
            <a:r>
              <a:rPr lang="en-US" altLang="ko-KR" sz="1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en-US" altLang="ko-KR" sz="10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0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MCLT: </a:t>
            </a:r>
            <a:r>
              <a:rPr lang="en-US" altLang="ko-KR" sz="1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MCLT_ADT (</a:t>
            </a:r>
            <a:r>
              <a:rPr lang="ko-KR" altLang="en-US" sz="100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서울대</a:t>
            </a:r>
            <a:r>
              <a:rPr lang="en-US" altLang="ko-KR" sz="1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&amp;SKT]</a:t>
            </a:r>
            <a:endParaRPr lang="ko-KR" altLang="en-US" sz="10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35496" y="5733301"/>
                <a:ext cx="9234554" cy="393954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40000"/>
                  </a:lnSpc>
                  <a:buFont typeface="Wingdings" panose="05000000000000000000" pitchFamily="2" charset="2"/>
                  <a:buChar char="§"/>
                  <a:defRPr/>
                </a:pPr>
                <a:r>
                  <a:rPr lang="ko-KR" altLang="en-US" sz="1400" dirty="0" smtClean="0">
                    <a:solidFill>
                      <a:srgbClr val="00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sym typeface="Wingdings" panose="05000000000000000000" pitchFamily="2" charset="2"/>
                  </a:rPr>
                  <a:t>경쟁기술 대비 주목할만한 동기화 에러 강인성 제공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경쟁기술 </a:t>
                </a:r>
                <a:r>
                  <a:rPr lang="en-US" altLang="ko-KR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BER </a:t>
                </a:r>
                <a:r>
                  <a:rPr lang="ko-KR" altLang="en-US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약 </a:t>
                </a:r>
                <a:r>
                  <a:rPr lang="en-US" altLang="ko-KR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40% vs </a:t>
                </a:r>
                <a:r>
                  <a:rPr lang="ko-KR" altLang="en-US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제안 기술 </a:t>
                </a:r>
                <a:r>
                  <a:rPr lang="en-US" altLang="ko-KR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3% </a:t>
                </a:r>
                <a:r>
                  <a:rPr lang="ko-KR" altLang="en-US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내외 </a:t>
                </a:r>
                <a:r>
                  <a:rPr lang="en-US" altLang="ko-KR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@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sz="1400" dirty="0">
                    <a:solidFill>
                      <a:srgbClr val="FF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2msec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  <a:sym typeface="Wingdings" panose="05000000000000000000" pitchFamily="2" charset="2"/>
                  </a:rPr>
                  <a:t> </a:t>
                </a:r>
                <a:endParaRPr lang="en-US" altLang="ko-KR" sz="14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5733301"/>
                <a:ext cx="9234554" cy="393954"/>
              </a:xfrm>
              <a:prstGeom prst="rect">
                <a:avLst/>
              </a:prstGeom>
              <a:blipFill rotWithShape="0">
                <a:blip r:embed="rId6"/>
                <a:stretch>
                  <a:fillRect l="-132" b="-4688"/>
                </a:stretch>
              </a:blipFill>
              <a:ln w="571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7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기존</a:t>
            </a:r>
            <a:r>
              <a:rPr lang="en-US" altLang="ko-KR" dirty="0"/>
              <a:t>(</a:t>
            </a:r>
            <a:r>
              <a:rPr lang="ko-KR" altLang="en-US" dirty="0"/>
              <a:t>선행</a:t>
            </a:r>
            <a:r>
              <a:rPr lang="en-US" altLang="ko-KR" dirty="0"/>
              <a:t>)</a:t>
            </a:r>
            <a:r>
              <a:rPr lang="ko-KR" altLang="en-US" dirty="0"/>
              <a:t>기술과 비교하여 유리</a:t>
            </a:r>
            <a:r>
              <a:rPr lang="en-US" altLang="ko-KR" dirty="0"/>
              <a:t>/</a:t>
            </a:r>
            <a:r>
              <a:rPr lang="ko-KR" altLang="en-US" dirty="0"/>
              <a:t>불리한 점</a:t>
            </a:r>
          </a:p>
          <a:p>
            <a:pPr lvl="1"/>
            <a:r>
              <a:rPr lang="ko-KR" altLang="en-US" dirty="0" smtClean="0"/>
              <a:t>유리한 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음향 채널 왜곡에 강인 </a:t>
            </a:r>
            <a:r>
              <a:rPr lang="en-US" altLang="ko-KR" dirty="0" smtClean="0"/>
              <a:t>(5% BER)</a:t>
            </a:r>
          </a:p>
          <a:p>
            <a:pPr lvl="2"/>
            <a:r>
              <a:rPr lang="ko-KR" altLang="en-US" dirty="0" smtClean="0"/>
              <a:t>높은 </a:t>
            </a:r>
            <a:r>
              <a:rPr lang="ko-KR" altLang="en-US" dirty="0" err="1" smtClean="0"/>
              <a:t>전송율</a:t>
            </a:r>
            <a:r>
              <a:rPr lang="ko-KR" altLang="en-US" dirty="0" smtClean="0"/>
              <a:t> </a:t>
            </a:r>
            <a:r>
              <a:rPr lang="en-US" altLang="ko-KR" dirty="0" smtClean="0"/>
              <a:t>80 bps : </a:t>
            </a:r>
            <a:r>
              <a:rPr lang="ko-KR" altLang="en-US" smtClean="0"/>
              <a:t>경쟁기술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FhG</a:t>
            </a:r>
            <a:r>
              <a:rPr lang="en-US" altLang="ko-KR" dirty="0" smtClean="0"/>
              <a:t>-IIS) </a:t>
            </a:r>
            <a:r>
              <a:rPr lang="ko-KR" altLang="en-US" smtClean="0"/>
              <a:t>대비 높은 전송율 </a:t>
            </a:r>
            <a:r>
              <a:rPr lang="en-US" altLang="ko-KR" dirty="0" smtClean="0"/>
              <a:t>(20 bps </a:t>
            </a:r>
            <a:r>
              <a:rPr lang="ko-KR" altLang="en-US" smtClean="0"/>
              <a:t>내외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AAP-ADT </a:t>
            </a:r>
            <a:r>
              <a:rPr lang="ko-KR" altLang="en-US" smtClean="0"/>
              <a:t>기술을 오디오 워터마크 기술로 확장 활용가능</a:t>
            </a:r>
            <a:endParaRPr lang="en-US" altLang="ko-KR" dirty="0" smtClean="0"/>
          </a:p>
          <a:p>
            <a:pPr lvl="2"/>
            <a:endParaRPr lang="ko-KR" altLang="en-US" dirty="0"/>
          </a:p>
          <a:p>
            <a:pPr lvl="1"/>
            <a:r>
              <a:rPr lang="ko-KR" altLang="en-US" dirty="0" smtClean="0"/>
              <a:t>불리한 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없음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ko-KR" altLang="en-US" dirty="0"/>
              <a:t>예상 응용 제품 및 </a:t>
            </a:r>
            <a:r>
              <a:rPr lang="ko-KR" altLang="en-US" dirty="0" smtClean="0"/>
              <a:t>서비스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예상 응용 제품 </a:t>
            </a:r>
            <a:r>
              <a:rPr lang="en-US" altLang="ko-KR" dirty="0" smtClean="0"/>
              <a:t>: </a:t>
            </a:r>
            <a:r>
              <a:rPr lang="ko-KR" altLang="en-US" smtClean="0"/>
              <a:t>휴대단말 미디어 부가정보 및 검색 서비스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516217" y="6400800"/>
            <a:ext cx="1916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소</a:t>
            </a:r>
          </a:p>
        </p:txBody>
      </p:sp>
    </p:spTree>
    <p:extLst>
      <p:ext uri="{BB962C8B-B14F-4D97-AF65-F5344CB8AC3E}">
        <p14:creationId xmlns:p14="http://schemas.microsoft.com/office/powerpoint/2010/main" val="10612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18124</TotalTime>
  <Words>974</Words>
  <Application>Microsoft Office PowerPoint</Application>
  <PresentationFormat>화면 슬라이드 쇼(4:3)</PresentationFormat>
  <Paragraphs>256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HY견고딕</vt:lpstr>
      <vt:lpstr>HY헤드라인M</vt:lpstr>
      <vt:lpstr>굴림</vt:lpstr>
      <vt:lpstr>굴림체</vt:lpstr>
      <vt:lpstr>돋움</vt:lpstr>
      <vt:lpstr>맑은 고딕</vt:lpstr>
      <vt:lpstr>한컴바탕</vt:lpstr>
      <vt:lpstr>휴먼각진헤드라인</vt:lpstr>
      <vt:lpstr>Arial</vt:lpstr>
      <vt:lpstr>Arial Black</vt:lpstr>
      <vt:lpstr>Cambria Math</vt:lpstr>
      <vt:lpstr>Times New Roman</vt:lpstr>
      <vt:lpstr>Wingdings</vt:lpstr>
      <vt:lpstr>기본 디자인</vt:lpstr>
      <vt:lpstr>PowerPoint 프레젠테이션</vt:lpstr>
      <vt:lpstr>PowerPoint 프레젠테이션</vt:lpstr>
      <vt:lpstr>1. 기술의 개요: AAP-ADT 정의</vt:lpstr>
      <vt:lpstr>1. 기술의 개요: AAP-ADT 차별성</vt:lpstr>
      <vt:lpstr>1. 기술의 개요: AAP-ADT 특징</vt:lpstr>
      <vt:lpstr>2. 기술이전 내용 및 범위</vt:lpstr>
      <vt:lpstr>2. 기술이전 내용 및 범위</vt:lpstr>
      <vt:lpstr>3. 경쟁기술과 비교</vt:lpstr>
      <vt:lpstr>4. 기술의 사업성</vt:lpstr>
      <vt:lpstr>4. 기술의 사업성</vt:lpstr>
      <vt:lpstr>5. 국내외 시장 동향 </vt:lpstr>
      <vt:lpstr>5. 국내외 시장 동향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Taejin LEE</cp:lastModifiedBy>
  <cp:revision>1288</cp:revision>
  <cp:lastPrinted>2000-01-26T07:28:59Z</cp:lastPrinted>
  <dcterms:created xsi:type="dcterms:W3CDTF">1998-07-27T04:31:16Z</dcterms:created>
  <dcterms:modified xsi:type="dcterms:W3CDTF">2016-08-30T09:47:28Z</dcterms:modified>
</cp:coreProperties>
</file>