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24" r:id="rId2"/>
    <p:sldId id="347" r:id="rId3"/>
    <p:sldId id="450" r:id="rId4"/>
    <p:sldId id="471" r:id="rId5"/>
    <p:sldId id="473" r:id="rId6"/>
    <p:sldId id="466" r:id="rId7"/>
    <p:sldId id="467" r:id="rId8"/>
    <p:sldId id="469" r:id="rId9"/>
    <p:sldId id="455" r:id="rId10"/>
    <p:sldId id="456" r:id="rId11"/>
    <p:sldId id="472" r:id="rId12"/>
    <p:sldId id="434" r:id="rId13"/>
  </p:sldIdLst>
  <p:sldSz cx="9144000" cy="6858000" type="screen4x3"/>
  <p:notesSz cx="6797675" cy="987425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3333CC"/>
    <a:srgbClr val="800000"/>
    <a:srgbClr val="DDDDDD"/>
    <a:srgbClr val="FFCCFF"/>
    <a:srgbClr val="BDEEFF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 showGuides="1">
      <p:cViewPr varScale="1">
        <p:scale>
          <a:sx n="83" d="100"/>
          <a:sy n="83" d="100"/>
        </p:scale>
        <p:origin x="-492" y="-84"/>
      </p:cViewPr>
      <p:guideLst>
        <p:guide orient="horz" pos="2160"/>
        <p:guide orient="horz" pos="70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328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91663"/>
            <a:ext cx="187763" cy="27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563" tIns="46282" rIns="92563" bIns="46282" numCol="1" anchor="ctr" anchorCtr="0" compatLnSpc="1">
            <a:prstTxWarp prst="textNoShape">
              <a:avLst/>
            </a:prstTxWarp>
            <a:spAutoFit/>
          </a:bodyPr>
          <a:lstStyle>
            <a:lvl1pPr defTabSz="925375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574906" y="91663"/>
            <a:ext cx="187763" cy="27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563" tIns="46282" rIns="92563" bIns="46282" numCol="1" anchor="ctr" anchorCtr="0" compatLnSpc="1">
            <a:prstTxWarp prst="textNoShape">
              <a:avLst/>
            </a:prstTxWarp>
            <a:spAutoFit/>
          </a:bodyPr>
          <a:lstStyle>
            <a:lvl1pPr algn="r" defTabSz="925375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94522"/>
            <a:ext cx="187763" cy="27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563" tIns="46282" rIns="92563" bIns="46282" numCol="1" anchor="b" anchorCtr="0" compatLnSpc="1">
            <a:prstTxWarp prst="textNoShape">
              <a:avLst/>
            </a:prstTxWarp>
            <a:spAutoFit/>
          </a:bodyPr>
          <a:lstStyle>
            <a:lvl1pPr defTabSz="925375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45770" y="9594522"/>
            <a:ext cx="416899" cy="27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563" tIns="46282" rIns="92563" bIns="46282" numCol="1" anchor="b" anchorCtr="0" compatLnSpc="1">
            <a:prstTxWarp prst="textNoShape">
              <a:avLst/>
            </a:prstTxWarp>
            <a:spAutoFit/>
          </a:bodyPr>
          <a:lstStyle>
            <a:lvl1pPr algn="r" defTabSz="925375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F54AE219-8C68-4D72-872A-D72769CC3D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4729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932" cy="49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>
            <a:lvl1pPr defTabSz="918893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3" y="0"/>
            <a:ext cx="2946932" cy="49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>
            <a:lvl1pPr algn="r" defTabSz="918893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42950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993" y="4690585"/>
            <a:ext cx="4983689" cy="4440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문자열 유형을 편집하려면 누르십시오</a:t>
            </a:r>
            <a:r>
              <a:rPr lang="en-US" altLang="ko-KR" noProof="0" smtClean="0"/>
              <a:t>.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세째 수준</a:t>
            </a:r>
          </a:p>
          <a:p>
            <a:pPr lvl="3"/>
            <a:r>
              <a:rPr lang="ko-KR" altLang="en-US" noProof="0" smtClean="0"/>
              <a:t>네째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3" y="9379590"/>
            <a:ext cx="2946932" cy="49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b" anchorCtr="0" compatLnSpc="1">
            <a:prstTxWarp prst="textNoShape">
              <a:avLst/>
            </a:prstTxWarp>
          </a:bodyPr>
          <a:lstStyle>
            <a:lvl1pPr algn="r" defTabSz="918893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5907E72-817D-4C63-AAFE-78218DE4AC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4"/>
          </p:nvPr>
        </p:nvSpPr>
        <p:spPr>
          <a:xfrm>
            <a:off x="1" y="9379590"/>
            <a:ext cx="2945341" cy="4930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5264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917575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917575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917575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917575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F8B39585-273E-47CB-9BF6-581E4C5FE26E}" type="slidenum">
              <a:rPr lang="en-US" altLang="ko-KR" smtClean="0">
                <a:latin typeface="Times New Roman" pitchFamily="18" charset="0"/>
              </a:rPr>
              <a:pPr eaLnBrk="1" hangingPunct="1"/>
              <a:t>11</a:t>
            </a:fld>
            <a:endParaRPr lang="en-US" altLang="ko-KR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27" descr="D:\pskwork\ETRI\bmp\title.bmp"/>
          <p:cNvPicPr>
            <a:picLocks noChangeAspect="1" noChangeArrowheads="1"/>
          </p:cNvPicPr>
          <p:nvPr/>
        </p:nvPicPr>
        <p:blipFill>
          <a:blip r:embed="rId2">
            <a:lum bright="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85800"/>
            <a:ext cx="7496175" cy="49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30" descr="C:\My Documents\DS\New Folder\로고심볼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10200"/>
            <a:ext cx="31242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962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838200"/>
          </a:xfrm>
        </p:spPr>
        <p:txBody>
          <a:bodyPr/>
          <a:lstStyle>
            <a:lvl1pPr marL="0" indent="0" algn="ctr">
              <a:buFont typeface="굴림체" pitchFamily="49" charset="-127"/>
              <a:buNone/>
              <a:defRPr sz="1800"/>
            </a:lvl1pPr>
          </a:lstStyle>
          <a:p>
            <a:r>
              <a:rPr lang="ko-KR" altLang="en-US"/>
              <a:t>마스터 부제목을  입력하십시요</a:t>
            </a:r>
          </a:p>
        </p:txBody>
      </p:sp>
    </p:spTree>
    <p:extLst>
      <p:ext uri="{BB962C8B-B14F-4D97-AF65-F5344CB8AC3E}">
        <p14:creationId xmlns:p14="http://schemas.microsoft.com/office/powerpoint/2010/main" val="247464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655274" y="6379840"/>
            <a:ext cx="1771639" cy="30777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 dirty="0" smtClean="0"/>
              <a:t>통신인터넷연구부문</a:t>
            </a:r>
            <a:endParaRPr lang="ko-KR" altLang="en-US" dirty="0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F6789-0EB7-48FD-B11A-33DDD486915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0626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496050" y="890588"/>
            <a:ext cx="1962150" cy="50530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890588"/>
            <a:ext cx="5734050" cy="50530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664457" y="6379840"/>
            <a:ext cx="1771639" cy="30777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 dirty="0" smtClean="0"/>
              <a:t>통신인터넷연구부문</a:t>
            </a:r>
            <a:endParaRPr lang="ko-KR" altLang="en-US" dirty="0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5D305-96EA-493A-872A-6658FF98F2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9372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890588"/>
            <a:ext cx="7772400" cy="57943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9624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686180" y="6453336"/>
            <a:ext cx="1771639" cy="30777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 dirty="0" smtClean="0"/>
              <a:t>통신인터넷연구부문</a:t>
            </a:r>
            <a:endParaRPr lang="ko-KR" altLang="en-US" dirty="0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AA4DC-7E73-4E89-9E81-88954D002D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065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F2B62-ACD9-442E-9B22-E840B90102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012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43AF5-025B-4862-A874-ED0CF65311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415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686180" y="6451848"/>
            <a:ext cx="1771639" cy="30777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 dirty="0" smtClean="0"/>
              <a:t>통신인터넷연구부문</a:t>
            </a:r>
            <a:endParaRPr lang="ko-KR" altLang="en-US" dirty="0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66043-2BED-449F-9BDB-887E16A60E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925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686180" y="6451848"/>
            <a:ext cx="1771639" cy="30777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 dirty="0" smtClean="0"/>
              <a:t>통신인터넷연구부문</a:t>
            </a:r>
            <a:endParaRPr lang="ko-KR" altLang="en-US" dirty="0"/>
          </a:p>
        </p:txBody>
      </p:sp>
      <p:sp>
        <p:nvSpPr>
          <p:cNvPr id="8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67A7E-A395-4C8A-9E1C-EEA42C79B6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490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D00D5-A4CA-4FF2-A04D-97EDF8B6ED4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457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686180" y="6379840"/>
            <a:ext cx="1771639" cy="30777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 dirty="0" smtClean="0"/>
              <a:t>통신인터넷연구부문</a:t>
            </a:r>
            <a:endParaRPr lang="ko-KR" altLang="en-US" dirty="0"/>
          </a:p>
        </p:txBody>
      </p:sp>
      <p:sp>
        <p:nvSpPr>
          <p:cNvPr id="3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E5A98-259C-4DF4-8A1A-0DD96C9E62E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834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686180" y="6379840"/>
            <a:ext cx="1771639" cy="30777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 dirty="0" smtClean="0"/>
              <a:t>통신인터넷연구부문</a:t>
            </a:r>
            <a:endParaRPr lang="ko-KR" altLang="en-US" dirty="0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AF8EA-1B52-490C-AF30-A2008817DD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485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635896" y="6379840"/>
            <a:ext cx="1771639" cy="30777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 dirty="0" smtClean="0"/>
              <a:t>통신인터넷연구부문</a:t>
            </a:r>
            <a:endParaRPr lang="ko-KR" altLang="en-US" dirty="0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FAC47-DC77-423F-84BD-E4910E88C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783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7"/>
          <p:cNvSpPr>
            <a:spLocks noChangeArrowheads="1"/>
          </p:cNvSpPr>
          <p:nvPr userDrawn="1"/>
        </p:nvSpPr>
        <p:spPr bwMode="auto">
          <a:xfrm>
            <a:off x="0" y="6400800"/>
            <a:ext cx="9144000" cy="304800"/>
          </a:xfrm>
          <a:prstGeom prst="rect">
            <a:avLst/>
          </a:prstGeom>
          <a:solidFill>
            <a:srgbClr val="CDE6FF"/>
          </a:solidFill>
          <a:ln>
            <a:noFill/>
          </a:ln>
          <a:extLs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문자열 유형을 편집하려면 누르십시오</a:t>
            </a:r>
            <a:r>
              <a:rPr lang="en-US" altLang="ko-KR" smtClean="0"/>
              <a:t>.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세째 수준</a:t>
            </a:r>
          </a:p>
          <a:p>
            <a:pPr lvl="3"/>
            <a:r>
              <a:rPr lang="ko-KR" altLang="en-US" smtClean="0"/>
              <a:t>네째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890588"/>
            <a:ext cx="7772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제목 작성</a:t>
            </a:r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0125" y="6400800"/>
            <a:ext cx="2530475" cy="3048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defRPr sz="1400" b="1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04225" y="6400800"/>
            <a:ext cx="434975" cy="3048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400" b="1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8F3754D7-AA20-4E43-A551-9AEBE2FD78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1031" name="Picture 46" descr="D:\홍보실\●홍보실 업무 자료\2003홍보실업무보고\상단 이미지(4)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50" descr="D:\2004 기술이전\ETRI CI\2004 변경 로고심볼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52400"/>
            <a:ext cx="9144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92"/>
          <p:cNvSpPr txBox="1">
            <a:spLocks noChangeArrowheads="1"/>
          </p:cNvSpPr>
          <p:nvPr userDrawn="1"/>
        </p:nvSpPr>
        <p:spPr bwMode="auto">
          <a:xfrm>
            <a:off x="1066800" y="6400800"/>
            <a:ext cx="1219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ko-KR" sz="1200" smtClean="0">
                <a:latin typeface="휴먼새내기체" pitchFamily="18" charset="-127"/>
                <a:ea typeface="휴먼새내기체" pitchFamily="18" charset="-127"/>
              </a:rPr>
              <a:t>Proprietary</a:t>
            </a:r>
          </a:p>
        </p:txBody>
      </p:sp>
      <p:pic>
        <p:nvPicPr>
          <p:cNvPr id="1034" name="Picture 93" descr="D:\2004 기술이전\ETRI CI\2004 변경 로고심볼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00813"/>
            <a:ext cx="609600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CC0066"/>
        </a:buClr>
        <a:buFont typeface="굴림체" pitchFamily="49" charset="-127"/>
        <a:buChar char="▣"/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6600CC"/>
        </a:buClr>
        <a:buFont typeface="굴림체" pitchFamily="49" charset="-127"/>
        <a:buChar char="◈"/>
        <a:defRPr kumimoji="1" sz="1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2.xlsx"/><Relationship Id="rId5" Type="http://schemas.openxmlformats.org/officeDocument/2006/relationships/image" Target="../media/image11.emf"/><Relationship Id="rId4" Type="http://schemas.openxmlformats.org/officeDocument/2006/relationships/package" Target="../embeddings/Microsoft_Excel_Worksheet1.xls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바닥글 개체 틀 1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r>
              <a:rPr lang="en-US" altLang="ko-KR" smtClean="0"/>
              <a:t>ETRI OOO</a:t>
            </a:r>
            <a:r>
              <a:rPr lang="ko-KR" altLang="en-US" smtClean="0"/>
              <a:t>연구소</a:t>
            </a:r>
            <a:r>
              <a:rPr lang="en-US" altLang="ko-KR" smtClean="0"/>
              <a:t>(</a:t>
            </a:r>
            <a:r>
              <a:rPr lang="ko-KR" altLang="en-US" smtClean="0"/>
              <a:t>단</a:t>
            </a:r>
            <a:r>
              <a:rPr lang="en-US" altLang="ko-KR" smtClean="0"/>
              <a:t>, </a:t>
            </a:r>
            <a:r>
              <a:rPr lang="ko-KR" altLang="en-US" smtClean="0"/>
              <a:t>본부</a:t>
            </a:r>
            <a:r>
              <a:rPr lang="en-US" altLang="ko-KR" smtClean="0"/>
              <a:t>)</a:t>
            </a:r>
            <a:r>
              <a:rPr lang="ko-KR" altLang="en-US" smtClean="0"/>
              <a:t>명</a:t>
            </a:r>
          </a:p>
        </p:txBody>
      </p:sp>
      <p:sp>
        <p:nvSpPr>
          <p:cNvPr id="3075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DA19E855-E625-434B-90AD-7E91ADEEE539}" type="slidenum">
              <a:rPr lang="en-US" altLang="ko-KR" smtClean="0"/>
              <a:pPr eaLnBrk="1" hangingPunct="1"/>
              <a:t>1</a:t>
            </a:fld>
            <a:endParaRPr lang="en-US" altLang="ko-KR" smtClean="0"/>
          </a:p>
        </p:txBody>
      </p:sp>
      <p:sp>
        <p:nvSpPr>
          <p:cNvPr id="3076" name="Rectangle 2054"/>
          <p:cNvSpPr>
            <a:spLocks noChangeArrowheads="1"/>
          </p:cNvSpPr>
          <p:nvPr/>
        </p:nvSpPr>
        <p:spPr bwMode="auto">
          <a:xfrm>
            <a:off x="0" y="5791200"/>
            <a:ext cx="9144000" cy="1066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3077" name="Rectangle 2060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334851" name="Rectangle 2051"/>
          <p:cNvSpPr>
            <a:spLocks noChangeArrowheads="1"/>
          </p:cNvSpPr>
          <p:nvPr/>
        </p:nvSpPr>
        <p:spPr bwMode="auto">
          <a:xfrm>
            <a:off x="251519" y="951034"/>
            <a:ext cx="8584505" cy="920508"/>
          </a:xfrm>
          <a:prstGeom prst="rect">
            <a:avLst/>
          </a:prstGeom>
          <a:noFill/>
          <a:ln>
            <a:noFill/>
          </a:ln>
          <a:effectLst>
            <a:outerShdw dist="63500" dir="2212194" algn="ctr" rotWithShape="0">
              <a:srgbClr val="D3D3D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ko-KR" sz="3200" b="1" dirty="0" smtClean="0">
                <a:solidFill>
                  <a:srgbClr val="000099"/>
                </a:solidFill>
                <a:latin typeface="맑은 고딕" pitchFamily="50" charset="-127"/>
                <a:ea typeface="맑은 고딕" pitchFamily="50" charset="-127"/>
              </a:rPr>
              <a:t>L1~L3 </a:t>
            </a:r>
            <a:r>
              <a:rPr lang="ko-KR" altLang="en-US" sz="3200" b="1" dirty="0" smtClean="0">
                <a:solidFill>
                  <a:srgbClr val="000099"/>
                </a:solidFill>
                <a:latin typeface="맑은 고딕" pitchFamily="50" charset="-127"/>
                <a:ea typeface="맑은 고딕" pitchFamily="50" charset="-127"/>
              </a:rPr>
              <a:t>계층통합 </a:t>
            </a:r>
            <a:r>
              <a:rPr lang="ko-KR" altLang="en-US" sz="3200" b="1" dirty="0" smtClean="0">
                <a:solidFill>
                  <a:srgbClr val="000099"/>
                </a:solidFill>
                <a:latin typeface="맑은 고딕" pitchFamily="50" charset="-127"/>
                <a:ea typeface="맑은 고딕" pitchFamily="50" charset="-127"/>
              </a:rPr>
              <a:t>스위치 기술</a:t>
            </a:r>
            <a:endParaRPr lang="ko-KR" altLang="en-US" sz="3200" b="1" dirty="0">
              <a:solidFill>
                <a:srgbClr val="000099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334863" name="Picture 2063" descr="보고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800"/>
            <a:ext cx="9144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4865" name="Text Box 2065"/>
          <p:cNvSpPr txBox="1">
            <a:spLocks noChangeArrowheads="1"/>
          </p:cNvSpPr>
          <p:nvPr/>
        </p:nvSpPr>
        <p:spPr bwMode="auto">
          <a:xfrm>
            <a:off x="6934200" y="2743200"/>
            <a:ext cx="2133600" cy="149542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00336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/>
            <a:r>
              <a:rPr lang="en-US" altLang="ko-KR" sz="2300">
                <a:solidFill>
                  <a:srgbClr val="ECECEC"/>
                </a:solidFill>
                <a:latin typeface="Arial Black" pitchFamily="34" charset="0"/>
                <a:ea typeface="휴먼각진헤드라인" pitchFamily="18" charset="-127"/>
              </a:rPr>
              <a:t>ETRI</a:t>
            </a:r>
          </a:p>
          <a:p>
            <a:pPr algn="r" eaLnBrk="1" hangingPunct="1"/>
            <a:r>
              <a:rPr lang="en-US" altLang="ko-KR" sz="2300">
                <a:solidFill>
                  <a:srgbClr val="ECECEC"/>
                </a:solidFill>
                <a:latin typeface="Arial Black" pitchFamily="34" charset="0"/>
                <a:ea typeface="휴먼각진헤드라인" pitchFamily="18" charset="-127"/>
              </a:rPr>
              <a:t>Technology Marketing</a:t>
            </a:r>
          </a:p>
          <a:p>
            <a:pPr algn="r" eaLnBrk="1" hangingPunct="1"/>
            <a:r>
              <a:rPr lang="en-US" altLang="ko-KR" sz="2300">
                <a:solidFill>
                  <a:srgbClr val="ECECEC"/>
                </a:solidFill>
                <a:latin typeface="Arial Black" pitchFamily="34" charset="0"/>
                <a:ea typeface="휴먼각진헤드라인" pitchFamily="18" charset="-127"/>
              </a:rPr>
              <a:t>Strategy</a:t>
            </a:r>
          </a:p>
        </p:txBody>
      </p:sp>
      <p:sp>
        <p:nvSpPr>
          <p:cNvPr id="334866" name="Rectangle 2066"/>
          <p:cNvSpPr>
            <a:spLocks noChangeArrowheads="1"/>
          </p:cNvSpPr>
          <p:nvPr/>
        </p:nvSpPr>
        <p:spPr bwMode="auto">
          <a:xfrm>
            <a:off x="76200" y="762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i="1">
                <a:solidFill>
                  <a:srgbClr val="5F5F5F"/>
                </a:solidFill>
                <a:latin typeface="HY헤드라인M" pitchFamily="18" charset="-127"/>
                <a:ea typeface="HY헤드라인M" pitchFamily="18" charset="-127"/>
              </a:rPr>
              <a:t>IT R&amp;D Global Leader</a:t>
            </a:r>
          </a:p>
        </p:txBody>
      </p:sp>
      <p:pic>
        <p:nvPicPr>
          <p:cNvPr id="334871" name="Picture 2071" descr="2004 변경 로고심볼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667000"/>
            <a:ext cx="9144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070" descr="좌우로고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76950"/>
            <a:ext cx="28162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2061"/>
          <p:cNvSpPr txBox="1">
            <a:spLocks noChangeArrowheads="1"/>
          </p:cNvSpPr>
          <p:nvPr/>
        </p:nvSpPr>
        <p:spPr bwMode="auto">
          <a:xfrm>
            <a:off x="2460625" y="5291138"/>
            <a:ext cx="4214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 pitchFamily="50" charset="-127"/>
                <a:ea typeface="맑은 고딕" pitchFamily="50" charset="-127"/>
              </a:rPr>
              <a:t>네트워크연구본부</a:t>
            </a:r>
            <a:endParaRPr kumimoji="0" lang="ko-KR" alt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 Box 2061"/>
          <p:cNvSpPr txBox="1">
            <a:spLocks noChangeArrowheads="1"/>
          </p:cNvSpPr>
          <p:nvPr/>
        </p:nvSpPr>
        <p:spPr bwMode="auto">
          <a:xfrm>
            <a:off x="6011863" y="6416675"/>
            <a:ext cx="3000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ko-KR" altLang="en-US" sz="12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맑은 고딕" pitchFamily="50" charset="-127"/>
                <a:ea typeface="맑은 고딕" pitchFamily="50" charset="-127"/>
              </a:rPr>
              <a:t>초연결통신연구소</a:t>
            </a:r>
            <a:endParaRPr kumimoji="0" lang="ko-KR" altLang="en-US" sz="1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4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4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4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3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autoUpdateAnimBg="0"/>
      <p:bldP spid="334865" grpId="0" autoUpdateAnimBg="0"/>
      <p:bldP spid="334866" grpId="0" autoUpdateAnimBg="0"/>
      <p:bldP spid="16" grpId="0" autoUpdateAnimBg="0"/>
      <p:bldP spid="1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8555038" y="6400800"/>
            <a:ext cx="284162" cy="30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00B3F3C3-C7D7-40B7-A210-DB8C259BA1E6}" type="slidenum">
              <a:rPr lang="en-US" altLang="ko-KR" smtClean="0"/>
              <a:pPr eaLnBrk="1" hangingPunct="1"/>
              <a:t>10</a:t>
            </a:fld>
            <a:endParaRPr lang="en-US" altLang="ko-KR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71628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dirty="0" smtClean="0">
                <a:solidFill>
                  <a:srgbClr val="4D4D4D"/>
                </a:solidFill>
                <a:latin typeface="HY견명조" pitchFamily="18" charset="-127"/>
                <a:ea typeface="HY견명조" pitchFamily="18" charset="-127"/>
              </a:rPr>
              <a:t>4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기술의 사업성 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계속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85750" y="1071563"/>
            <a:ext cx="85725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04800" indent="-285750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v"/>
            </a:pPr>
            <a:r>
              <a:rPr lang="en-US" altLang="ko-KR" sz="20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b="1" dirty="0">
                <a:latin typeface="맑은 고딕" pitchFamily="50" charset="-127"/>
                <a:ea typeface="맑은 고딕" pitchFamily="50" charset="-127"/>
              </a:rPr>
              <a:t>기술이전 업체 조건</a:t>
            </a:r>
          </a:p>
          <a:p>
            <a:pPr marL="762000" lvl="1" indent="-285750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ko-KR" altLang="ko-KR" sz="1600" b="1" dirty="0" smtClean="0">
                <a:latin typeface="맑은 고딕" pitchFamily="50" charset="-127"/>
                <a:ea typeface="맑은 고딕" pitchFamily="50" charset="-127"/>
              </a:rPr>
              <a:t>기술능력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219200" lvl="2" indent="-285750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ko-KR" sz="1600" b="1" dirty="0">
                <a:latin typeface="맑은 고딕" pitchFamily="50" charset="-127"/>
                <a:ea typeface="맑은 고딕" pitchFamily="50" charset="-127"/>
              </a:rPr>
              <a:t>본 기술이전의 기본 기술을 이해할 수 </a:t>
            </a:r>
            <a:r>
              <a:rPr lang="ko-KR" altLang="ko-KR" sz="1600" b="1" dirty="0" smtClean="0">
                <a:latin typeface="맑은 고딕" pitchFamily="50" charset="-127"/>
                <a:ea typeface="맑은 고딕" pitchFamily="50" charset="-127"/>
              </a:rPr>
              <a:t>있는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소프트웨어 </a:t>
            </a:r>
            <a:r>
              <a:rPr lang="ko-KR" altLang="ko-KR" sz="1600" b="1" dirty="0" smtClean="0">
                <a:latin typeface="맑은 고딕" pitchFamily="50" charset="-127"/>
                <a:ea typeface="맑은 고딕" pitchFamily="50" charset="-127"/>
              </a:rPr>
              <a:t>개발 </a:t>
            </a:r>
            <a:r>
              <a:rPr lang="ko-KR" altLang="ko-KR" sz="1600" b="1" dirty="0">
                <a:latin typeface="맑은 고딕" pitchFamily="50" charset="-127"/>
                <a:ea typeface="맑은 고딕" pitchFamily="50" charset="-127"/>
              </a:rPr>
              <a:t>인력 </a:t>
            </a:r>
            <a:r>
              <a:rPr lang="ko-KR" altLang="ko-KR" sz="1600" b="1" dirty="0" smtClean="0">
                <a:latin typeface="맑은 고딕" pitchFamily="50" charset="-127"/>
                <a:ea typeface="맑은 고딕" pitchFamily="50" charset="-127"/>
              </a:rPr>
              <a:t>보유</a:t>
            </a:r>
            <a:endParaRPr lang="en-US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1219200" lvl="2" indent="-285750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POTN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스위치 기술을 확보하고 있거나 추후 확보할 의지가 있어야 함 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본 계층통합 스위치 기술은 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POTN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기술 및 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H/W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시스템 기술은 포함하지 않음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ko-KR" sz="16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762000" lvl="1" indent="-285750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ko-KR" altLang="ko-KR" sz="1600" b="1" dirty="0" smtClean="0">
                <a:latin typeface="맑은 고딕" pitchFamily="50" charset="-127"/>
                <a:ea typeface="맑은 고딕" pitchFamily="50" charset="-127"/>
              </a:rPr>
              <a:t>재무능력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ko-KR" sz="1600" b="1" dirty="0">
                <a:latin typeface="맑은 고딕" pitchFamily="50" charset="-127"/>
                <a:ea typeface="맑은 고딕" pitchFamily="50" charset="-127"/>
              </a:rPr>
              <a:t>또는 기업규모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) : </a:t>
            </a:r>
            <a:r>
              <a:rPr lang="ko-KR" altLang="ko-KR" sz="1600" b="1" dirty="0">
                <a:latin typeface="맑은 고딕" pitchFamily="50" charset="-127"/>
                <a:ea typeface="맑은 고딕" pitchFamily="50" charset="-127"/>
              </a:rPr>
              <a:t>제한 없음</a:t>
            </a:r>
            <a:endParaRPr lang="en-US" altLang="ko-KR" sz="1600" b="1" dirty="0">
              <a:latin typeface="맑은 고딕" pitchFamily="50" charset="-127"/>
              <a:ea typeface="맑은 고딕" pitchFamily="50" charset="-127"/>
            </a:endParaRPr>
          </a:p>
          <a:p>
            <a:pPr marL="762000" lvl="1" indent="-285750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ü"/>
            </a:pPr>
            <a:endParaRPr lang="ko-KR" altLang="ko-KR" sz="2000" b="1" dirty="0">
              <a:latin typeface="맑은 고딕" pitchFamily="50" charset="-127"/>
              <a:ea typeface="맑은 고딕" pitchFamily="50" charset="-127"/>
            </a:endParaRPr>
          </a:p>
          <a:p>
            <a:pPr marL="304800" indent="-285750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v"/>
            </a:pPr>
            <a:r>
              <a:rPr lang="en-US" altLang="ko-KR" sz="20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b="1" dirty="0">
                <a:latin typeface="맑은 고딕" pitchFamily="50" charset="-127"/>
                <a:ea typeface="맑은 고딕" pitchFamily="50" charset="-127"/>
              </a:rPr>
              <a:t>사업화 시 제약 조건 </a:t>
            </a:r>
            <a:endParaRPr lang="en-US" altLang="ko-KR" sz="20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819150" lvl="1" indent="-342900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본 기술은 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Broadcom ARAD+/FE1600 chipset 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기반으로 개발되었기에 동일 계열의 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chipset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을 사용해야 적용 가능함 </a:t>
            </a:r>
            <a:endParaRPr lang="en-US" altLang="ko-KR" sz="2000" b="1" dirty="0">
              <a:latin typeface="맑은 고딕" pitchFamily="50" charset="-127"/>
              <a:ea typeface="맑은 고딕" pitchFamily="50" charset="-127"/>
            </a:endParaRPr>
          </a:p>
          <a:p>
            <a:pPr marL="762000" lvl="1" indent="-285750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v"/>
            </a:pPr>
            <a:endParaRPr lang="en-US" altLang="ko-KR" sz="2000" b="1" dirty="0">
              <a:latin typeface="맑은 고딕" pitchFamily="50" charset="-127"/>
              <a:ea typeface="맑은 고딕" pitchFamily="50" charset="-127"/>
            </a:endParaRPr>
          </a:p>
          <a:p>
            <a:pPr marL="762000" lvl="1" indent="-285750" algn="just">
              <a:lnSpc>
                <a:spcPct val="120000"/>
              </a:lnSpc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</a:pPr>
            <a:endParaRPr lang="en-US" altLang="ko-KR" sz="2000" b="1" dirty="0"/>
          </a:p>
          <a:p>
            <a:pPr marL="762000" lvl="1" indent="-285750" algn="just">
              <a:lnSpc>
                <a:spcPct val="120000"/>
              </a:lnSpc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</a:pPr>
            <a:endParaRPr lang="ko-KR" altLang="en-US" sz="2000" b="1" dirty="0"/>
          </a:p>
          <a:p>
            <a:pPr marL="990600" lvl="2" indent="-723900" algn="just">
              <a:lnSpc>
                <a:spcPct val="120000"/>
              </a:lnSpc>
              <a:spcBef>
                <a:spcPct val="20000"/>
              </a:spcBef>
              <a:buClr>
                <a:srgbClr val="3333CC"/>
              </a:buClr>
            </a:pPr>
            <a:endParaRPr lang="en-US" altLang="ko-K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03835"/>
            <a:ext cx="7772400" cy="492443"/>
          </a:xfrm>
        </p:spPr>
        <p:txBody>
          <a:bodyPr/>
          <a:lstStyle/>
          <a:p>
            <a:pPr eaLnBrk="1" hangingPunct="1"/>
            <a:r>
              <a:rPr lang="en-US" altLang="ko-KR" sz="2600" b="0" dirty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ko-KR" altLang="en-US" sz="2600" b="0" dirty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국내외 시장 동향 </a:t>
            </a:r>
          </a:p>
        </p:txBody>
      </p:sp>
      <p:sp>
        <p:nvSpPr>
          <p:cNvPr id="11268" name="슬라이드 번호 개체 틀 3"/>
          <p:cNvSpPr txBox="1">
            <a:spLocks noGrp="1"/>
          </p:cNvSpPr>
          <p:nvPr/>
        </p:nvSpPr>
        <p:spPr bwMode="auto">
          <a:xfrm>
            <a:off x="8665281" y="6491387"/>
            <a:ext cx="3866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/>
            <a:fld id="{3311D257-A3FD-4032-A545-FB04028BB74A}" type="slidenum">
              <a:rPr lang="en-US" altLang="ko-KR" sz="1400" b="1">
                <a:solidFill>
                  <a:srgbClr val="0000FF"/>
                </a:solidFill>
              </a:rPr>
              <a:pPr algn="r" eaLnBrk="1" hangingPunct="1"/>
              <a:t>11</a:t>
            </a:fld>
            <a:endParaRPr lang="en-US" altLang="ko-KR" sz="1400" b="1">
              <a:solidFill>
                <a:srgbClr val="0000FF"/>
              </a:solidFill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4479634" y="764704"/>
            <a:ext cx="184731" cy="42473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>
            <a:prstShdw prst="shdw17" dist="17961" dir="2700000">
              <a:srgbClr val="8A8667"/>
            </a:prstShdw>
          </a:effectLst>
        </p:spPr>
        <p:txBody>
          <a:bodyPr rot="10800000" wrap="none" anchor="ctr">
            <a:spAutoFit/>
          </a:bodyPr>
          <a:lstStyle/>
          <a:p>
            <a:pPr algn="just">
              <a:lnSpc>
                <a:spcPct val="120000"/>
              </a:lnSpc>
            </a:pPr>
            <a:endParaRPr lang="ko-KR" altLang="en-US">
              <a:solidFill>
                <a:srgbClr val="0000FF"/>
              </a:solidFill>
            </a:endParaRPr>
          </a:p>
        </p:txBody>
      </p:sp>
      <p:sp>
        <p:nvSpPr>
          <p:cNvPr id="44" name="내용 개체 틀 2"/>
          <p:cNvSpPr>
            <a:spLocks noGrp="1"/>
          </p:cNvSpPr>
          <p:nvPr>
            <p:ph idx="1"/>
          </p:nvPr>
        </p:nvSpPr>
        <p:spPr>
          <a:xfrm>
            <a:off x="467544" y="4703819"/>
            <a:ext cx="8229600" cy="1533493"/>
          </a:xfrm>
        </p:spPr>
        <p:txBody>
          <a:bodyPr/>
          <a:lstStyle/>
          <a:p>
            <a:pPr lvl="0"/>
            <a:r>
              <a:rPr lang="ko-KR" altLang="en-US" dirty="0"/>
              <a:t>본 기술이 탑재될 장비 세계 시장은 </a:t>
            </a:r>
            <a:r>
              <a:rPr lang="en-US" altLang="ko-KR" dirty="0"/>
              <a:t>L2/L3 </a:t>
            </a:r>
            <a:r>
              <a:rPr lang="ko-KR" altLang="en-US" dirty="0"/>
              <a:t>시장</a:t>
            </a:r>
            <a:r>
              <a:rPr lang="en-US" altLang="ko-KR" dirty="0"/>
              <a:t>, POTN </a:t>
            </a:r>
            <a:r>
              <a:rPr lang="ko-KR" altLang="en-US" dirty="0"/>
              <a:t>시장 영역에 해당하며 </a:t>
            </a:r>
            <a:r>
              <a:rPr lang="en-US" altLang="ko-KR" dirty="0"/>
              <a:t>IHS</a:t>
            </a:r>
            <a:r>
              <a:rPr lang="ko-KR" altLang="en-US" dirty="0"/>
              <a:t>에 의하면 </a:t>
            </a:r>
            <a:r>
              <a:rPr lang="en-US" altLang="ko-KR" dirty="0"/>
              <a:t>2022</a:t>
            </a:r>
            <a:r>
              <a:rPr lang="ko-KR" altLang="en-US" dirty="0"/>
              <a:t>년 </a:t>
            </a:r>
            <a:r>
              <a:rPr lang="en-US" altLang="ko-KR" dirty="0"/>
              <a:t>L2/L3 </a:t>
            </a:r>
            <a:r>
              <a:rPr lang="ko-KR" altLang="en-US" dirty="0"/>
              <a:t>시장은 </a:t>
            </a:r>
            <a:r>
              <a:rPr lang="en-US" altLang="ko-KR" dirty="0"/>
              <a:t>169</a:t>
            </a:r>
            <a:r>
              <a:rPr lang="ko-KR" altLang="en-US" dirty="0"/>
              <a:t>억불</a:t>
            </a:r>
            <a:r>
              <a:rPr lang="en-US" altLang="ko-KR" dirty="0"/>
              <a:t>, OTN/POTN</a:t>
            </a:r>
            <a:r>
              <a:rPr lang="ko-KR" altLang="en-US" dirty="0"/>
              <a:t>시장은 </a:t>
            </a:r>
            <a:r>
              <a:rPr lang="en-US" altLang="ko-KR" dirty="0"/>
              <a:t>176</a:t>
            </a:r>
            <a:r>
              <a:rPr lang="ko-KR" altLang="en-US" dirty="0"/>
              <a:t>억불 규모로 </a:t>
            </a:r>
            <a:r>
              <a:rPr lang="ko-KR" altLang="en-US" dirty="0" smtClean="0"/>
              <a:t>추정됨</a:t>
            </a:r>
            <a:endParaRPr lang="en-US" altLang="ko-KR" dirty="0" smtClean="0"/>
          </a:p>
          <a:p>
            <a:r>
              <a:rPr lang="ko-KR" altLang="en-US" dirty="0"/>
              <a:t>이중 </a:t>
            </a:r>
            <a:r>
              <a:rPr lang="en-US" altLang="ko-KR" dirty="0"/>
              <a:t>L1/L2/L3 </a:t>
            </a:r>
            <a:r>
              <a:rPr lang="ko-KR" altLang="en-US" dirty="0"/>
              <a:t>계층 통합 비율은 현재로서는 추정할 수 없으나</a:t>
            </a:r>
            <a:r>
              <a:rPr lang="en-US" altLang="ko-KR" dirty="0"/>
              <a:t>, </a:t>
            </a:r>
            <a:r>
              <a:rPr lang="ko-KR" altLang="en-US" dirty="0"/>
              <a:t>적어도 </a:t>
            </a:r>
            <a:r>
              <a:rPr lang="ko-KR" altLang="en-US" dirty="0" err="1"/>
              <a:t>에지급</a:t>
            </a:r>
            <a:r>
              <a:rPr lang="ko-KR" altLang="en-US" dirty="0"/>
              <a:t> 이상에서는 적용될 수 있을 것으로 예상되어 </a:t>
            </a:r>
            <a:r>
              <a:rPr lang="en-US" altLang="ko-KR" dirty="0"/>
              <a:t>30%~40% </a:t>
            </a:r>
            <a:r>
              <a:rPr lang="ko-KR" altLang="en-US" dirty="0"/>
              <a:t>가정 </a:t>
            </a:r>
          </a:p>
          <a:p>
            <a:pPr lvl="0"/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8143938" y="955683"/>
            <a:ext cx="5325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/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($M)</a:t>
            </a:r>
            <a:endParaRPr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8424" y="47971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539552" y="1041703"/>
            <a:ext cx="4296944" cy="443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rgbClr val="CC0066"/>
              </a:buClr>
              <a:buFont typeface="굴림체" pitchFamily="49" charset="-127"/>
              <a:buChar char="▣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rgbClr val="6600CC"/>
              </a:buClr>
              <a:buFont typeface="굴림체" pitchFamily="49" charset="-127"/>
              <a:buChar char="◈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indent="-285750">
              <a:buClr>
                <a:srgbClr val="002060"/>
              </a:buClr>
              <a:buFont typeface="Wingdings" pitchFamily="2" charset="2"/>
              <a:buChar char="v"/>
              <a:defRPr/>
            </a:pPr>
            <a:r>
              <a:rPr lang="ko-KR" altLang="en-US" sz="1800" b="1" kern="1200" dirty="0" smtClean="0">
                <a:latin typeface="맑은 고딕" pitchFamily="50" charset="-127"/>
                <a:ea typeface="맑은 고딕" pitchFamily="50" charset="-127"/>
              </a:rPr>
              <a:t>해당 제품</a:t>
            </a:r>
            <a:r>
              <a:rPr lang="en-US" altLang="ko-KR" sz="1800" b="1" kern="1200" dirty="0" smtClean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800" b="1" kern="1200" dirty="0" smtClean="0">
                <a:latin typeface="맑은 고딕" pitchFamily="50" charset="-127"/>
                <a:ea typeface="맑은 고딕" pitchFamily="50" charset="-127"/>
              </a:rPr>
              <a:t>서비스 시장 규모 및 전망</a:t>
            </a:r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633365"/>
              </p:ext>
            </p:extLst>
          </p:nvPr>
        </p:nvGraphicFramePr>
        <p:xfrm>
          <a:off x="179512" y="1916832"/>
          <a:ext cx="8746034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워크시트" r:id="rId4" imgW="10258298" imgH="1266840" progId="Excel.Sheet.12">
                  <p:embed/>
                </p:oleObj>
              </mc:Choice>
              <mc:Fallback>
                <p:oleObj name="워크시트" r:id="rId4" imgW="10258298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512" y="1916832"/>
                        <a:ext cx="8746034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625523"/>
              </p:ext>
            </p:extLst>
          </p:nvPr>
        </p:nvGraphicFramePr>
        <p:xfrm>
          <a:off x="124192" y="3356992"/>
          <a:ext cx="884029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워크시트" r:id="rId6" imgW="7673396" imgH="1000080" progId="Excel.Sheet.12">
                  <p:embed/>
                </p:oleObj>
              </mc:Choice>
              <mc:Fallback>
                <p:oleObj name="워크시트" r:id="rId6" imgW="7673396" imgH="10000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4192" y="3356992"/>
                        <a:ext cx="8840296" cy="1152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30821" y="1541983"/>
            <a:ext cx="35157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400" b="1" dirty="0" smtClean="0">
                <a:latin typeface="+mn-lt"/>
              </a:rPr>
              <a:t>연도별 </a:t>
            </a:r>
            <a:r>
              <a:rPr lang="en-US" altLang="ko-KR" sz="1400" b="1" dirty="0" smtClean="0">
                <a:latin typeface="+mn-lt"/>
              </a:rPr>
              <a:t>L2/L3 </a:t>
            </a:r>
            <a:r>
              <a:rPr lang="ko-KR" altLang="en-US" sz="1400" b="1" dirty="0" smtClean="0">
                <a:latin typeface="+mn-lt"/>
              </a:rPr>
              <a:t>장비 시장 </a:t>
            </a:r>
            <a:r>
              <a:rPr lang="en-US" altLang="ko-KR" sz="1400" b="1" dirty="0" smtClean="0">
                <a:latin typeface="+mn-lt"/>
              </a:rPr>
              <a:t>(HIS 2018.3.7)</a:t>
            </a:r>
            <a:endParaRPr lang="ko-KR" altLang="en-US" sz="1400" b="1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6805" y="3079993"/>
            <a:ext cx="4096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400" b="1" dirty="0" smtClean="0">
                <a:latin typeface="+mn-lt"/>
              </a:rPr>
              <a:t>연도별 </a:t>
            </a:r>
            <a:r>
              <a:rPr lang="en-US" altLang="ko-KR" sz="1400" b="1" dirty="0" smtClean="0">
                <a:latin typeface="+mn-lt"/>
              </a:rPr>
              <a:t>OTN/POTN </a:t>
            </a:r>
            <a:r>
              <a:rPr lang="ko-KR" altLang="en-US" sz="1400" b="1" dirty="0" smtClean="0">
                <a:latin typeface="+mn-lt"/>
              </a:rPr>
              <a:t>장비</a:t>
            </a:r>
            <a:r>
              <a:rPr lang="en-US" altLang="ko-KR" sz="1400" b="1" dirty="0" smtClean="0">
                <a:latin typeface="+mn-lt"/>
              </a:rPr>
              <a:t> </a:t>
            </a:r>
            <a:r>
              <a:rPr lang="ko-KR" altLang="en-US" sz="1400" b="1" dirty="0" smtClean="0">
                <a:latin typeface="+mn-lt"/>
              </a:rPr>
              <a:t>시장 </a:t>
            </a:r>
            <a:r>
              <a:rPr lang="en-US" altLang="ko-KR" sz="1400" b="1" dirty="0" smtClean="0">
                <a:latin typeface="+mn-lt"/>
              </a:rPr>
              <a:t>(HIS 2017.9.15)</a:t>
            </a:r>
            <a:endParaRPr lang="ko-KR" altLang="en-US" sz="1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093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r>
              <a:rPr lang="en-US" altLang="ko-KR" smtClean="0"/>
              <a:t>ETRI OOO</a:t>
            </a:r>
            <a:r>
              <a:rPr lang="ko-KR" altLang="en-US" smtClean="0"/>
              <a:t>연구소</a:t>
            </a:r>
            <a:r>
              <a:rPr lang="en-US" altLang="ko-KR" smtClean="0"/>
              <a:t>(</a:t>
            </a:r>
            <a:r>
              <a:rPr lang="ko-KR" altLang="en-US" smtClean="0"/>
              <a:t>단</a:t>
            </a:r>
            <a:r>
              <a:rPr lang="en-US" altLang="ko-KR" smtClean="0"/>
              <a:t>, </a:t>
            </a:r>
            <a:r>
              <a:rPr lang="ko-KR" altLang="en-US" smtClean="0"/>
              <a:t>본부</a:t>
            </a:r>
            <a:r>
              <a:rPr lang="en-US" altLang="ko-KR" smtClean="0"/>
              <a:t>)</a:t>
            </a:r>
            <a:r>
              <a:rPr lang="ko-KR" altLang="en-US" smtClean="0"/>
              <a:t>명</a:t>
            </a:r>
          </a:p>
        </p:txBody>
      </p:sp>
      <p:sp>
        <p:nvSpPr>
          <p:cNvPr id="1331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46441C19-5CFC-4FDA-884B-F34EEB6B22C4}" type="slidenum">
              <a:rPr lang="en-US" altLang="ko-KR" smtClean="0"/>
              <a:pPr eaLnBrk="1" hangingPunct="1"/>
              <a:t>12</a:t>
            </a:fld>
            <a:endParaRPr lang="en-US" altLang="ko-KR" smtClean="0"/>
          </a:p>
        </p:txBody>
      </p:sp>
      <p:pic>
        <p:nvPicPr>
          <p:cNvPr id="13316" name="Picture 522" descr="D:\과거홍보\●ETRI CIS\연구원 이미지\연구장면(4개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025650"/>
            <a:ext cx="4572000" cy="3579813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rgbClr val="4D4D4D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523"/>
          <p:cNvSpPr txBox="1">
            <a:spLocks noChangeArrowheads="1"/>
          </p:cNvSpPr>
          <p:nvPr/>
        </p:nvSpPr>
        <p:spPr bwMode="auto">
          <a:xfrm>
            <a:off x="2057400" y="1339850"/>
            <a:ext cx="26670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o-KR" altLang="en-US" sz="3100">
                <a:solidFill>
                  <a:srgbClr val="FF6600"/>
                </a:solidFill>
                <a:latin typeface="HY헤드라인M" pitchFamily="18" charset="-127"/>
                <a:ea typeface="HY헤드라인M" pitchFamily="18" charset="-127"/>
              </a:rPr>
              <a:t>감사합니다</a:t>
            </a:r>
            <a:r>
              <a:rPr lang="en-US" altLang="ko-KR" sz="3100">
                <a:solidFill>
                  <a:srgbClr val="FF66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</p:txBody>
      </p:sp>
      <p:sp>
        <p:nvSpPr>
          <p:cNvPr id="13318" name="Rectangle 529"/>
          <p:cNvSpPr>
            <a:spLocks noChangeArrowheads="1"/>
          </p:cNvSpPr>
          <p:nvPr/>
        </p:nvSpPr>
        <p:spPr bwMode="auto">
          <a:xfrm>
            <a:off x="0" y="6400800"/>
            <a:ext cx="9144000" cy="3048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13319" name="Rectangle 530"/>
          <p:cNvSpPr>
            <a:spLocks noChangeArrowheads="1"/>
          </p:cNvSpPr>
          <p:nvPr/>
        </p:nvSpPr>
        <p:spPr bwMode="auto">
          <a:xfrm>
            <a:off x="533400" y="6400800"/>
            <a:ext cx="838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None/>
            </a:pPr>
            <a:r>
              <a:rPr lang="en-US" altLang="ko-KR" sz="1600" b="1" dirty="0">
                <a:solidFill>
                  <a:srgbClr val="000099"/>
                </a:solidFill>
                <a:latin typeface="+mn-ea"/>
                <a:ea typeface="+mn-ea"/>
              </a:rPr>
              <a:t>♣ </a:t>
            </a:r>
            <a:r>
              <a:rPr lang="ko-KR" altLang="en-US" sz="1600" b="1" dirty="0">
                <a:solidFill>
                  <a:srgbClr val="000099"/>
                </a:solidFill>
                <a:latin typeface="+mn-ea"/>
                <a:ea typeface="+mn-ea"/>
              </a:rPr>
              <a:t>연락처 </a:t>
            </a:r>
            <a:r>
              <a:rPr lang="en-US" altLang="ko-KR" sz="1600" b="1" dirty="0">
                <a:solidFill>
                  <a:srgbClr val="000099"/>
                </a:solidFill>
                <a:latin typeface="+mn-ea"/>
                <a:ea typeface="+mn-ea"/>
              </a:rPr>
              <a:t>: </a:t>
            </a:r>
            <a:r>
              <a:rPr lang="ko-KR" altLang="en-US" sz="1600" b="1" dirty="0" smtClean="0">
                <a:solidFill>
                  <a:srgbClr val="000099"/>
                </a:solidFill>
                <a:latin typeface="+mn-ea"/>
                <a:ea typeface="+mn-ea"/>
              </a:rPr>
              <a:t>네트워크연구본부 </a:t>
            </a:r>
            <a:r>
              <a:rPr lang="en-US" altLang="ko-KR" sz="1600" b="1" dirty="0" smtClean="0">
                <a:solidFill>
                  <a:srgbClr val="000099"/>
                </a:solidFill>
                <a:latin typeface="+mn-ea"/>
                <a:ea typeface="+mn-ea"/>
              </a:rPr>
              <a:t>, </a:t>
            </a:r>
            <a:r>
              <a:rPr lang="ko-KR" altLang="en-US" sz="1600" b="1" dirty="0">
                <a:solidFill>
                  <a:srgbClr val="000099"/>
                </a:solidFill>
                <a:latin typeface="+mn-ea"/>
                <a:ea typeface="+mn-ea"/>
              </a:rPr>
              <a:t>변성혁 </a:t>
            </a:r>
            <a:r>
              <a:rPr lang="ko-KR" altLang="en-US" sz="1600" b="1" dirty="0" smtClean="0">
                <a:solidFill>
                  <a:srgbClr val="000099"/>
                </a:solidFill>
                <a:latin typeface="+mn-ea"/>
                <a:ea typeface="+mn-ea"/>
              </a:rPr>
              <a:t>책임 </a:t>
            </a:r>
            <a:r>
              <a:rPr lang="en-US" altLang="ko-KR" sz="1600" b="1" dirty="0">
                <a:solidFill>
                  <a:srgbClr val="000099"/>
                </a:solidFill>
                <a:latin typeface="+mn-ea"/>
                <a:ea typeface="+mn-ea"/>
              </a:rPr>
              <a:t>(042-860-5612, shbyun@etri.re.kr)</a:t>
            </a:r>
          </a:p>
        </p:txBody>
      </p:sp>
      <p:sp>
        <p:nvSpPr>
          <p:cNvPr id="13320" name="Text Box 531"/>
          <p:cNvSpPr txBox="1">
            <a:spLocks noChangeArrowheads="1"/>
          </p:cNvSpPr>
          <p:nvPr/>
        </p:nvSpPr>
        <p:spPr bwMode="auto">
          <a:xfrm>
            <a:off x="5562600" y="5715000"/>
            <a:ext cx="16002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500" b="1">
                <a:solidFill>
                  <a:srgbClr val="3333CC"/>
                </a:solidFill>
                <a:latin typeface="Arial" charset="0"/>
                <a:ea typeface="돋움" pitchFamily="50" charset="-127"/>
              </a:rPr>
              <a:t>www.etri.re.kr</a:t>
            </a:r>
          </a:p>
        </p:txBody>
      </p:sp>
      <p:sp>
        <p:nvSpPr>
          <p:cNvPr id="13321" name="직사각형 8"/>
          <p:cNvSpPr>
            <a:spLocks noChangeArrowheads="1"/>
          </p:cNvSpPr>
          <p:nvPr/>
        </p:nvSpPr>
        <p:spPr bwMode="auto">
          <a:xfrm>
            <a:off x="382588" y="6019800"/>
            <a:ext cx="8077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990600" lvl="2" indent="-723900" algn="just">
              <a:spcBef>
                <a:spcPct val="20000"/>
              </a:spcBef>
              <a:buClr>
                <a:srgbClr val="3333CC"/>
              </a:buClr>
            </a:pPr>
            <a:r>
              <a:rPr lang="en-US" altLang="ko-KR" sz="1600" b="1" dirty="0">
                <a:latin typeface="+mn-ea"/>
                <a:ea typeface="+mn-ea"/>
              </a:rPr>
              <a:t>※ </a:t>
            </a:r>
            <a:r>
              <a:rPr lang="ko-KR" altLang="en-US" sz="1600" b="1" dirty="0">
                <a:latin typeface="+mn-ea"/>
                <a:ea typeface="+mn-ea"/>
              </a:rPr>
              <a:t>하단의 문의처 소개 후</a:t>
            </a:r>
            <a:r>
              <a:rPr lang="en-US" altLang="ko-KR" sz="1600" b="1" dirty="0">
                <a:latin typeface="+mn-ea"/>
                <a:ea typeface="+mn-ea"/>
              </a:rPr>
              <a:t>,  </a:t>
            </a:r>
            <a:r>
              <a:rPr lang="ko-KR" altLang="en-US" sz="1600" b="1" dirty="0">
                <a:latin typeface="+mn-ea"/>
                <a:ea typeface="+mn-ea"/>
              </a:rPr>
              <a:t>발표 후 개별기술 상담이 가능함을 다시 한 번 안내함</a:t>
            </a:r>
            <a:r>
              <a:rPr lang="en-US" altLang="ko-KR" sz="1600" b="1" dirty="0">
                <a:latin typeface="+mn-ea"/>
                <a:ea typeface="+mn-ea"/>
              </a:rPr>
              <a:t> </a:t>
            </a:r>
            <a:endParaRPr lang="en-US" altLang="ko-KR" sz="1200" b="1" dirty="0">
              <a:latin typeface="+mn-ea"/>
              <a:ea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D77BDBA8-9F07-4CAE-8759-A5A69A8CC25C}" type="slidenum">
              <a:rPr lang="en-US" altLang="ko-KR" smtClean="0"/>
              <a:pPr eaLnBrk="1" hangingPunct="1"/>
              <a:t>2</a:t>
            </a:fld>
            <a:endParaRPr lang="en-US" altLang="ko-KR" smtClean="0"/>
          </a:p>
        </p:txBody>
      </p:sp>
      <p:pic>
        <p:nvPicPr>
          <p:cNvPr id="4099" name="Picture 742" descr="D:\홍보실\●홍보실 업무 자료\2003홍보실업무보고\상단 이미지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AutoShape 743"/>
          <p:cNvSpPr>
            <a:spLocks noChangeArrowheads="1"/>
          </p:cNvSpPr>
          <p:nvPr/>
        </p:nvSpPr>
        <p:spPr bwMode="auto">
          <a:xfrm>
            <a:off x="1143000" y="1524000"/>
            <a:ext cx="5715000" cy="4119563"/>
          </a:xfrm>
          <a:prstGeom prst="roundRect">
            <a:avLst>
              <a:gd name="adj" fmla="val 4852"/>
            </a:avLst>
          </a:prstGeom>
          <a:solidFill>
            <a:srgbClr val="FFFFFF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ko-KR" altLang="en-US" sz="2900" b="1" dirty="0">
                <a:solidFill>
                  <a:srgbClr val="0000CC"/>
                </a:solidFill>
                <a:latin typeface="맑은 고딕" pitchFamily="50" charset="-127"/>
                <a:ea typeface="맑은 고딕" pitchFamily="50" charset="-127"/>
              </a:rPr>
              <a:t>목    차</a:t>
            </a:r>
          </a:p>
          <a:p>
            <a:pPr marL="895350" lvl="1" indent="-609600">
              <a:lnSpc>
                <a:spcPct val="110000"/>
              </a:lnSpc>
              <a:buClr>
                <a:srgbClr val="CC0066"/>
              </a:buClr>
            </a:pPr>
            <a:r>
              <a:rPr lang="en-US" altLang="ko-KR" sz="2500" b="1" dirty="0">
                <a:solidFill>
                  <a:srgbClr val="FF6600"/>
                </a:solidFill>
                <a:latin typeface="Times New Roman" pitchFamily="18" charset="0"/>
              </a:rPr>
              <a:t>----------------------------------------------</a:t>
            </a:r>
          </a:p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 dirty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500" b="1" dirty="0">
                <a:latin typeface="맑은 고딕" pitchFamily="50" charset="-127"/>
                <a:ea typeface="맑은 고딕" pitchFamily="50" charset="-127"/>
              </a:rPr>
              <a:t>기술의 개요</a:t>
            </a:r>
          </a:p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 dirty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500" b="1" dirty="0">
                <a:latin typeface="맑은 고딕" pitchFamily="50" charset="-127"/>
                <a:ea typeface="맑은 고딕" pitchFamily="50" charset="-127"/>
              </a:rPr>
              <a:t>기술이전 내용 및 범위</a:t>
            </a:r>
          </a:p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 dirty="0"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2500" b="1" dirty="0">
                <a:latin typeface="맑은 고딕" pitchFamily="50" charset="-127"/>
                <a:ea typeface="맑은 고딕" pitchFamily="50" charset="-127"/>
              </a:rPr>
              <a:t>경쟁기술과 비교</a:t>
            </a:r>
          </a:p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 dirty="0"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sz="2500" b="1" dirty="0">
                <a:latin typeface="맑은 고딕" pitchFamily="50" charset="-127"/>
                <a:ea typeface="맑은 고딕" pitchFamily="50" charset="-127"/>
              </a:rPr>
              <a:t>기술의 사업성 </a:t>
            </a:r>
            <a:endParaRPr lang="en-US" altLang="ko-KR" sz="2500" b="1" dirty="0">
              <a:latin typeface="맑은 고딕" pitchFamily="50" charset="-127"/>
              <a:ea typeface="맑은 고딕" pitchFamily="50" charset="-127"/>
            </a:endParaRPr>
          </a:p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ko-KR" altLang="en-US" sz="25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500" b="1" dirty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500" b="1" dirty="0">
                <a:latin typeface="맑은 고딕" pitchFamily="50" charset="-127"/>
                <a:ea typeface="맑은 고딕" pitchFamily="50" charset="-127"/>
              </a:rPr>
              <a:t>활용분야 및 기대효과</a:t>
            </a:r>
          </a:p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 dirty="0">
                <a:latin typeface="맑은 고딕" pitchFamily="50" charset="-127"/>
                <a:ea typeface="맑은 고딕" pitchFamily="50" charset="-127"/>
              </a:rPr>
              <a:t>5. </a:t>
            </a:r>
            <a:r>
              <a:rPr lang="ko-KR" altLang="en-US" sz="2500" b="1" dirty="0">
                <a:latin typeface="맑은 고딕" pitchFamily="50" charset="-127"/>
                <a:ea typeface="맑은 고딕" pitchFamily="50" charset="-127"/>
              </a:rPr>
              <a:t>국내외 시장 동향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8555038" y="6400800"/>
            <a:ext cx="284162" cy="30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7C679E27-E83C-4F09-A4E1-A6ED46CDE498}" type="slidenum">
              <a:rPr lang="en-US" altLang="ko-KR" smtClean="0"/>
              <a:pPr eaLnBrk="1" hangingPunct="1"/>
              <a:t>3</a:t>
            </a:fld>
            <a:endParaRPr lang="en-US" altLang="ko-KR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58674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smtClean="0">
                <a:solidFill>
                  <a:srgbClr val="4D4D4D"/>
                </a:solidFill>
                <a:latin typeface="HY견명조" pitchFamily="18" charset="-127"/>
                <a:ea typeface="HY견명조" pitchFamily="18" charset="-127"/>
              </a:rPr>
              <a:t>1</a:t>
            </a:r>
            <a:r>
              <a:rPr lang="en-US" altLang="ko-KR" sz="2600" b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600" b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기술의 개요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78679" y="1123975"/>
            <a:ext cx="8569325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8775" lvl="0" indent="-358775" algn="just">
              <a:lnSpc>
                <a:spcPts val="2400"/>
              </a:lnSpc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v"/>
              <a:defRPr/>
            </a:pP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본 이전 기술은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L3 IP router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기능과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L1~L2 POTN </a:t>
            </a:r>
            <a:r>
              <a:rPr lang="ko-KR" altLang="en-US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전달망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스위치 기능을 통합한 계층통합스위치 기술로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IP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기능과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POTN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기능을 라인카드에서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in-line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으로 처리할 수 있어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3.2Tera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급 시스템에서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line-speed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성능의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IP over PTN, IP over OTN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기능을 보장할 수 있음</a:t>
            </a:r>
          </a:p>
          <a:p>
            <a:pPr marL="358775" lvl="0" indent="-358775" algn="just">
              <a:lnSpc>
                <a:spcPts val="2400"/>
              </a:lnSpc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v"/>
              <a:defRPr/>
            </a:pPr>
            <a:r>
              <a:rPr lang="ko-KR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본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기술을 적용한 계층통합 스위치는 설정에 따라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pure IP router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또는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pure POTN </a:t>
            </a:r>
            <a:r>
              <a:rPr lang="en-US" altLang="ko-KR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swtch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로도 동작할 수 있고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IP over PTN, IP over OTN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기능도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line-speed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로 제공함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342900" indent="-342900" algn="just">
              <a:lnSpc>
                <a:spcPts val="2400"/>
              </a:lnSpc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v"/>
              <a:defRPr/>
            </a:pPr>
            <a:endParaRPr lang="en-US" altLang="ko-KR" b="1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8555038" y="6400800"/>
            <a:ext cx="284162" cy="30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7C679E27-E83C-4F09-A4E1-A6ED46CDE498}" type="slidenum">
              <a:rPr lang="en-US" altLang="ko-KR" smtClean="0"/>
              <a:pPr eaLnBrk="1" hangingPunct="1"/>
              <a:t>4</a:t>
            </a:fld>
            <a:endParaRPr lang="en-US" altLang="ko-KR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58674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dirty="0" smtClean="0">
                <a:solidFill>
                  <a:srgbClr val="4D4D4D"/>
                </a:solidFill>
                <a:latin typeface="HY견명조" pitchFamily="18" charset="-127"/>
                <a:ea typeface="HY견명조" pitchFamily="18" charset="-127"/>
              </a:rPr>
              <a:t>1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기술의 개요 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계속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600" b="0" dirty="0" smtClean="0">
              <a:solidFill>
                <a:srgbClr val="4D4D4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78679" y="1123975"/>
            <a:ext cx="8569325" cy="1944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8775" indent="-358775" algn="just">
              <a:lnSpc>
                <a:spcPts val="2400"/>
              </a:lnSpc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v"/>
              <a:defRPr/>
            </a:pPr>
            <a:r>
              <a:rPr lang="en-US" altLang="ko-K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계층통합 스위치는 현재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IP router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망과 </a:t>
            </a:r>
            <a:r>
              <a:rPr lang="ko-KR" altLang="en-US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전달망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(POTN)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으로 분리되어 있는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Internet </a:t>
            </a:r>
            <a:r>
              <a:rPr lang="en-US" altLang="ko-KR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bacbone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구조를 하나의 계층통합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Layer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로 구성할 수 있게 하며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 SDN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이 도입될 경우 현재의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IP controller, Transport controller, </a:t>
            </a:r>
            <a:r>
              <a:rPr lang="en-US" altLang="ko-KR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Ochestrator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로 구성될 수 밖에 </a:t>
            </a:r>
            <a:r>
              <a:rPr lang="ko-KR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없는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control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망을 하나의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unified layer controller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로 통합할 수 있게 함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b="1" dirty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358775" lvl="0" indent="-358775" algn="just">
              <a:lnSpc>
                <a:spcPts val="2400"/>
              </a:lnSpc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v"/>
              <a:defRPr/>
            </a:pPr>
            <a:endParaRPr lang="ko-KR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ts val="2400"/>
              </a:lnSpc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v"/>
              <a:defRPr/>
            </a:pPr>
            <a:endParaRPr lang="en-US" altLang="ko-KR" b="1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466064768" descr="EMB00012af02f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47970"/>
            <a:ext cx="7510644" cy="314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68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8555038" y="6400800"/>
            <a:ext cx="284162" cy="30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7C679E27-E83C-4F09-A4E1-A6ED46CDE498}" type="slidenum">
              <a:rPr lang="en-US" altLang="ko-KR" smtClean="0"/>
              <a:pPr eaLnBrk="1" hangingPunct="1"/>
              <a:t>5</a:t>
            </a:fld>
            <a:endParaRPr lang="en-US" altLang="ko-KR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58674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dirty="0" smtClean="0">
                <a:solidFill>
                  <a:srgbClr val="4D4D4D"/>
                </a:solidFill>
                <a:latin typeface="HY견명조" pitchFamily="18" charset="-127"/>
                <a:ea typeface="HY견명조" pitchFamily="18" charset="-127"/>
              </a:rPr>
              <a:t>1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기술의 개요 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계속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600" b="0" dirty="0" smtClean="0">
              <a:solidFill>
                <a:srgbClr val="4D4D4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78679" y="1123975"/>
            <a:ext cx="8569325" cy="1944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8775" lvl="0" indent="-358775" algn="just">
              <a:lnSpc>
                <a:spcPts val="2400"/>
              </a:lnSpc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v"/>
              <a:defRPr/>
            </a:pPr>
            <a:r>
              <a:rPr lang="ko-KR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계층통합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스위치의 계층통합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L3VPN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기술은 기존의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IP/MPLS L3VPN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이 제공하지 못하는 다양한 </a:t>
            </a:r>
            <a:r>
              <a:rPr lang="en-US" altLang="ko-KR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QoS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type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VPN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을 제공할 수 있으며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이를 통해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IP/MPLS L3VPN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에서 불가능한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VPN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간의 완벽한 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traffic </a:t>
            </a:r>
            <a:r>
              <a:rPr lang="en-US" altLang="ko-K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isolation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을 제공할 수 있음</a:t>
            </a:r>
          </a:p>
          <a:p>
            <a:pPr algn="just">
              <a:lnSpc>
                <a:spcPts val="2400"/>
              </a:lnSpc>
              <a:spcBef>
                <a:spcPts val="1200"/>
              </a:spcBef>
              <a:buClr>
                <a:srgbClr val="002060"/>
              </a:buClr>
              <a:defRPr/>
            </a:pPr>
            <a:r>
              <a:rPr lang="en-US" altLang="ko-K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b="1" dirty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358775" lvl="0" indent="-358775" algn="just">
              <a:lnSpc>
                <a:spcPts val="2400"/>
              </a:lnSpc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v"/>
              <a:defRPr/>
            </a:pPr>
            <a:endParaRPr lang="ko-KR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ts val="2400"/>
              </a:lnSpc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v"/>
              <a:defRPr/>
            </a:pPr>
            <a:endParaRPr lang="en-US" altLang="ko-KR" b="1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49" name="_x254384096" descr="EMB00012af02ff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66606"/>
            <a:ext cx="7344816" cy="3098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40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4"/>
          <p:cNvSpPr txBox="1">
            <a:spLocks noGrp="1"/>
          </p:cNvSpPr>
          <p:nvPr/>
        </p:nvSpPr>
        <p:spPr bwMode="auto">
          <a:xfrm>
            <a:off x="8555038" y="6436568"/>
            <a:ext cx="284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/>
            <a:fld id="{366053A6-D404-451F-A1F3-64E600FD49C3}" type="slidenum">
              <a:rPr lang="en-US" altLang="ko-KR" sz="1400" b="1"/>
              <a:pPr algn="r" eaLnBrk="1" hangingPunct="1"/>
              <a:t>6</a:t>
            </a:fld>
            <a:endParaRPr lang="en-US" altLang="ko-KR" sz="1400" b="1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58763"/>
            <a:ext cx="71628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dirty="0" smtClean="0">
                <a:solidFill>
                  <a:srgbClr val="4D4D4D"/>
                </a:solidFill>
                <a:latin typeface="HY견명조" pitchFamily="18" charset="-127"/>
                <a:ea typeface="HY견명조" pitchFamily="18" charset="-127"/>
              </a:rPr>
              <a:t>2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기술이전 내용 및 범위</a:t>
            </a:r>
            <a:endParaRPr lang="en-US" altLang="ko-KR" sz="2600" b="0" dirty="0" smtClean="0">
              <a:solidFill>
                <a:srgbClr val="4D4D4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8288" y="1268761"/>
            <a:ext cx="4303712" cy="864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04800" indent="-285750"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v"/>
            </a:pPr>
            <a:r>
              <a:rPr lang="ko-KR" altLang="en-US" sz="2000" b="1" dirty="0">
                <a:latin typeface="맑은 고딕" pitchFamily="50" charset="-127"/>
                <a:ea typeface="맑은 고딕" pitchFamily="50" charset="-127"/>
              </a:rPr>
              <a:t>기술 개발 현황 </a:t>
            </a:r>
          </a:p>
          <a:p>
            <a:pPr marL="762000" lvl="1" indent="-285750" algn="just">
              <a:lnSpc>
                <a:spcPts val="25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기술성숙도 단계 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: TRL 6</a:t>
            </a:r>
          </a:p>
          <a:p>
            <a:pPr marL="762000" lvl="1" indent="-285750" algn="just">
              <a:lnSpc>
                <a:spcPts val="25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ü"/>
            </a:pP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  <a:p>
            <a:pPr marL="476250" lvl="1">
              <a:spcBef>
                <a:spcPct val="20000"/>
              </a:spcBef>
              <a:buClr>
                <a:srgbClr val="002060"/>
              </a:buClr>
            </a:pP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  <a:p>
            <a:pPr marL="476250" lvl="1">
              <a:spcBef>
                <a:spcPct val="20000"/>
              </a:spcBef>
              <a:buClr>
                <a:srgbClr val="002060"/>
              </a:buClr>
            </a:pP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348880"/>
            <a:ext cx="5013954" cy="3161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0902" y="5762068"/>
            <a:ext cx="3871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latin typeface="+mj-lt"/>
              </a:rPr>
              <a:t>L1~L3 </a:t>
            </a:r>
            <a:r>
              <a:rPr lang="ko-KR" altLang="en-US" b="1" dirty="0" smtClean="0">
                <a:latin typeface="+mj-lt"/>
              </a:rPr>
              <a:t>계층통합스위치 </a:t>
            </a:r>
            <a:r>
              <a:rPr lang="en-US" altLang="ko-KR" b="1" dirty="0" smtClean="0">
                <a:latin typeface="+mj-lt"/>
              </a:rPr>
              <a:t>S/W </a:t>
            </a:r>
            <a:r>
              <a:rPr lang="ko-KR" altLang="en-US" b="1" dirty="0" smtClean="0">
                <a:latin typeface="+mj-lt"/>
              </a:rPr>
              <a:t>구조도</a:t>
            </a:r>
            <a:endParaRPr lang="ko-KR" alt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04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8555038" y="6400800"/>
            <a:ext cx="284162" cy="30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0E2FC8E6-F6D8-4DD9-ABF1-98F67EB54F43}" type="slidenum">
              <a:rPr lang="en-US" altLang="ko-KR" smtClean="0"/>
              <a:pPr eaLnBrk="1" hangingPunct="1"/>
              <a:t>7</a:t>
            </a:fld>
            <a:endParaRPr lang="en-US" altLang="ko-KR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71628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dirty="0" smtClean="0">
                <a:solidFill>
                  <a:srgbClr val="4D4D4D"/>
                </a:solidFill>
                <a:latin typeface="HY견명조" pitchFamily="18" charset="-127"/>
                <a:ea typeface="HY견명조" pitchFamily="18" charset="-127"/>
              </a:rPr>
              <a:t>2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기술이전 내용 및 범위 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계속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600" b="0" dirty="0" smtClean="0">
              <a:solidFill>
                <a:srgbClr val="4D4D4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250825" y="1125538"/>
            <a:ext cx="8607425" cy="525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04800" indent="-285750">
              <a:lnSpc>
                <a:spcPts val="24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기술이전 내용 및 범위</a:t>
            </a:r>
            <a:endParaRPr lang="ko-KR" altLang="en-US" sz="2000" b="1" dirty="0">
              <a:latin typeface="맑은 고딕" pitchFamily="50" charset="-127"/>
              <a:ea typeface="맑은 고딕" pitchFamily="50" charset="-127"/>
            </a:endParaRPr>
          </a:p>
          <a:p>
            <a:pPr marL="7429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L1/L2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연동 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L3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계층통합스위치 소프트웨어 및 설계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시험 문서 </a:t>
            </a:r>
          </a:p>
          <a:p>
            <a:pPr marL="1200150" lvl="2" indent="-28575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L1~L3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계층통합 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CLI </a:t>
            </a:r>
          </a:p>
          <a:p>
            <a:pPr marL="1200150" lvl="2" indent="-28575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L1~L3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계층통합 매니저 </a:t>
            </a:r>
          </a:p>
          <a:p>
            <a:pPr marL="1200150" lvl="2" indent="-28575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가상인터페이스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관리모듈 </a:t>
            </a:r>
          </a:p>
          <a:p>
            <a:pPr marL="1200150" lvl="2" indent="-28575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계층통합 </a:t>
            </a:r>
            <a:r>
              <a:rPr lang="ko-KR" altLang="en-US" b="1" dirty="0" err="1">
                <a:latin typeface="맑은 고딕" pitchFamily="50" charset="-127"/>
                <a:ea typeface="맑은 고딕" pitchFamily="50" charset="-127"/>
              </a:rPr>
              <a:t>포워딩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 매니저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에이전트</a:t>
            </a:r>
          </a:p>
          <a:p>
            <a:pPr marL="1200150" lvl="2" indent="-28575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VRRP 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(N2OS based)</a:t>
            </a:r>
          </a:p>
          <a:p>
            <a:pPr marL="1200150" lvl="2" indent="-28575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계층통합 </a:t>
            </a:r>
            <a:r>
              <a:rPr lang="en-US" altLang="ko-KR" b="1" dirty="0" err="1">
                <a:latin typeface="맑은 고딕" pitchFamily="50" charset="-127"/>
                <a:ea typeface="맑은 고딕" pitchFamily="50" charset="-127"/>
              </a:rPr>
              <a:t>dataplane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 (Broadcom SDK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기반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) </a:t>
            </a:r>
          </a:p>
          <a:p>
            <a:pPr marL="1200150" lvl="2" indent="-28575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설계 문서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시스템시험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절차서 및 결과서 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742950" lvl="1" indent="-285750">
              <a:lnSpc>
                <a:spcPts val="2400"/>
              </a:lnSpc>
              <a:buFont typeface="Wingdings" panose="05000000000000000000" pitchFamily="2" charset="2"/>
              <a:buChar char="Ø"/>
            </a:pPr>
            <a:endParaRPr lang="ko-KR" altLang="en-US" sz="1600" b="1" dirty="0">
              <a:latin typeface="맑은 고딕" pitchFamily="50" charset="-127"/>
              <a:ea typeface="맑은 고딕" pitchFamily="50" charset="-127"/>
            </a:endParaRPr>
          </a:p>
          <a:p>
            <a:pPr marL="285750" indent="-285750">
              <a:lnSpc>
                <a:spcPts val="2400"/>
              </a:lnSpc>
              <a:buFont typeface="Wingdings" panose="05000000000000000000" pitchFamily="2" charset="2"/>
              <a:buChar char="v"/>
            </a:pPr>
            <a:r>
              <a:rPr lang="ko-KR" altLang="en-US" sz="1600" b="1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제약사항</a:t>
            </a:r>
            <a:endParaRPr lang="ko-KR" altLang="en-US" sz="1600" b="1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429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본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이전 기술은 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ETRI </a:t>
            </a:r>
            <a:r>
              <a:rPr lang="ko-KR" altLang="en-US" sz="1600" b="1" dirty="0" err="1">
                <a:latin typeface="맑은 고딕" pitchFamily="50" charset="-127"/>
                <a:ea typeface="맑은 고딕" pitchFamily="50" charset="-127"/>
              </a:rPr>
              <a:t>테라급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POTN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스위치인 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OCES 3.2Tera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스위치를 기반으로 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L3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기능을 추가 통합하여 개발되었음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.  (Broadcom ARAD+/FE1600 chipset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기반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) </a:t>
            </a:r>
          </a:p>
          <a:p>
            <a:pPr marL="7429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본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기술이전은 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3.2Tera H/W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기술 및 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L1/L2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기능인 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POTN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기술은 제외하며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이를 원할 경우 “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3.2</a:t>
            </a:r>
            <a:r>
              <a:rPr lang="ko-KR" altLang="en-US" sz="1600" b="1" dirty="0" err="1">
                <a:latin typeface="맑은 고딕" pitchFamily="50" charset="-127"/>
                <a:ea typeface="맑은 고딕" pitchFamily="50" charset="-127"/>
              </a:rPr>
              <a:t>테라급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OCES OTN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및 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MPLS-TP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기술” 의 기술이전으로 확보할 수 있음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. </a:t>
            </a:r>
            <a:endParaRPr lang="ko-KR" altLang="en-US" sz="1600" b="1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496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8452556" y="6399312"/>
            <a:ext cx="386644" cy="30777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03C36F17-FE0A-41E9-A242-ACCCE0E5D81F}" type="slidenum">
              <a:rPr lang="en-US" altLang="ko-KR" smtClean="0">
                <a:solidFill>
                  <a:srgbClr val="0000FF"/>
                </a:solidFill>
              </a:rPr>
              <a:pPr eaLnBrk="1" hangingPunct="1"/>
              <a:t>8</a:t>
            </a:fld>
            <a:endParaRPr lang="en-US" altLang="ko-KR" smtClean="0">
              <a:solidFill>
                <a:srgbClr val="0000FF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2098"/>
            <a:ext cx="7162800" cy="492443"/>
          </a:xfrm>
          <a:noFill/>
        </p:spPr>
        <p:txBody>
          <a:bodyPr/>
          <a:lstStyle/>
          <a:p>
            <a:pPr eaLnBrk="1" hangingPunct="1"/>
            <a:r>
              <a:rPr lang="en-US" altLang="ko-KR" sz="2600" b="0" dirty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ko-KR" altLang="en-US" sz="2600" b="0" dirty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경쟁기술과 비교 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50825" y="1125091"/>
            <a:ext cx="8607425" cy="719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61950" indent="-342900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v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경쟁기술</a:t>
            </a:r>
            <a:r>
              <a:rPr lang="en-US" altLang="ko-KR" sz="2000" b="1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2000" b="1" dirty="0">
                <a:latin typeface="맑은 고딕" pitchFamily="50" charset="-127"/>
                <a:ea typeface="맑은 고딕" pitchFamily="50" charset="-127"/>
              </a:rPr>
              <a:t>대체기술 대비 우수성</a:t>
            </a:r>
          </a:p>
          <a:p>
            <a:pPr marL="19050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</a:pPr>
            <a:endParaRPr lang="ko-KR" altLang="en-US" sz="2000" b="1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656248"/>
              </p:ext>
            </p:extLst>
          </p:nvPr>
        </p:nvGraphicFramePr>
        <p:xfrm>
          <a:off x="485972" y="1772816"/>
          <a:ext cx="8137130" cy="2468996"/>
        </p:xfrm>
        <a:graphic>
          <a:graphicData uri="http://schemas.openxmlformats.org/drawingml/2006/table">
            <a:tbl>
              <a:tblPr firstRow="1" bandRow="1">
                <a:effectLst/>
                <a:tableStyleId>{7DF18680-E054-41AD-8BC1-D1AEF772440D}</a:tableStyleId>
              </a:tblPr>
              <a:tblGrid>
                <a:gridCol w="1205708"/>
                <a:gridCol w="6931422"/>
              </a:tblGrid>
              <a:tr h="287128">
                <a:tc>
                  <a:txBody>
                    <a:bodyPr/>
                    <a:lstStyle/>
                    <a:p>
                      <a:pPr algn="ctr" latinLnBrk="1">
                        <a:spcBef>
                          <a:spcPts val="600"/>
                        </a:spcBef>
                      </a:pPr>
                      <a:r>
                        <a:rPr lang="ko-KR" altLang="en-US" sz="1500" b="1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경쟁기술</a:t>
                      </a:r>
                      <a:endParaRPr lang="ko-KR" altLang="en-US" sz="1500" b="1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37" marR="91437" marT="45749" marB="4574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600"/>
                        </a:spcBef>
                      </a:pPr>
                      <a:r>
                        <a:rPr lang="ko-KR" altLang="en-US" sz="1500" b="1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본 기술의 우수성</a:t>
                      </a:r>
                      <a:endParaRPr lang="ko-KR" altLang="en-US" sz="1500" b="1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37" marR="91437" marT="45749" marB="45749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847302">
                <a:tc>
                  <a:txBody>
                    <a:bodyPr/>
                    <a:lstStyle/>
                    <a:p>
                      <a:pPr algn="just" latinLnBrk="1">
                        <a:spcBef>
                          <a:spcPts val="600"/>
                        </a:spcBef>
                      </a:pPr>
                      <a:r>
                        <a:rPr lang="en-US" altLang="ko-KR" sz="15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IP </a:t>
                      </a:r>
                      <a:r>
                        <a:rPr lang="ko-KR" altLang="en-US" sz="1500" b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라우터</a:t>
                      </a:r>
                      <a:r>
                        <a:rPr lang="ko-KR" altLang="en-US" sz="15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와 </a:t>
                      </a:r>
                      <a:r>
                        <a:rPr lang="en-US" altLang="ko-KR" sz="15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POTN </a:t>
                      </a:r>
                      <a:r>
                        <a:rPr lang="ko-KR" altLang="en-US" sz="1500" b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전달망</a:t>
                      </a:r>
                      <a:r>
                        <a:rPr lang="ko-KR" altLang="en-US" sz="15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스위치  개별 기술</a:t>
                      </a:r>
                      <a:endParaRPr lang="ko-KR" altLang="en-US" sz="15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37" marR="91437" marT="45749" marB="4574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563" indent="-182563" algn="just" defTabSz="914400" rtl="0" eaLnBrk="1" latinLnBrk="1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기존의 </a:t>
                      </a:r>
                      <a:r>
                        <a:rPr lang="en-US" altLang="ko-KR" sz="15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IP router</a:t>
                      </a:r>
                      <a:r>
                        <a:rPr lang="ko-KR" altLang="en-US" sz="15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와 </a:t>
                      </a:r>
                      <a:r>
                        <a:rPr lang="en-US" altLang="ko-KR" sz="15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POTN </a:t>
                      </a:r>
                      <a:r>
                        <a:rPr lang="ko-KR" altLang="en-US" sz="1500" b="1" kern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전달망</a:t>
                      </a:r>
                      <a:r>
                        <a:rPr lang="ko-KR" altLang="en-US" sz="15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스위치로 역할이 구분된 네트워크 장비 시장에서 두 장비를 통합한 계층통합 스위치 기술을 세계 최초로 구현</a:t>
                      </a:r>
                      <a:endParaRPr lang="en-US" altLang="ko-KR" sz="15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182563" indent="-182563" algn="just" defTabSz="914400" rtl="0" eaLnBrk="1" latinLnBrk="1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계층통합스위치로 통신사업의 </a:t>
                      </a:r>
                      <a:r>
                        <a:rPr lang="ko-KR" altLang="en-US" sz="1500" b="1" kern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망구성</a:t>
                      </a:r>
                      <a:r>
                        <a:rPr lang="en-US" altLang="ko-KR" sz="15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5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운영을 위한 </a:t>
                      </a:r>
                      <a:r>
                        <a:rPr lang="en-US" altLang="ko-KR" sz="15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CAPEX/OPEX</a:t>
                      </a:r>
                      <a:r>
                        <a:rPr lang="ko-KR" altLang="en-US" sz="15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를 크게 절감할 수 있음</a:t>
                      </a:r>
                      <a:endParaRPr lang="en-US" altLang="ko-KR" sz="15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182563" marR="0" indent="-182563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5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IP</a:t>
                      </a:r>
                      <a:r>
                        <a:rPr lang="en-US" altLang="ko-KR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서비스에 </a:t>
                      </a:r>
                      <a:r>
                        <a:rPr lang="en-US" altLang="ko-KR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POTN</a:t>
                      </a:r>
                      <a:r>
                        <a:rPr lang="ko-KR" altLang="en-US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의 </a:t>
                      </a:r>
                      <a:r>
                        <a:rPr lang="en-US" altLang="ko-KR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Strict </a:t>
                      </a:r>
                      <a:r>
                        <a:rPr lang="en-US" altLang="ko-KR" sz="1500" b="1" kern="12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QoS</a:t>
                      </a:r>
                      <a:r>
                        <a:rPr lang="en-US" altLang="ko-KR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500" b="1" kern="12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고신뢰</a:t>
                      </a:r>
                      <a:r>
                        <a:rPr lang="ko-KR" altLang="en-US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 기능을 직접 접목시켜서 </a:t>
                      </a:r>
                      <a:r>
                        <a:rPr lang="ko-KR" altLang="en-US" sz="1500" b="1" kern="12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고신뢰</a:t>
                      </a:r>
                      <a:r>
                        <a:rPr lang="en-US" altLang="ko-KR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, Strict </a:t>
                      </a:r>
                      <a:r>
                        <a:rPr lang="en-US" altLang="ko-KR" sz="1500" b="1" kern="12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QoS</a:t>
                      </a:r>
                      <a:r>
                        <a:rPr lang="en-US" altLang="ko-KR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보장 </a:t>
                      </a:r>
                      <a:r>
                        <a:rPr lang="en-US" altLang="ko-KR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IP </a:t>
                      </a:r>
                      <a:r>
                        <a:rPr lang="ko-KR" altLang="en-US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서비스를 가능케 함</a:t>
                      </a:r>
                      <a:r>
                        <a:rPr lang="en-US" altLang="ko-KR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  <a:cs typeface="+mn-cs"/>
                        </a:rPr>
                        <a:t>. </a:t>
                      </a:r>
                      <a:endParaRPr lang="en-US" altLang="ko-KR" sz="15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  <a:cs typeface="+mn-cs"/>
                      </a:endParaRPr>
                    </a:p>
                    <a:p>
                      <a:pPr marL="182563" indent="-182563" algn="just" defTabSz="914400" rtl="0" eaLnBrk="1" latinLnBrk="1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5G</a:t>
                      </a:r>
                      <a:r>
                        <a:rPr lang="ko-KR" altLang="en-US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에서 필요한 </a:t>
                      </a:r>
                      <a:r>
                        <a:rPr lang="en-US" altLang="ko-KR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network slice</a:t>
                      </a:r>
                      <a:r>
                        <a:rPr lang="ko-KR" altLang="en-US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별 </a:t>
                      </a:r>
                      <a:r>
                        <a:rPr lang="en-US" altLang="ko-KR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strict traffic isolation </a:t>
                      </a:r>
                      <a:r>
                        <a:rPr lang="ko-KR" altLang="en-US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을 본 기술이전에 포함된 계층통합 </a:t>
                      </a:r>
                      <a:r>
                        <a:rPr lang="en-US" altLang="ko-KR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L3VPN</a:t>
                      </a:r>
                      <a:r>
                        <a:rPr lang="ko-KR" altLang="en-US" sz="15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으로 제공 가능 </a:t>
                      </a:r>
                      <a:endParaRPr lang="en-US" altLang="ko-KR" sz="1500" b="1" kern="120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7" marR="91437" marT="45749" marB="45749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3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슬라이드 번호 개체 틀 4"/>
          <p:cNvSpPr txBox="1">
            <a:spLocks noGrp="1"/>
          </p:cNvSpPr>
          <p:nvPr/>
        </p:nvSpPr>
        <p:spPr bwMode="auto">
          <a:xfrm>
            <a:off x="8555038" y="6400800"/>
            <a:ext cx="284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/>
            <a:fld id="{2E6833F2-900B-4B8F-B22A-BD362883F6F9}" type="slidenum">
              <a:rPr lang="en-US" altLang="ko-KR" sz="1400" b="1"/>
              <a:pPr algn="r" eaLnBrk="1" hangingPunct="1"/>
              <a:t>9</a:t>
            </a:fld>
            <a:endParaRPr lang="en-US" altLang="ko-KR" sz="1400" b="1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58763"/>
            <a:ext cx="71628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dirty="0" smtClean="0">
                <a:solidFill>
                  <a:srgbClr val="4D4D4D"/>
                </a:solidFill>
                <a:latin typeface="HY견명조" pitchFamily="18" charset="-127"/>
                <a:ea typeface="HY견명조" pitchFamily="18" charset="-127"/>
              </a:rPr>
              <a:t>4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기술의 사업성</a:t>
            </a:r>
          </a:p>
        </p:txBody>
      </p:sp>
      <p:sp>
        <p:nvSpPr>
          <p:cNvPr id="9221" name="직사각형 1"/>
          <p:cNvSpPr>
            <a:spLocks noChangeArrowheads="1"/>
          </p:cNvSpPr>
          <p:nvPr/>
        </p:nvSpPr>
        <p:spPr bwMode="auto">
          <a:xfrm>
            <a:off x="323850" y="1052513"/>
            <a:ext cx="8424863" cy="3441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1950" indent="-342900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v"/>
            </a:pP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활용 분야 및 기대 효과</a:t>
            </a:r>
            <a:endParaRPr lang="ko-KR" altLang="ko-KR" sz="2400" b="1" dirty="0">
              <a:latin typeface="맑은 고딕" pitchFamily="50" charset="-127"/>
              <a:ea typeface="맑은 고딕" pitchFamily="50" charset="-127"/>
            </a:endParaRPr>
          </a:p>
          <a:p>
            <a:pPr marL="542925" lvl="1" indent="-285750" algn="just">
              <a:lnSpc>
                <a:spcPts val="2000"/>
              </a:lnSpc>
              <a:spcBef>
                <a:spcPts val="6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계층통합 스위치 기술은 통신사업자 망 및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엔터프라이즈 망이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IP router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ko-KR" altLang="en-US" b="1" dirty="0" err="1" smtClean="0">
                <a:latin typeface="맑은 고딕" pitchFamily="50" charset="-127"/>
                <a:ea typeface="맑은 고딕" pitchFamily="50" charset="-127"/>
              </a:rPr>
              <a:t>전달망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스위치로 분리되어 있는 구조를 계층통합 </a:t>
            </a:r>
            <a:r>
              <a:rPr lang="ko-KR" altLang="en-US" b="1" dirty="0" err="1" smtClean="0">
                <a:latin typeface="맑은 고딕" pitchFamily="50" charset="-127"/>
                <a:ea typeface="맑은 고딕" pitchFamily="50" charset="-127"/>
              </a:rPr>
              <a:t>단일망으로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발전시켜 망의 </a:t>
            </a:r>
            <a:r>
              <a:rPr lang="ko-KR" altLang="en-US" b="1" dirty="0" err="1" smtClean="0">
                <a:latin typeface="맑은 고딕" pitchFamily="50" charset="-127"/>
                <a:ea typeface="맑은 고딕" pitchFamily="50" charset="-127"/>
              </a:rPr>
              <a:t>노드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수를 줄이고 단일 관리구조를 적용해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CAPEX/OPEX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를 크게 줄일 수 있도록 함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542925" lvl="1" indent="-285750" algn="just">
              <a:lnSpc>
                <a:spcPts val="2000"/>
              </a:lnSpc>
              <a:spcBef>
                <a:spcPts val="6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5G network slice </a:t>
            </a:r>
            <a:r>
              <a:rPr lang="en-US" altLang="ko-KR" b="1" dirty="0" err="1" smtClean="0">
                <a:latin typeface="맑은 고딕" pitchFamily="50" charset="-127"/>
                <a:ea typeface="맑은 고딕" pitchFamily="50" charset="-127"/>
              </a:rPr>
              <a:t>dataplane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strict traffic isolation solution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으로 활용될 수 있음 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 marL="542925" lvl="1" indent="-285750" algn="just">
              <a:lnSpc>
                <a:spcPts val="2000"/>
              </a:lnSpc>
              <a:spcBef>
                <a:spcPts val="6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동 기술이 적용된 </a:t>
            </a:r>
            <a:r>
              <a:rPr lang="en-US" altLang="ko-KR" b="1" dirty="0" err="1" smtClean="0">
                <a:latin typeface="맑은 고딕" pitchFamily="50" charset="-127"/>
                <a:ea typeface="맑은 고딕" pitchFamily="50" charset="-127"/>
              </a:rPr>
              <a:t>broadcom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 chipset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과 동일한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chipset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으로 </a:t>
            </a:r>
            <a:r>
              <a:rPr lang="ko-KR" altLang="en-US" b="1" dirty="0" err="1" smtClean="0">
                <a:latin typeface="맑은 고딕" pitchFamily="50" charset="-127"/>
                <a:ea typeface="맑은 고딕" pitchFamily="50" charset="-127"/>
              </a:rPr>
              <a:t>전달망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스위치를 개발한 국내 </a:t>
            </a:r>
            <a:r>
              <a:rPr lang="ko-KR" altLang="en-US" b="1" dirty="0" err="1" smtClean="0">
                <a:latin typeface="맑은 고딕" pitchFamily="50" charset="-127"/>
                <a:ea typeface="맑은 고딕" pitchFamily="50" charset="-127"/>
              </a:rPr>
              <a:t>전달망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업체들은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H/W </a:t>
            </a:r>
            <a:r>
              <a:rPr lang="ko-KR" altLang="en-US" b="1" dirty="0" err="1" smtClean="0">
                <a:latin typeface="맑은 고딕" pitchFamily="50" charset="-127"/>
                <a:ea typeface="맑은 고딕" pitchFamily="50" charset="-127"/>
              </a:rPr>
              <a:t>변경없이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계층통합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S/W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기능 추가만으로 계층통합스위치로 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upgrade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할 수 있어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, 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외산 </a:t>
            </a:r>
            <a:r>
              <a:rPr lang="ko-KR" altLang="en-US" b="1" dirty="0" err="1" smtClean="0">
                <a:latin typeface="맑은 고딕" pitchFamily="50" charset="-127"/>
                <a:ea typeface="맑은 고딕" pitchFamily="50" charset="-127"/>
              </a:rPr>
              <a:t>전달망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장비업체 대비 뛰어난 차별화 전략을 갖추게 될 것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0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0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22567</TotalTime>
  <Words>765</Words>
  <Application>Microsoft Office PowerPoint</Application>
  <PresentationFormat>화면 슬라이드 쇼(4:3)</PresentationFormat>
  <Paragraphs>93</Paragraphs>
  <Slides>12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기본 디자인</vt:lpstr>
      <vt:lpstr>Microsoft Excel Worksheet</vt:lpstr>
      <vt:lpstr>PowerPoint 프레젠테이션</vt:lpstr>
      <vt:lpstr>PowerPoint 프레젠테이션</vt:lpstr>
      <vt:lpstr>1. 기술의 개요</vt:lpstr>
      <vt:lpstr>1. 기술의 개요 (계속)</vt:lpstr>
      <vt:lpstr>1. 기술의 개요 (계속)</vt:lpstr>
      <vt:lpstr>2. 기술이전 내용 및 범위</vt:lpstr>
      <vt:lpstr>2. 기술이전 내용 및 범위 (계속)</vt:lpstr>
      <vt:lpstr>3. 경쟁기술과 비교 </vt:lpstr>
      <vt:lpstr>4. 기술의 사업성</vt:lpstr>
      <vt:lpstr>4. 기술의 사업성 [계속]</vt:lpstr>
      <vt:lpstr>5. 국내외 시장 동향 </vt:lpstr>
      <vt:lpstr>PowerPoint 프레젠테이션</vt:lpstr>
    </vt:vector>
  </TitlesOfParts>
  <Company>시스템공학연구소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장지훈</dc:creator>
  <cp:lastModifiedBy>Sung Hyuk Byun</cp:lastModifiedBy>
  <cp:revision>1322</cp:revision>
  <cp:lastPrinted>2015-11-23T06:09:22Z</cp:lastPrinted>
  <dcterms:created xsi:type="dcterms:W3CDTF">1998-07-27T04:31:16Z</dcterms:created>
  <dcterms:modified xsi:type="dcterms:W3CDTF">2018-11-22T02:28:40Z</dcterms:modified>
</cp:coreProperties>
</file>