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4" r:id="rId2"/>
    <p:sldId id="282" r:id="rId3"/>
    <p:sldId id="487" r:id="rId4"/>
    <p:sldId id="511" r:id="rId5"/>
    <p:sldId id="494" r:id="rId6"/>
    <p:sldId id="512" r:id="rId7"/>
    <p:sldId id="508" r:id="rId8"/>
    <p:sldId id="509" r:id="rId9"/>
    <p:sldId id="510" r:id="rId10"/>
    <p:sldId id="497" r:id="rId11"/>
    <p:sldId id="503" r:id="rId12"/>
    <p:sldId id="500" r:id="rId13"/>
    <p:sldId id="450" r:id="rId14"/>
  </p:sldIdLst>
  <p:sldSz cx="9144000" cy="6858000" type="screen4x3"/>
  <p:notesSz cx="6669088" cy="9928225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3399"/>
    <a:srgbClr val="3333FF"/>
    <a:srgbClr val="CCECFF"/>
    <a:srgbClr val="E5E5E5"/>
    <a:srgbClr val="FFFFFF"/>
    <a:srgbClr val="FFFF99"/>
    <a:srgbClr val="000000"/>
    <a:srgbClr val="FFC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93D81CF-94F2-401A-BA57-92F5A7B2D0C5}" styleName="보통 스타일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54" autoAdjust="0"/>
    <p:restoredTop sz="99089" autoAdjust="0"/>
  </p:normalViewPr>
  <p:slideViewPr>
    <p:cSldViewPr>
      <p:cViewPr varScale="1">
        <p:scale>
          <a:sx n="95" d="100"/>
          <a:sy n="95" d="100"/>
        </p:scale>
        <p:origin x="67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276"/>
    </p:cViewPr>
  </p:sorterViewPr>
  <p:notesViewPr>
    <p:cSldViewPr>
      <p:cViewPr varScale="1">
        <p:scale>
          <a:sx n="79" d="100"/>
          <a:sy n="79" d="100"/>
        </p:scale>
        <p:origin x="-3984" y="-102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5" y="8"/>
            <a:ext cx="2889938" cy="49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1" tIns="45386" rIns="90771" bIns="4538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ko-KR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168" y="8"/>
            <a:ext cx="2889938" cy="49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1" tIns="45386" rIns="90771" bIns="4538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ko-KR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5" y="9431824"/>
            <a:ext cx="2889938" cy="49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1" tIns="45386" rIns="90771" bIns="4538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ko-KR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168" y="9431824"/>
            <a:ext cx="2889938" cy="49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1" tIns="45386" rIns="90771" bIns="4538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1BB53B8-4204-49F8-ADB8-31BF2F0B2A1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002876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5" y="8"/>
            <a:ext cx="2889938" cy="49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1" tIns="45386" rIns="90771" bIns="4538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ko-KR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168" y="8"/>
            <a:ext cx="2889938" cy="49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1" tIns="45386" rIns="90771" bIns="4538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ko-KR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6125"/>
            <a:ext cx="4960938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217" y="4715914"/>
            <a:ext cx="4890664" cy="4467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1" tIns="45386" rIns="90771" bIns="453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5" y="9431824"/>
            <a:ext cx="2889938" cy="49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1" tIns="45386" rIns="90771" bIns="4538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ko-KR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168" y="9431824"/>
            <a:ext cx="2889938" cy="49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1" tIns="45386" rIns="90771" bIns="4538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BEFD254-8331-4B3A-B475-4EC4FB1AC3C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990612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FD254-8331-4B3A-B475-4EC4FB1AC3C6}" type="slidenum">
              <a:rPr lang="en-US" altLang="ko-KR" smtClean="0"/>
              <a:pPr/>
              <a:t>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14661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333333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 userDrawn="1"/>
        </p:nvSpPr>
        <p:spPr>
          <a:xfrm>
            <a:off x="8532440" y="6596390"/>
            <a:ext cx="6115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A879D0C-AC94-4C0A-8099-4C76C92F349B}" type="slidenum">
              <a:rPr lang="ko-KR" altLang="en-US" sz="1100" b="1" smtClean="0">
                <a:latin typeface="맑은 고딕" pitchFamily="50" charset="-127"/>
                <a:ea typeface="맑은 고딕" pitchFamily="50" charset="-127"/>
              </a:rPr>
              <a:pPr algn="r"/>
              <a:t>‹#›</a:t>
            </a:fld>
            <a:endParaRPr lang="ko-KR" altLang="en-US" sz="1100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hf hdr="0" ftr="0" dt="0"/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8"/>
          <p:cNvSpPr>
            <a:spLocks noChangeArrowheads="1"/>
          </p:cNvSpPr>
          <p:nvPr/>
        </p:nvSpPr>
        <p:spPr bwMode="auto">
          <a:xfrm>
            <a:off x="323528" y="2290227"/>
            <a:ext cx="8712968" cy="1138773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square" lIns="0" rIns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latinLnBrk="0">
              <a:defRPr/>
            </a:pPr>
            <a:r>
              <a:rPr kumimoji="0" lang="en-US" altLang="ko-KR" sz="3400" b="1" spc="-150" dirty="0" smtClean="0">
                <a:ln w="18000">
                  <a:solidFill>
                    <a:srgbClr val="00000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  <a:tileRect r="-100000" b="-100000"/>
                </a:gradFill>
                <a:latin typeface="Verdana" pitchFamily="34" charset="0"/>
                <a:ea typeface="HY헤드라인M" pitchFamily="18" charset="-127"/>
              </a:rPr>
              <a:t>FIDO </a:t>
            </a:r>
            <a:r>
              <a:rPr kumimoji="0" lang="en-US" altLang="ko-KR" sz="3400" b="1" spc="-150" dirty="0" smtClean="0">
                <a:ln w="18000">
                  <a:solidFill>
                    <a:srgbClr val="00000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  <a:tileRect r="-100000" b="-100000"/>
                </a:gradFill>
                <a:latin typeface="Verdana" pitchFamily="34" charset="0"/>
                <a:ea typeface="HY헤드라인M" pitchFamily="18" charset="-127"/>
              </a:rPr>
              <a:t>2 </a:t>
            </a:r>
            <a:r>
              <a:rPr kumimoji="0" lang="ko-KR" altLang="en-US" sz="3400" b="1" spc="-150" dirty="0" smtClean="0">
                <a:ln w="18000">
                  <a:solidFill>
                    <a:srgbClr val="00000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  <a:tileRect r="-100000" b="-100000"/>
                </a:gradFill>
                <a:latin typeface="Verdana" pitchFamily="34" charset="0"/>
                <a:ea typeface="HY헤드라인M" pitchFamily="18" charset="-127"/>
              </a:rPr>
              <a:t>인증 </a:t>
            </a:r>
            <a:r>
              <a:rPr kumimoji="0" lang="ko-KR" altLang="en-US" sz="3400" b="1" spc="-150" dirty="0">
                <a:ln w="18000">
                  <a:solidFill>
                    <a:srgbClr val="00000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  <a:tileRect r="-100000" b="-100000"/>
                </a:gradFill>
                <a:latin typeface="Verdana" pitchFamily="34" charset="0"/>
                <a:ea typeface="HY헤드라인M" pitchFamily="18" charset="-127"/>
              </a:rPr>
              <a:t>기술</a:t>
            </a:r>
          </a:p>
          <a:p>
            <a:pPr algn="ctr" latinLnBrk="0">
              <a:defRPr/>
            </a:pPr>
            <a:r>
              <a:rPr kumimoji="0" lang="en-US" altLang="ko-KR" sz="3400" b="1" spc="-150" dirty="0">
                <a:ln w="18000">
                  <a:solidFill>
                    <a:srgbClr val="00000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  <a:tileRect r="-100000" b="-100000"/>
                </a:gradFill>
                <a:latin typeface="Verdana" pitchFamily="34" charset="0"/>
                <a:ea typeface="HY헤드라인M" pitchFamily="18" charset="-127"/>
              </a:rPr>
              <a:t>(FIDO </a:t>
            </a:r>
            <a:r>
              <a:rPr kumimoji="0" lang="en-US" altLang="ko-KR" sz="3400" b="1" spc="-150" dirty="0" smtClean="0">
                <a:ln w="18000">
                  <a:solidFill>
                    <a:srgbClr val="00000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  <a:tileRect r="-100000" b="-100000"/>
                </a:gradFill>
                <a:latin typeface="Verdana" pitchFamily="34" charset="0"/>
                <a:ea typeface="HY헤드라인M" pitchFamily="18" charset="-127"/>
              </a:rPr>
              <a:t>2 </a:t>
            </a:r>
            <a:r>
              <a:rPr kumimoji="0" lang="en-US" altLang="ko-KR" sz="3400" b="1" spc="-150" dirty="0" smtClean="0">
                <a:ln w="18000">
                  <a:solidFill>
                    <a:srgbClr val="00000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  <a:tileRect r="-100000" b="-100000"/>
                </a:gradFill>
                <a:latin typeface="Verdana" pitchFamily="34" charset="0"/>
                <a:ea typeface="HY헤드라인M" pitchFamily="18" charset="-127"/>
              </a:rPr>
              <a:t>Authentication Technology)</a:t>
            </a:r>
            <a:endParaRPr kumimoji="0" lang="en-US" altLang="ko-KR" sz="3400" b="1" spc="-150" dirty="0">
              <a:ln w="18000">
                <a:solidFill>
                  <a:srgbClr val="000000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  <a:tileRect r="-100000" b="-100000"/>
              </a:gradFill>
              <a:latin typeface="Verdana" pitchFamily="34" charset="0"/>
              <a:ea typeface="HY헤드라인M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57663" y="4221088"/>
            <a:ext cx="404469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조선일보명조" pitchFamily="18" charset="-127"/>
              </a:rPr>
              <a:t>정보보호연구본부 담당자 조상래</a:t>
            </a:r>
            <a:endParaRPr lang="ko-KR" altLang="en-US" sz="2000" b="1" dirty="0">
              <a:ln>
                <a:solidFill>
                  <a:schemeClr val="tx1">
                    <a:alpha val="3000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조선일보명조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0"/>
          <p:cNvSpPr>
            <a:spLocks noChangeArrowheads="1"/>
          </p:cNvSpPr>
          <p:nvPr/>
        </p:nvSpPr>
        <p:spPr bwMode="auto">
          <a:xfrm>
            <a:off x="830263" y="53975"/>
            <a:ext cx="7342137" cy="777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rPr>
              <a:t>기술적용 분야 및 기술의 시장성</a:t>
            </a:r>
            <a:r>
              <a:rPr kumimoji="0" lang="en-US" altLang="ko-KR" sz="2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rPr>
              <a:t>(1)</a:t>
            </a:r>
            <a:endParaRPr kumimoji="0" lang="ko-KR" alt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88910" y="98425"/>
            <a:ext cx="674686" cy="644525"/>
            <a:chOff x="287" y="96"/>
            <a:chExt cx="385" cy="336"/>
          </a:xfrm>
        </p:grpSpPr>
        <p:pic>
          <p:nvPicPr>
            <p:cNvPr id="15" name="Picture 33" descr="육면체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7" y="96"/>
              <a:ext cx="385" cy="336"/>
            </a:xfrm>
            <a:prstGeom prst="rect">
              <a:avLst/>
            </a:prstGeom>
            <a:noFill/>
          </p:spPr>
        </p:pic>
        <p:sp>
          <p:nvSpPr>
            <p:cNvPr id="16" name="Text Box 34"/>
            <p:cNvSpPr txBox="1">
              <a:spLocks noChangeArrowheads="1"/>
            </p:cNvSpPr>
            <p:nvPr/>
          </p:nvSpPr>
          <p:spPr bwMode="auto">
            <a:xfrm>
              <a:off x="416" y="119"/>
              <a:ext cx="105" cy="2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201E12"/>
              </a:outerShdw>
            </a:effectLst>
          </p:spPr>
          <p:txBody>
            <a:bodyPr wrap="none">
              <a:spAutoFit/>
              <a:flatTx/>
            </a:bodyPr>
            <a:lstStyle/>
            <a:p>
              <a:pPr marL="0" marR="0" lvl="0" indent="0" defTabSz="914400" eaLnBrk="1" fontAlgn="auto" latinLnBrk="1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ko-KR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S PMincho" pitchFamily="18" charset="-128"/>
                <a:ea typeface="휴먼옛체" pitchFamily="18" charset="-127"/>
              </a:endParaRPr>
            </a:p>
          </p:txBody>
        </p:sp>
      </p:grpSp>
      <p:sp>
        <p:nvSpPr>
          <p:cNvPr id="14" name="Rectangle 35"/>
          <p:cNvSpPr>
            <a:spLocks noChangeArrowheads="1"/>
          </p:cNvSpPr>
          <p:nvPr/>
        </p:nvSpPr>
        <p:spPr bwMode="auto">
          <a:xfrm>
            <a:off x="220660" y="260350"/>
            <a:ext cx="449262" cy="404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uLnTx/>
                <a:uFillTx/>
                <a:latin typeface="HY견고딕" pitchFamily="18" charset="-127"/>
                <a:ea typeface="HY견고딕" pitchFamily="18" charset="-127"/>
              </a:rPr>
              <a:t>Ⅲ</a:t>
            </a:r>
            <a:endParaRPr kumimoji="0" lang="ko-KR" alt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uLnTx/>
              <a:uFillTx/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79512" y="1124744"/>
            <a:ext cx="4824536" cy="733425"/>
            <a:chOff x="179512" y="1183407"/>
            <a:chExt cx="5040560" cy="733425"/>
          </a:xfrm>
        </p:grpSpPr>
        <p:pic>
          <p:nvPicPr>
            <p:cNvPr id="13" name="Picture 127" descr="4_44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2" y="1183407"/>
              <a:ext cx="4321819" cy="73342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452686" y="1331476"/>
              <a:ext cx="47673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800" dirty="0" smtClean="0">
                  <a:latin typeface="HY견고딕" pitchFamily="18" charset="-127"/>
                  <a:ea typeface="HY견고딕" pitchFamily="18" charset="-127"/>
                </a:rPr>
                <a:t>1. </a:t>
              </a:r>
              <a:r>
                <a:rPr lang="ko-KR" altLang="en-US" sz="1800" dirty="0" smtClean="0">
                  <a:latin typeface="HY견고딕" pitchFamily="18" charset="-127"/>
                  <a:ea typeface="HY견고딕" pitchFamily="18" charset="-127"/>
                </a:rPr>
                <a:t>기술이 적용되는 제품</a:t>
              </a:r>
              <a:r>
                <a:rPr lang="en-US" altLang="ko-KR" sz="1800" dirty="0" smtClean="0">
                  <a:latin typeface="HY견고딕" pitchFamily="18" charset="-127"/>
                  <a:ea typeface="HY견고딕" pitchFamily="18" charset="-127"/>
                </a:rPr>
                <a:t>/</a:t>
              </a:r>
              <a:r>
                <a:rPr lang="ko-KR" altLang="en-US" sz="1800" dirty="0" smtClean="0">
                  <a:latin typeface="HY견고딕" pitchFamily="18" charset="-127"/>
                  <a:ea typeface="HY견고딕" pitchFamily="18" charset="-127"/>
                </a:rPr>
                <a:t>서비스</a:t>
              </a:r>
              <a:endParaRPr lang="ko-KR" altLang="en-US" sz="1800" dirty="0"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319666" y="1863031"/>
            <a:ext cx="7992888" cy="144016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182563" indent="-182563" eaLnBrk="0" hangingPunct="0">
              <a:buClr>
                <a:srgbClr val="0070C0"/>
              </a:buClr>
              <a:buSzPct val="80000"/>
              <a:buFont typeface="Wingdings" panose="05000000000000000000" pitchFamily="2" charset="2"/>
              <a:buChar char="l"/>
              <a:defRPr/>
            </a:pPr>
            <a:endParaRPr lang="en-US" altLang="ko-KR" sz="1600" dirty="0" smtClean="0">
              <a:solidFill>
                <a:schemeClr val="accent5">
                  <a:lumMod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541338" lvl="1" indent="-187325" eaLnBrk="0" hangingPunct="0">
              <a:spcBef>
                <a:spcPct val="20000"/>
              </a:spcBef>
              <a:buClr>
                <a:srgbClr val="0043C8"/>
              </a:buClr>
              <a:buFont typeface="Wingdings" pitchFamily="2" charset="2"/>
              <a:buChar char="§"/>
              <a:defRPr/>
            </a:pPr>
            <a:r>
              <a:rPr lang="ko-KR" altLang="en-US" sz="18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온</a:t>
            </a:r>
            <a:r>
              <a:rPr lang="en-US" altLang="ko-KR" sz="18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800" ker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오프라인 간편 결제 서비스</a:t>
            </a:r>
            <a:endParaRPr lang="en-US" altLang="ko-KR" sz="18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719138" lvl="2" indent="-177800" eaLnBrk="0" hangingPunct="0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ko-KR" altLang="en-US" sz="18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지문</a:t>
            </a:r>
            <a:r>
              <a:rPr lang="en-US" altLang="ko-KR" sz="18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800" kern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홍체 등 바이오 정보</a:t>
            </a:r>
            <a:r>
              <a:rPr lang="en-US" altLang="ko-KR" sz="18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800" ker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패스코드</a:t>
            </a:r>
            <a:r>
              <a:rPr lang="en-US" altLang="ko-KR" sz="18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en-US" altLang="ko-KR" sz="18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U2F</a:t>
            </a:r>
            <a:r>
              <a:rPr lang="ko-KR" altLang="en-US" sz="1800" kern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를 통한 간편결제 인증</a:t>
            </a:r>
            <a:endParaRPr lang="en-US" altLang="ko-KR" sz="18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719138" lvl="2" indent="-177800" eaLnBrk="0" hangingPunct="0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ko-KR" altLang="en-US" sz="18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정책 설정 기능을 통해 환경에 최적화된 인증 기능 제공</a:t>
            </a:r>
            <a:endParaRPr lang="en-US" altLang="ko-KR" sz="1800" kern="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719138" lvl="2" indent="-177800" eaLnBrk="0" hangingPunct="0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endParaRPr lang="en-US" altLang="ko-KR" sz="1800" kern="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541338" lvl="1" indent="-187325" eaLnBrk="0" hangingPunct="0">
              <a:spcBef>
                <a:spcPct val="20000"/>
              </a:spcBef>
              <a:buClr>
                <a:srgbClr val="0043C8"/>
              </a:buClr>
              <a:buFont typeface="Wingdings" pitchFamily="2" charset="2"/>
              <a:buChar char="§"/>
              <a:defRPr/>
            </a:pPr>
            <a:r>
              <a:rPr lang="ko-KR" altLang="en-US" sz="18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다양한 </a:t>
            </a:r>
            <a:r>
              <a:rPr lang="ko-KR" altLang="en-US" sz="18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인증 서비스</a:t>
            </a:r>
            <a:endParaRPr lang="en-US" altLang="ko-KR" sz="18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719138" lvl="2" indent="-177800" eaLnBrk="0" hangingPunct="0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ko-KR" altLang="en-US" sz="18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온라인 로그인</a:t>
            </a:r>
            <a:r>
              <a:rPr lang="en-US" altLang="ko-KR" sz="18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800" ker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추가 인증 서비스</a:t>
            </a:r>
            <a:endParaRPr lang="en-US" altLang="ko-KR" sz="18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719138" lvl="2" indent="-177800" eaLnBrk="0" hangingPunct="0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ko-KR" altLang="en-US" sz="18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오프라인 출입통제</a:t>
            </a:r>
            <a:r>
              <a:rPr lang="en-US" altLang="ko-KR" sz="18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800" ker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본인 확인 서비스</a:t>
            </a:r>
            <a:endParaRPr lang="en-US" altLang="ko-KR" sz="18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719138" lvl="2" indent="-177800" eaLnBrk="0" hangingPunct="0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n-US" altLang="ko-KR" sz="18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O2O (Online to Offline) </a:t>
            </a:r>
            <a:r>
              <a:rPr lang="ko-KR" altLang="en-US" sz="1800" ker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체크인 서비스</a:t>
            </a:r>
            <a:endParaRPr lang="en-US" altLang="ko-KR" sz="18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719138" lvl="2" indent="-177800" eaLnBrk="0" hangingPunct="0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ko-KR" altLang="en-US" sz="18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기타 다양한 서비스에 필요한 사용자 인증을 편리하게 </a:t>
            </a:r>
            <a:r>
              <a:rPr lang="ko-KR" altLang="en-US" sz="18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수행</a:t>
            </a:r>
            <a:endParaRPr lang="en-US" altLang="ko-KR" sz="18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1772816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spcBef>
                <a:spcPts val="600"/>
              </a:spcBef>
              <a:buBlip>
                <a:blip r:embed="rId4"/>
              </a:buBlip>
            </a:pPr>
            <a:r>
              <a:rPr lang="ko-KR" altLang="en-US" sz="1800" b="1" dirty="0" smtClean="0">
                <a:latin typeface="맑은 고딕" pitchFamily="50" charset="-127"/>
                <a:ea typeface="맑은 고딕" pitchFamily="50" charset="-127"/>
              </a:rPr>
              <a:t>내용 작성</a:t>
            </a:r>
            <a:endParaRPr lang="en-US" altLang="ko-KR" sz="1800" b="1" dirty="0" smtClean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64844" y="1086713"/>
            <a:ext cx="5616624" cy="733425"/>
            <a:chOff x="179512" y="1124744"/>
            <a:chExt cx="5616624" cy="733425"/>
          </a:xfrm>
        </p:grpSpPr>
        <p:pic>
          <p:nvPicPr>
            <p:cNvPr id="13" name="Picture 127" descr="4_44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2" y="1124744"/>
              <a:ext cx="5616624" cy="73342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530115" y="1268760"/>
              <a:ext cx="51940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800" dirty="0" smtClean="0">
                  <a:latin typeface="HY견고딕" pitchFamily="18" charset="-127"/>
                  <a:ea typeface="HY견고딕" pitchFamily="18" charset="-127"/>
                </a:rPr>
                <a:t>2. </a:t>
              </a:r>
              <a:r>
                <a:rPr lang="ko-KR" altLang="en-US" sz="1800" dirty="0" smtClean="0">
                  <a:latin typeface="HY견고딕" pitchFamily="18" charset="-127"/>
                  <a:ea typeface="HY견고딕" pitchFamily="18" charset="-127"/>
                </a:rPr>
                <a:t>해당 제품</a:t>
              </a:r>
              <a:r>
                <a:rPr lang="en-US" altLang="ko-KR" sz="1800" dirty="0" smtClean="0">
                  <a:latin typeface="HY견고딕" pitchFamily="18" charset="-127"/>
                  <a:ea typeface="HY견고딕" pitchFamily="18" charset="-127"/>
                </a:rPr>
                <a:t>/</a:t>
              </a:r>
              <a:r>
                <a:rPr lang="ko-KR" altLang="en-US" sz="1800" dirty="0" smtClean="0">
                  <a:latin typeface="HY견고딕" pitchFamily="18" charset="-127"/>
                  <a:ea typeface="HY견고딕" pitchFamily="18" charset="-127"/>
                </a:rPr>
                <a:t>서비스 시장 규모 및 국내외 동향</a:t>
              </a:r>
              <a:endParaRPr lang="ko-KR" altLang="en-US" sz="1800" dirty="0"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92" name="Group 32"/>
          <p:cNvGrpSpPr>
            <a:grpSpLocks/>
          </p:cNvGrpSpPr>
          <p:nvPr/>
        </p:nvGrpSpPr>
        <p:grpSpPr bwMode="auto">
          <a:xfrm>
            <a:off x="188910" y="98425"/>
            <a:ext cx="674686" cy="644525"/>
            <a:chOff x="287" y="96"/>
            <a:chExt cx="385" cy="336"/>
          </a:xfrm>
        </p:grpSpPr>
        <p:pic>
          <p:nvPicPr>
            <p:cNvPr id="93" name="Picture 33" descr="육면체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7" y="96"/>
              <a:ext cx="385" cy="336"/>
            </a:xfrm>
            <a:prstGeom prst="rect">
              <a:avLst/>
            </a:prstGeom>
            <a:noFill/>
          </p:spPr>
        </p:pic>
        <p:sp>
          <p:nvSpPr>
            <p:cNvPr id="94" name="Text Box 34"/>
            <p:cNvSpPr txBox="1">
              <a:spLocks noChangeArrowheads="1"/>
            </p:cNvSpPr>
            <p:nvPr/>
          </p:nvSpPr>
          <p:spPr bwMode="auto">
            <a:xfrm>
              <a:off x="416" y="119"/>
              <a:ext cx="105" cy="2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201E12"/>
              </a:outerShdw>
            </a:effectLst>
          </p:spPr>
          <p:txBody>
            <a:bodyPr wrap="none">
              <a:spAutoFit/>
              <a:flatTx/>
            </a:bodyPr>
            <a:lstStyle/>
            <a:p>
              <a:pPr marL="0" marR="0" lvl="0" indent="0" defTabSz="914400" eaLnBrk="1" fontAlgn="auto" latinLnBrk="1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ko-KR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S PMincho" pitchFamily="18" charset="-128"/>
                <a:ea typeface="휴먼옛체" pitchFamily="18" charset="-127"/>
              </a:endParaRPr>
            </a:p>
          </p:txBody>
        </p:sp>
      </p:grpSp>
      <p:sp>
        <p:nvSpPr>
          <p:cNvPr id="95" name="Rectangle 35"/>
          <p:cNvSpPr>
            <a:spLocks noChangeArrowheads="1"/>
          </p:cNvSpPr>
          <p:nvPr/>
        </p:nvSpPr>
        <p:spPr bwMode="auto">
          <a:xfrm>
            <a:off x="220660" y="260350"/>
            <a:ext cx="449262" cy="404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uLnTx/>
                <a:uFillTx/>
                <a:latin typeface="HY견고딕" pitchFamily="18" charset="-127"/>
                <a:ea typeface="HY견고딕" pitchFamily="18" charset="-127"/>
              </a:rPr>
              <a:t>Ⅲ</a:t>
            </a:r>
            <a:endParaRPr kumimoji="0" lang="ko-KR" alt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uLnTx/>
              <a:uFillTx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830263" y="53975"/>
            <a:ext cx="7342137" cy="777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rPr>
              <a:t>기술적용 분야 및 기술의 시장성</a:t>
            </a:r>
            <a:r>
              <a:rPr kumimoji="0" lang="en-US" altLang="ko-KR" sz="2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rPr>
              <a:t>(2)</a:t>
            </a:r>
            <a:endParaRPr kumimoji="0" lang="ko-KR" alt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5536" y="1772816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spcBef>
                <a:spcPts val="600"/>
              </a:spcBef>
              <a:buBlip>
                <a:blip r:embed="rId4"/>
              </a:buBlip>
            </a:pPr>
            <a:r>
              <a:rPr lang="ko-KR" altLang="en-US" sz="1800" b="1" dirty="0" smtClean="0">
                <a:latin typeface="맑은 고딕" pitchFamily="50" charset="-127"/>
                <a:ea typeface="맑은 고딕" pitchFamily="50" charset="-127"/>
              </a:rPr>
              <a:t>시장 규모 및 향후 전망</a:t>
            </a:r>
            <a:endParaRPr lang="en-US" altLang="ko-KR" sz="18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5536" y="5013176"/>
            <a:ext cx="7992888" cy="144016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541338" lvl="1" indent="-187325" eaLnBrk="0" hangingPunct="0">
              <a:spcBef>
                <a:spcPct val="20000"/>
              </a:spcBef>
              <a:buClr>
                <a:srgbClr val="0043C8"/>
              </a:buClr>
              <a:buFont typeface="Wingdings" pitchFamily="2" charset="2"/>
              <a:buChar char="§"/>
              <a:defRPr/>
            </a:pPr>
            <a:r>
              <a:rPr lang="ko-KR" altLang="en-US" sz="18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삼성의 삼성페이</a:t>
            </a:r>
            <a:r>
              <a:rPr lang="en-US" altLang="ko-KR" sz="18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8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한국전자인증의 </a:t>
            </a:r>
            <a:r>
              <a:rPr lang="ko-KR" altLang="en-US" sz="1800" kern="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지문연계</a:t>
            </a:r>
            <a:r>
              <a:rPr lang="ko-KR" altLang="en-US" sz="18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공인인증 </a:t>
            </a:r>
            <a:r>
              <a:rPr lang="en-US" altLang="ko-KR" sz="18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FIDO </a:t>
            </a:r>
            <a:r>
              <a:rPr lang="ko-KR" altLang="en-US" sz="18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서비스</a:t>
            </a:r>
            <a:r>
              <a:rPr lang="en-US" altLang="ko-KR" sz="18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en-US" altLang="ko-KR" sz="1800" kern="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NokNok</a:t>
            </a:r>
            <a:r>
              <a:rPr lang="ko-KR" altLang="en-US" sz="18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의</a:t>
            </a:r>
            <a:r>
              <a:rPr lang="en-US" altLang="ko-KR" sz="18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S3 </a:t>
            </a:r>
            <a:r>
              <a:rPr lang="ko-KR" altLang="en-US" sz="18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인증 솔루션</a:t>
            </a:r>
            <a:r>
              <a:rPr lang="en-US" altLang="ko-KR" sz="18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8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등 주로 </a:t>
            </a:r>
            <a:r>
              <a:rPr lang="en-US" altLang="ko-KR" sz="18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FIDO 1.0 </a:t>
            </a:r>
            <a:r>
              <a:rPr lang="ko-KR" altLang="en-US" sz="18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기술을 제품화하고 있으며 </a:t>
            </a:r>
            <a:r>
              <a:rPr lang="en-US" altLang="ko-KR" sz="18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FIDO </a:t>
            </a:r>
            <a:r>
              <a:rPr lang="en-US" altLang="ko-KR" sz="18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2 </a:t>
            </a:r>
            <a:r>
              <a:rPr lang="ko-KR" altLang="en-US" sz="18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솔루션은 현재 시장에 없는 상황임</a:t>
            </a:r>
            <a:endParaRPr lang="en-US" altLang="ko-KR" sz="18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541338" lvl="1" indent="-187325" eaLnBrk="0" hangingPunct="0">
              <a:spcBef>
                <a:spcPct val="20000"/>
              </a:spcBef>
              <a:buClr>
                <a:srgbClr val="0043C8"/>
              </a:buClr>
              <a:buFont typeface="Wingdings" pitchFamily="2" charset="2"/>
              <a:buChar char="§"/>
              <a:defRPr/>
            </a:pPr>
            <a:r>
              <a:rPr lang="en-US" altLang="ko-KR" sz="18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MS Edge, Google Chrome, Firefox </a:t>
            </a:r>
            <a:r>
              <a:rPr lang="ko-KR" altLang="en-US" sz="18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브라우저에 </a:t>
            </a:r>
            <a:r>
              <a:rPr lang="en-US" altLang="ko-KR" sz="18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FIDO </a:t>
            </a:r>
            <a:r>
              <a:rPr lang="en-US" altLang="ko-KR" sz="18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2.0</a:t>
            </a:r>
            <a:r>
              <a:rPr lang="ko-KR" altLang="en-US" sz="18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8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인증</a:t>
            </a:r>
            <a:r>
              <a:rPr lang="en-US" altLang="ko-KR" sz="18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8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기술이 탑재될 예정이라 </a:t>
            </a:r>
            <a:r>
              <a:rPr lang="en-US" altLang="ko-KR" sz="18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FIDO </a:t>
            </a:r>
            <a:r>
              <a:rPr lang="en-US" altLang="ko-KR" sz="18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18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8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기술의 빠른 </a:t>
            </a:r>
            <a:r>
              <a:rPr lang="ko-KR" altLang="en-US" sz="18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확산이 예상됨</a:t>
            </a:r>
            <a:endParaRPr lang="en-US" altLang="ko-KR" sz="18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1864" y="458112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spcBef>
                <a:spcPts val="600"/>
              </a:spcBef>
              <a:buBlip>
                <a:blip r:embed="rId4"/>
              </a:buBlip>
            </a:pPr>
            <a:r>
              <a:rPr lang="ko-KR" altLang="en-US" sz="1800" b="1" dirty="0" smtClean="0">
                <a:latin typeface="맑은 고딕" pitchFamily="50" charset="-127"/>
                <a:ea typeface="맑은 고딕" pitchFamily="50" charset="-127"/>
              </a:rPr>
              <a:t>국내외 주요 사업자 및 시장동향</a:t>
            </a:r>
            <a:endParaRPr lang="en-US" altLang="ko-KR" sz="18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6" name="그룹 18"/>
          <p:cNvGrpSpPr>
            <a:grpSpLocks/>
          </p:cNvGrpSpPr>
          <p:nvPr/>
        </p:nvGrpSpPr>
        <p:grpSpPr bwMode="auto">
          <a:xfrm>
            <a:off x="544632" y="2242046"/>
            <a:ext cx="7561050" cy="2051050"/>
            <a:chOff x="493394" y="3140960"/>
            <a:chExt cx="7561050" cy="3311835"/>
          </a:xfrm>
        </p:grpSpPr>
        <p:sp>
          <p:nvSpPr>
            <p:cNvPr id="27" name="AutoShape 47"/>
            <p:cNvSpPr>
              <a:spLocks noChangeArrowheads="1"/>
            </p:cNvSpPr>
            <p:nvPr/>
          </p:nvSpPr>
          <p:spPr bwMode="auto">
            <a:xfrm>
              <a:off x="1007744" y="3140960"/>
              <a:ext cx="6970713" cy="3311835"/>
            </a:xfrm>
            <a:prstGeom prst="roundRect">
              <a:avLst>
                <a:gd name="adj" fmla="val 7662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B7D2F5"/>
                </a:gs>
              </a:gsLst>
              <a:lin ang="2700000" scaled="1"/>
            </a:gradFill>
            <a:ln w="19050">
              <a:solidFill>
                <a:srgbClr val="0099CC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324000" tIns="0" rIns="0" bIns="0" anchor="ctr"/>
            <a:lstStyle/>
            <a:p>
              <a:pPr algn="just" eaLnBrk="0" hangingPunct="0">
                <a:lnSpc>
                  <a:spcPct val="150000"/>
                </a:lnSpc>
                <a:defRPr/>
              </a:pPr>
              <a:endParaRPr kumimoji="0" lang="ko-KR" altLang="ko-KR" sz="1400">
                <a:solidFill>
                  <a:srgbClr val="808080"/>
                </a:solidFill>
                <a:latin typeface="HY견고딕" pitchFamily="18" charset="-127"/>
                <a:ea typeface="-윤고딕340"/>
                <a:cs typeface="-윤고딕340"/>
              </a:endParaRPr>
            </a:p>
          </p:txBody>
        </p:sp>
        <p:sp>
          <p:nvSpPr>
            <p:cNvPr id="28" name="직사각형 14"/>
            <p:cNvSpPr>
              <a:spLocks noChangeArrowheads="1"/>
            </p:cNvSpPr>
            <p:nvPr/>
          </p:nvSpPr>
          <p:spPr bwMode="auto">
            <a:xfrm>
              <a:off x="493394" y="3236812"/>
              <a:ext cx="7561050" cy="106634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lvl="1">
                <a:buFont typeface="맑은 고딕" pitchFamily="50" charset="-127"/>
                <a:buChar char="-"/>
                <a:defRPr/>
              </a:pPr>
              <a:r>
                <a:rPr lang="ko-KR" altLang="en-US" sz="1400" b="1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세계 </a:t>
              </a:r>
              <a:r>
                <a:rPr lang="en-US" altLang="ko-KR" sz="1400" b="1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Advanced Authentication </a:t>
              </a:r>
              <a:r>
                <a:rPr lang="ko-KR" altLang="en-US" sz="1400" b="1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시장규모는 </a:t>
              </a:r>
              <a:r>
                <a:rPr lang="en-US" altLang="ko-KR" sz="1400" b="1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’17</a:t>
              </a:r>
              <a:r>
                <a:rPr lang="ko-KR" altLang="en-US" sz="1400" b="1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년 </a:t>
              </a:r>
              <a:r>
                <a:rPr lang="en-US" altLang="ko-KR" sz="1400" b="1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1,881</a:t>
              </a:r>
              <a:r>
                <a:rPr lang="ko-KR" altLang="en-US" sz="1400" b="1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백만 달러에서  </a:t>
              </a:r>
              <a:endParaRPr lang="en-US" altLang="ko-KR" sz="14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lvl="1">
                <a:defRPr/>
              </a:pPr>
              <a:r>
                <a:rPr lang="en-US" altLang="ko-KR" sz="1400" b="1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en-US" altLang="ko-KR" sz="1400" b="1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1400" b="1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연평균 </a:t>
              </a:r>
              <a:r>
                <a:rPr lang="en-US" altLang="ko-KR" sz="1400" b="1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6.9% </a:t>
              </a:r>
              <a:r>
                <a:rPr lang="ko-KR" altLang="en-US" sz="1400" b="1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성장하여 </a:t>
              </a:r>
              <a:r>
                <a:rPr lang="en-US" altLang="ko-KR" sz="1400" b="1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’18</a:t>
              </a:r>
              <a:r>
                <a:rPr lang="ko-KR" altLang="en-US" sz="1400" b="1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년 </a:t>
              </a:r>
              <a:r>
                <a:rPr lang="en-US" altLang="ko-KR" sz="1400" b="1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2,033 </a:t>
              </a:r>
              <a:r>
                <a:rPr lang="ko-KR" altLang="en-US" sz="1400" b="1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백만 달러에서 </a:t>
              </a:r>
              <a:r>
                <a:rPr lang="en-US" altLang="ko-KR" sz="1400" b="1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’21</a:t>
              </a:r>
              <a:r>
                <a:rPr lang="ko-KR" altLang="en-US" sz="1400" b="1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년에는 </a:t>
              </a:r>
              <a:r>
                <a:rPr lang="en-US" altLang="ko-KR" sz="1400" b="1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2,459</a:t>
              </a:r>
              <a:r>
                <a:rPr lang="ko-KR" altLang="en-US" sz="1400" b="1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백만 달러에 </a:t>
              </a:r>
              <a:endParaRPr lang="en-US" altLang="ko-KR" sz="14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lvl="1">
                <a:defRPr/>
              </a:pPr>
              <a:r>
                <a:rPr lang="en-US" altLang="ko-KR" sz="1400" b="1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en-US" altLang="ko-KR" sz="1400" b="1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1400" b="1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이를 것으로 예상됨</a:t>
              </a:r>
              <a:r>
                <a:rPr lang="en-US" altLang="ko-KR" sz="1400" b="1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lang="ko-KR" altLang="en-US" sz="1400" b="1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자료</a:t>
              </a:r>
              <a:r>
                <a:rPr lang="en-US" altLang="ko-KR" sz="1400" b="1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: IDC)</a:t>
              </a:r>
            </a:p>
            <a:p>
              <a:pPr lvl="1">
                <a:buClr>
                  <a:srgbClr val="993366"/>
                </a:buClr>
                <a:defRPr/>
              </a:pPr>
              <a:r>
                <a:rPr lang="en-US" altLang="ko-KR" sz="1400" b="1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       </a:t>
              </a:r>
              <a:endParaRPr lang="en-US" altLang="ko-KR" sz="14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aphicFrame>
        <p:nvGraphicFramePr>
          <p:cNvPr id="29" name="표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827946"/>
              </p:ext>
            </p:extLst>
          </p:nvPr>
        </p:nvGraphicFramePr>
        <p:xfrm>
          <a:off x="1934149" y="3393868"/>
          <a:ext cx="5225142" cy="741680"/>
        </p:xfrm>
        <a:graphic>
          <a:graphicData uri="http://schemas.openxmlformats.org/drawingml/2006/table">
            <a:tbl>
              <a:tblPr firstRow="1" bandRow="1"/>
              <a:tblGrid>
                <a:gridCol w="87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dirty="0" smtClean="0"/>
                        <a:t>구분</a:t>
                      </a:r>
                      <a:endParaRPr lang="ko-KR" altLang="en-US" sz="12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dirty="0" smtClean="0"/>
                        <a:t>2017</a:t>
                      </a:r>
                      <a:endParaRPr lang="ko-KR" altLang="en-US" sz="12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dirty="0" smtClean="0"/>
                        <a:t>2018</a:t>
                      </a:r>
                      <a:endParaRPr lang="ko-KR" altLang="en-US" sz="12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dirty="0" smtClean="0"/>
                        <a:t>2019</a:t>
                      </a:r>
                      <a:endParaRPr lang="ko-KR" altLang="en-US" sz="12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dirty="0" smtClean="0"/>
                        <a:t>2020</a:t>
                      </a:r>
                      <a:endParaRPr lang="ko-KR" altLang="en-US" sz="12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dirty="0" smtClean="0"/>
                        <a:t>2021</a:t>
                      </a:r>
                      <a:endParaRPr lang="ko-KR" altLang="en-US" sz="12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시장규모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굴림"/>
                          <a:ea typeface="굴림"/>
                          <a:cs typeface="+mn-cs"/>
                        </a:rPr>
                        <a:t>1,881</a:t>
                      </a:r>
                    </a:p>
                  </a:txBody>
                  <a:tcPr marL="64770" marR="64770" marT="17907" marB="17907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굴림"/>
                          <a:ea typeface="굴림"/>
                          <a:cs typeface="+mn-cs"/>
                        </a:rPr>
                        <a:t>2,033</a:t>
                      </a:r>
                    </a:p>
                  </a:txBody>
                  <a:tcPr marL="64770" marR="64770" marT="17907" marB="17907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굴림"/>
                          <a:ea typeface="굴림"/>
                          <a:cs typeface="+mn-cs"/>
                        </a:rPr>
                        <a:t>2,173</a:t>
                      </a:r>
                    </a:p>
                  </a:txBody>
                  <a:tcPr marL="64770" marR="64770" marT="17907" marB="17907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굴림"/>
                          <a:ea typeface="굴림"/>
                          <a:cs typeface="+mn-cs"/>
                        </a:rPr>
                        <a:t>2,309</a:t>
                      </a:r>
                    </a:p>
                  </a:txBody>
                  <a:tcPr marL="64770" marR="64770" marT="17907" marB="17907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굴림"/>
                          <a:ea typeface="굴림"/>
                          <a:cs typeface="+mn-cs"/>
                        </a:rPr>
                        <a:t>2,429</a:t>
                      </a:r>
                    </a:p>
                  </a:txBody>
                  <a:tcPr marL="64770" marR="64770" marT="17907" marB="17907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" name="직사각형 29"/>
          <p:cNvSpPr/>
          <p:nvPr/>
        </p:nvSpPr>
        <p:spPr>
          <a:xfrm>
            <a:off x="1336673" y="3071410"/>
            <a:ext cx="596769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Clr>
                <a:srgbClr val="993366"/>
              </a:buClr>
              <a:defRPr/>
            </a:pPr>
            <a:r>
              <a:rPr lang="en-US" altLang="ko-KR" sz="1100" b="1" dirty="0">
                <a:solidFill>
                  <a:srgbClr val="808080">
                    <a:lumMod val="75000"/>
                  </a:srgbClr>
                </a:solidFill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1100" b="1" dirty="0">
                <a:solidFill>
                  <a:srgbClr val="808080">
                    <a:lumMod val="75000"/>
                  </a:srgbClr>
                </a:solidFill>
                <a:latin typeface="맑은 고딕" pitchFamily="50" charset="-127"/>
                <a:ea typeface="맑은 고딕" pitchFamily="50" charset="-127"/>
              </a:rPr>
              <a:t>표 </a:t>
            </a:r>
            <a:r>
              <a:rPr lang="en-US" altLang="ko-KR" sz="1100" b="1" dirty="0">
                <a:solidFill>
                  <a:srgbClr val="808080">
                    <a:lumMod val="75000"/>
                  </a:srgbClr>
                </a:solidFill>
                <a:latin typeface="맑은 고딕" pitchFamily="50" charset="-127"/>
                <a:ea typeface="맑은 고딕" pitchFamily="50" charset="-127"/>
              </a:rPr>
              <a:t>1] </a:t>
            </a:r>
            <a:r>
              <a:rPr lang="ko-KR" altLang="en-US" sz="1100" b="1">
                <a:solidFill>
                  <a:srgbClr val="808080">
                    <a:lumMod val="75000"/>
                  </a:srgbClr>
                </a:solidFill>
                <a:latin typeface="맑은 고딕" pitchFamily="50" charset="-127"/>
                <a:ea typeface="맑은 고딕" pitchFamily="50" charset="-127"/>
              </a:rPr>
              <a:t>세계 </a:t>
            </a:r>
            <a:r>
              <a:rPr lang="en-US" altLang="ko-KR" sz="1100" b="1" dirty="0" smtClean="0">
                <a:solidFill>
                  <a:srgbClr val="808080">
                    <a:lumMod val="75000"/>
                  </a:srgbClr>
                </a:solidFill>
                <a:latin typeface="맑은 고딕" pitchFamily="50" charset="-127"/>
                <a:ea typeface="맑은 고딕" pitchFamily="50" charset="-127"/>
              </a:rPr>
              <a:t>ID/</a:t>
            </a:r>
            <a:r>
              <a:rPr lang="ko-KR" altLang="en-US" sz="1100" b="1" smtClean="0">
                <a:solidFill>
                  <a:srgbClr val="808080">
                    <a:lumMod val="75000"/>
                  </a:srgbClr>
                </a:solidFill>
                <a:latin typeface="맑은 고딕" pitchFamily="50" charset="-127"/>
                <a:ea typeface="맑은 고딕" pitchFamily="50" charset="-127"/>
              </a:rPr>
              <a:t>접근제어 예상</a:t>
            </a:r>
            <a:r>
              <a:rPr lang="en-US" altLang="ko-KR" sz="1100" b="1" dirty="0" smtClean="0">
                <a:solidFill>
                  <a:srgbClr val="808080">
                    <a:lumMod val="75000"/>
                  </a:srgbClr>
                </a:solidFill>
                <a:latin typeface="맑은 고딕" pitchFamily="50" charset="-127"/>
                <a:ea typeface="맑은 고딕" pitchFamily="50" charset="-127"/>
              </a:rPr>
              <a:t>, 2017~2021 </a:t>
            </a:r>
            <a:r>
              <a:rPr lang="en-US" altLang="ko-KR" sz="1100" b="1" dirty="0">
                <a:solidFill>
                  <a:srgbClr val="808080">
                    <a:lumMod val="75000"/>
                  </a:srgbClr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100" b="1" dirty="0">
                <a:solidFill>
                  <a:srgbClr val="808080">
                    <a:lumMod val="75000"/>
                  </a:srgbClr>
                </a:solidFill>
                <a:latin typeface="맑은 고딕" pitchFamily="50" charset="-127"/>
                <a:ea typeface="맑은 고딕" pitchFamily="50" charset="-127"/>
              </a:rPr>
              <a:t>단위</a:t>
            </a:r>
            <a:r>
              <a:rPr lang="en-US" altLang="ko-KR" sz="1100" b="1" dirty="0">
                <a:solidFill>
                  <a:srgbClr val="808080">
                    <a:lumMod val="75000"/>
                  </a:srgbClr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100" b="1" smtClean="0">
                <a:solidFill>
                  <a:srgbClr val="808080">
                    <a:lumMod val="75000"/>
                  </a:srgbClr>
                </a:solidFill>
                <a:latin typeface="맑은 고딕" pitchFamily="50" charset="-127"/>
                <a:ea typeface="맑은 고딕" pitchFamily="50" charset="-127"/>
              </a:rPr>
              <a:t>백만달러</a:t>
            </a:r>
            <a:r>
              <a:rPr lang="en-US" altLang="ko-KR" sz="1100" b="1" dirty="0">
                <a:solidFill>
                  <a:srgbClr val="808080">
                    <a:lumMod val="75000"/>
                  </a:srgb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kumimoji="0" lang="ko-KR" altLang="en-US" sz="1600" b="1" spc="-100" dirty="0">
              <a:solidFill>
                <a:srgbClr val="000000"/>
              </a:solidFill>
              <a:latin typeface="굴림" charset="-127"/>
              <a:ea typeface="맑은 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0"/>
          <p:cNvSpPr>
            <a:spLocks noChangeArrowheads="1"/>
          </p:cNvSpPr>
          <p:nvPr/>
        </p:nvSpPr>
        <p:spPr bwMode="auto">
          <a:xfrm>
            <a:off x="830263" y="53975"/>
            <a:ext cx="4884745" cy="777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rPr>
              <a:t>기대효과</a:t>
            </a:r>
            <a:endParaRPr kumimoji="0" lang="ko-KR" alt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88910" y="98425"/>
            <a:ext cx="674686" cy="644525"/>
            <a:chOff x="287" y="96"/>
            <a:chExt cx="385" cy="336"/>
          </a:xfrm>
        </p:grpSpPr>
        <p:pic>
          <p:nvPicPr>
            <p:cNvPr id="15" name="Picture 33" descr="육면체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7" y="96"/>
              <a:ext cx="385" cy="336"/>
            </a:xfrm>
            <a:prstGeom prst="rect">
              <a:avLst/>
            </a:prstGeom>
            <a:noFill/>
          </p:spPr>
        </p:pic>
        <p:sp>
          <p:nvSpPr>
            <p:cNvPr id="16" name="Text Box 34"/>
            <p:cNvSpPr txBox="1">
              <a:spLocks noChangeArrowheads="1"/>
            </p:cNvSpPr>
            <p:nvPr/>
          </p:nvSpPr>
          <p:spPr bwMode="auto">
            <a:xfrm>
              <a:off x="416" y="119"/>
              <a:ext cx="105" cy="2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201E12"/>
              </a:outerShdw>
            </a:effectLst>
          </p:spPr>
          <p:txBody>
            <a:bodyPr wrap="none">
              <a:spAutoFit/>
              <a:flatTx/>
            </a:bodyPr>
            <a:lstStyle/>
            <a:p>
              <a:pPr marL="0" marR="0" lvl="0" indent="0" defTabSz="914400" eaLnBrk="1" fontAlgn="auto" latinLnBrk="1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ko-KR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S PMincho" pitchFamily="18" charset="-128"/>
                <a:ea typeface="휴먼옛체" pitchFamily="18" charset="-127"/>
              </a:endParaRPr>
            </a:p>
          </p:txBody>
        </p:sp>
      </p:grpSp>
      <p:sp>
        <p:nvSpPr>
          <p:cNvPr id="14" name="Rectangle 35"/>
          <p:cNvSpPr>
            <a:spLocks noChangeArrowheads="1"/>
          </p:cNvSpPr>
          <p:nvPr/>
        </p:nvSpPr>
        <p:spPr bwMode="auto">
          <a:xfrm>
            <a:off x="220660" y="260350"/>
            <a:ext cx="449262" cy="404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uLnTx/>
                <a:uFillTx/>
                <a:latin typeface="HY견고딕" pitchFamily="18" charset="-127"/>
                <a:ea typeface="HY견고딕" pitchFamily="18" charset="-127"/>
              </a:rPr>
              <a:t>Ⅳ</a:t>
            </a:r>
            <a:endParaRPr kumimoji="0" lang="ko-KR" alt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uLnTx/>
              <a:uFillTx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9" name="Picture 127" descr="4_4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2304256" cy="68743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437649" y="1243821"/>
            <a:ext cx="1800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800" dirty="0" smtClean="0">
                <a:latin typeface="HY견고딕" pitchFamily="18" charset="-127"/>
                <a:ea typeface="HY견고딕" pitchFamily="18" charset="-127"/>
              </a:rPr>
              <a:t>기술 도입 효과</a:t>
            </a:r>
            <a:endParaRPr lang="ko-KR" altLang="en-US" sz="18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7928" y="2204864"/>
            <a:ext cx="7992888" cy="144016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541338" lvl="1" indent="-187325" eaLnBrk="0" hangingPunct="0">
              <a:spcBef>
                <a:spcPct val="20000"/>
              </a:spcBef>
              <a:buClr>
                <a:srgbClr val="0043C8"/>
              </a:buClr>
              <a:buFont typeface="Wingdings" pitchFamily="2" charset="2"/>
              <a:buChar char="§"/>
              <a:defRPr/>
            </a:pPr>
            <a:r>
              <a:rPr lang="ko-KR" altLang="en-US" sz="18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강력한 </a:t>
            </a:r>
            <a:r>
              <a:rPr lang="ko-KR" altLang="en-US" sz="18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인증</a:t>
            </a:r>
            <a:r>
              <a:rPr lang="en-US" altLang="ko-KR" sz="18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800" ker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변경 없는 </a:t>
            </a:r>
            <a:r>
              <a:rPr lang="ko-KR" altLang="en-US" sz="1800" kern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서버 </a:t>
            </a:r>
            <a:r>
              <a:rPr lang="en-US" altLang="ko-KR" sz="18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800" kern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도입 비용 최소화</a:t>
            </a:r>
            <a:r>
              <a:rPr lang="en-US" altLang="ko-KR" sz="18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18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719138" lvl="2" indent="-177800" eaLnBrk="0" hangingPunct="0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ko-KR" altLang="en-US" sz="16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보안에 취약한 패스워드를 대체하는 공개키 기반의 인증으로 강력한 보안을 제공하며</a:t>
            </a:r>
            <a:r>
              <a:rPr lang="en-US" altLang="ko-KR" sz="16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,</a:t>
            </a:r>
            <a:r>
              <a:rPr lang="ko-KR" altLang="en-US" sz="1600" ker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 기존 </a:t>
            </a:r>
            <a:r>
              <a:rPr lang="en-US" altLang="ko-KR" sz="16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FIDO </a:t>
            </a:r>
            <a:r>
              <a:rPr lang="ko-KR" altLang="en-US" sz="1600" kern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인증 </a:t>
            </a:r>
            <a:r>
              <a:rPr lang="ko-KR" altLang="en-US" sz="1600" ker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서버의 변경 없이 인증 장치의 수용이 가능함</a:t>
            </a:r>
            <a:endParaRPr lang="en-US" altLang="ko-KR" sz="16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sym typeface="Wingdings 2" pitchFamily="18" charset="2"/>
            </a:endParaRPr>
          </a:p>
          <a:p>
            <a:pPr marL="541338" lvl="1" indent="-187325" eaLnBrk="0" hangingPunct="0">
              <a:spcBef>
                <a:spcPct val="20000"/>
              </a:spcBef>
              <a:buClr>
                <a:srgbClr val="0043C8"/>
              </a:buClr>
              <a:buFont typeface="Wingdings" pitchFamily="2" charset="2"/>
              <a:buChar char="§"/>
              <a:defRPr/>
            </a:pPr>
            <a:endParaRPr lang="en-US" altLang="ko-KR" sz="1800" kern="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5536" y="1772816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spcBef>
                <a:spcPts val="600"/>
              </a:spcBef>
              <a:buBlip>
                <a:blip r:embed="rId4"/>
              </a:buBlip>
            </a:pPr>
            <a:r>
              <a:rPr lang="ko-KR" altLang="en-US" sz="1800" b="1" dirty="0" smtClean="0">
                <a:latin typeface="맑은 고딕" pitchFamily="50" charset="-127"/>
                <a:ea typeface="맑은 고딕" pitchFamily="50" charset="-127"/>
              </a:rPr>
              <a:t>기술 도입으로 인한 경제적 효과</a:t>
            </a:r>
            <a:endParaRPr lang="en-US" altLang="ko-KR" sz="18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4965" y="3955122"/>
            <a:ext cx="7992888" cy="144016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541338" lvl="1" indent="-187325" eaLnBrk="0" hangingPunct="0">
              <a:spcBef>
                <a:spcPct val="20000"/>
              </a:spcBef>
              <a:buClr>
                <a:srgbClr val="0043C8"/>
              </a:buClr>
              <a:buFont typeface="Wingdings" pitchFamily="2" charset="2"/>
              <a:buChar char="§"/>
              <a:defRPr/>
            </a:pPr>
            <a:r>
              <a:rPr lang="ko-KR" altLang="en-US" sz="18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간편 </a:t>
            </a:r>
            <a:r>
              <a:rPr lang="ko-KR" altLang="en-US" sz="18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인증</a:t>
            </a:r>
            <a:r>
              <a:rPr lang="en-US" altLang="ko-KR" sz="18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800" ker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간편 </a:t>
            </a:r>
            <a:r>
              <a:rPr lang="ko-KR" altLang="en-US" sz="1800" kern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결제 </a:t>
            </a:r>
            <a:r>
              <a:rPr lang="en-US" altLang="ko-KR" sz="18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800" kern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신규 고객 확보</a:t>
            </a:r>
            <a:r>
              <a:rPr lang="en-US" altLang="ko-KR" sz="18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18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719138" lvl="2" indent="-177800" eaLnBrk="0" hangingPunct="0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ko-KR" altLang="en-US" sz="16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웹 브라우저와 연계된 </a:t>
            </a:r>
            <a:r>
              <a:rPr lang="ko-KR" altLang="en-US" sz="16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간단한 조작만으로 편리한 </a:t>
            </a:r>
            <a:r>
              <a:rPr lang="ko-KR" altLang="en-US" sz="16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인증 </a:t>
            </a:r>
            <a:r>
              <a:rPr lang="ko-KR" altLang="en-US" sz="16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및 결제 서비스를 제공하여 기존 고객에 대한 서비스 개선 및 신규 고객 확보</a:t>
            </a:r>
            <a:endParaRPr lang="en-US" altLang="ko-KR" sz="16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sym typeface="Wingdings 2" pitchFamily="18" charset="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2573" y="3523074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spcBef>
                <a:spcPts val="600"/>
              </a:spcBef>
              <a:buBlip>
                <a:blip r:embed="rId4"/>
              </a:buBlip>
            </a:pPr>
            <a:r>
              <a:rPr lang="ko-KR" altLang="en-US" sz="1800" b="1" dirty="0" smtClean="0">
                <a:latin typeface="맑은 고딕" pitchFamily="50" charset="-127"/>
                <a:ea typeface="맑은 고딕" pitchFamily="50" charset="-127"/>
              </a:rPr>
              <a:t>기술사업화로 인한 파급효과</a:t>
            </a:r>
            <a:endParaRPr lang="en-US" altLang="ko-KR" sz="1800" b="1" dirty="0" smtClean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0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060848"/>
            <a:ext cx="475297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7" descr="pp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" y="-1905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그룹 3"/>
          <p:cNvGrpSpPr/>
          <p:nvPr/>
        </p:nvGrpSpPr>
        <p:grpSpPr>
          <a:xfrm>
            <a:off x="2226150" y="1772816"/>
            <a:ext cx="5418511" cy="746139"/>
            <a:chOff x="2226150" y="1412776"/>
            <a:chExt cx="5418511" cy="746139"/>
          </a:xfrm>
        </p:grpSpPr>
        <p:pic>
          <p:nvPicPr>
            <p:cNvPr id="7" name="그림 17" descr="016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66422" y="1412790"/>
              <a:ext cx="5178239" cy="746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 Box 159"/>
            <p:cNvSpPr txBox="1">
              <a:spLocks noChangeArrowheads="1"/>
            </p:cNvSpPr>
            <p:nvPr/>
          </p:nvSpPr>
          <p:spPr bwMode="auto">
            <a:xfrm>
              <a:off x="2898037" y="1546687"/>
              <a:ext cx="4446144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ysClr val="window" lastClr="FFFFFF"/>
              </a:outerShdw>
            </a:effectLst>
          </p:spPr>
          <p:txBody>
            <a:bodyPr wrap="square">
              <a:spAutoFit/>
            </a:bodyPr>
            <a:lstStyle/>
            <a:p>
              <a:pPr marL="342900" marR="0" lvl="0" indent="-34290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kumimoji="0" lang="ko-KR" altLang="en-US" kern="0" dirty="0" smtClean="0">
                  <a:solidFill>
                    <a:sysClr val="windowText" lastClr="000000"/>
                  </a:solidFill>
                  <a:latin typeface="HY헤드라인M" pitchFamily="18" charset="-127"/>
                  <a:ea typeface="HY헤드라인M" pitchFamily="18" charset="-127"/>
                </a:rPr>
                <a:t>기술 개요</a:t>
              </a:r>
              <a:endParaRPr kumimoji="0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</a:endParaRPr>
            </a:p>
          </p:txBody>
        </p:sp>
        <p:grpSp>
          <p:nvGrpSpPr>
            <p:cNvPr id="18" name="Group 156"/>
            <p:cNvGrpSpPr>
              <a:grpSpLocks/>
            </p:cNvGrpSpPr>
            <p:nvPr/>
          </p:nvGrpSpPr>
          <p:grpSpPr bwMode="auto">
            <a:xfrm>
              <a:off x="2226150" y="1412776"/>
              <a:ext cx="729993" cy="720725"/>
              <a:chOff x="1725" y="1728"/>
              <a:chExt cx="384" cy="387"/>
            </a:xfrm>
          </p:grpSpPr>
          <p:pic>
            <p:nvPicPr>
              <p:cNvPr id="19" name="Picture 157" descr="0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725" y="1728"/>
                <a:ext cx="384" cy="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" name="AutoShape 158"/>
              <p:cNvSpPr>
                <a:spLocks noChangeArrowheads="1"/>
              </p:cNvSpPr>
              <p:nvPr/>
            </p:nvSpPr>
            <p:spPr bwMode="auto">
              <a:xfrm>
                <a:off x="1747" y="1744"/>
                <a:ext cx="325" cy="327"/>
              </a:xfrm>
              <a:prstGeom prst="roundRect">
                <a:avLst>
                  <a:gd name="adj" fmla="val 16667"/>
                </a:avLst>
              </a:prstGeom>
              <a:noFill/>
              <a:ln w="9525" algn="ctr">
                <a:noFill/>
                <a:round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wrap="none" lIns="96741" tIns="48370" rIns="96741" bIns="48370" anchor="ctr"/>
              <a:lstStyle/>
              <a:p>
                <a:pPr defTabSz="968375">
                  <a:defRPr/>
                </a:pPr>
                <a:r>
                  <a:rPr lang="en-US" altLang="ko-KR" sz="2000" b="1" i="1" dirty="0" smtClean="0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rPr>
                  <a:t>Ⅰ</a:t>
                </a:r>
                <a:endParaRPr lang="en-US" altLang="ko-KR" sz="2000" b="1" i="1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</p:grpSp>
      </p:grpSp>
      <p:grpSp>
        <p:nvGrpSpPr>
          <p:cNvPr id="6" name="그룹 5"/>
          <p:cNvGrpSpPr/>
          <p:nvPr/>
        </p:nvGrpSpPr>
        <p:grpSpPr>
          <a:xfrm>
            <a:off x="2226930" y="2669705"/>
            <a:ext cx="6161539" cy="759295"/>
            <a:chOff x="2226930" y="2132856"/>
            <a:chExt cx="6161539" cy="759295"/>
          </a:xfrm>
        </p:grpSpPr>
        <p:pic>
          <p:nvPicPr>
            <p:cNvPr id="5" name="그림 18" descr="017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05314" y="2136501"/>
              <a:ext cx="5130801" cy="755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" name="Group 156"/>
            <p:cNvGrpSpPr>
              <a:grpSpLocks/>
            </p:cNvGrpSpPr>
            <p:nvPr/>
          </p:nvGrpSpPr>
          <p:grpSpPr bwMode="auto">
            <a:xfrm>
              <a:off x="2226930" y="2132856"/>
              <a:ext cx="714375" cy="720725"/>
              <a:chOff x="1725" y="1728"/>
              <a:chExt cx="384" cy="387"/>
            </a:xfrm>
          </p:grpSpPr>
          <p:pic>
            <p:nvPicPr>
              <p:cNvPr id="25" name="Picture 157" descr="0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725" y="1728"/>
                <a:ext cx="384" cy="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6" name="AutoShape 158"/>
              <p:cNvSpPr>
                <a:spLocks noChangeArrowheads="1"/>
              </p:cNvSpPr>
              <p:nvPr/>
            </p:nvSpPr>
            <p:spPr bwMode="auto">
              <a:xfrm>
                <a:off x="1747" y="1744"/>
                <a:ext cx="325" cy="327"/>
              </a:xfrm>
              <a:prstGeom prst="roundRect">
                <a:avLst>
                  <a:gd name="adj" fmla="val 16667"/>
                </a:avLst>
              </a:prstGeom>
              <a:noFill/>
              <a:ln w="9525" algn="ctr">
                <a:noFill/>
                <a:round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wrap="none" lIns="96741" tIns="48370" rIns="96741" bIns="48370" anchor="ctr"/>
              <a:lstStyle/>
              <a:p>
                <a:pPr defTabSz="968375">
                  <a:defRPr/>
                </a:pPr>
                <a:r>
                  <a:rPr lang="en-US" altLang="ko-KR" sz="2000" b="1" i="1" dirty="0" smtClean="0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rPr>
                  <a:t>Ⅱ</a:t>
                </a:r>
                <a:endParaRPr lang="en-US" altLang="ko-KR" sz="2000" b="1" i="1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</p:grpSp>
        <p:sp>
          <p:nvSpPr>
            <p:cNvPr id="28" name="Text Box 159"/>
            <p:cNvSpPr txBox="1">
              <a:spLocks noChangeArrowheads="1"/>
            </p:cNvSpPr>
            <p:nvPr/>
          </p:nvSpPr>
          <p:spPr bwMode="auto">
            <a:xfrm>
              <a:off x="2857488" y="2275732"/>
              <a:ext cx="5530981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ysClr val="window" lastClr="FFFFFF"/>
              </a:outerShdw>
            </a:effectLst>
          </p:spPr>
          <p:txBody>
            <a:bodyPr wrap="square">
              <a:spAutoFit/>
            </a:bodyPr>
            <a:lstStyle/>
            <a:p>
              <a:pPr marL="342900" marR="0" lvl="0" indent="-34290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kern="0" dirty="0" smtClean="0">
                  <a:solidFill>
                    <a:sysClr val="windowText" lastClr="000000"/>
                  </a:solidFill>
                  <a:latin typeface="HY헤드라인M" pitchFamily="18" charset="-127"/>
                  <a:ea typeface="HY헤드라인M" pitchFamily="18" charset="-127"/>
                </a:rPr>
                <a:t> 개발기술의 주요내용</a:t>
              </a:r>
              <a:endParaRPr kumimoji="0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pic>
        <p:nvPicPr>
          <p:cNvPr id="62" name="그림 61" descr="그림1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32656"/>
            <a:ext cx="457203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그룹 7"/>
          <p:cNvGrpSpPr/>
          <p:nvPr/>
        </p:nvGrpSpPr>
        <p:grpSpPr>
          <a:xfrm>
            <a:off x="2217252" y="3573016"/>
            <a:ext cx="6296162" cy="785818"/>
            <a:chOff x="2217252" y="2852936"/>
            <a:chExt cx="6296162" cy="785818"/>
          </a:xfrm>
        </p:grpSpPr>
        <p:pic>
          <p:nvPicPr>
            <p:cNvPr id="3" name="그림 17" descr="104.pn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514503" y="2883104"/>
              <a:ext cx="5193050" cy="755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9" name="Group 156"/>
            <p:cNvGrpSpPr>
              <a:grpSpLocks/>
            </p:cNvGrpSpPr>
            <p:nvPr/>
          </p:nvGrpSpPr>
          <p:grpSpPr bwMode="auto">
            <a:xfrm>
              <a:off x="2217252" y="2852936"/>
              <a:ext cx="714375" cy="720725"/>
              <a:chOff x="1725" y="1728"/>
              <a:chExt cx="384" cy="387"/>
            </a:xfrm>
          </p:grpSpPr>
          <p:pic>
            <p:nvPicPr>
              <p:cNvPr id="30" name="Picture 157" descr="0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725" y="1728"/>
                <a:ext cx="384" cy="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" name="AutoShape 158"/>
              <p:cNvSpPr>
                <a:spLocks noChangeArrowheads="1"/>
              </p:cNvSpPr>
              <p:nvPr/>
            </p:nvSpPr>
            <p:spPr bwMode="auto">
              <a:xfrm>
                <a:off x="1752" y="1744"/>
                <a:ext cx="325" cy="327"/>
              </a:xfrm>
              <a:prstGeom prst="roundRect">
                <a:avLst>
                  <a:gd name="adj" fmla="val 16667"/>
                </a:avLst>
              </a:prstGeom>
              <a:noFill/>
              <a:ln w="9525" algn="ctr">
                <a:noFill/>
                <a:round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wrap="none" lIns="96741" tIns="48370" rIns="96741" bIns="48370" anchor="ctr"/>
              <a:lstStyle/>
              <a:p>
                <a:pPr defTabSz="968375">
                  <a:defRPr/>
                </a:pPr>
                <a:r>
                  <a:rPr lang="en-US" altLang="ko-KR" sz="2000" b="1" i="1" dirty="0" smtClean="0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rPr>
                  <a:t>Ⅲ</a:t>
                </a:r>
                <a:endParaRPr lang="en-US" altLang="ko-KR" sz="2000" b="1" i="1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</p:grpSp>
        <p:sp>
          <p:nvSpPr>
            <p:cNvPr id="49" name="Text Box 159"/>
            <p:cNvSpPr txBox="1">
              <a:spLocks noChangeArrowheads="1"/>
            </p:cNvSpPr>
            <p:nvPr/>
          </p:nvSpPr>
          <p:spPr bwMode="auto">
            <a:xfrm>
              <a:off x="2857487" y="2999385"/>
              <a:ext cx="5655927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ysClr val="window" lastClr="FFFFFF"/>
              </a:outerShdw>
            </a:effectLst>
          </p:spPr>
          <p:txBody>
            <a:bodyPr wrap="square">
              <a:spAutoFit/>
            </a:bodyPr>
            <a:lstStyle/>
            <a:p>
              <a:pPr marL="342900" marR="0" lvl="0" indent="-34290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kern="0" dirty="0" smtClean="0">
                  <a:solidFill>
                    <a:sysClr val="windowText" lastClr="000000"/>
                  </a:solidFill>
                  <a:latin typeface="HY헤드라인M" pitchFamily="18" charset="-127"/>
                  <a:ea typeface="HY헤드라인M" pitchFamily="18" charset="-127"/>
                </a:rPr>
                <a:t> 기술적용 분야 및 기술의 시장성</a:t>
              </a:r>
              <a:endParaRPr kumimoji="0" lang="ko-KR" altLang="en-US" kern="0" dirty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2214546" y="4543316"/>
            <a:ext cx="6298869" cy="757892"/>
            <a:chOff x="2214546" y="3645024"/>
            <a:chExt cx="6298869" cy="757892"/>
          </a:xfrm>
        </p:grpSpPr>
        <p:pic>
          <p:nvPicPr>
            <p:cNvPr id="43" name="그림 17" descr="104.pn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511797" y="3647266"/>
              <a:ext cx="5193050" cy="755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6" name="Group 156"/>
            <p:cNvGrpSpPr>
              <a:grpSpLocks/>
            </p:cNvGrpSpPr>
            <p:nvPr/>
          </p:nvGrpSpPr>
          <p:grpSpPr bwMode="auto">
            <a:xfrm>
              <a:off x="2214546" y="3645024"/>
              <a:ext cx="714375" cy="720725"/>
              <a:chOff x="1725" y="1728"/>
              <a:chExt cx="384" cy="387"/>
            </a:xfrm>
          </p:grpSpPr>
          <p:pic>
            <p:nvPicPr>
              <p:cNvPr id="47" name="Picture 157" descr="0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725" y="1728"/>
                <a:ext cx="384" cy="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8" name="AutoShape 158"/>
              <p:cNvSpPr>
                <a:spLocks noChangeArrowheads="1"/>
              </p:cNvSpPr>
              <p:nvPr/>
            </p:nvSpPr>
            <p:spPr bwMode="auto">
              <a:xfrm>
                <a:off x="1754" y="1744"/>
                <a:ext cx="325" cy="327"/>
              </a:xfrm>
              <a:prstGeom prst="roundRect">
                <a:avLst>
                  <a:gd name="adj" fmla="val 16667"/>
                </a:avLst>
              </a:prstGeom>
              <a:noFill/>
              <a:ln w="9525" algn="ctr">
                <a:noFill/>
                <a:round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wrap="none" lIns="96741" tIns="48370" rIns="96741" bIns="48370" anchor="ctr"/>
              <a:lstStyle/>
              <a:p>
                <a:pPr defTabSz="968375">
                  <a:defRPr/>
                </a:pPr>
                <a:r>
                  <a:rPr lang="en-US" altLang="ko-KR" sz="2000" b="1" i="1" dirty="0" smtClean="0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rPr>
                  <a:t>Ⅳ</a:t>
                </a:r>
                <a:endParaRPr lang="en-US" altLang="ko-KR" sz="2000" b="1" i="1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</p:grpSp>
        <p:sp>
          <p:nvSpPr>
            <p:cNvPr id="50" name="Text Box 159"/>
            <p:cNvSpPr txBox="1">
              <a:spLocks noChangeArrowheads="1"/>
            </p:cNvSpPr>
            <p:nvPr/>
          </p:nvSpPr>
          <p:spPr bwMode="auto">
            <a:xfrm>
              <a:off x="2857488" y="3759974"/>
              <a:ext cx="5655927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ysClr val="window" lastClr="FFFFFF"/>
              </a:outerShdw>
            </a:effectLst>
          </p:spPr>
          <p:txBody>
            <a:bodyPr wrap="square">
              <a:spAutoFit/>
            </a:bodyPr>
            <a:lstStyle/>
            <a:p>
              <a:pPr marL="342900" marR="0" lvl="0" indent="-34290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kumimoji="0" lang="ko-KR" altLang="en-US" kern="0" dirty="0" smtClean="0">
                  <a:solidFill>
                    <a:sysClr val="windowText" lastClr="000000"/>
                  </a:solidFill>
                  <a:latin typeface="HY헤드라인M" pitchFamily="18" charset="-127"/>
                  <a:ea typeface="HY헤드라인M" pitchFamily="18" charset="-127"/>
                </a:rPr>
                <a:t>기대효과</a:t>
              </a:r>
              <a:endParaRPr kumimoji="0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0"/>
          <p:cNvSpPr>
            <a:spLocks noChangeArrowheads="1"/>
          </p:cNvSpPr>
          <p:nvPr/>
        </p:nvSpPr>
        <p:spPr bwMode="auto">
          <a:xfrm>
            <a:off x="830263" y="53975"/>
            <a:ext cx="4884745" cy="777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rPr>
              <a:t>기술 개요</a:t>
            </a:r>
            <a:r>
              <a:rPr kumimoji="0" lang="en-US" altLang="ko-KR" sz="2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rPr>
              <a:t>(1)</a:t>
            </a:r>
            <a:endParaRPr kumimoji="0" lang="ko-KR" alt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13" name="Group 32"/>
          <p:cNvGrpSpPr>
            <a:grpSpLocks/>
          </p:cNvGrpSpPr>
          <p:nvPr/>
        </p:nvGrpSpPr>
        <p:grpSpPr bwMode="auto">
          <a:xfrm>
            <a:off x="188910" y="98425"/>
            <a:ext cx="674686" cy="644525"/>
            <a:chOff x="287" y="96"/>
            <a:chExt cx="385" cy="336"/>
          </a:xfrm>
        </p:grpSpPr>
        <p:pic>
          <p:nvPicPr>
            <p:cNvPr id="15" name="Picture 33" descr="육면체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7" y="96"/>
              <a:ext cx="385" cy="336"/>
            </a:xfrm>
            <a:prstGeom prst="rect">
              <a:avLst/>
            </a:prstGeom>
            <a:noFill/>
          </p:spPr>
        </p:pic>
        <p:sp>
          <p:nvSpPr>
            <p:cNvPr id="16" name="Text Box 34"/>
            <p:cNvSpPr txBox="1">
              <a:spLocks noChangeArrowheads="1"/>
            </p:cNvSpPr>
            <p:nvPr/>
          </p:nvSpPr>
          <p:spPr bwMode="auto">
            <a:xfrm>
              <a:off x="416" y="119"/>
              <a:ext cx="105" cy="2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201E12"/>
              </a:outerShdw>
            </a:effectLst>
          </p:spPr>
          <p:txBody>
            <a:bodyPr wrap="none">
              <a:spAutoFit/>
              <a:flatTx/>
            </a:bodyPr>
            <a:lstStyle/>
            <a:p>
              <a:pPr marL="0" marR="0" lvl="0" indent="0" defTabSz="914400" eaLnBrk="1" fontAlgn="auto" latinLnBrk="1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ko-KR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S PMincho" pitchFamily="18" charset="-128"/>
                <a:ea typeface="휴먼옛체" pitchFamily="18" charset="-127"/>
              </a:endParaRPr>
            </a:p>
          </p:txBody>
        </p:sp>
      </p:grpSp>
      <p:sp>
        <p:nvSpPr>
          <p:cNvPr id="14" name="Rectangle 35"/>
          <p:cNvSpPr>
            <a:spLocks noChangeArrowheads="1"/>
          </p:cNvSpPr>
          <p:nvPr/>
        </p:nvSpPr>
        <p:spPr bwMode="auto">
          <a:xfrm>
            <a:off x="234306" y="260350"/>
            <a:ext cx="449262" cy="404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uLnTx/>
                <a:uFillTx/>
                <a:latin typeface="HY견고딕" pitchFamily="18" charset="-127"/>
                <a:ea typeface="HY견고딕" pitchFamily="18" charset="-127"/>
              </a:rPr>
              <a:t>Ⅰ</a:t>
            </a:r>
            <a:endParaRPr kumimoji="0" lang="ko-KR" alt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uLnTx/>
              <a:uFillTx/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189037" y="1124744"/>
            <a:ext cx="2952328" cy="733425"/>
            <a:chOff x="179512" y="1124744"/>
            <a:chExt cx="2952328" cy="733425"/>
          </a:xfrm>
        </p:grpSpPr>
        <p:pic>
          <p:nvPicPr>
            <p:cNvPr id="21" name="Picture 127" descr="4_44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2" y="1124744"/>
              <a:ext cx="2952328" cy="73342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405061" y="1244377"/>
              <a:ext cx="24398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800" dirty="0" smtClean="0">
                  <a:latin typeface="HY견고딕" pitchFamily="18" charset="-127"/>
                  <a:ea typeface="HY견고딕" pitchFamily="18" charset="-127"/>
                </a:rPr>
                <a:t>1. </a:t>
              </a:r>
              <a:r>
                <a:rPr lang="ko-KR" altLang="en-US" sz="1800" dirty="0" smtClean="0">
                  <a:latin typeface="HY견고딕" pitchFamily="18" charset="-127"/>
                  <a:ea typeface="HY견고딕" pitchFamily="18" charset="-127"/>
                </a:rPr>
                <a:t>기술개발의 필요성</a:t>
              </a:r>
              <a:endParaRPr lang="ko-KR" altLang="en-US" sz="1800" dirty="0"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395536" y="177281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spcBef>
                <a:spcPts val="600"/>
              </a:spcBef>
              <a:buBlip>
                <a:blip r:embed="rId4"/>
              </a:buBlip>
            </a:pPr>
            <a:r>
              <a:rPr lang="ko-KR" altLang="en-US" sz="1800" b="1" dirty="0" smtClean="0">
                <a:latin typeface="맑은 고딕" pitchFamily="50" charset="-127"/>
                <a:ea typeface="맑은 고딕" pitchFamily="50" charset="-127"/>
              </a:rPr>
              <a:t>고객 및 시장의 </a:t>
            </a:r>
            <a:r>
              <a:rPr lang="ko-KR" altLang="en-US" sz="1800" b="1" dirty="0" err="1" smtClean="0">
                <a:latin typeface="맑은 고딕" pitchFamily="50" charset="-127"/>
                <a:ea typeface="맑은 고딕" pitchFamily="50" charset="-127"/>
              </a:rPr>
              <a:t>니즈</a:t>
            </a:r>
            <a:endParaRPr lang="en-US" altLang="ko-KR" sz="18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552" y="2204864"/>
            <a:ext cx="7992888" cy="424847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182563" indent="-182563" eaLnBrk="0" hangingPunct="0">
              <a:buClr>
                <a:srgbClr val="0070C0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ko-KR" altLang="en-US" sz="1600" dirty="0" smtClean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간편결제 등 서비스에서 패스워드를 대체할 강력한 인증 기술의 요구</a:t>
            </a:r>
            <a:endParaRPr lang="en-US" altLang="ko-KR" sz="1800" b="1" dirty="0" smtClean="0">
              <a:ln>
                <a:solidFill>
                  <a:schemeClr val="accent1">
                    <a:shade val="50000"/>
                    <a:alpha val="30000"/>
                  </a:schemeClr>
                </a:solidFill>
              </a:ln>
              <a:latin typeface="+mn-ea"/>
              <a:cs typeface="조선일보명조" pitchFamily="18" charset="-127"/>
            </a:endParaRPr>
          </a:p>
        </p:txBody>
      </p:sp>
      <p:pic>
        <p:nvPicPr>
          <p:cNvPr id="18" name="Picture 2" descr="http://cfile30.uf.tistory.com/image/25314D4F53245B892FF25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060" y="2762694"/>
            <a:ext cx="2592288" cy="179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0723" y="4622734"/>
            <a:ext cx="7101905" cy="1911831"/>
          </a:xfrm>
          <a:prstGeom prst="rect">
            <a:avLst/>
          </a:prstGeom>
        </p:spPr>
      </p:pic>
      <p:pic>
        <p:nvPicPr>
          <p:cNvPr id="20" name="Picture 2" descr="http://memecrunch.com/meme/927O/i-can-t-remember-my-password/imag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87" y="2980720"/>
            <a:ext cx="2597786" cy="156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://www.ddaily.co.kr/data/photos/20141146/art_141589467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146" y="2948767"/>
            <a:ext cx="2888493" cy="162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10"/>
          <p:cNvSpPr>
            <a:spLocks noChangeArrowheads="1"/>
          </p:cNvSpPr>
          <p:nvPr/>
        </p:nvSpPr>
        <p:spPr bwMode="auto">
          <a:xfrm rot="21228339">
            <a:off x="3183242" y="4512291"/>
            <a:ext cx="2862196" cy="351605"/>
          </a:xfrm>
          <a:prstGeom prst="foldedCorner">
            <a:avLst>
              <a:gd name="adj" fmla="val 38065"/>
            </a:avLst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t">
            <a:noAutofit/>
          </a:bodyPr>
          <a:lstStyle/>
          <a:p>
            <a: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4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 rot="21256240">
            <a:off x="3560439" y="4574938"/>
            <a:ext cx="2108269" cy="271869"/>
          </a:xfrm>
          <a:prstGeom prst="rect">
            <a:avLst/>
          </a:prstGeom>
          <a:noFill/>
          <a:ln w="76200" cap="sq">
            <a:noFill/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1600" b="1" kern="0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003399">
                        <a:shade val="30000"/>
                        <a:satMod val="115000"/>
                      </a:srgbClr>
                    </a:gs>
                    <a:gs pos="50000">
                      <a:srgbClr val="003399">
                        <a:shade val="67500"/>
                        <a:satMod val="115000"/>
                      </a:srgbClr>
                    </a:gs>
                    <a:gs pos="100000">
                      <a:srgbClr val="003399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패스워드로 인한 문제들</a:t>
            </a:r>
            <a:endParaRPr kumimoji="0" lang="en-US" altLang="ko-KR" sz="1600" b="1" kern="0" spc="-150" dirty="0" smtClean="0">
              <a:ln w="3175">
                <a:noFill/>
              </a:ln>
              <a:gradFill flip="none" rotWithShape="1">
                <a:gsLst>
                  <a:gs pos="0">
                    <a:srgbClr val="003399">
                      <a:shade val="30000"/>
                      <a:satMod val="115000"/>
                    </a:srgbClr>
                  </a:gs>
                  <a:gs pos="50000">
                    <a:srgbClr val="003399">
                      <a:shade val="67500"/>
                      <a:satMod val="115000"/>
                    </a:srgbClr>
                  </a:gs>
                  <a:gs pos="100000">
                    <a:srgbClr val="00339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55616" y="1142129"/>
            <a:ext cx="3192248" cy="733425"/>
            <a:chOff x="179512" y="1196752"/>
            <a:chExt cx="3528392" cy="733425"/>
          </a:xfrm>
        </p:grpSpPr>
        <p:pic>
          <p:nvPicPr>
            <p:cNvPr id="38" name="Picture 127" descr="4_44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2" y="1196752"/>
              <a:ext cx="3528392" cy="73342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</p:pic>
        <p:sp>
          <p:nvSpPr>
            <p:cNvPr id="39" name="TextBox 38"/>
            <p:cNvSpPr txBox="1"/>
            <p:nvPr/>
          </p:nvSpPr>
          <p:spPr>
            <a:xfrm>
              <a:off x="558602" y="1321718"/>
              <a:ext cx="2880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800" dirty="0" smtClean="0">
                  <a:latin typeface="HY견고딕" pitchFamily="18" charset="-127"/>
                  <a:ea typeface="HY견고딕" pitchFamily="18" charset="-127"/>
                </a:rPr>
                <a:t>2. </a:t>
              </a:r>
              <a:r>
                <a:rPr lang="ko-KR" altLang="en-US" sz="1800" dirty="0" smtClean="0">
                  <a:latin typeface="HY견고딕" pitchFamily="18" charset="-127"/>
                  <a:ea typeface="HY견고딕" pitchFamily="18" charset="-127"/>
                </a:rPr>
                <a:t>기술의 개념 및 구성</a:t>
              </a:r>
              <a:endParaRPr lang="ko-KR" altLang="en-US" sz="1800" dirty="0"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17" name="Rectangle 30"/>
          <p:cNvSpPr>
            <a:spLocks noChangeArrowheads="1"/>
          </p:cNvSpPr>
          <p:nvPr/>
        </p:nvSpPr>
        <p:spPr bwMode="auto">
          <a:xfrm>
            <a:off x="830263" y="53975"/>
            <a:ext cx="4884745" cy="777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 latinLnBrk="0">
              <a:spcAft>
                <a:spcPts val="0"/>
              </a:spcAft>
              <a:defRPr/>
            </a:pPr>
            <a:r>
              <a:rPr kumimoji="0" lang="ko-KR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HY견고딕" pitchFamily="18" charset="-127"/>
                <a:ea typeface="HY견고딕" pitchFamily="18" charset="-127"/>
              </a:rPr>
              <a:t>기술 </a:t>
            </a:r>
            <a:r>
              <a:rPr kumimoji="0" lang="ko-KR" altLang="en-US" sz="2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rPr>
              <a:t>개요</a:t>
            </a:r>
            <a:r>
              <a:rPr kumimoji="0" lang="en-US" altLang="ko-KR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rPr>
              <a:t>(</a:t>
            </a:r>
            <a:r>
              <a:rPr kumimoji="0" lang="en-US" altLang="ko-KR" sz="2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rPr>
              <a:t>2)</a:t>
            </a:r>
            <a:endParaRPr kumimoji="0" lang="ko-KR" altLang="en-US" sz="28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18" name="Group 32"/>
          <p:cNvGrpSpPr>
            <a:grpSpLocks/>
          </p:cNvGrpSpPr>
          <p:nvPr/>
        </p:nvGrpSpPr>
        <p:grpSpPr bwMode="auto">
          <a:xfrm>
            <a:off x="188910" y="98425"/>
            <a:ext cx="674686" cy="644525"/>
            <a:chOff x="287" y="96"/>
            <a:chExt cx="385" cy="336"/>
          </a:xfrm>
        </p:grpSpPr>
        <p:pic>
          <p:nvPicPr>
            <p:cNvPr id="20" name="Picture 33" descr="육면체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7" y="96"/>
              <a:ext cx="385" cy="336"/>
            </a:xfrm>
            <a:prstGeom prst="rect">
              <a:avLst/>
            </a:prstGeom>
            <a:noFill/>
          </p:spPr>
        </p:pic>
        <p:sp>
          <p:nvSpPr>
            <p:cNvPr id="24" name="Text Box 34"/>
            <p:cNvSpPr txBox="1">
              <a:spLocks noChangeArrowheads="1"/>
            </p:cNvSpPr>
            <p:nvPr/>
          </p:nvSpPr>
          <p:spPr bwMode="auto">
            <a:xfrm>
              <a:off x="416" y="119"/>
              <a:ext cx="105" cy="2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201E12"/>
              </a:outerShdw>
            </a:effectLst>
          </p:spPr>
          <p:txBody>
            <a:bodyPr wrap="none">
              <a:spAutoFit/>
              <a:flatTx/>
            </a:bodyPr>
            <a:lstStyle/>
            <a:p>
              <a:pPr marL="0" marR="0" lvl="0" indent="0" defTabSz="914400" eaLnBrk="1" fontAlgn="auto" latinLnBrk="1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ko-KR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S PMincho" pitchFamily="18" charset="-128"/>
                <a:ea typeface="휴먼옛체" pitchFamily="18" charset="-127"/>
              </a:endParaRPr>
            </a:p>
          </p:txBody>
        </p:sp>
      </p:grpSp>
      <p:sp>
        <p:nvSpPr>
          <p:cNvPr id="25" name="Rectangle 35"/>
          <p:cNvSpPr>
            <a:spLocks noChangeArrowheads="1"/>
          </p:cNvSpPr>
          <p:nvPr/>
        </p:nvSpPr>
        <p:spPr bwMode="auto">
          <a:xfrm>
            <a:off x="234306" y="260350"/>
            <a:ext cx="449262" cy="404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uLnTx/>
                <a:uFillTx/>
                <a:latin typeface="HY견고딕" pitchFamily="18" charset="-127"/>
                <a:ea typeface="HY견고딕" pitchFamily="18" charset="-127"/>
              </a:rPr>
              <a:t>Ⅰ</a:t>
            </a:r>
            <a:endParaRPr kumimoji="0" lang="ko-KR" alt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uLnTx/>
              <a:uFillTx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177281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spcBef>
                <a:spcPts val="600"/>
              </a:spcBef>
              <a:buBlip>
                <a:blip r:embed="rId4"/>
              </a:buBlip>
            </a:pPr>
            <a:r>
              <a:rPr lang="ko-KR" altLang="en-US" sz="1800" b="1" dirty="0" smtClean="0">
                <a:latin typeface="맑은 고딕" pitchFamily="50" charset="-127"/>
                <a:ea typeface="맑은 고딕" pitchFamily="50" charset="-127"/>
              </a:rPr>
              <a:t>기술의 개념</a:t>
            </a:r>
            <a:endParaRPr lang="en-US" altLang="ko-KR" sz="18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552" y="2204864"/>
            <a:ext cx="7992888" cy="144016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182563" indent="-182563" eaLnBrk="0" hangingPunct="0">
              <a:buClr>
                <a:srgbClr val="0070C0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ko-KR" altLang="en-US" sz="1600" dirty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스마트폰을 이용한 온라인 거래나 로그인 시에 패스워드 대신 </a:t>
            </a:r>
            <a:r>
              <a:rPr lang="ko-KR" altLang="en-US" sz="1600" dirty="0" smtClean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하드웨어 토큰</a:t>
            </a:r>
            <a:r>
              <a:rPr lang="en-US" altLang="ko-KR" sz="1600" dirty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dirty="0" smtClean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또는</a:t>
            </a:r>
            <a:r>
              <a:rPr lang="en-US" altLang="ko-KR" sz="1600" dirty="0" smtClean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dirty="0" smtClean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바이오 정보 기반의 안전한 인증장치를 이용하여 </a:t>
            </a:r>
            <a:r>
              <a:rPr lang="ko-KR" altLang="en-US" sz="1600" dirty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간편한 조작으로 안전하게 인증하는 </a:t>
            </a:r>
            <a:r>
              <a:rPr lang="en-US" altLang="ko-KR" sz="1600" dirty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FIDO (Fast Identity Online) </a:t>
            </a:r>
            <a:r>
              <a:rPr lang="en-US" altLang="ko-KR" sz="1600" dirty="0" smtClean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 </a:t>
            </a:r>
            <a:r>
              <a:rPr lang="ko-KR" altLang="en-US" sz="1600" dirty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규격을 만족하는 인증 기술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3274" y="3063902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spcBef>
                <a:spcPts val="600"/>
              </a:spcBef>
              <a:buBlip>
                <a:blip r:embed="rId4"/>
              </a:buBlip>
            </a:pPr>
            <a:r>
              <a:rPr lang="ko-KR" altLang="en-US" sz="1800" b="1" dirty="0" smtClean="0">
                <a:latin typeface="맑은 고딕" pitchFamily="50" charset="-127"/>
                <a:ea typeface="맑은 고딕" pitchFamily="50" charset="-127"/>
              </a:rPr>
              <a:t>기술의 구성도</a:t>
            </a:r>
            <a:endParaRPr lang="en-US" altLang="ko-KR" sz="18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6941" y="3345058"/>
            <a:ext cx="5753493" cy="343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096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0"/>
          <p:cNvSpPr>
            <a:spLocks noChangeArrowheads="1"/>
          </p:cNvSpPr>
          <p:nvPr/>
        </p:nvSpPr>
        <p:spPr bwMode="auto">
          <a:xfrm>
            <a:off x="830263" y="53975"/>
            <a:ext cx="4884745" cy="777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HY견고딕" pitchFamily="18" charset="-127"/>
                <a:ea typeface="HY견고딕" pitchFamily="18" charset="-127"/>
              </a:rPr>
              <a:t>개발기술의 주요내용</a:t>
            </a:r>
            <a:r>
              <a:rPr kumimoji="0" lang="en-US" altLang="ko-K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HY견고딕" pitchFamily="18" charset="-127"/>
                <a:ea typeface="HY견고딕" pitchFamily="18" charset="-127"/>
              </a:rPr>
              <a:t>(1)</a:t>
            </a:r>
            <a:endParaRPr kumimoji="0" lang="ko-KR" alt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88910" y="98425"/>
            <a:ext cx="674686" cy="644525"/>
            <a:chOff x="287" y="96"/>
            <a:chExt cx="385" cy="336"/>
          </a:xfrm>
        </p:grpSpPr>
        <p:pic>
          <p:nvPicPr>
            <p:cNvPr id="15" name="Picture 33" descr="육면체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7" y="96"/>
              <a:ext cx="385" cy="336"/>
            </a:xfrm>
            <a:prstGeom prst="rect">
              <a:avLst/>
            </a:prstGeom>
            <a:noFill/>
          </p:spPr>
        </p:pic>
        <p:sp>
          <p:nvSpPr>
            <p:cNvPr id="16" name="Text Box 34"/>
            <p:cNvSpPr txBox="1">
              <a:spLocks noChangeArrowheads="1"/>
            </p:cNvSpPr>
            <p:nvPr/>
          </p:nvSpPr>
          <p:spPr bwMode="auto">
            <a:xfrm>
              <a:off x="416" y="119"/>
              <a:ext cx="105" cy="2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201E12"/>
              </a:outerShdw>
            </a:effectLst>
          </p:spPr>
          <p:txBody>
            <a:bodyPr wrap="none">
              <a:spAutoFit/>
              <a:flatTx/>
            </a:bodyPr>
            <a:lstStyle/>
            <a:p>
              <a:pPr marL="0" marR="0" lvl="0" indent="0" defTabSz="914400" eaLnBrk="1" fontAlgn="auto" latinLnBrk="1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ko-KR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S PMincho" pitchFamily="18" charset="-128"/>
                <a:ea typeface="휴먼옛체" pitchFamily="18" charset="-127"/>
              </a:endParaRPr>
            </a:p>
          </p:txBody>
        </p:sp>
      </p:grpSp>
      <p:sp>
        <p:nvSpPr>
          <p:cNvPr id="14" name="Rectangle 35"/>
          <p:cNvSpPr>
            <a:spLocks noChangeArrowheads="1"/>
          </p:cNvSpPr>
          <p:nvPr/>
        </p:nvSpPr>
        <p:spPr bwMode="auto">
          <a:xfrm>
            <a:off x="220660" y="260350"/>
            <a:ext cx="449262" cy="404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uLnTx/>
                <a:uFillTx/>
                <a:latin typeface="HY견고딕" pitchFamily="18" charset="-127"/>
                <a:ea typeface="HY견고딕" pitchFamily="18" charset="-127"/>
              </a:rPr>
              <a:t>Ⅱ</a:t>
            </a:r>
            <a:endParaRPr kumimoji="0" lang="ko-KR" alt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uLnTx/>
              <a:uFillTx/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251520" y="1124744"/>
            <a:ext cx="3240360" cy="733425"/>
            <a:chOff x="179512" y="1124744"/>
            <a:chExt cx="3240360" cy="733425"/>
          </a:xfrm>
        </p:grpSpPr>
        <p:pic>
          <p:nvPicPr>
            <p:cNvPr id="13" name="Picture 127" descr="4_44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2" y="1124744"/>
              <a:ext cx="2304256" cy="73342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403920" y="1268760"/>
              <a:ext cx="30159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800" dirty="0" smtClean="0">
                  <a:latin typeface="HY견고딕" pitchFamily="18" charset="-127"/>
                  <a:ea typeface="HY견고딕" pitchFamily="18" charset="-127"/>
                </a:rPr>
                <a:t>1. </a:t>
              </a:r>
              <a:r>
                <a:rPr lang="ko-KR" altLang="en-US" sz="1800" dirty="0" smtClean="0">
                  <a:latin typeface="HY견고딕" pitchFamily="18" charset="-127"/>
                  <a:ea typeface="HY견고딕" pitchFamily="18" charset="-127"/>
                </a:rPr>
                <a:t>기술의 특징</a:t>
              </a:r>
              <a:endParaRPr lang="ko-KR" altLang="en-US" sz="1800" dirty="0"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23528" y="2204864"/>
            <a:ext cx="7992888" cy="237626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541338" lvl="1" indent="-187325" eaLnBrk="0" hangingPunct="0">
              <a:spcBef>
                <a:spcPct val="20000"/>
              </a:spcBef>
              <a:buClr>
                <a:srgbClr val="0043C8"/>
              </a:buClr>
              <a:buFont typeface="Wingdings" pitchFamily="2" charset="2"/>
              <a:buChar char="§"/>
              <a:defRPr/>
            </a:pPr>
            <a:r>
              <a:rPr lang="en-US" altLang="ko-KR" sz="16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FIDO2 </a:t>
            </a:r>
            <a:r>
              <a:rPr lang="en-US" altLang="ko-KR" sz="16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(W3C Web Authentication API) </a:t>
            </a:r>
            <a:r>
              <a:rPr lang="ko-KR" altLang="en-US" sz="16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표준 </a:t>
            </a:r>
            <a:r>
              <a:rPr lang="ko-KR" altLang="en-US" sz="16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규격을 준용해 개발되어</a:t>
            </a:r>
            <a:r>
              <a:rPr lang="en-US" altLang="ko-KR" sz="16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, </a:t>
            </a:r>
            <a:r>
              <a:rPr lang="ko-KR" altLang="en-US" sz="16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기존 서비스 업체에서 쉽게 인증 시스템을 구축할 수 있으며</a:t>
            </a:r>
            <a:r>
              <a:rPr lang="en-US" altLang="ko-KR" sz="16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, </a:t>
            </a:r>
            <a:r>
              <a:rPr lang="ko-KR" altLang="en-US" sz="16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다양한 인증 기술을 서버 수정 없이 지원할 수 있음</a:t>
            </a:r>
            <a:endParaRPr lang="en-US" altLang="ko-KR" sz="1600" kern="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sym typeface="Wingdings 2" pitchFamily="18" charset="2"/>
            </a:endParaRPr>
          </a:p>
          <a:p>
            <a:pPr marL="541338" lvl="1" indent="-187325" eaLnBrk="0" hangingPunct="0">
              <a:spcBef>
                <a:spcPct val="20000"/>
              </a:spcBef>
              <a:buClr>
                <a:srgbClr val="0043C8"/>
              </a:buClr>
              <a:buFont typeface="Wingdings" pitchFamily="2" charset="2"/>
              <a:buChar char="§"/>
              <a:defRPr/>
            </a:pPr>
            <a:r>
              <a:rPr lang="en-US" altLang="ko-KR" sz="16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MS Edge, Firefox, Chrome </a:t>
            </a:r>
            <a:r>
              <a:rPr lang="ko-KR" altLang="en-US" sz="16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등 주요 웹</a:t>
            </a:r>
            <a:r>
              <a:rPr lang="en-US" altLang="ko-KR" sz="16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브라우저에 </a:t>
            </a:r>
            <a:r>
              <a:rPr lang="en-US" altLang="ko-KR" sz="16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FIDO2 </a:t>
            </a:r>
            <a:r>
              <a:rPr lang="ko-KR" altLang="en-US" sz="16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기술이 탑재되어 기존 스마트폰</a:t>
            </a:r>
            <a:r>
              <a:rPr lang="en-US" altLang="ko-KR" sz="16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환경뿐만 아니라 </a:t>
            </a:r>
            <a:r>
              <a:rPr lang="en-US" altLang="ko-KR" sz="16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PC </a:t>
            </a:r>
            <a:r>
              <a:rPr lang="ko-KR" altLang="en-US" sz="16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환경까지 다양한 응용에서 쉽게 이용 가능한</a:t>
            </a:r>
            <a:r>
              <a:rPr lang="en-US" altLang="ko-KR" sz="16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kern="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기술임</a:t>
            </a:r>
            <a:endParaRPr lang="en-US" altLang="ko-KR" sz="1600" kern="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sym typeface="Wingdings 2" pitchFamily="18" charset="2"/>
            </a:endParaRPr>
          </a:p>
          <a:p>
            <a:pPr marL="541338" lvl="1" indent="-187325" eaLnBrk="0" hangingPunct="0">
              <a:spcBef>
                <a:spcPct val="20000"/>
              </a:spcBef>
              <a:buClr>
                <a:srgbClr val="0043C8"/>
              </a:buClr>
              <a:buFont typeface="Wingdings" pitchFamily="2" charset="2"/>
              <a:buChar char="§"/>
              <a:defRPr/>
            </a:pPr>
            <a:endParaRPr lang="ko-KR" altLang="en-US" sz="16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5536" y="1772816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spcBef>
                <a:spcPts val="600"/>
              </a:spcBef>
              <a:buBlip>
                <a:blip r:embed="rId4"/>
              </a:buBlip>
            </a:pPr>
            <a:r>
              <a:rPr lang="ko-KR" altLang="en-US" sz="1800" b="1" dirty="0" smtClean="0">
                <a:latin typeface="맑은 고딕" pitchFamily="50" charset="-127"/>
                <a:ea typeface="맑은 고딕" pitchFamily="50" charset="-127"/>
              </a:rPr>
              <a:t>고객</a:t>
            </a:r>
            <a:r>
              <a:rPr lang="en-US" altLang="ko-KR" sz="1800" b="1" dirty="0" smtClean="0"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800" b="1" dirty="0" smtClean="0">
                <a:latin typeface="맑은 고딕" pitchFamily="50" charset="-127"/>
                <a:ea typeface="맑은 고딕" pitchFamily="50" charset="-127"/>
              </a:rPr>
              <a:t>시장의 </a:t>
            </a:r>
            <a:r>
              <a:rPr lang="ko-KR" altLang="en-US" sz="1800" b="1" dirty="0" err="1" smtClean="0">
                <a:latin typeface="맑은 고딕" pitchFamily="50" charset="-127"/>
                <a:ea typeface="맑은 고딕" pitchFamily="50" charset="-127"/>
              </a:rPr>
              <a:t>니즈를</a:t>
            </a:r>
            <a:r>
              <a:rPr lang="ko-KR" altLang="en-US" sz="1800" b="1" dirty="0" smtClean="0">
                <a:latin typeface="맑은 고딕" pitchFamily="50" charset="-127"/>
                <a:ea typeface="맑은 고딕" pitchFamily="50" charset="-127"/>
              </a:rPr>
              <a:t> 충족시키는 독특한 점</a:t>
            </a:r>
            <a:endParaRPr lang="en-US" altLang="ko-KR" sz="1800" b="1" dirty="0" smtClean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0"/>
          <p:cNvSpPr>
            <a:spLocks noChangeArrowheads="1"/>
          </p:cNvSpPr>
          <p:nvPr/>
        </p:nvSpPr>
        <p:spPr bwMode="auto">
          <a:xfrm>
            <a:off x="830263" y="53975"/>
            <a:ext cx="4884745" cy="777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HY견고딕" pitchFamily="18" charset="-127"/>
                <a:ea typeface="HY견고딕" pitchFamily="18" charset="-127"/>
              </a:rPr>
              <a:t>개발기술의 주요내용</a:t>
            </a:r>
            <a:r>
              <a:rPr kumimoji="0" lang="en-US" altLang="ko-K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HY견고딕" pitchFamily="18" charset="-127"/>
                <a:ea typeface="HY견고딕" pitchFamily="18" charset="-127"/>
              </a:rPr>
              <a:t>(1)</a:t>
            </a:r>
            <a:endParaRPr kumimoji="0" lang="ko-KR" alt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88910" y="98425"/>
            <a:ext cx="674686" cy="644525"/>
            <a:chOff x="287" y="96"/>
            <a:chExt cx="385" cy="336"/>
          </a:xfrm>
        </p:grpSpPr>
        <p:pic>
          <p:nvPicPr>
            <p:cNvPr id="15" name="Picture 33" descr="육면체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7" y="96"/>
              <a:ext cx="385" cy="336"/>
            </a:xfrm>
            <a:prstGeom prst="rect">
              <a:avLst/>
            </a:prstGeom>
            <a:noFill/>
          </p:spPr>
        </p:pic>
        <p:sp>
          <p:nvSpPr>
            <p:cNvPr id="16" name="Text Box 34"/>
            <p:cNvSpPr txBox="1">
              <a:spLocks noChangeArrowheads="1"/>
            </p:cNvSpPr>
            <p:nvPr/>
          </p:nvSpPr>
          <p:spPr bwMode="auto">
            <a:xfrm>
              <a:off x="416" y="119"/>
              <a:ext cx="105" cy="2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201E12"/>
              </a:outerShdw>
            </a:effectLst>
          </p:spPr>
          <p:txBody>
            <a:bodyPr wrap="none">
              <a:spAutoFit/>
              <a:flatTx/>
            </a:bodyPr>
            <a:lstStyle/>
            <a:p>
              <a:pPr marL="0" marR="0" lvl="0" indent="0" defTabSz="914400" eaLnBrk="1" fontAlgn="auto" latinLnBrk="1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ko-KR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S PMincho" pitchFamily="18" charset="-128"/>
                <a:ea typeface="휴먼옛체" pitchFamily="18" charset="-127"/>
              </a:endParaRPr>
            </a:p>
          </p:txBody>
        </p:sp>
      </p:grpSp>
      <p:sp>
        <p:nvSpPr>
          <p:cNvPr id="14" name="Rectangle 35"/>
          <p:cNvSpPr>
            <a:spLocks noChangeArrowheads="1"/>
          </p:cNvSpPr>
          <p:nvPr/>
        </p:nvSpPr>
        <p:spPr bwMode="auto">
          <a:xfrm>
            <a:off x="220660" y="260350"/>
            <a:ext cx="449262" cy="404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uLnTx/>
                <a:uFillTx/>
                <a:latin typeface="HY견고딕" pitchFamily="18" charset="-127"/>
                <a:ea typeface="HY견고딕" pitchFamily="18" charset="-127"/>
              </a:rPr>
              <a:t>Ⅱ</a:t>
            </a:r>
            <a:endParaRPr kumimoji="0" lang="ko-KR" alt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uLnTx/>
              <a:uFillTx/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251520" y="1124744"/>
            <a:ext cx="3240360" cy="733425"/>
            <a:chOff x="179512" y="1124744"/>
            <a:chExt cx="3240360" cy="733425"/>
          </a:xfrm>
        </p:grpSpPr>
        <p:pic>
          <p:nvPicPr>
            <p:cNvPr id="13" name="Picture 127" descr="4_44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2" y="1124744"/>
              <a:ext cx="2304256" cy="73342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403920" y="1268760"/>
              <a:ext cx="30159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800" dirty="0" smtClean="0">
                  <a:latin typeface="HY견고딕" pitchFamily="18" charset="-127"/>
                  <a:ea typeface="HY견고딕" pitchFamily="18" charset="-127"/>
                </a:rPr>
                <a:t>1. </a:t>
              </a:r>
              <a:r>
                <a:rPr lang="ko-KR" altLang="en-US" sz="1800" dirty="0" smtClean="0">
                  <a:latin typeface="HY견고딕" pitchFamily="18" charset="-127"/>
                  <a:ea typeface="HY견고딕" pitchFamily="18" charset="-127"/>
                </a:rPr>
                <a:t>기술의 특징</a:t>
              </a:r>
              <a:endParaRPr lang="ko-KR" altLang="en-US" sz="1800" dirty="0"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23528" y="2348880"/>
            <a:ext cx="8339282" cy="396044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541338" lvl="1" indent="-187325" eaLnBrk="0" hangingPunct="0">
              <a:spcBef>
                <a:spcPct val="20000"/>
              </a:spcBef>
              <a:buClr>
                <a:srgbClr val="0043C8"/>
              </a:buClr>
              <a:buFont typeface="Wingdings" pitchFamily="2" charset="2"/>
              <a:buChar char="§"/>
              <a:defRPr/>
            </a:pPr>
            <a:r>
              <a:rPr lang="en-US" altLang="ko-KR" sz="16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FIDO2 </a:t>
            </a:r>
            <a:r>
              <a:rPr lang="ko-KR" altLang="en-US" sz="16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서버</a:t>
            </a:r>
            <a:endParaRPr lang="en-US" altLang="ko-KR" sz="16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27088" lvl="2" indent="-285750" eaLnBrk="0" hangingPunct="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ko-KR" sz="1400" kern="0" dirty="0" smtClean="0"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FIDO 2.0 </a:t>
            </a:r>
            <a:r>
              <a:rPr lang="ko-KR" altLang="en-US" sz="1400" kern="0" dirty="0"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규격에서 정의한 인증 기능을 다양한 환경의 서비스에서 쉽게 적용하여 안전한 인증 기능을 구현할 수 있도록 해 주는 </a:t>
            </a:r>
            <a:r>
              <a:rPr lang="en-US" altLang="ko-KR" sz="1400" kern="0" dirty="0"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FIDO </a:t>
            </a:r>
            <a:r>
              <a:rPr lang="en-US" altLang="ko-KR" sz="1400" kern="0" dirty="0" smtClean="0"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2.0 </a:t>
            </a:r>
            <a:r>
              <a:rPr lang="ko-KR" altLang="en-US" sz="1400" kern="0" dirty="0"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서버 </a:t>
            </a:r>
            <a:r>
              <a:rPr lang="ko-KR" altLang="en-US" sz="1400" kern="0" dirty="0" smtClean="0"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기능을 제공함</a:t>
            </a:r>
            <a:endParaRPr lang="en-US" altLang="ko-KR" sz="1400" kern="0" dirty="0" smtClean="0">
              <a:latin typeface="맑은 고딕" pitchFamily="50" charset="-127"/>
              <a:ea typeface="맑은 고딕" pitchFamily="50" charset="-127"/>
              <a:sym typeface="Wingdings 2" pitchFamily="18" charset="2"/>
            </a:endParaRPr>
          </a:p>
          <a:p>
            <a:pPr marL="1077913" lvl="3" indent="-271463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endParaRPr lang="ko-KR" altLang="en-US" sz="1400" kern="0" dirty="0">
              <a:latin typeface="맑은 고딕" pitchFamily="50" charset="-127"/>
              <a:ea typeface="맑은 고딕" pitchFamily="50" charset="-127"/>
              <a:sym typeface="Wingdings 2" pitchFamily="18" charset="2"/>
            </a:endParaRPr>
          </a:p>
          <a:p>
            <a:pPr marL="541338" lvl="1" indent="-187325" eaLnBrk="0" hangingPunct="0">
              <a:spcBef>
                <a:spcPct val="20000"/>
              </a:spcBef>
              <a:buClr>
                <a:srgbClr val="0043C8"/>
              </a:buClr>
              <a:buFont typeface="Wingdings" pitchFamily="2" charset="2"/>
              <a:buChar char="§"/>
              <a:defRPr/>
            </a:pPr>
            <a:r>
              <a:rPr lang="en-US" altLang="ko-KR" sz="16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FIDO2 </a:t>
            </a:r>
            <a:r>
              <a:rPr lang="en-US" altLang="ko-KR" sz="16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SW </a:t>
            </a:r>
            <a:r>
              <a:rPr lang="ko-KR" altLang="en-US" sz="1600" kern="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인증장치</a:t>
            </a:r>
            <a:endParaRPr lang="en-US" altLang="ko-KR" sz="16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27088" lvl="2" indent="-285750" eaLnBrk="0" hangingPunct="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ko-KR" altLang="en-US" sz="1400" kern="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안드로이드</a:t>
            </a:r>
            <a:r>
              <a:rPr lang="ko-KR" altLang="en-US" sz="14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 </a:t>
            </a:r>
            <a:r>
              <a:rPr lang="ko-KR" altLang="en-US" sz="1400" kern="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스마트폰에서</a:t>
            </a:r>
            <a:r>
              <a:rPr lang="ko-KR" altLang="en-US" sz="14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 패스코드 입력을 통해 로컬 사용자 인증을 수행하며 </a:t>
            </a:r>
            <a:r>
              <a:rPr lang="en-US" altLang="ko-KR" sz="14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Credential </a:t>
            </a:r>
            <a:r>
              <a:rPr lang="ko-KR" altLang="en-US" sz="14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생성 및 </a:t>
            </a:r>
            <a:r>
              <a:rPr lang="en-US" altLang="ko-KR" sz="14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Assertion </a:t>
            </a:r>
            <a:r>
              <a:rPr lang="ko-KR" altLang="en-US" sz="14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생성 기능을 </a:t>
            </a:r>
            <a:r>
              <a:rPr lang="ko-KR" altLang="en-US" sz="14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제공함</a:t>
            </a:r>
            <a:endParaRPr lang="en-US" altLang="ko-KR" sz="1400" kern="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sym typeface="Wingdings 2" pitchFamily="18" charset="2"/>
            </a:endParaRPr>
          </a:p>
          <a:p>
            <a:pPr marL="827088" lvl="2" indent="-285750" eaLnBrk="0" hangingPunct="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endParaRPr lang="en-US" altLang="ko-KR" sz="14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sym typeface="Wingdings 2" pitchFamily="18" charset="2"/>
            </a:endParaRPr>
          </a:p>
          <a:p>
            <a:pPr marL="541338" lvl="1" indent="-187325" eaLnBrk="0" hangingPunct="0">
              <a:spcBef>
                <a:spcPct val="20000"/>
              </a:spcBef>
              <a:buClr>
                <a:srgbClr val="0043C8"/>
              </a:buClr>
              <a:buFont typeface="Wingdings" pitchFamily="2" charset="2"/>
              <a:buChar char="§"/>
              <a:defRPr/>
            </a:pPr>
            <a:r>
              <a:rPr lang="en-US" altLang="ko-KR" sz="16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FIDO2 </a:t>
            </a:r>
            <a:r>
              <a:rPr lang="ko-KR" altLang="en-US" sz="1600" kern="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아이폰용</a:t>
            </a:r>
            <a:r>
              <a:rPr lang="ko-KR" altLang="en-US" sz="16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SW </a:t>
            </a:r>
            <a:r>
              <a:rPr lang="ko-KR" altLang="en-US" sz="1600" kern="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인증장치</a:t>
            </a:r>
            <a:endParaRPr lang="en-US" altLang="ko-KR" sz="16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27088" lvl="2" indent="-285750" eaLnBrk="0" hangingPunct="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ko-KR" altLang="en-US" sz="14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아이폰에서 </a:t>
            </a:r>
            <a:r>
              <a:rPr lang="ko-KR" altLang="en-US" sz="1400" kern="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패스코드</a:t>
            </a:r>
            <a:r>
              <a:rPr lang="ko-KR" altLang="en-US" sz="14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 </a:t>
            </a:r>
            <a:r>
              <a:rPr lang="ko-KR" altLang="en-US" sz="14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입력을 통해 로컬 사용자 인증을 수행하며 </a:t>
            </a:r>
            <a:r>
              <a:rPr lang="en-US" altLang="ko-KR" sz="14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Credential </a:t>
            </a:r>
            <a:r>
              <a:rPr lang="ko-KR" altLang="en-US" sz="14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생성 및 </a:t>
            </a:r>
            <a:r>
              <a:rPr lang="en-US" altLang="ko-KR" sz="14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Assertion </a:t>
            </a:r>
            <a:r>
              <a:rPr lang="ko-KR" altLang="en-US" sz="14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생성 기능을 제공함</a:t>
            </a:r>
            <a:endParaRPr lang="en-US" altLang="ko-KR" sz="14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sym typeface="Wingdings 2" pitchFamily="18" charset="2"/>
            </a:endParaRPr>
          </a:p>
          <a:p>
            <a:pPr marL="369888" lvl="1" indent="-285750" eaLnBrk="0" hangingPunct="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endParaRPr lang="en-US" altLang="ko-KR" sz="1400" kern="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sym typeface="Wingdings 2" pitchFamily="18" charset="2"/>
            </a:endParaRPr>
          </a:p>
          <a:p>
            <a:pPr marL="261938" lvl="1" indent="-177800" eaLnBrk="0" hangingPunct="0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endParaRPr lang="en-US" altLang="ko-KR" sz="16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2563" indent="-182563" eaLnBrk="0" hangingPunct="0">
              <a:buClr>
                <a:srgbClr val="0070C0"/>
              </a:buClr>
              <a:buSzPct val="80000"/>
              <a:buFont typeface="Wingdings" panose="05000000000000000000" pitchFamily="2" charset="2"/>
              <a:buChar char="l"/>
              <a:defRPr/>
            </a:pPr>
            <a:endParaRPr lang="en-US" altLang="ko-KR" sz="1800" b="1" dirty="0" smtClean="0">
              <a:ln>
                <a:solidFill>
                  <a:schemeClr val="accent1">
                    <a:shade val="50000"/>
                    <a:alpha val="30000"/>
                  </a:schemeClr>
                </a:solidFill>
              </a:ln>
              <a:latin typeface="+mn-ea"/>
              <a:cs typeface="조선일보명조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1890" y="1916832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spcBef>
                <a:spcPts val="600"/>
              </a:spcBef>
              <a:buBlip>
                <a:blip r:embed="rId4"/>
              </a:buBlip>
            </a:pPr>
            <a:r>
              <a:rPr lang="ko-KR" altLang="en-US" sz="1800" b="1" dirty="0" smtClean="0">
                <a:latin typeface="맑은 고딕" pitchFamily="50" charset="-127"/>
                <a:ea typeface="맑은 고딕" pitchFamily="50" charset="-127"/>
              </a:rPr>
              <a:t>기술의 상세 사양</a:t>
            </a:r>
            <a:endParaRPr lang="en-US" altLang="ko-KR" sz="1800" b="1" dirty="0" smtClean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62249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60462" y="1111399"/>
            <a:ext cx="3240360" cy="733425"/>
            <a:chOff x="141412" y="1124744"/>
            <a:chExt cx="3240360" cy="733425"/>
          </a:xfrm>
        </p:grpSpPr>
        <p:pic>
          <p:nvPicPr>
            <p:cNvPr id="13" name="Picture 127" descr="4_44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1412" y="1124744"/>
              <a:ext cx="3240360" cy="73342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403920" y="1268760"/>
              <a:ext cx="29778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800" dirty="0" smtClean="0">
                  <a:latin typeface="HY견고딕" pitchFamily="18" charset="-127"/>
                  <a:ea typeface="HY견고딕" pitchFamily="18" charset="-127"/>
                </a:rPr>
                <a:t>2. </a:t>
              </a:r>
              <a:r>
                <a:rPr lang="ko-KR" altLang="en-US" sz="1800" dirty="0" smtClean="0">
                  <a:latin typeface="HY견고딕" pitchFamily="18" charset="-127"/>
                  <a:ea typeface="HY견고딕" pitchFamily="18" charset="-127"/>
                </a:rPr>
                <a:t>경쟁기술대비 우수성</a:t>
              </a:r>
              <a:endParaRPr lang="ko-KR" altLang="en-US" sz="1800" dirty="0"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41" name="Group 32"/>
          <p:cNvGrpSpPr>
            <a:grpSpLocks/>
          </p:cNvGrpSpPr>
          <p:nvPr/>
        </p:nvGrpSpPr>
        <p:grpSpPr bwMode="auto">
          <a:xfrm>
            <a:off x="188910" y="98425"/>
            <a:ext cx="674686" cy="644525"/>
            <a:chOff x="287" y="96"/>
            <a:chExt cx="385" cy="336"/>
          </a:xfrm>
        </p:grpSpPr>
        <p:pic>
          <p:nvPicPr>
            <p:cNvPr id="43" name="Picture 33" descr="육면체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7" y="96"/>
              <a:ext cx="385" cy="336"/>
            </a:xfrm>
            <a:prstGeom prst="rect">
              <a:avLst/>
            </a:prstGeom>
            <a:noFill/>
          </p:spPr>
        </p:pic>
        <p:sp>
          <p:nvSpPr>
            <p:cNvPr id="44" name="Text Box 34"/>
            <p:cNvSpPr txBox="1">
              <a:spLocks noChangeArrowheads="1"/>
            </p:cNvSpPr>
            <p:nvPr/>
          </p:nvSpPr>
          <p:spPr bwMode="auto">
            <a:xfrm>
              <a:off x="416" y="119"/>
              <a:ext cx="105" cy="2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201E12"/>
              </a:outerShdw>
            </a:effectLst>
          </p:spPr>
          <p:txBody>
            <a:bodyPr wrap="none">
              <a:spAutoFit/>
              <a:flatTx/>
            </a:bodyPr>
            <a:lstStyle/>
            <a:p>
              <a:pPr marL="0" marR="0" lvl="0" indent="0" defTabSz="914400" eaLnBrk="1" fontAlgn="auto" latinLnBrk="1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ko-KR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S PMincho" pitchFamily="18" charset="-128"/>
                <a:ea typeface="휴먼옛체" pitchFamily="18" charset="-127"/>
              </a:endParaRPr>
            </a:p>
          </p:txBody>
        </p:sp>
      </p:grpSp>
      <p:sp>
        <p:nvSpPr>
          <p:cNvPr id="45" name="Rectangle 35"/>
          <p:cNvSpPr>
            <a:spLocks noChangeArrowheads="1"/>
          </p:cNvSpPr>
          <p:nvPr/>
        </p:nvSpPr>
        <p:spPr bwMode="auto">
          <a:xfrm>
            <a:off x="220660" y="260350"/>
            <a:ext cx="449262" cy="404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uLnTx/>
                <a:uFillTx/>
                <a:latin typeface="HY견고딕" pitchFamily="18" charset="-127"/>
                <a:ea typeface="HY견고딕" pitchFamily="18" charset="-127"/>
              </a:rPr>
              <a:t>Ⅱ</a:t>
            </a:r>
            <a:endParaRPr kumimoji="0" lang="ko-KR" alt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uLnTx/>
              <a:uFillTx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9" name="Rectangle 30"/>
          <p:cNvSpPr>
            <a:spLocks noChangeArrowheads="1"/>
          </p:cNvSpPr>
          <p:nvPr/>
        </p:nvSpPr>
        <p:spPr bwMode="auto">
          <a:xfrm>
            <a:off x="830263" y="53975"/>
            <a:ext cx="4884745" cy="777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HY견고딕" pitchFamily="18" charset="-127"/>
                <a:ea typeface="HY견고딕" pitchFamily="18" charset="-127"/>
              </a:rPr>
              <a:t>개발기술의 주요내용</a:t>
            </a:r>
            <a:r>
              <a:rPr kumimoji="0" lang="en-US" altLang="ko-K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HY견고딕" pitchFamily="18" charset="-127"/>
                <a:ea typeface="HY견고딕" pitchFamily="18" charset="-127"/>
              </a:rPr>
              <a:t>(2)</a:t>
            </a:r>
            <a:endParaRPr kumimoji="0" lang="ko-KR" alt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536" y="2132856"/>
            <a:ext cx="7992888" cy="49476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541338" lvl="1" indent="-187325" eaLnBrk="0" hangingPunct="0">
              <a:spcBef>
                <a:spcPct val="20000"/>
              </a:spcBef>
              <a:buClr>
                <a:srgbClr val="0043C8"/>
              </a:buClr>
              <a:buFont typeface="Wingdings" pitchFamily="2" charset="2"/>
              <a:buChar char="§"/>
              <a:defRPr/>
            </a:pPr>
            <a:r>
              <a:rPr lang="ko-KR" altLang="en-US" sz="18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스마트인증 기술</a:t>
            </a:r>
            <a:endParaRPr lang="en-US" altLang="ko-KR" sz="1800" kern="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sym typeface="Wingdings 2" pitchFamily="18" charset="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5536" y="1772816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spcBef>
                <a:spcPts val="600"/>
              </a:spcBef>
              <a:buBlip>
                <a:blip r:embed="rId4"/>
              </a:buBlip>
            </a:pPr>
            <a:r>
              <a:rPr lang="ko-KR" altLang="en-US" sz="1800" b="1" dirty="0" smtClean="0">
                <a:latin typeface="맑은 고딕" pitchFamily="50" charset="-127"/>
                <a:ea typeface="맑은 고딕" pitchFamily="50" charset="-127"/>
              </a:rPr>
              <a:t>경쟁기술</a:t>
            </a:r>
            <a:r>
              <a:rPr lang="en-US" altLang="ko-KR" sz="1800" b="1" dirty="0" smtClean="0"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800" b="1" dirty="0" smtClean="0">
                <a:latin typeface="맑은 고딕" pitchFamily="50" charset="-127"/>
                <a:ea typeface="맑은 고딕" pitchFamily="50" charset="-127"/>
              </a:rPr>
              <a:t>대체기술 현황</a:t>
            </a:r>
            <a:endParaRPr lang="en-US" altLang="ko-KR" sz="18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2924944"/>
            <a:ext cx="8280920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spcBef>
                <a:spcPts val="600"/>
              </a:spcBef>
              <a:buBlip>
                <a:blip r:embed="rId4"/>
              </a:buBlip>
            </a:pPr>
            <a:r>
              <a:rPr lang="ko-KR" altLang="en-US" sz="1800" b="1" dirty="0" smtClean="0">
                <a:latin typeface="맑은 고딕" pitchFamily="50" charset="-127"/>
                <a:ea typeface="맑은 고딕" pitchFamily="50" charset="-127"/>
              </a:rPr>
              <a:t>경쟁기술</a:t>
            </a:r>
            <a:r>
              <a:rPr lang="en-US" altLang="ko-KR" sz="1800" b="1" dirty="0" smtClean="0"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800" b="1" smtClean="0">
                <a:latin typeface="맑은 고딕" pitchFamily="50" charset="-127"/>
                <a:ea typeface="맑은 고딕" pitchFamily="50" charset="-127"/>
              </a:rPr>
              <a:t>대체기술 대비 우수한 점</a:t>
            </a:r>
            <a:endParaRPr lang="en-US" altLang="ko-KR" sz="18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541338" lvl="1" indent="-187325" eaLnBrk="0" hangingPunct="0">
              <a:spcBef>
                <a:spcPct val="20000"/>
              </a:spcBef>
              <a:buClr>
                <a:srgbClr val="0043C8"/>
              </a:buClr>
              <a:buFont typeface="Wingdings" pitchFamily="2" charset="2"/>
              <a:buChar char="§"/>
              <a:defRPr/>
            </a:pPr>
            <a:r>
              <a:rPr lang="ko-KR" altLang="en-US" sz="18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특정 인증기술에 의존하지 않고</a:t>
            </a:r>
            <a:r>
              <a:rPr lang="en-US" altLang="ko-KR" sz="18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800" kern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다양한 인증기술을 편리하게 사용하며 보안성을 높이는 인증 </a:t>
            </a:r>
            <a:r>
              <a:rPr lang="ko-KR" altLang="en-US" sz="18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서비스를 구현하며</a:t>
            </a:r>
            <a:r>
              <a:rPr lang="en-US" altLang="ko-KR" sz="18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800" ker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국제표준 </a:t>
            </a:r>
            <a:r>
              <a:rPr lang="en-US" altLang="ko-KR" sz="18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FIDO </a:t>
            </a:r>
            <a:r>
              <a:rPr lang="ko-KR" altLang="en-US" sz="1800" ker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인증 기술을 준용하여 기존 </a:t>
            </a:r>
            <a:r>
              <a:rPr lang="ko-KR" altLang="en-US" sz="1800" kern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서비스 서버에서 쉽게 연동할 수 있음</a:t>
            </a:r>
            <a:endParaRPr lang="en-US" altLang="ko-KR" sz="18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21" name="표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281388"/>
              </p:ext>
            </p:extLst>
          </p:nvPr>
        </p:nvGraphicFramePr>
        <p:xfrm>
          <a:off x="669922" y="4410711"/>
          <a:ext cx="7862518" cy="1371716"/>
        </p:xfrm>
        <a:graphic>
          <a:graphicData uri="http://schemas.openxmlformats.org/drawingml/2006/table">
            <a:tbl>
              <a:tblPr firstRow="1" bandRow="1">
                <a:effectLst/>
                <a:tableStyleId>{7DF18680-E054-41AD-8BC1-D1AEF772440D}</a:tableStyleId>
              </a:tblPr>
              <a:tblGrid>
                <a:gridCol w="23599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2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경쟁기술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37" marR="91437" marT="45749" marB="4574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본 기술의 우수성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37" marR="91437" marT="45749" marB="45749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693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스마트인증 기술</a:t>
                      </a:r>
                      <a:endParaRPr lang="ko-KR" altLang="en-US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37" marR="91437" marT="45749" marB="4574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b="1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특정 스마트인증 기술에 한정되지 않고</a:t>
                      </a:r>
                      <a:r>
                        <a:rPr lang="en-US" altLang="ko-KR" sz="1600" b="1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FIDO </a:t>
                      </a:r>
                      <a:r>
                        <a:rPr lang="ko-KR" altLang="en-US" sz="1600" b="1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표준 기반의 다양한 인증 수단과 연계 가능</a:t>
                      </a:r>
                      <a:endParaRPr lang="en-US" altLang="ko-KR" sz="1600" b="1" kern="12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285750" indent="-285750" algn="just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b="1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기 구축된 서비스 서버에서 쉽게 </a:t>
                      </a:r>
                      <a:r>
                        <a:rPr lang="en-US" altLang="ko-KR" sz="1600" b="1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FIDO </a:t>
                      </a:r>
                      <a:r>
                        <a:rPr lang="ko-KR" altLang="en-US" sz="1600" b="1" kern="120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인증 기술을 연동할 수 있음</a:t>
                      </a:r>
                      <a:endParaRPr lang="en-US" altLang="ko-KR" sz="1600" b="1" kern="12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91437" marR="91437" marT="45749" marB="45749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79512" y="1104045"/>
            <a:ext cx="2606005" cy="733425"/>
            <a:chOff x="141412" y="1124744"/>
            <a:chExt cx="3325442" cy="733425"/>
          </a:xfrm>
        </p:grpSpPr>
        <p:pic>
          <p:nvPicPr>
            <p:cNvPr id="13" name="Picture 127" descr="4_44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1412" y="1124744"/>
              <a:ext cx="3240360" cy="73342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489002" y="1268760"/>
              <a:ext cx="29778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800" dirty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  <a:r>
                <a:rPr lang="en-US" altLang="ko-KR" sz="1800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. </a:t>
              </a:r>
              <a:r>
                <a:rPr lang="ko-KR" altLang="en-US" sz="1800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기술의 완성도</a:t>
              </a:r>
              <a:endParaRPr lang="ko-KR" altLang="en-US" sz="18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41" name="Group 32"/>
          <p:cNvGrpSpPr>
            <a:grpSpLocks/>
          </p:cNvGrpSpPr>
          <p:nvPr/>
        </p:nvGrpSpPr>
        <p:grpSpPr bwMode="auto">
          <a:xfrm>
            <a:off x="188910" y="98425"/>
            <a:ext cx="674686" cy="644525"/>
            <a:chOff x="287" y="96"/>
            <a:chExt cx="385" cy="336"/>
          </a:xfrm>
        </p:grpSpPr>
        <p:pic>
          <p:nvPicPr>
            <p:cNvPr id="43" name="Picture 33" descr="육면체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7" y="96"/>
              <a:ext cx="385" cy="336"/>
            </a:xfrm>
            <a:prstGeom prst="rect">
              <a:avLst/>
            </a:prstGeom>
            <a:noFill/>
          </p:spPr>
        </p:pic>
        <p:sp>
          <p:nvSpPr>
            <p:cNvPr id="44" name="Text Box 34"/>
            <p:cNvSpPr txBox="1">
              <a:spLocks noChangeArrowheads="1"/>
            </p:cNvSpPr>
            <p:nvPr/>
          </p:nvSpPr>
          <p:spPr bwMode="auto">
            <a:xfrm>
              <a:off x="416" y="119"/>
              <a:ext cx="105" cy="2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201E12"/>
              </a:outerShdw>
            </a:effectLst>
          </p:spPr>
          <p:txBody>
            <a:bodyPr wrap="none">
              <a:spAutoFit/>
              <a:flatTx/>
            </a:bodyPr>
            <a:lstStyle/>
            <a:p>
              <a:pPr fontAlgn="auto">
                <a:lnSpc>
                  <a:spcPct val="120000"/>
                </a:lnSpc>
                <a:spcAft>
                  <a:spcPts val="0"/>
                </a:spcAft>
                <a:defRPr/>
              </a:pPr>
              <a:endParaRPr lang="en-US" altLang="ko-KR" kern="0">
                <a:solidFill>
                  <a:sysClr val="windowText" lastClr="000000"/>
                </a:solidFill>
                <a:latin typeface="MS PMincho" pitchFamily="18" charset="-128"/>
                <a:ea typeface="휴먼옛체" pitchFamily="18" charset="-127"/>
              </a:endParaRPr>
            </a:p>
          </p:txBody>
        </p:sp>
      </p:grpSp>
      <p:sp>
        <p:nvSpPr>
          <p:cNvPr id="45" name="Rectangle 35"/>
          <p:cNvSpPr>
            <a:spLocks noChangeArrowheads="1"/>
          </p:cNvSpPr>
          <p:nvPr/>
        </p:nvSpPr>
        <p:spPr bwMode="auto">
          <a:xfrm>
            <a:off x="220660" y="260350"/>
            <a:ext cx="449262" cy="404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 latinLnBrk="0">
              <a:spcAft>
                <a:spcPts val="0"/>
              </a:spcAft>
              <a:defRPr/>
            </a:pPr>
            <a:r>
              <a:rPr kumimoji="0" lang="en-US" altLang="ko-KR" sz="2800" b="1" kern="0" dirty="0" smtClean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Ⅱ</a:t>
            </a:r>
            <a:endParaRPr kumimoji="0" lang="ko-KR" altLang="en-US" sz="2800" b="1" kern="0" dirty="0">
              <a:solidFill>
                <a:srgbClr val="FFFFFF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9" name="Rectangle 30"/>
          <p:cNvSpPr>
            <a:spLocks noChangeArrowheads="1"/>
          </p:cNvSpPr>
          <p:nvPr/>
        </p:nvSpPr>
        <p:spPr bwMode="auto">
          <a:xfrm>
            <a:off x="830263" y="53975"/>
            <a:ext cx="4884745" cy="777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 latinLnBrk="0">
              <a:spcAft>
                <a:spcPts val="0"/>
              </a:spcAft>
              <a:defRPr/>
            </a:pPr>
            <a:r>
              <a:rPr kumimoji="0" lang="ko-KR" altLang="en-US" sz="2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rPr>
              <a:t>개발기술의 주요내용</a:t>
            </a:r>
            <a:r>
              <a:rPr kumimoji="0" lang="en-US" altLang="ko-KR" sz="2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rPr>
              <a:t>(3)</a:t>
            </a:r>
            <a:endParaRPr kumimoji="0" lang="ko-KR" altLang="en-US" sz="28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2077494"/>
            <a:ext cx="7992888" cy="106347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541338" lvl="1" indent="-187325" eaLnBrk="0" hangingPunct="0">
              <a:spcBef>
                <a:spcPct val="20000"/>
              </a:spcBef>
              <a:buClr>
                <a:srgbClr val="0043C8"/>
              </a:buClr>
              <a:buFont typeface="Wingdings" pitchFamily="2" charset="2"/>
              <a:buChar char="§"/>
              <a:defRPr/>
            </a:pPr>
            <a:r>
              <a:rPr lang="en-US" altLang="ko-KR" sz="18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2017</a:t>
            </a:r>
            <a:r>
              <a:rPr lang="ko-KR" altLang="en-US" sz="18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년 하반기</a:t>
            </a:r>
            <a:endParaRPr lang="en-US" altLang="ko-KR" sz="18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719138" lvl="2" indent="-177800" eaLnBrk="0" hangingPunct="0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n-US" altLang="ko-KR" sz="15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FIDO 2.0 </a:t>
            </a:r>
            <a:r>
              <a:rPr lang="ko-KR" altLang="en-US" sz="15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서버</a:t>
            </a:r>
            <a:r>
              <a:rPr lang="en-US" altLang="ko-KR" sz="15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en-US" altLang="ko-KR" sz="15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FIDO </a:t>
            </a:r>
            <a:r>
              <a:rPr lang="en-US" altLang="ko-KR" sz="15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2.0 </a:t>
            </a:r>
            <a:r>
              <a:rPr lang="en-US" altLang="ko-KR" sz="15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SW </a:t>
            </a:r>
            <a:r>
              <a:rPr lang="ko-KR" altLang="en-US" sz="1500" kern="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패스코드</a:t>
            </a:r>
            <a:r>
              <a:rPr lang="ko-KR" altLang="en-US" sz="15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500" kern="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인증장치</a:t>
            </a:r>
            <a:endParaRPr lang="en-US" altLang="ko-KR" sz="1600" kern="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639763" lvl="1" indent="-182563" eaLnBrk="0" hangingPunct="0">
              <a:buClr>
                <a:srgbClr val="0070C0"/>
              </a:buClr>
              <a:buSzPct val="80000"/>
              <a:buFont typeface="Wingdings" panose="05000000000000000000" pitchFamily="2" charset="2"/>
              <a:buChar char="l"/>
              <a:defRPr/>
            </a:pPr>
            <a:endParaRPr lang="en-US" altLang="ko-KR" sz="1800" b="1" dirty="0" smtClean="0">
              <a:ln>
                <a:solidFill>
                  <a:schemeClr val="accent1">
                    <a:shade val="50000"/>
                    <a:alpha val="30000"/>
                  </a:schemeClr>
                </a:solidFill>
              </a:ln>
              <a:latin typeface="+mn-ea"/>
              <a:cs typeface="조선일보명조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536" y="1772816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spcBef>
                <a:spcPts val="600"/>
              </a:spcBef>
              <a:buBlip>
                <a:blip r:embed="rId4"/>
              </a:buBlip>
            </a:pPr>
            <a:r>
              <a:rPr lang="ko-KR" altLang="en-US" sz="1800" b="1" dirty="0" smtClean="0">
                <a:latin typeface="맑은 고딕" pitchFamily="50" charset="-127"/>
                <a:ea typeface="맑은 고딕" pitchFamily="50" charset="-127"/>
              </a:rPr>
              <a:t>기술개발 완료시기 및 완성도</a:t>
            </a:r>
            <a:endParaRPr lang="en-US" altLang="ko-KR" sz="18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9166" y="3117583"/>
            <a:ext cx="7992888" cy="333886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541338" lvl="1" indent="-187325" eaLnBrk="0" hangingPunct="0">
              <a:spcBef>
                <a:spcPct val="20000"/>
              </a:spcBef>
              <a:buClr>
                <a:srgbClr val="0043C8"/>
              </a:buClr>
              <a:buFont typeface="Wingdings" pitchFamily="2" charset="2"/>
              <a:buChar char="§"/>
              <a:defRPr/>
            </a:pPr>
            <a:r>
              <a:rPr lang="en-US" altLang="ko-KR" sz="18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FIDO2 </a:t>
            </a:r>
            <a:r>
              <a:rPr lang="ko-KR" altLang="en-US" sz="18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서버 </a:t>
            </a:r>
            <a:r>
              <a:rPr lang="ko-KR" altLang="en-US" sz="18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기술</a:t>
            </a:r>
            <a:endParaRPr lang="en-US" altLang="ko-KR" sz="18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sym typeface="Wingdings 2" pitchFamily="18" charset="2"/>
            </a:endParaRPr>
          </a:p>
          <a:p>
            <a:pPr marL="719138" lvl="2" indent="-177800" eaLnBrk="0" hangingPunct="0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n-US" altLang="ko-KR" sz="14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W3C </a:t>
            </a:r>
            <a:r>
              <a:rPr lang="en-US" altLang="ko-KR" sz="14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Web Authentication Message </a:t>
            </a:r>
            <a:r>
              <a:rPr lang="ko-KR" altLang="en-US" sz="14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처리 기술</a:t>
            </a:r>
          </a:p>
          <a:p>
            <a:pPr marL="719138" lvl="2" indent="-177800" eaLnBrk="0" hangingPunct="0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n-US" altLang="ko-KR" sz="14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W3C </a:t>
            </a:r>
            <a:r>
              <a:rPr lang="en-US" altLang="ko-KR" sz="14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Web Authentication Attestation Statement </a:t>
            </a:r>
            <a:r>
              <a:rPr lang="ko-KR" altLang="en-US" sz="14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포맷 검증 기술</a:t>
            </a:r>
          </a:p>
          <a:p>
            <a:pPr marL="719138" lvl="2" indent="-177800" eaLnBrk="0" hangingPunct="0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n-US" altLang="ko-KR" sz="14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W3C </a:t>
            </a:r>
            <a:r>
              <a:rPr lang="en-US" altLang="ko-KR" sz="14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Web Authentication Credential/Assertion </a:t>
            </a:r>
            <a:r>
              <a:rPr lang="ko-KR" altLang="en-US" sz="14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생성 요청 및 검증 기술</a:t>
            </a:r>
          </a:p>
          <a:p>
            <a:pPr marL="719138" lvl="2" indent="-177800" eaLnBrk="0" hangingPunct="0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n-US" altLang="ko-KR" sz="14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FIDO </a:t>
            </a:r>
            <a:r>
              <a:rPr lang="en-US" altLang="ko-KR" sz="14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2.0 </a:t>
            </a:r>
            <a:r>
              <a:rPr lang="ko-KR" altLang="en-US" sz="14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서버 관리 기술</a:t>
            </a:r>
            <a:endParaRPr lang="en-US" altLang="ko-KR" sz="1400" kern="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sym typeface="Wingdings 2" pitchFamily="18" charset="2"/>
            </a:endParaRPr>
          </a:p>
          <a:p>
            <a:pPr marL="541338" lvl="1" indent="-187325" eaLnBrk="0" hangingPunct="0">
              <a:spcBef>
                <a:spcPct val="20000"/>
              </a:spcBef>
              <a:buClr>
                <a:srgbClr val="0043C8"/>
              </a:buClr>
              <a:buFont typeface="Wingdings" pitchFamily="2" charset="2"/>
              <a:buChar char="§"/>
              <a:defRPr/>
            </a:pPr>
            <a:r>
              <a:rPr lang="en-US" altLang="ko-KR" sz="18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FIDO2 </a:t>
            </a:r>
            <a:r>
              <a:rPr lang="en-US" altLang="ko-KR" sz="18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SW</a:t>
            </a:r>
            <a:r>
              <a:rPr lang="ko-KR" altLang="en-US" sz="18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800" kern="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인증장치</a:t>
            </a:r>
            <a:r>
              <a:rPr lang="ko-KR" altLang="en-US" sz="18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8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기술</a:t>
            </a:r>
            <a:endParaRPr lang="en-US" altLang="ko-KR" sz="18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sym typeface="Wingdings 2" pitchFamily="18" charset="2"/>
            </a:endParaRPr>
          </a:p>
          <a:p>
            <a:pPr marL="719138" lvl="2" indent="-177800" eaLnBrk="0" hangingPunct="0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n-US" altLang="ko-KR" sz="14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W3C </a:t>
            </a:r>
            <a:r>
              <a:rPr lang="en-US" altLang="ko-KR" sz="14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Web Authentication Credential </a:t>
            </a:r>
            <a:r>
              <a:rPr lang="ko-KR" altLang="en-US" sz="14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생성 기술</a:t>
            </a:r>
          </a:p>
          <a:p>
            <a:pPr marL="719138" lvl="2" indent="-177800" eaLnBrk="0" hangingPunct="0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n-US" altLang="ko-KR" sz="14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W3C </a:t>
            </a:r>
            <a:r>
              <a:rPr lang="en-US" altLang="ko-KR" sz="14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Web Authentication Assertion </a:t>
            </a:r>
            <a:r>
              <a:rPr lang="ko-KR" altLang="en-US" sz="14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생성 </a:t>
            </a:r>
            <a:r>
              <a:rPr lang="ko-KR" altLang="en-US" sz="14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기술</a:t>
            </a:r>
            <a:endParaRPr lang="en-US" altLang="ko-KR" sz="1400" kern="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sym typeface="Wingdings 2" pitchFamily="18" charset="2"/>
            </a:endParaRPr>
          </a:p>
          <a:p>
            <a:pPr marL="719138" lvl="2" indent="-177800" eaLnBrk="0" hangingPunct="0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n-US" altLang="ko-KR" sz="14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CTAP-BLE </a:t>
            </a:r>
            <a:r>
              <a:rPr lang="ko-KR" altLang="en-US" sz="14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통신 기술</a:t>
            </a:r>
            <a:endParaRPr lang="en-US" altLang="ko-KR" sz="1400" kern="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sym typeface="Wingdings 2" pitchFamily="18" charset="2"/>
            </a:endParaRPr>
          </a:p>
          <a:p>
            <a:pPr marL="541338" lvl="1" indent="-187325" eaLnBrk="0" hangingPunct="0">
              <a:spcBef>
                <a:spcPct val="20000"/>
              </a:spcBef>
              <a:buClr>
                <a:srgbClr val="0043C8"/>
              </a:buClr>
              <a:buFont typeface="Wingdings" pitchFamily="2" charset="2"/>
              <a:buChar char="§"/>
              <a:defRPr/>
            </a:pPr>
            <a:r>
              <a:rPr lang="en-US" altLang="ko-KR" sz="18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FIDO2 </a:t>
            </a:r>
            <a:r>
              <a:rPr lang="ko-KR" altLang="en-US" sz="1800" kern="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아이폰용</a:t>
            </a:r>
            <a:r>
              <a:rPr lang="ko-KR" altLang="en-US" sz="18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8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SW</a:t>
            </a:r>
            <a:r>
              <a:rPr lang="ko-KR" altLang="en-US" sz="18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800" kern="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인증장치</a:t>
            </a:r>
            <a:r>
              <a:rPr lang="ko-KR" altLang="en-US" sz="18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8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기술</a:t>
            </a:r>
            <a:endParaRPr lang="en-US" altLang="ko-KR" sz="18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sym typeface="Wingdings 2" pitchFamily="18" charset="2"/>
            </a:endParaRPr>
          </a:p>
          <a:p>
            <a:pPr marL="719138" lvl="2" indent="-177800" eaLnBrk="0" hangingPunct="0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n-US" altLang="ko-KR" sz="14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W3C Web Authentication Credential </a:t>
            </a:r>
            <a:r>
              <a:rPr lang="ko-KR" altLang="en-US" sz="14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생성 기술</a:t>
            </a:r>
          </a:p>
          <a:p>
            <a:pPr marL="719138" lvl="2" indent="-177800" eaLnBrk="0" hangingPunct="0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n-US" altLang="ko-KR" sz="14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W3C Web Authentication Assertion </a:t>
            </a:r>
            <a:r>
              <a:rPr lang="ko-KR" altLang="en-US" sz="14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생성 </a:t>
            </a:r>
            <a:r>
              <a:rPr lang="ko-KR" altLang="en-US" sz="14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기술</a:t>
            </a:r>
            <a:endParaRPr lang="en-US" altLang="ko-KR" sz="1400" kern="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sym typeface="Wingdings 2" pitchFamily="18" charset="2"/>
            </a:endParaRPr>
          </a:p>
          <a:p>
            <a:pPr marL="719138" lvl="2" indent="-177800" eaLnBrk="0" hangingPunct="0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n-US" altLang="ko-KR" sz="14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CTAP-BLE </a:t>
            </a:r>
            <a:r>
              <a:rPr lang="ko-KR" altLang="en-US" sz="14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통신 기술</a:t>
            </a:r>
            <a:endParaRPr lang="en-US" altLang="ko-KR" sz="14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sym typeface="Wingdings 2" pitchFamily="18" charset="2"/>
            </a:endParaRPr>
          </a:p>
          <a:p>
            <a:pPr marL="541338" lvl="2" eaLnBrk="0" hangingPunct="0">
              <a:spcBef>
                <a:spcPct val="20000"/>
              </a:spcBef>
              <a:buClr>
                <a:srgbClr val="FF0000"/>
              </a:buClr>
              <a:defRPr/>
            </a:pPr>
            <a:endParaRPr lang="en-US" altLang="ko-KR" sz="16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sym typeface="Wingdings 2" pitchFamily="18" charset="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5536" y="2757543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spcBef>
                <a:spcPts val="600"/>
              </a:spcBef>
              <a:buBlip>
                <a:blip r:embed="rId4"/>
              </a:buBlip>
            </a:pPr>
            <a:r>
              <a:rPr lang="ko-KR" altLang="en-US" sz="1800" b="1" dirty="0" smtClean="0">
                <a:latin typeface="맑은 고딕" pitchFamily="50" charset="-127"/>
                <a:ea typeface="맑은 고딕" pitchFamily="50" charset="-127"/>
              </a:rPr>
              <a:t>기술이전 범위 및 내용</a:t>
            </a:r>
            <a:endParaRPr lang="en-US" altLang="ko-KR" sz="1800" b="1" dirty="0" smtClean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37305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79512" y="1111399"/>
            <a:ext cx="2606005" cy="733425"/>
            <a:chOff x="141412" y="1124744"/>
            <a:chExt cx="3325442" cy="733425"/>
          </a:xfrm>
        </p:grpSpPr>
        <p:pic>
          <p:nvPicPr>
            <p:cNvPr id="13" name="Picture 127" descr="4_44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1412" y="1124744"/>
              <a:ext cx="3240360" cy="73342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489002" y="1268760"/>
              <a:ext cx="29778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800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4. </a:t>
              </a:r>
              <a:r>
                <a:rPr lang="ko-KR" altLang="en-US" sz="1800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표준화 및 특허</a:t>
              </a:r>
              <a:endParaRPr lang="ko-KR" altLang="en-US" sz="18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41" name="Group 32"/>
          <p:cNvGrpSpPr>
            <a:grpSpLocks/>
          </p:cNvGrpSpPr>
          <p:nvPr/>
        </p:nvGrpSpPr>
        <p:grpSpPr bwMode="auto">
          <a:xfrm>
            <a:off x="188910" y="98425"/>
            <a:ext cx="674686" cy="644525"/>
            <a:chOff x="287" y="96"/>
            <a:chExt cx="385" cy="336"/>
          </a:xfrm>
        </p:grpSpPr>
        <p:pic>
          <p:nvPicPr>
            <p:cNvPr id="43" name="Picture 33" descr="육면체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7" y="96"/>
              <a:ext cx="385" cy="336"/>
            </a:xfrm>
            <a:prstGeom prst="rect">
              <a:avLst/>
            </a:prstGeom>
            <a:noFill/>
          </p:spPr>
        </p:pic>
        <p:sp>
          <p:nvSpPr>
            <p:cNvPr id="44" name="Text Box 34"/>
            <p:cNvSpPr txBox="1">
              <a:spLocks noChangeArrowheads="1"/>
            </p:cNvSpPr>
            <p:nvPr/>
          </p:nvSpPr>
          <p:spPr bwMode="auto">
            <a:xfrm>
              <a:off x="416" y="119"/>
              <a:ext cx="105" cy="2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201E12"/>
              </a:outerShdw>
            </a:effectLst>
          </p:spPr>
          <p:txBody>
            <a:bodyPr wrap="none">
              <a:spAutoFit/>
              <a:flatTx/>
            </a:bodyPr>
            <a:lstStyle/>
            <a:p>
              <a:pPr fontAlgn="auto">
                <a:lnSpc>
                  <a:spcPct val="120000"/>
                </a:lnSpc>
                <a:spcAft>
                  <a:spcPts val="0"/>
                </a:spcAft>
                <a:defRPr/>
              </a:pPr>
              <a:endParaRPr lang="en-US" altLang="ko-KR" kern="0">
                <a:solidFill>
                  <a:sysClr val="windowText" lastClr="000000"/>
                </a:solidFill>
                <a:latin typeface="MS PMincho" pitchFamily="18" charset="-128"/>
                <a:ea typeface="휴먼옛체" pitchFamily="18" charset="-127"/>
              </a:endParaRPr>
            </a:p>
          </p:txBody>
        </p:sp>
      </p:grpSp>
      <p:sp>
        <p:nvSpPr>
          <p:cNvPr id="45" name="Rectangle 35"/>
          <p:cNvSpPr>
            <a:spLocks noChangeArrowheads="1"/>
          </p:cNvSpPr>
          <p:nvPr/>
        </p:nvSpPr>
        <p:spPr bwMode="auto">
          <a:xfrm>
            <a:off x="220660" y="260350"/>
            <a:ext cx="449262" cy="404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 latinLnBrk="0">
              <a:spcAft>
                <a:spcPts val="0"/>
              </a:spcAft>
              <a:defRPr/>
            </a:pPr>
            <a:r>
              <a:rPr kumimoji="0" lang="en-US" altLang="ko-KR" sz="2800" b="1" kern="0" dirty="0" smtClean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Ⅱ</a:t>
            </a:r>
            <a:endParaRPr kumimoji="0" lang="ko-KR" altLang="en-US" sz="2800" b="1" kern="0" dirty="0">
              <a:solidFill>
                <a:srgbClr val="FFFFFF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9" name="Rectangle 30"/>
          <p:cNvSpPr>
            <a:spLocks noChangeArrowheads="1"/>
          </p:cNvSpPr>
          <p:nvPr/>
        </p:nvSpPr>
        <p:spPr bwMode="auto">
          <a:xfrm>
            <a:off x="830263" y="53975"/>
            <a:ext cx="4884745" cy="777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 latinLnBrk="0">
              <a:spcAft>
                <a:spcPts val="0"/>
              </a:spcAft>
              <a:defRPr/>
            </a:pPr>
            <a:r>
              <a:rPr kumimoji="0" lang="ko-KR" altLang="en-US" sz="2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rPr>
              <a:t>개발기술의 주요내용</a:t>
            </a:r>
            <a:r>
              <a:rPr kumimoji="0" lang="en-US" altLang="ko-KR" sz="2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rPr>
              <a:t>(4)</a:t>
            </a:r>
            <a:endParaRPr kumimoji="0" lang="ko-KR" altLang="en-US" sz="28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552" y="2132855"/>
            <a:ext cx="7992888" cy="172819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541338" lvl="1" indent="-187325" eaLnBrk="0" hangingPunct="0">
              <a:spcBef>
                <a:spcPct val="20000"/>
              </a:spcBef>
              <a:buClr>
                <a:srgbClr val="0043C8"/>
              </a:buClr>
              <a:buFont typeface="Wingdings" pitchFamily="2" charset="2"/>
              <a:buChar char="§"/>
              <a:defRPr/>
            </a:pPr>
            <a:r>
              <a:rPr lang="en-US" altLang="ko-KR" sz="18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FIDO </a:t>
            </a:r>
            <a:r>
              <a:rPr lang="en-US" altLang="ko-KR" sz="18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2 </a:t>
            </a:r>
            <a:r>
              <a:rPr lang="en-US" altLang="ko-KR" sz="18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(W3C Web Authentication API)</a:t>
            </a:r>
            <a:endParaRPr lang="en-US" altLang="ko-KR" sz="18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719138" lvl="2" indent="-177800" eaLnBrk="0" hangingPunct="0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n-US" altLang="ko-KR" sz="16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FIDO</a:t>
            </a:r>
            <a:r>
              <a:rPr lang="ko-KR" altLang="en-US" sz="16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는</a:t>
            </a:r>
            <a:r>
              <a:rPr lang="en-US" altLang="ko-KR" sz="16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ETRI</a:t>
            </a:r>
            <a:r>
              <a:rPr lang="ko-KR" altLang="en-US" sz="16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를 비롯한 </a:t>
            </a:r>
            <a:r>
              <a:rPr lang="en-US" altLang="ko-KR" sz="16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Google, Microsoft, </a:t>
            </a:r>
            <a:r>
              <a:rPr lang="en-US" altLang="ko-KR" sz="1600" kern="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Paypal</a:t>
            </a:r>
            <a:r>
              <a:rPr lang="en-US" altLang="ko-KR" sz="16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Alibaba, VISA </a:t>
            </a:r>
            <a:r>
              <a:rPr lang="ko-KR" altLang="en-US" sz="16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등 </a:t>
            </a:r>
            <a:r>
              <a:rPr lang="en-US" altLang="ko-KR" sz="16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260</a:t>
            </a:r>
            <a:r>
              <a:rPr lang="ko-KR" altLang="en-US" sz="16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여 업체가 참여하여 기존 패스워드를 대체하는 강력하면서도 편리한 </a:t>
            </a:r>
            <a:r>
              <a:rPr lang="ko-KR" altLang="en-US" sz="1600" kern="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인증기술을</a:t>
            </a:r>
            <a:r>
              <a:rPr lang="ko-KR" altLang="en-US" sz="16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개발하는 </a:t>
            </a:r>
            <a:r>
              <a:rPr lang="ko-KR" altLang="en-US" sz="16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국제 연합체임</a:t>
            </a:r>
            <a:endParaRPr lang="en-US" altLang="ko-KR" sz="1600" kern="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719138" lvl="2" indent="-177800" eaLnBrk="0" hangingPunct="0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n-US" altLang="ko-KR" sz="16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2014</a:t>
            </a:r>
            <a:r>
              <a:rPr lang="ko-KR" altLang="en-US" sz="16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en-US" altLang="ko-KR" sz="16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12</a:t>
            </a:r>
            <a:r>
              <a:rPr lang="ko-KR" altLang="en-US" sz="16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월 </a:t>
            </a:r>
            <a:r>
              <a:rPr lang="en-US" altLang="ko-KR" sz="16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FIDO </a:t>
            </a:r>
            <a:r>
              <a:rPr lang="en-US" altLang="ko-KR" sz="16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1.0 </a:t>
            </a:r>
            <a:r>
              <a:rPr lang="ko-KR" altLang="en-US" sz="16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규격 제정 </a:t>
            </a:r>
            <a:r>
              <a:rPr lang="ko-KR" altLang="en-US" sz="16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완료</a:t>
            </a:r>
            <a:endParaRPr lang="en-US" altLang="ko-KR" sz="1600" kern="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719138" lvl="2" indent="-177800" eaLnBrk="0" hangingPunct="0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n-US" altLang="ko-KR" sz="16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2015</a:t>
            </a:r>
            <a:r>
              <a:rPr lang="ko-KR" altLang="en-US" sz="16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년부터 </a:t>
            </a:r>
            <a:r>
              <a:rPr lang="en-US" altLang="ko-KR" sz="16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W3C</a:t>
            </a:r>
            <a:r>
              <a:rPr lang="ko-KR" altLang="en-US" sz="16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는 </a:t>
            </a:r>
            <a:r>
              <a:rPr lang="ko-KR" altLang="en-US" sz="16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웹 브라우저에서 동작하는 </a:t>
            </a:r>
            <a:r>
              <a:rPr lang="en-US" altLang="ko-KR" sz="16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FIDO </a:t>
            </a:r>
            <a:r>
              <a:rPr lang="en-US" altLang="ko-KR" sz="16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2 </a:t>
            </a:r>
            <a:r>
              <a:rPr lang="ko-KR" altLang="en-US" sz="16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규격을 제정하고 있음</a:t>
            </a:r>
            <a:endParaRPr lang="en-US" altLang="ko-KR" sz="1600" kern="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719138" lvl="2" indent="-177800" eaLnBrk="0" hangingPunct="0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endParaRPr lang="en-US" altLang="ko-KR" sz="16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536" y="1772816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spcBef>
                <a:spcPts val="600"/>
              </a:spcBef>
              <a:buBlip>
                <a:blip r:embed="rId4"/>
              </a:buBlip>
            </a:pPr>
            <a:r>
              <a:rPr lang="ko-KR" altLang="en-US" sz="1800" b="1" dirty="0" smtClean="0">
                <a:latin typeface="맑은 고딕" pitchFamily="50" charset="-127"/>
                <a:ea typeface="맑은 고딕" pitchFamily="50" charset="-127"/>
              </a:rPr>
              <a:t>표준화 동향</a:t>
            </a:r>
            <a:endParaRPr lang="en-US" altLang="ko-KR" sz="18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7022" y="3964413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spcBef>
                <a:spcPts val="600"/>
              </a:spcBef>
              <a:buBlip>
                <a:blip r:embed="rId4"/>
              </a:buBlip>
            </a:pPr>
            <a:r>
              <a:rPr lang="ko-KR" altLang="en-US" sz="1800" b="1" dirty="0" smtClean="0">
                <a:latin typeface="맑은 고딕" pitchFamily="50" charset="-127"/>
                <a:ea typeface="맑은 고딕" pitchFamily="50" charset="-127"/>
              </a:rPr>
              <a:t>보유 특허</a:t>
            </a:r>
            <a:endParaRPr lang="en-US" altLang="ko-KR" sz="18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502148"/>
              </p:ext>
            </p:extLst>
          </p:nvPr>
        </p:nvGraphicFramePr>
        <p:xfrm>
          <a:off x="544684" y="4468469"/>
          <a:ext cx="8136905" cy="2036478"/>
        </p:xfrm>
        <a:graphic>
          <a:graphicData uri="http://schemas.openxmlformats.org/drawingml/2006/table">
            <a:tbl>
              <a:tblPr firstRow="1" bandRow="1">
                <a:effectLst/>
                <a:tableStyleId>{7DF18680-E054-41AD-8BC1-D1AEF772440D}</a:tableStyleId>
              </a:tblPr>
              <a:tblGrid>
                <a:gridCol w="1126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67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65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91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7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4545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200" b="1" kern="1200" dirty="0" smtClean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출원</a:t>
                      </a:r>
                      <a:r>
                        <a:rPr lang="en-US" altLang="ko-KR" sz="1200" b="1" kern="1200" dirty="0" smtClean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/</a:t>
                      </a:r>
                      <a:br>
                        <a:rPr lang="en-US" altLang="ko-KR" sz="1200" b="1" kern="1200" dirty="0" smtClean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</a:br>
                      <a:r>
                        <a:rPr lang="ko-KR" altLang="en-US" sz="1200" b="1" kern="1200" dirty="0" smtClean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등록 구분</a:t>
                      </a:r>
                      <a:endParaRPr lang="ko-KR" altLang="en-US" sz="1200" b="1" kern="1200" dirty="0">
                        <a:solidFill>
                          <a:schemeClr val="bg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200" b="1" kern="1200" dirty="0" err="1" smtClean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특허명</a:t>
                      </a:r>
                      <a:endParaRPr lang="ko-KR" altLang="en-US" sz="1200" b="1" kern="1200" dirty="0">
                        <a:solidFill>
                          <a:schemeClr val="bg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200" b="1" kern="1200" dirty="0" err="1" smtClean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출원국</a:t>
                      </a:r>
                      <a:endParaRPr lang="en-US" altLang="ko-KR" sz="1200" b="1" kern="1200" dirty="0" smtClean="0">
                        <a:solidFill>
                          <a:schemeClr val="bg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latinLnBrk="1" hangingPunct="1"/>
                      <a:r>
                        <a:rPr lang="en-US" altLang="ko-KR" sz="1200" b="1" kern="1200" dirty="0" smtClean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200" b="1" kern="1200" smtClean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출원</a:t>
                      </a:r>
                      <a:r>
                        <a:rPr lang="en-US" altLang="ko-KR" sz="1200" b="1" kern="1200" dirty="0" smtClean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</a:t>
                      </a:r>
                      <a:endParaRPr lang="ko-KR" altLang="en-US" sz="1200" b="1" kern="1200" dirty="0">
                        <a:solidFill>
                          <a:schemeClr val="bg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200" b="1" kern="1200" dirty="0" smtClean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출원번호</a:t>
                      </a:r>
                      <a:endParaRPr lang="ko-KR" altLang="en-US" sz="1200" b="1" kern="1200" dirty="0">
                        <a:solidFill>
                          <a:schemeClr val="bg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200" b="1" kern="1200" dirty="0" err="1" smtClean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출원년도</a:t>
                      </a:r>
                      <a:endParaRPr lang="ko-KR" altLang="en-US" sz="1200" b="1" kern="1200" dirty="0">
                        <a:solidFill>
                          <a:schemeClr val="bg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4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출원</a:t>
                      </a:r>
                    </a:p>
                  </a:txBody>
                  <a:tcPr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키 관리 방법 및 </a:t>
                      </a:r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FIDO </a:t>
                      </a:r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소프트웨어 </a:t>
                      </a:r>
                      <a:r>
                        <a:rPr lang="ko-KR" altLang="en-US" sz="1200" kern="120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인증장치</a:t>
                      </a:r>
                      <a:endParaRPr lang="ko-KR" altLang="en-US" sz="1200" kern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한국</a:t>
                      </a:r>
                    </a:p>
                  </a:txBody>
                  <a:tcPr marT="45708" marB="4570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2017-0011291</a:t>
                      </a:r>
                    </a:p>
                  </a:txBody>
                  <a:tcPr marT="45708" marB="4570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2017</a:t>
                      </a:r>
                      <a:endParaRPr lang="en-US" altLang="ko-KR" sz="1200" kern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64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출원</a:t>
                      </a:r>
                    </a:p>
                  </a:txBody>
                  <a:tcPr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단말 장치</a:t>
                      </a:r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서버 장치 및 </a:t>
                      </a:r>
                      <a:r>
                        <a:rPr lang="ko-KR" altLang="en-US" sz="1200" kern="120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블록체인을</a:t>
                      </a:r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이용한 </a:t>
                      </a:r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FIDO </a:t>
                      </a:r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범용 인증 방법</a:t>
                      </a:r>
                      <a:endParaRPr lang="ko-KR" altLang="en-US" sz="1200" kern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한국</a:t>
                      </a:r>
                    </a:p>
                  </a:txBody>
                  <a:tcPr marT="45708" marB="4570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2018-0080792</a:t>
                      </a:r>
                      <a:endParaRPr lang="en-US" altLang="ko-KR" sz="1200" kern="12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2018</a:t>
                      </a:r>
                    </a:p>
                  </a:txBody>
                  <a:tcPr marT="45708" marB="4570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20891"/>
                  </a:ext>
                </a:extLst>
              </a:tr>
              <a:tr h="5264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출원</a:t>
                      </a:r>
                    </a:p>
                  </a:txBody>
                  <a:tcPr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소프트웨어 </a:t>
                      </a:r>
                      <a:r>
                        <a:rPr lang="ko-KR" altLang="en-US" sz="1200" kern="120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인증장치를</a:t>
                      </a:r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위한 키 관리 방법 및 장치 </a:t>
                      </a:r>
                      <a:endParaRPr lang="ko-KR" altLang="en-US" sz="1200" kern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한국</a:t>
                      </a:r>
                    </a:p>
                  </a:txBody>
                  <a:tcPr marT="45708" marB="4570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2017-0003563</a:t>
                      </a:r>
                    </a:p>
                  </a:txBody>
                  <a:tcPr marT="45708" marB="4570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2017</a:t>
                      </a:r>
                      <a:endParaRPr lang="en-US" altLang="ko-KR" sz="1200" kern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7818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63968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고구려 벽화">
      <a:maj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0" cap="flat" cmpd="sng" algn="ctr">
          <a:solidFill>
            <a:srgbClr val="FFFF99"/>
          </a:solidFill>
          <a:prstDash val="solid"/>
          <a:round/>
          <a:headEnd type="oval" w="med" len="med"/>
          <a:tailEnd type="oval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18332</TotalTime>
  <Words>850</Words>
  <Application>Microsoft Office PowerPoint</Application>
  <PresentationFormat>화면 슬라이드 쇼(4:3)</PresentationFormat>
  <Paragraphs>152</Paragraphs>
  <Slides>13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14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8" baseType="lpstr">
      <vt:lpstr>HY견고딕</vt:lpstr>
      <vt:lpstr>HY견명조</vt:lpstr>
      <vt:lpstr>HY헤드라인M</vt:lpstr>
      <vt:lpstr>MS PMincho</vt:lpstr>
      <vt:lpstr>굴림</vt:lpstr>
      <vt:lpstr>맑은 고딕</vt:lpstr>
      <vt:lpstr>-윤고딕340</vt:lpstr>
      <vt:lpstr>조선일보명조</vt:lpstr>
      <vt:lpstr>휴먼옛체</vt:lpstr>
      <vt:lpstr>Arial</vt:lpstr>
      <vt:lpstr>Georgia</vt:lpstr>
      <vt:lpstr>Verdana</vt:lpstr>
      <vt:lpstr>Wingdings</vt:lpstr>
      <vt:lpstr>Wingdings 2</vt:lpstr>
      <vt:lpstr>기본 디자인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조 영섭</cp:lastModifiedBy>
  <cp:revision>1540</cp:revision>
  <cp:lastPrinted>2012-03-26T07:31:38Z</cp:lastPrinted>
  <dcterms:created xsi:type="dcterms:W3CDTF">2004-10-26T02:12:00Z</dcterms:created>
  <dcterms:modified xsi:type="dcterms:W3CDTF">2018-11-22T06:18:51Z</dcterms:modified>
</cp:coreProperties>
</file>