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24" r:id="rId2"/>
    <p:sldId id="425" r:id="rId3"/>
    <p:sldId id="426" r:id="rId4"/>
    <p:sldId id="427" r:id="rId5"/>
    <p:sldId id="428" r:id="rId6"/>
    <p:sldId id="429" r:id="rId7"/>
    <p:sldId id="430" r:id="rId8"/>
    <p:sldId id="431" r:id="rId9"/>
    <p:sldId id="433" r:id="rId10"/>
    <p:sldId id="434" r:id="rId11"/>
    <p:sldId id="435" r:id="rId12"/>
  </p:sldIdLst>
  <p:sldSz cx="9144000" cy="6858000" type="screen4x3"/>
  <p:notesSz cx="6794500" cy="9906000"/>
  <p:embeddedFontLst>
    <p:embeddedFont>
      <p:font typeface="나눔고딕 ExtraBold" panose="020B0600000101010101" charset="-127"/>
      <p:bold r:id="rId15"/>
    </p:embeddedFont>
    <p:embeddedFont>
      <p:font typeface="HY헤드라인M" panose="02030600000101010101" pitchFamily="18" charset="-127"/>
      <p:regular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나눔고딕" panose="020D0604000000000000" pitchFamily="50" charset="-127"/>
      <p:regular r:id="rId19"/>
      <p:bold r:id="rId20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FFFFFF"/>
    <a:srgbClr val="0000FF"/>
    <a:srgbClr val="3333CC"/>
    <a:srgbClr val="CC9900"/>
    <a:srgbClr val="EAEAEA"/>
    <a:srgbClr val="CCFFFF"/>
    <a:srgbClr val="BFE2F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82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91" y="86"/>
      </p:cViewPr>
      <p:guideLst>
        <p:guide orient="horz" pos="981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228" y="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/>
              <a:t>자율주행차 인적 요인 시장 규모</a:t>
            </a:r>
            <a:endParaRPr lang="en-US" altLang="ko-K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49830927384077"/>
          <c:y val="0.20467592592592593"/>
          <c:w val="0.80261351706036732"/>
          <c:h val="0.6125080198308543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Sheet1!$B$4:$H$4</c:f>
              <c:numCache>
                <c:formatCode>General</c:formatCode>
                <c:ptCount val="7"/>
                <c:pt idx="0">
                  <c:v>2015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2035</c:v>
                </c:pt>
              </c:numCache>
            </c:numRef>
          </c:xVal>
          <c:yVal>
            <c:numRef>
              <c:f>Sheet1!$B$5:$H$5</c:f>
              <c:numCache>
                <c:formatCode>#,##0</c:formatCode>
                <c:ptCount val="7"/>
                <c:pt idx="0" formatCode="General">
                  <c:v>78</c:v>
                </c:pt>
                <c:pt idx="1">
                  <c:v>1472</c:v>
                </c:pt>
                <c:pt idx="2">
                  <c:v>1890</c:v>
                </c:pt>
                <c:pt idx="3">
                  <c:v>2336</c:v>
                </c:pt>
                <c:pt idx="4">
                  <c:v>2881</c:v>
                </c:pt>
                <c:pt idx="5">
                  <c:v>3313</c:v>
                </c:pt>
                <c:pt idx="6">
                  <c:v>11520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4485376"/>
        <c:axId val="1834481568"/>
      </c:scatterChart>
      <c:valAx>
        <c:axId val="1834485376"/>
        <c:scaling>
          <c:orientation val="minMax"/>
          <c:max val="2035"/>
          <c:min val="201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o-KR" altLang="en-US"/>
                  <a:t>년도</a:t>
                </a:r>
              </a:p>
            </c:rich>
          </c:tx>
          <c:layout>
            <c:manualLayout>
              <c:xMode val="edge"/>
              <c:yMode val="edge"/>
              <c:x val="0.50669313210848632"/>
              <c:y val="0.901435185185185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834481568"/>
        <c:crosses val="autoZero"/>
        <c:crossBetween val="midCat"/>
      </c:valAx>
      <c:valAx>
        <c:axId val="18344815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o-KR" altLang="en-US"/>
                  <a:t>금액</a:t>
                </a:r>
                <a:r>
                  <a:rPr lang="en-US" altLang="ko-KR"/>
                  <a:t>(</a:t>
                </a:r>
                <a:r>
                  <a:rPr lang="ko-KR" altLang="en-US"/>
                  <a:t>백만불</a:t>
                </a:r>
                <a:r>
                  <a:rPr lang="en-US" altLang="ko-KR"/>
                  <a:t>)</a:t>
                </a:r>
                <a:endParaRPr lang="ko-KR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834485376"/>
        <c:crosses val="autoZero"/>
        <c:crossBetween val="midCat"/>
        <c:min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187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637" tIns="46319" rIns="92637" bIns="46319" numCol="1" anchor="ctr" anchorCtr="0" compatLnSpc="1">
            <a:prstTxWarp prst="textNoShape">
              <a:avLst/>
            </a:prstTxWarp>
            <a:spAutoFit/>
          </a:bodyPr>
          <a:lstStyle>
            <a:lvl1pPr defTabSz="926117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72250" y="92075"/>
            <a:ext cx="187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637" tIns="46319" rIns="92637" bIns="46319" numCol="1" anchor="ctr" anchorCtr="0" compatLnSpc="1">
            <a:prstTxWarp prst="textNoShape">
              <a:avLst/>
            </a:prstTxWarp>
            <a:spAutoFit/>
          </a:bodyPr>
          <a:lstStyle>
            <a:lvl1pPr algn="r" defTabSz="926117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25013"/>
            <a:ext cx="187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637" tIns="46319" rIns="92637" bIns="46319" numCol="1" anchor="b" anchorCtr="0" compatLnSpc="1">
            <a:prstTxWarp prst="textNoShape">
              <a:avLst/>
            </a:prstTxWarp>
            <a:spAutoFit/>
          </a:bodyPr>
          <a:lstStyle>
            <a:lvl1pPr defTabSz="926117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2063" y="9625013"/>
            <a:ext cx="4175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637" tIns="46319" rIns="92637" bIns="46319" numCol="1" anchor="b" anchorCtr="0" compatLnSpc="1">
            <a:prstTxWarp prst="textNoShape">
              <a:avLst/>
            </a:prstTxWarp>
            <a:spAutoFit/>
          </a:bodyPr>
          <a:lstStyle>
            <a:lvl1pPr algn="r" defTabSz="925513" eaLnBrk="1" latinLnBrk="1" hangingPunct="1">
              <a:defRPr sz="1200" smtClean="0"/>
            </a:lvl1pPr>
          </a:lstStyle>
          <a:p>
            <a:pPr>
              <a:defRPr/>
            </a:pPr>
            <a:fld id="{494761E0-8CDD-42DF-BADD-6469538030D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0868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5" rIns="91989" bIns="45995" numCol="1" anchor="t" anchorCtr="0" compatLnSpc="1">
            <a:prstTxWarp prst="textNoShape">
              <a:avLst/>
            </a:prstTxWarp>
          </a:bodyPr>
          <a:lstStyle>
            <a:lvl1pPr defTabSz="919630" eaLnBrk="1" latinLnBrk="1" hangingPunct="1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5" rIns="91989" bIns="45995" numCol="1" anchor="t" anchorCtr="0" compatLnSpc="1">
            <a:prstTxWarp prst="textNoShape">
              <a:avLst/>
            </a:prstTxWarp>
          </a:bodyPr>
          <a:lstStyle>
            <a:lvl1pPr algn="r" defTabSz="919630" eaLnBrk="1" latinLnBrk="1" hangingPunct="1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4538"/>
            <a:ext cx="4949825" cy="3711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5" rIns="91989" bIns="459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문자열 유형을 편집하려면 누르십시오</a:t>
            </a:r>
            <a:r>
              <a:rPr lang="en-US" altLang="ko-KR" noProof="0" smtClean="0"/>
              <a:t>.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세째 수준</a:t>
            </a:r>
          </a:p>
          <a:p>
            <a:pPr lvl="3"/>
            <a:r>
              <a:rPr lang="ko-KR" altLang="en-US" noProof="0" smtClean="0"/>
              <a:t>네째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5" rIns="91989" bIns="45995" numCol="1" anchor="b" anchorCtr="0" compatLnSpc="1">
            <a:prstTxWarp prst="textNoShape">
              <a:avLst/>
            </a:prstTxWarp>
          </a:bodyPr>
          <a:lstStyle>
            <a:lvl1pPr defTabSz="919630" eaLnBrk="1" latinLnBrk="1" hangingPunct="1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5" rIns="91989" bIns="45995" numCol="1" anchor="b" anchorCtr="0" compatLnSpc="1">
            <a:prstTxWarp prst="textNoShape">
              <a:avLst/>
            </a:prstTxWarp>
          </a:bodyPr>
          <a:lstStyle>
            <a:lvl1pPr algn="r" defTabSz="919163" eaLnBrk="1" latin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3A6B34-1D93-4D31-AB81-C4DCCD2C53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5519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40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28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7"/>
          <p:cNvSpPr>
            <a:spLocks noChangeArrowheads="1"/>
          </p:cNvSpPr>
          <p:nvPr userDrawn="1"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DE6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>
              <a:defRPr/>
            </a:pPr>
            <a:endParaRPr lang="ko-KR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문자열 유형을 편집하려면 누르십시오</a:t>
            </a:r>
            <a:r>
              <a:rPr lang="en-US" altLang="ko-KR" smtClean="0"/>
              <a:t>.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세째 수준</a:t>
            </a:r>
          </a:p>
          <a:p>
            <a:pPr lvl="3"/>
            <a:r>
              <a:rPr lang="ko-KR" altLang="en-US" smtClean="0"/>
              <a:t>네째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90588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제목 작성</a:t>
            </a:r>
          </a:p>
        </p:txBody>
      </p:sp>
      <p:pic>
        <p:nvPicPr>
          <p:cNvPr id="1029" name="Picture 46" descr="D:\홍보실\●홍보실 업무 자료\2003홍보실업무보고\상단 이미지(4)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0" descr="D:\2004 기술이전\ETRI CI\2004 변경 로고심볼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2"/>
          <p:cNvSpPr txBox="1">
            <a:spLocks noChangeArrowheads="1"/>
          </p:cNvSpPr>
          <p:nvPr userDrawn="1"/>
        </p:nvSpPr>
        <p:spPr bwMode="auto">
          <a:xfrm>
            <a:off x="1033463" y="6397625"/>
            <a:ext cx="12192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defRPr/>
            </a:pPr>
            <a:r>
              <a:rPr lang="en-US" altLang="ko-KR" sz="1400" dirty="0" smtClean="0">
                <a:latin typeface="나눔고딕 ExtraBold" panose="020B0600000101010101" pitchFamily="50" charset="-127"/>
                <a:ea typeface="나눔고딕 ExtraBold" panose="020B0600000101010101" pitchFamily="50" charset="-127"/>
              </a:rPr>
              <a:t>Proprietary</a:t>
            </a:r>
          </a:p>
        </p:txBody>
      </p:sp>
      <p:pic>
        <p:nvPicPr>
          <p:cNvPr id="1032" name="Picture 93" descr="D:\2004 기술이전\ETRI CI\2004 변경 로고심볼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00813"/>
            <a:ext cx="6096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>
            <a:spLocks noChangeArrowheads="1"/>
          </p:cNvSpPr>
          <p:nvPr userDrawn="1"/>
        </p:nvSpPr>
        <p:spPr bwMode="auto">
          <a:xfrm>
            <a:off x="6565900" y="6421438"/>
            <a:ext cx="2187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2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IoT</a:t>
            </a:r>
            <a:r>
              <a:rPr lang="ko-KR" altLang="en-US" sz="12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연구본부</a:t>
            </a:r>
            <a:r>
              <a:rPr lang="en-US" altLang="ko-KR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초연결통신연구소</a:t>
            </a:r>
            <a:endParaRPr lang="ko-KR" altLang="en-US" sz="12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슬라이드 번호 개체 틀 5"/>
          <p:cNvSpPr txBox="1">
            <a:spLocks/>
          </p:cNvSpPr>
          <p:nvPr userDrawn="1"/>
        </p:nvSpPr>
        <p:spPr>
          <a:xfrm>
            <a:off x="8459788" y="6473825"/>
            <a:ext cx="587375" cy="195263"/>
          </a:xfrm>
          <a:prstGeom prst="rect">
            <a:avLst/>
          </a:prstGeom>
        </p:spPr>
        <p:txBody>
          <a:bodyPr lIns="36000" tIns="0" rIns="36000" bIns="0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>
              <a:defRPr/>
            </a:pPr>
            <a:fld id="{39FB9BAC-CAB8-472F-B8DF-A34CF3330AFF}" type="slidenum">
              <a:rPr lang="ko-KR" altLang="en-US" sz="1200" b="1" smtClean="0">
                <a:latin typeface="나눔고딕" panose="020D0604000000000000" pitchFamily="50" charset="-127"/>
                <a:ea typeface="나눔고딕" panose="020D0604000000000000" pitchFamily="50" charset="-127"/>
                <a:cs typeface="Tahoma" panose="020B0604030504040204" pitchFamily="34" charset="0"/>
              </a:rPr>
              <a:pPr algn="r">
                <a:defRPr/>
              </a:pPr>
              <a:t>‹#›</a:t>
            </a:fld>
            <a:endParaRPr lang="ko-KR" altLang="en-US" sz="1050" b="1" dirty="0" smtClean="0">
              <a:latin typeface="나눔고딕" panose="020D0604000000000000" pitchFamily="50" charset="-127"/>
              <a:ea typeface="나눔고딕" panose="020D0604000000000000" pitchFamily="50" charset="-127"/>
              <a:cs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kumimoji="1" sz="2200" b="1">
          <a:solidFill>
            <a:srgbClr val="0000FF"/>
          </a:solidFill>
          <a:latin typeface="나눔고딕 ExtraBold" panose="020D0904000000000000" pitchFamily="50" charset="-127"/>
          <a:ea typeface="나눔고딕 ExtraBold" panose="020D0904000000000000" pitchFamily="50" charset="-127"/>
          <a:cs typeface="+mn-cs"/>
        </a:defRPr>
      </a:lvl1pPr>
      <a:lvl2pPr marL="742950" indent="-285750" algn="l" rtl="0" eaLnBrk="0" fontAlgn="base" latinLnBrk="1" hangingPunct="0">
        <a:lnSpc>
          <a:spcPct val="15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b="1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400" b="1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100" b="1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100" b="1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바닥글 개체 틀 1"/>
          <p:cNvSpPr>
            <a:spLocks noGrp="1"/>
          </p:cNvSpPr>
          <p:nvPr>
            <p:ph type="ftr" sz="quarter" idx="4294967295"/>
          </p:nvPr>
        </p:nvSpPr>
        <p:spPr bwMode="auto">
          <a:xfrm>
            <a:off x="6080125" y="6400800"/>
            <a:ext cx="25304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v"/>
              <a:defRPr kumimoji="1" sz="2200" b="1">
                <a:solidFill>
                  <a:srgbClr val="0000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742950" indent="-285750" latinLnBrk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kumimoji="1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4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UGS</a:t>
            </a:r>
            <a:r>
              <a:rPr lang="ko-KR" altLang="en-US" sz="1400" b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융합연구단</a:t>
            </a:r>
          </a:p>
        </p:txBody>
      </p:sp>
      <p:sp>
        <p:nvSpPr>
          <p:cNvPr id="4099" name="슬라이드 번호 개체 틀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8963" y="6399213"/>
            <a:ext cx="630237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v"/>
              <a:defRPr kumimoji="1" sz="2200" b="1">
                <a:solidFill>
                  <a:srgbClr val="0000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742950" indent="-285750" latinLnBrk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kumimoji="1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4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C0DEA8-793E-4F65-9117-E483ACA90AA5}" type="slidenum">
              <a:rPr lang="en-US" altLang="ko-KR" sz="1400" b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ko-KR" sz="14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100" name="Rectangle 2054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v"/>
              <a:defRPr kumimoji="1" sz="2200" b="1">
                <a:solidFill>
                  <a:srgbClr val="0000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742950" indent="-285750" latinLnBrk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kumimoji="1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4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101" name="Rectangle 2060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v"/>
              <a:defRPr kumimoji="1" sz="2200" b="1">
                <a:solidFill>
                  <a:srgbClr val="0000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742950" indent="-285750" latinLnBrk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kumimoji="1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4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34863" name="Picture 2063" descr="보고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71" name="Picture 2071" descr="2004 변경 로고심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070" descr="좌우로고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6111875"/>
            <a:ext cx="2816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2066"/>
          <p:cNvSpPr>
            <a:spLocks noChangeArrowheads="1"/>
          </p:cNvSpPr>
          <p:nvPr/>
        </p:nvSpPr>
        <p:spPr bwMode="auto">
          <a:xfrm>
            <a:off x="76200" y="76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v"/>
              <a:defRPr kumimoji="1" sz="2200" b="1">
                <a:solidFill>
                  <a:srgbClr val="0000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742950" indent="-285750" latinLnBrk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kumimoji="1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4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0" i="1" dirty="0">
                <a:solidFill>
                  <a:srgbClr val="5F5F5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IT R&amp;D Global Leader</a:t>
            </a:r>
          </a:p>
        </p:txBody>
      </p:sp>
      <p:sp>
        <p:nvSpPr>
          <p:cNvPr id="13" name="Rectangle 2051"/>
          <p:cNvSpPr>
            <a:spLocks noChangeArrowheads="1"/>
          </p:cNvSpPr>
          <p:nvPr/>
        </p:nvSpPr>
        <p:spPr bwMode="auto">
          <a:xfrm>
            <a:off x="323528" y="838309"/>
            <a:ext cx="8640763" cy="1077218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rgbClr val="D3D3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v"/>
              <a:defRPr kumimoji="1" sz="2200" b="1">
                <a:solidFill>
                  <a:srgbClr val="0000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742950" indent="-285750" latinLnBrk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kumimoji="1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4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굴림체" panose="020B0609000101010101" pitchFamily="49" charset="-127"/>
              <a:buNone/>
            </a:pPr>
            <a:r>
              <a:rPr lang="en-US" altLang="ko-KR" sz="3200" b="0" dirty="0" smtClean="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DVE </a:t>
            </a:r>
            <a:r>
              <a:rPr lang="ko-KR" altLang="en-US" sz="3200" b="0" dirty="0" smtClean="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</a:t>
            </a:r>
            <a:r>
              <a:rPr lang="en-US" altLang="ko-KR" sz="3200" b="0" dirty="0" smtClean="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(Driver, Vehicle, and Environment Monitoring System) </a:t>
            </a:r>
            <a:r>
              <a:rPr lang="ko-KR" altLang="en-US" sz="3200" b="0" dirty="0" smtClean="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 </a:t>
            </a:r>
            <a:endParaRPr lang="ko-KR" altLang="en-US" sz="2000" b="0" dirty="0">
              <a:solidFill>
                <a:srgbClr val="00009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790700" y="4611259"/>
            <a:ext cx="5329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v"/>
              <a:defRPr kumimoji="1" sz="2200" b="1">
                <a:solidFill>
                  <a:srgbClr val="0000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742950" indent="-285750" latinLnBrk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kumimoji="1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4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윤대섭 </a:t>
            </a:r>
            <a:r>
              <a:rPr lang="en-US" altLang="ko-KR" sz="1600" dirty="0" smtClean="0">
                <a:solidFill>
                  <a:schemeClr val="tx1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(eyetracker@etri.re.kr</a:t>
            </a:r>
            <a:r>
              <a:rPr lang="en-US" altLang="ko-KR" sz="1600" dirty="0">
                <a:solidFill>
                  <a:schemeClr val="tx1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)</a:t>
            </a:r>
          </a:p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1600" dirty="0" err="1">
                <a:solidFill>
                  <a:schemeClr val="tx1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IoT</a:t>
            </a:r>
            <a:r>
              <a:rPr lang="ko-KR" altLang="en-US" sz="1600" dirty="0">
                <a:solidFill>
                  <a:schemeClr val="tx1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연구본부</a:t>
            </a:r>
            <a:endParaRPr lang="en-US" altLang="ko-KR" sz="1600" dirty="0">
              <a:solidFill>
                <a:schemeClr val="tx1"/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  <a:p>
            <a:pPr algn="ctr" latinLnBrk="0">
              <a:spcBef>
                <a:spcPct val="0"/>
              </a:spcBef>
              <a:buFontTx/>
              <a:buNone/>
            </a:pPr>
            <a:r>
              <a:rPr lang="ko-KR" altLang="en-US" sz="1600" dirty="0" err="1">
                <a:solidFill>
                  <a:schemeClr val="tx1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초연결통신연구소</a:t>
            </a:r>
            <a:r>
              <a:rPr lang="ko-KR" altLang="en-US" sz="1600" dirty="0">
                <a:solidFill>
                  <a:schemeClr val="tx1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</a:t>
            </a:r>
          </a:p>
        </p:txBody>
      </p:sp>
      <p:sp>
        <p:nvSpPr>
          <p:cNvPr id="15" name="Text Box 2065"/>
          <p:cNvSpPr txBox="1">
            <a:spLocks noChangeArrowheads="1"/>
          </p:cNvSpPr>
          <p:nvPr/>
        </p:nvSpPr>
        <p:spPr bwMode="auto">
          <a:xfrm>
            <a:off x="7119937" y="2589212"/>
            <a:ext cx="1966713" cy="156966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v"/>
              <a:defRPr kumimoji="1" sz="2200" b="1">
                <a:solidFill>
                  <a:srgbClr val="0000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742950" indent="-285750" latinLnBrk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kumimoji="1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4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400" b="0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ETRI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400" b="0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Technology Marketing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400" b="0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98150"/>
            <a:ext cx="7162800" cy="584775"/>
          </a:xfrm>
          <a:noFill/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4D4D4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</a:t>
            </a:r>
            <a:r>
              <a:rPr lang="en-US" altLang="ko-KR" b="0" dirty="0" smtClean="0">
                <a:solidFill>
                  <a:srgbClr val="4D4D4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b="0" dirty="0" smtClean="0">
                <a:solidFill>
                  <a:srgbClr val="4D4D4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국내외 시장 동향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355600" y="1041400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/>
            </a:pPr>
            <a:r>
              <a:rPr lang="en-US" altLang="ko-KR" sz="2400" b="1" dirty="0">
                <a:solidFill>
                  <a:srgbClr val="CC00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400" b="1" dirty="0" smtClean="0">
                <a:solidFill>
                  <a:srgbClr val="CC00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자율주행자동차 세계 </a:t>
            </a:r>
            <a:r>
              <a:rPr lang="ko-KR" altLang="en-US" sz="2400" b="1" dirty="0">
                <a:solidFill>
                  <a:srgbClr val="CC00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시장 규모 </a:t>
            </a:r>
            <a:r>
              <a:rPr lang="ko-KR" altLang="en-US" sz="2400" b="1" dirty="0" smtClean="0">
                <a:solidFill>
                  <a:srgbClr val="CC00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예측</a:t>
            </a:r>
            <a:endParaRPr lang="en-US" altLang="ko-KR" sz="2400" b="1" dirty="0" smtClean="0">
              <a:solidFill>
                <a:srgbClr val="CC006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1" latinLnBrk="1">
              <a:lnSpc>
                <a:spcPct val="150000"/>
              </a:lnSpc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§"/>
              <a:defRPr/>
            </a:pP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보스턴 컨설팅그룹은 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2035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년에는  전세계 자율주행 매출이 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77</a:t>
            </a:r>
            <a:r>
              <a:rPr lang="ko-KR" altLang="en-US" sz="16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억달러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그 중 완전 자율주행 매출은 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38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억 달러에 이르고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2025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년부터 완전자율주행자동차가 도입되어 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2035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년에는 전체 신차판매대수의 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10%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 완전자율주행자동차가 차지할 것으로 전망 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보스턴컨설팅그룹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2015)</a:t>
            </a:r>
            <a:endParaRPr lang="en-US" altLang="ko-KR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/>
            </a:pPr>
            <a:endParaRPr lang="en-US" altLang="ko-KR" sz="2400" b="1" dirty="0">
              <a:solidFill>
                <a:srgbClr val="CC006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2" latinLnBrk="1">
              <a:spcBef>
                <a:spcPct val="20000"/>
              </a:spcBef>
              <a:buFontTx/>
              <a:buChar char="–"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69918064" descr="EMB0000583c08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976"/>
            <a:ext cx="6799917" cy="273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22" descr="D:\과거홍보\●ETRI CIS\연구원 이미지\연구장면(4개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25650"/>
            <a:ext cx="4572000" cy="3579813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23"/>
          <p:cNvSpPr txBox="1">
            <a:spLocks noChangeArrowheads="1"/>
          </p:cNvSpPr>
          <p:nvPr/>
        </p:nvSpPr>
        <p:spPr bwMode="auto">
          <a:xfrm>
            <a:off x="3344863" y="1339850"/>
            <a:ext cx="2667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v"/>
              <a:defRPr kumimoji="1" sz="2200" b="1">
                <a:solidFill>
                  <a:srgbClr val="0000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742950" indent="-285750" latinLnBrk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kumimoji="1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4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o-KR" altLang="en-US" sz="3100" b="0" dirty="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3100" b="0" dirty="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  <p:sp>
        <p:nvSpPr>
          <p:cNvPr id="25604" name="Rectangle 529"/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v"/>
              <a:defRPr kumimoji="1" sz="2200" b="1">
                <a:solidFill>
                  <a:srgbClr val="0000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742950" indent="-285750" latinLnBrk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kumimoji="1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4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5605" name="Rectangle 530"/>
          <p:cNvSpPr>
            <a:spLocks noChangeArrowheads="1"/>
          </p:cNvSpPr>
          <p:nvPr/>
        </p:nvSpPr>
        <p:spPr bwMode="auto">
          <a:xfrm>
            <a:off x="533400" y="6400800"/>
            <a:ext cx="838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v"/>
              <a:defRPr kumimoji="1" sz="2200" b="1">
                <a:solidFill>
                  <a:srgbClr val="0000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742950" indent="-285750" latinLnBrk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kumimoji="1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4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CC0066"/>
              </a:buClr>
              <a:buFont typeface="굴림체" panose="020B0609000101010101" pitchFamily="49" charset="-127"/>
              <a:buNone/>
            </a:pPr>
            <a:r>
              <a:rPr lang="en-US" altLang="ko-KR" sz="1600" dirty="0">
                <a:solidFill>
                  <a:srgbClr val="000099"/>
                </a:solidFill>
              </a:rPr>
              <a:t>♣ </a:t>
            </a:r>
            <a:r>
              <a:rPr lang="ko-KR" altLang="en-US" sz="1600" dirty="0">
                <a:solidFill>
                  <a:srgbClr val="000099"/>
                </a:solidFill>
              </a:rPr>
              <a:t>연락처 </a:t>
            </a:r>
            <a:r>
              <a:rPr lang="en-US" altLang="ko-KR" sz="1600" dirty="0" smtClean="0">
                <a:solidFill>
                  <a:srgbClr val="000099"/>
                </a:solidFill>
              </a:rPr>
              <a:t>: </a:t>
            </a:r>
            <a:r>
              <a:rPr lang="ko-KR" altLang="en-US" sz="1600" dirty="0" smtClean="0">
                <a:solidFill>
                  <a:srgbClr val="000099"/>
                </a:solidFill>
              </a:rPr>
              <a:t>윤대섭 </a:t>
            </a:r>
            <a:r>
              <a:rPr lang="en-US" altLang="ko-KR" sz="1600" dirty="0" smtClean="0">
                <a:solidFill>
                  <a:srgbClr val="000099"/>
                </a:solidFill>
              </a:rPr>
              <a:t>PL</a:t>
            </a:r>
            <a:r>
              <a:rPr lang="ko-KR" altLang="en-US" sz="1600" dirty="0" smtClean="0">
                <a:solidFill>
                  <a:srgbClr val="000099"/>
                </a:solidFill>
              </a:rPr>
              <a:t> </a:t>
            </a:r>
            <a:r>
              <a:rPr lang="en-US" altLang="ko-KR" sz="1600" dirty="0">
                <a:solidFill>
                  <a:srgbClr val="000099"/>
                </a:solidFill>
              </a:rPr>
              <a:t>(</a:t>
            </a:r>
            <a:r>
              <a:rPr lang="en-US" altLang="ko-KR" sz="1600" dirty="0" smtClean="0">
                <a:solidFill>
                  <a:srgbClr val="000099"/>
                </a:solidFill>
              </a:rPr>
              <a:t>042-860-1257, eyetracker</a:t>
            </a:r>
            <a:r>
              <a:rPr lang="en-US" altLang="ko-KR" sz="1600" b="0" dirty="0" smtClean="0">
                <a:solidFill>
                  <a:schemeClr val="tx1"/>
                </a:solidFill>
              </a:rPr>
              <a:t>@etri.re.kr</a:t>
            </a:r>
            <a:r>
              <a:rPr lang="en-US" altLang="ko-KR" sz="1600" dirty="0">
                <a:solidFill>
                  <a:srgbClr val="000099"/>
                </a:solidFill>
              </a:rPr>
              <a:t>) </a:t>
            </a:r>
            <a:r>
              <a:rPr lang="en-US" altLang="ko-KR" sz="1600" dirty="0" err="1">
                <a:solidFill>
                  <a:schemeClr val="tx1"/>
                </a:solidFill>
              </a:rPr>
              <a:t>IoT</a:t>
            </a:r>
            <a:r>
              <a:rPr lang="ko-KR" altLang="en-US" sz="1600" dirty="0">
                <a:solidFill>
                  <a:schemeClr val="tx1"/>
                </a:solidFill>
              </a:rPr>
              <a:t>연구본부</a:t>
            </a:r>
            <a:r>
              <a:rPr lang="en-US" altLang="ko-KR" sz="1600" dirty="0">
                <a:solidFill>
                  <a:schemeClr val="tx1"/>
                </a:solidFill>
              </a:rPr>
              <a:t>/</a:t>
            </a:r>
            <a:r>
              <a:rPr lang="ko-KR" altLang="en-US" sz="1600" dirty="0" err="1">
                <a:solidFill>
                  <a:schemeClr val="tx1"/>
                </a:solidFill>
              </a:rPr>
              <a:t>초연결통신연구소</a:t>
            </a:r>
            <a:endParaRPr lang="en-US" altLang="ko-KR" sz="1600" dirty="0">
              <a:solidFill>
                <a:srgbClr val="000099"/>
              </a:solidFill>
            </a:endParaRPr>
          </a:p>
        </p:txBody>
      </p:sp>
      <p:sp>
        <p:nvSpPr>
          <p:cNvPr id="25606" name="Text Box 531"/>
          <p:cNvSpPr txBox="1">
            <a:spLocks noChangeArrowheads="1"/>
          </p:cNvSpPr>
          <p:nvPr/>
        </p:nvSpPr>
        <p:spPr bwMode="auto">
          <a:xfrm>
            <a:off x="5562600" y="5661025"/>
            <a:ext cx="1600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v"/>
              <a:defRPr kumimoji="1" sz="2200" b="1">
                <a:solidFill>
                  <a:srgbClr val="0000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742950" indent="-285750" latinLnBrk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kumimoji="1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4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500" dirty="0">
                <a:solidFill>
                  <a:srgbClr val="3333CC"/>
                </a:solidFill>
              </a:rPr>
              <a:t>www.etri.re.kr</a:t>
            </a:r>
          </a:p>
        </p:txBody>
      </p:sp>
    </p:spTree>
    <p:extLst>
      <p:ext uri="{BB962C8B-B14F-4D97-AF65-F5344CB8AC3E}">
        <p14:creationId xmlns:p14="http://schemas.microsoft.com/office/powerpoint/2010/main" val="2646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42" descr="D:\홍보실\●홍보실 업무 자료\2003홍보실업무보고\상단 이미지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743"/>
          <p:cNvSpPr>
            <a:spLocks noChangeArrowheads="1"/>
          </p:cNvSpPr>
          <p:nvPr/>
        </p:nvSpPr>
        <p:spPr bwMode="auto">
          <a:xfrm>
            <a:off x="1143000" y="1524000"/>
            <a:ext cx="5715000" cy="4353272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v"/>
              <a:defRPr kumimoji="1" sz="2200" b="1">
                <a:solidFill>
                  <a:srgbClr val="0000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895350" indent="-609600" latinLnBrk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kumimoji="1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4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ko-KR" altLang="en-US" sz="2900" b="0" dirty="0">
                <a:solidFill>
                  <a:srgbClr val="0000CC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목    차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dirty="0">
                <a:solidFill>
                  <a:srgbClr val="FF66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-------------------------------------------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dirty="0" smtClean="0">
                <a:latin typeface="나눔고딕 ExtraBold" panose="020B0600000101010101" charset="-127"/>
                <a:ea typeface="나눔고딕 ExtraBold" panose="020B0600000101010101" charset="-127"/>
              </a:rPr>
              <a:t>1. </a:t>
            </a:r>
            <a:r>
              <a:rPr lang="ko-KR" altLang="en-US" sz="2500" dirty="0" smtClean="0">
                <a:latin typeface="나눔고딕 ExtraBold" panose="020B0600000101010101" charset="-127"/>
                <a:ea typeface="나눔고딕 ExtraBold" panose="020B0600000101010101" charset="-127"/>
              </a:rPr>
              <a:t>기술의 개요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dirty="0" smtClean="0">
                <a:latin typeface="나눔고딕 ExtraBold" panose="020B0600000101010101" charset="-127"/>
                <a:ea typeface="나눔고딕 ExtraBold" panose="020B0600000101010101" charset="-127"/>
              </a:rPr>
              <a:t>2</a:t>
            </a:r>
            <a:r>
              <a:rPr lang="en-US" altLang="ko-KR" sz="2500" dirty="0">
                <a:latin typeface="나눔고딕 ExtraBold" panose="020B0600000101010101" charset="-127"/>
                <a:ea typeface="나눔고딕 ExtraBold" panose="020B0600000101010101" charset="-127"/>
              </a:rPr>
              <a:t>. </a:t>
            </a:r>
            <a:r>
              <a:rPr lang="ko-KR" altLang="en-US" sz="2500" dirty="0" smtClean="0">
                <a:latin typeface="나눔고딕 ExtraBold" panose="020B0600000101010101" charset="-127"/>
                <a:ea typeface="나눔고딕 ExtraBold" panose="020B0600000101010101" charset="-127"/>
              </a:rPr>
              <a:t>기술이전 내용 및 범위</a:t>
            </a:r>
            <a:endParaRPr lang="en-US" altLang="ko-KR" sz="2500" dirty="0" smtClean="0">
              <a:latin typeface="나눔고딕 ExtraBold" panose="020B0600000101010101" charset="-127"/>
              <a:ea typeface="나눔고딕 ExtraBold" panose="020B0600000101010101" charset="-127"/>
            </a:endParaRP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dirty="0" smtClean="0">
                <a:latin typeface="나눔고딕 ExtraBold" panose="020B0600000101010101" charset="-127"/>
                <a:ea typeface="나눔고딕 ExtraBold" panose="020B0600000101010101" charset="-127"/>
              </a:rPr>
              <a:t>3. </a:t>
            </a:r>
            <a:r>
              <a:rPr lang="ko-KR" altLang="en-US" sz="2500" dirty="0" smtClean="0">
                <a:latin typeface="나눔고딕 ExtraBold" panose="020B0600000101010101" charset="-127"/>
                <a:ea typeface="나눔고딕 ExtraBold" panose="020B0600000101010101" charset="-127"/>
              </a:rPr>
              <a:t>경쟁기술과 </a:t>
            </a:r>
            <a:r>
              <a:rPr lang="ko-KR" altLang="en-US" sz="2500" dirty="0">
                <a:latin typeface="나눔고딕 ExtraBold" panose="020B0600000101010101" charset="-127"/>
                <a:ea typeface="나눔고딕 ExtraBold" panose="020B0600000101010101" charset="-127"/>
              </a:rPr>
              <a:t>비교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dirty="0" smtClean="0">
                <a:latin typeface="나눔고딕 ExtraBold" panose="020B0600000101010101" charset="-127"/>
                <a:ea typeface="나눔고딕 ExtraBold" panose="020B0600000101010101" charset="-127"/>
              </a:rPr>
              <a:t>4. </a:t>
            </a:r>
            <a:r>
              <a:rPr lang="ko-KR" altLang="en-US" sz="2500" dirty="0">
                <a:latin typeface="나눔고딕 ExtraBold" panose="020B0600000101010101" charset="-127"/>
                <a:ea typeface="나눔고딕 ExtraBold" panose="020B0600000101010101" charset="-127"/>
              </a:rPr>
              <a:t>기술의 사업성 </a:t>
            </a:r>
            <a:endParaRPr lang="en-US" altLang="ko-KR" sz="2500" dirty="0">
              <a:latin typeface="나눔고딕 ExtraBold" panose="020B0600000101010101" charset="-127"/>
              <a:ea typeface="나눔고딕 ExtraBold" panose="020B0600000101010101" charset="-127"/>
            </a:endParaRP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dirty="0" smtClean="0">
                <a:latin typeface="나눔고딕 ExtraBold" panose="020B0600000101010101" charset="-127"/>
                <a:ea typeface="나눔고딕 ExtraBold" panose="020B0600000101010101" charset="-127"/>
              </a:rPr>
              <a:t>5. </a:t>
            </a:r>
            <a:r>
              <a:rPr lang="ko-KR" altLang="en-US" sz="2500" dirty="0">
                <a:latin typeface="나눔고딕 ExtraBold" panose="020B0600000101010101" charset="-127"/>
                <a:ea typeface="나눔고딕 ExtraBold" panose="020B0600000101010101" charset="-127"/>
              </a:rPr>
              <a:t>국내외 시장 동향</a:t>
            </a:r>
          </a:p>
        </p:txBody>
      </p:sp>
    </p:spTree>
    <p:extLst>
      <p:ext uri="{BB962C8B-B14F-4D97-AF65-F5344CB8AC3E}">
        <p14:creationId xmlns:p14="http://schemas.microsoft.com/office/powerpoint/2010/main" val="35709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v"/>
              <a:defRPr kumimoji="1" sz="2200" b="1">
                <a:solidFill>
                  <a:srgbClr val="0000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742950" indent="-285750" latinLnBrk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kumimoji="1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4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188625"/>
            <a:ext cx="6570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 kern="0" dirty="0" smtClean="0">
                <a:solidFill>
                  <a:srgbClr val="4D4D4D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en-US" altLang="ko-KR" b="0" kern="0" dirty="0" smtClean="0">
                <a:solidFill>
                  <a:srgbClr val="4D4D4D"/>
                </a:solidFill>
                <a:latin typeface="나눔고딕 ExtraBold" pitchFamily="50" charset="-127"/>
                <a:ea typeface="나눔고딕 ExtraBold" pitchFamily="50" charset="-127"/>
              </a:rPr>
              <a:t>. </a:t>
            </a:r>
            <a:r>
              <a:rPr lang="ko-KR" altLang="en-US" b="0" kern="0" dirty="0" smtClean="0">
                <a:solidFill>
                  <a:srgbClr val="4D4D4D"/>
                </a:solidFill>
                <a:latin typeface="나눔고딕 ExtraBold" pitchFamily="50" charset="-127"/>
                <a:ea typeface="나눔고딕 ExtraBold" pitchFamily="50" charset="-127"/>
              </a:rPr>
              <a:t>기술의 개요</a:t>
            </a:r>
            <a:endParaRPr lang="ko-KR" altLang="en-US" sz="2800" b="0" kern="0" dirty="0">
              <a:solidFill>
                <a:srgbClr val="4D4D4D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148" name="내용 개체 틀 2"/>
          <p:cNvSpPr txBox="1">
            <a:spLocks/>
          </p:cNvSpPr>
          <p:nvPr/>
        </p:nvSpPr>
        <p:spPr bwMode="auto">
          <a:xfrm>
            <a:off x="433388" y="1073150"/>
            <a:ext cx="85598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en-US" altLang="ko-KR" sz="2400" b="1" dirty="0" smtClean="0">
                <a:solidFill>
                  <a:srgbClr val="CC00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DVE </a:t>
            </a:r>
            <a:r>
              <a:rPr lang="ko-KR" altLang="en-US" sz="2400" b="1" dirty="0" smtClean="0">
                <a:solidFill>
                  <a:srgbClr val="CC00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시스템</a:t>
            </a:r>
            <a:r>
              <a:rPr lang="en-US" altLang="ko-KR" sz="2400" b="1" dirty="0" smtClean="0">
                <a:solidFill>
                  <a:srgbClr val="CC00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400" b="1" dirty="0" smtClean="0">
                <a:solidFill>
                  <a:srgbClr val="CC00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기술</a:t>
            </a:r>
            <a:endParaRPr lang="en-US" altLang="ko-KR" sz="2400" b="1" dirty="0">
              <a:solidFill>
                <a:srgbClr val="CC006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1" latinLnBrk="1">
              <a:lnSpc>
                <a:spcPts val="24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SAE J3016 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레벨 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2, 3 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수준 자율주행시스템 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(ADS)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은 자율주행이 실패할 경우 인간 운전자에게 </a:t>
            </a:r>
            <a:r>
              <a:rPr lang="ko-KR" altLang="en-US" sz="16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제어권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전환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요청 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(TOR, Take-Over Request)</a:t>
            </a:r>
          </a:p>
          <a:p>
            <a:pPr lvl="1" latinLnBrk="1">
              <a:lnSpc>
                <a:spcPts val="24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성공적인 </a:t>
            </a:r>
            <a:r>
              <a:rPr lang="ko-KR" altLang="en-US" sz="16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제어권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전환을 위해 인간 관점에서 인간 운전자의 상황인지 및 반응을 분석하고 운전자의 정신적 부하 등이 포괄된 총체적 인적 요인 규명을 위한 데이터를 수집하고 </a:t>
            </a:r>
            <a:r>
              <a:rPr lang="ko-KR" altLang="en-US" sz="16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모니터링하는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기술</a:t>
            </a:r>
            <a:endParaRPr lang="en-US" altLang="ko-KR" sz="16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3573016"/>
            <a:ext cx="4392488" cy="2615103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9" y="3861048"/>
            <a:ext cx="3994596" cy="1804965"/>
          </a:xfrm>
          <a:prstGeom prst="rect">
            <a:avLst/>
          </a:prstGeom>
        </p:spPr>
      </p:pic>
      <p:sp>
        <p:nvSpPr>
          <p:cNvPr id="62" name="직사각형 61"/>
          <p:cNvSpPr/>
          <p:nvPr/>
        </p:nvSpPr>
        <p:spPr>
          <a:xfrm>
            <a:off x="1763688" y="3789040"/>
            <a:ext cx="1368152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7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188625"/>
            <a:ext cx="6570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 kern="0" dirty="0" smtClean="0">
                <a:solidFill>
                  <a:srgbClr val="4D4D4D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en-US" altLang="ko-KR" b="0" kern="0" dirty="0" smtClean="0">
                <a:solidFill>
                  <a:srgbClr val="4D4D4D"/>
                </a:solidFill>
                <a:latin typeface="나눔고딕 ExtraBold" pitchFamily="50" charset="-127"/>
                <a:ea typeface="나눔고딕 ExtraBold" pitchFamily="50" charset="-127"/>
              </a:rPr>
              <a:t>. </a:t>
            </a:r>
            <a:r>
              <a:rPr lang="ko-KR" altLang="en-US" b="0" kern="0" dirty="0" smtClean="0">
                <a:solidFill>
                  <a:srgbClr val="4D4D4D"/>
                </a:solidFill>
                <a:latin typeface="나눔고딕 ExtraBold" pitchFamily="50" charset="-127"/>
                <a:ea typeface="나눔고딕 ExtraBold" pitchFamily="50" charset="-127"/>
              </a:rPr>
              <a:t>기술의 개요</a:t>
            </a:r>
            <a:endParaRPr lang="ko-KR" altLang="en-US" sz="2800" b="0" kern="0" dirty="0">
              <a:solidFill>
                <a:srgbClr val="4D4D4D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433388" y="1073150"/>
            <a:ext cx="8559800" cy="271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ko-KR" altLang="en-US" sz="2400" b="1" dirty="0" smtClean="0">
                <a:solidFill>
                  <a:srgbClr val="CC00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목적 및 필요성</a:t>
            </a:r>
            <a:endParaRPr lang="en-US" altLang="ko-KR" sz="2400" b="1" dirty="0" smtClean="0">
              <a:solidFill>
                <a:srgbClr val="CC006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1" latinLnBrk="1">
              <a:lnSpc>
                <a:spcPts val="24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UNECE ACSF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에 따르면 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TOR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발생 후 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 이내에 인간 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운전자가 </a:t>
            </a:r>
            <a:r>
              <a:rPr lang="ko-KR" altLang="en-US" sz="16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제어권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전환을 수행해야 하지만 연령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운전자가 수행중인 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NDRT(Non-Driving Related Task)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의 종류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NDRT 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몰입도 등에 따라 반응지연이 발생할 수 있음</a:t>
            </a:r>
            <a:endParaRPr lang="en-US" altLang="ko-KR" sz="16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 latinLnBrk="1">
              <a:lnSpc>
                <a:spcPts val="24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반응지연을 최소하기 위해 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ADS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는 인간 운전자의 운전준비도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(DR, Driver 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Readiness)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분석하고 인간 운전자가 항상 적정 수준의 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DR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을 유지할 수 있도록 유도해야 함</a:t>
            </a:r>
            <a:endParaRPr lang="en-US" altLang="ko-KR" sz="16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 latinLnBrk="1">
              <a:lnSpc>
                <a:spcPts val="24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인간 운전자의 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DR 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분석을 위해 운전자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생체정보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움직임 정보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차량 정보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 정보를 수집하고 </a:t>
            </a:r>
            <a:r>
              <a:rPr lang="ko-KR" altLang="en-US" sz="16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모니터링할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필요가 있음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 latinLnBrk="1">
              <a:lnSpc>
                <a:spcPts val="2400"/>
              </a:lnSpc>
              <a:buFont typeface="Wingdings" panose="05000000000000000000" pitchFamily="2" charset="2"/>
              <a:buChar char="§"/>
            </a:pP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27784" y="3187823"/>
            <a:ext cx="5604947" cy="12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1043608" y="4909771"/>
            <a:ext cx="1573208" cy="1384840"/>
            <a:chOff x="773324" y="1828705"/>
            <a:chExt cx="2520280" cy="2088232"/>
          </a:xfrm>
        </p:grpSpPr>
        <p:sp>
          <p:nvSpPr>
            <p:cNvPr id="8" name="직사각형 7"/>
            <p:cNvSpPr/>
            <p:nvPr/>
          </p:nvSpPr>
          <p:spPr>
            <a:xfrm>
              <a:off x="773324" y="1828705"/>
              <a:ext cx="2520280" cy="2088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42" y="1885659"/>
              <a:ext cx="2267744" cy="154848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81770" y="3434148"/>
              <a:ext cx="1369263" cy="417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Simulator</a:t>
              </a:r>
              <a:endParaRPr lang="ko-KR" altLang="en-US" sz="1200" dirty="0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180360" y="3728135"/>
            <a:ext cx="3336242" cy="2566476"/>
            <a:chOff x="3856259" y="1828705"/>
            <a:chExt cx="2520280" cy="2088232"/>
          </a:xfrm>
          <a:solidFill>
            <a:srgbClr val="99CCFF"/>
          </a:solidFill>
        </p:grpSpPr>
        <p:grpSp>
          <p:nvGrpSpPr>
            <p:cNvPr id="12" name="그룹 11"/>
            <p:cNvGrpSpPr/>
            <p:nvPr/>
          </p:nvGrpSpPr>
          <p:grpSpPr>
            <a:xfrm>
              <a:off x="3856259" y="1828705"/>
              <a:ext cx="2520280" cy="2088232"/>
              <a:chOff x="773324" y="1828705"/>
              <a:chExt cx="2520280" cy="2088232"/>
            </a:xfrm>
            <a:grpFill/>
          </p:grpSpPr>
          <p:sp>
            <p:nvSpPr>
              <p:cNvPr id="14" name="직사각형 13"/>
              <p:cNvSpPr/>
              <p:nvPr/>
            </p:nvSpPr>
            <p:spPr>
              <a:xfrm>
                <a:off x="773324" y="1828705"/>
                <a:ext cx="2520280" cy="2088232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52620" y="3547605"/>
                <a:ext cx="1433726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/>
                  <a:t>DVE System</a:t>
                </a:r>
                <a:endParaRPr lang="ko-KR" altLang="en-US" dirty="0"/>
              </a:p>
            </p:txBody>
          </p:sp>
        </p:grp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202" y="1936707"/>
              <a:ext cx="2386747" cy="1593516"/>
            </a:xfrm>
            <a:prstGeom prst="rect">
              <a:avLst/>
            </a:prstGeom>
            <a:grpFill/>
          </p:spPr>
        </p:pic>
      </p:grpSp>
      <p:grpSp>
        <p:nvGrpSpPr>
          <p:cNvPr id="16" name="그룹 15"/>
          <p:cNvGrpSpPr/>
          <p:nvPr/>
        </p:nvGrpSpPr>
        <p:grpSpPr>
          <a:xfrm>
            <a:off x="1043608" y="3717032"/>
            <a:ext cx="1573208" cy="1143809"/>
            <a:chOff x="3491880" y="4240429"/>
            <a:chExt cx="1473648" cy="1450967"/>
          </a:xfrm>
        </p:grpSpPr>
        <p:grpSp>
          <p:nvGrpSpPr>
            <p:cNvPr id="17" name="그룹 16"/>
            <p:cNvGrpSpPr/>
            <p:nvPr/>
          </p:nvGrpSpPr>
          <p:grpSpPr>
            <a:xfrm>
              <a:off x="3491880" y="4240429"/>
              <a:ext cx="1473648" cy="1450967"/>
              <a:chOff x="773324" y="1828705"/>
              <a:chExt cx="2520280" cy="1450967"/>
            </a:xfrm>
          </p:grpSpPr>
          <p:sp>
            <p:nvSpPr>
              <p:cNvPr id="19" name="직사각형 18"/>
              <p:cNvSpPr/>
              <p:nvPr/>
            </p:nvSpPr>
            <p:spPr>
              <a:xfrm>
                <a:off x="773324" y="1828705"/>
                <a:ext cx="2520280" cy="145096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402683" y="2906659"/>
                <a:ext cx="1073943" cy="351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smtClean="0"/>
                  <a:t>Motion</a:t>
                </a:r>
                <a:endParaRPr lang="ko-KR" altLang="en-US" sz="1200" dirty="0"/>
              </a:p>
            </p:txBody>
          </p:sp>
        </p:grpSp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4305017"/>
              <a:ext cx="1368152" cy="1026114"/>
            </a:xfrm>
            <a:prstGeom prst="rect">
              <a:avLst/>
            </a:prstGeom>
          </p:spPr>
        </p:pic>
      </p:grpSp>
      <p:grpSp>
        <p:nvGrpSpPr>
          <p:cNvPr id="21" name="그룹 20"/>
          <p:cNvGrpSpPr/>
          <p:nvPr/>
        </p:nvGrpSpPr>
        <p:grpSpPr>
          <a:xfrm>
            <a:off x="7153320" y="3724171"/>
            <a:ext cx="1092026" cy="1164683"/>
            <a:chOff x="5222328" y="4240429"/>
            <a:chExt cx="1473648" cy="1450967"/>
          </a:xfrm>
        </p:grpSpPr>
        <p:grpSp>
          <p:nvGrpSpPr>
            <p:cNvPr id="22" name="그룹 21"/>
            <p:cNvGrpSpPr/>
            <p:nvPr/>
          </p:nvGrpSpPr>
          <p:grpSpPr>
            <a:xfrm>
              <a:off x="5222328" y="4240429"/>
              <a:ext cx="1473648" cy="1450967"/>
              <a:chOff x="773324" y="1828705"/>
              <a:chExt cx="2520280" cy="1450967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773324" y="1828705"/>
                <a:ext cx="2520280" cy="145096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487139" y="2922895"/>
                <a:ext cx="889455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smtClean="0"/>
                  <a:t>ECG</a:t>
                </a:r>
                <a:r>
                  <a:rPr lang="ko-KR" altLang="en-US" sz="1200" dirty="0" smtClean="0"/>
                  <a:t> </a:t>
                </a:r>
                <a:endParaRPr lang="ko-KR" altLang="en-US" sz="1200" dirty="0"/>
              </a:p>
            </p:txBody>
          </p:sp>
        </p:grpSp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66602" y="4123960"/>
              <a:ext cx="1023114" cy="1364152"/>
            </a:xfrm>
            <a:prstGeom prst="rect">
              <a:avLst/>
            </a:prstGeom>
          </p:spPr>
        </p:pic>
      </p:grpSp>
      <p:grpSp>
        <p:nvGrpSpPr>
          <p:cNvPr id="26" name="그룹 25"/>
          <p:cNvGrpSpPr/>
          <p:nvPr/>
        </p:nvGrpSpPr>
        <p:grpSpPr>
          <a:xfrm>
            <a:off x="7166975" y="4988763"/>
            <a:ext cx="1078371" cy="1393157"/>
            <a:chOff x="7092280" y="3482072"/>
            <a:chExt cx="1473648" cy="2368269"/>
          </a:xfrm>
        </p:grpSpPr>
        <p:grpSp>
          <p:nvGrpSpPr>
            <p:cNvPr id="27" name="그룹 26"/>
            <p:cNvGrpSpPr/>
            <p:nvPr/>
          </p:nvGrpSpPr>
          <p:grpSpPr>
            <a:xfrm>
              <a:off x="7092280" y="3482072"/>
              <a:ext cx="1473648" cy="2368269"/>
              <a:chOff x="773324" y="1828705"/>
              <a:chExt cx="2520280" cy="2368269"/>
            </a:xfrm>
          </p:grpSpPr>
          <p:sp>
            <p:nvSpPr>
              <p:cNvPr id="29" name="직사각형 28"/>
              <p:cNvSpPr/>
              <p:nvPr/>
            </p:nvSpPr>
            <p:spPr>
              <a:xfrm>
                <a:off x="773324" y="1828705"/>
                <a:ext cx="2520280" cy="23682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13815" y="3412176"/>
                <a:ext cx="2207382" cy="784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Driver </a:t>
                </a:r>
                <a:endParaRPr lang="en-US" altLang="ko-KR" sz="1200" dirty="0" smtClean="0"/>
              </a:p>
              <a:p>
                <a:pPr algn="ctr"/>
                <a:r>
                  <a:rPr lang="en-US" altLang="ko-KR" sz="1200" dirty="0" smtClean="0"/>
                  <a:t>Interaction</a:t>
                </a:r>
                <a:endParaRPr lang="ko-KR" altLang="en-US" sz="1200" dirty="0"/>
              </a:p>
            </p:txBody>
          </p:sp>
        </p:grpSp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071" y="3583925"/>
              <a:ext cx="1192065" cy="1589420"/>
            </a:xfrm>
            <a:prstGeom prst="rect">
              <a:avLst/>
            </a:prstGeom>
          </p:spPr>
        </p:pic>
      </p:grpSp>
      <p:cxnSp>
        <p:nvCxnSpPr>
          <p:cNvPr id="35" name="직선 화살표 연결선 34"/>
          <p:cNvCxnSpPr/>
          <p:nvPr/>
        </p:nvCxnSpPr>
        <p:spPr>
          <a:xfrm>
            <a:off x="2608470" y="5408305"/>
            <a:ext cx="57189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19" idx="3"/>
          </p:cNvCxnSpPr>
          <p:nvPr/>
        </p:nvCxnSpPr>
        <p:spPr>
          <a:xfrm flipV="1">
            <a:off x="2616816" y="4274903"/>
            <a:ext cx="563544" cy="140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>
            <a:stCxn id="24" idx="1"/>
          </p:cNvCxnSpPr>
          <p:nvPr/>
        </p:nvCxnSpPr>
        <p:spPr>
          <a:xfrm flipH="1" flipV="1">
            <a:off x="6520870" y="4293688"/>
            <a:ext cx="632450" cy="128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29" idx="1"/>
          </p:cNvCxnSpPr>
          <p:nvPr/>
        </p:nvCxnSpPr>
        <p:spPr>
          <a:xfrm flipH="1" flipV="1">
            <a:off x="6520870" y="5685341"/>
            <a:ext cx="646105" cy="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0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v"/>
              <a:defRPr kumimoji="1" sz="2200" b="1">
                <a:solidFill>
                  <a:srgbClr val="0000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742950" indent="-285750" latinLnBrk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kumimoji="1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4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89" name="Rectangle 2"/>
          <p:cNvSpPr txBox="1">
            <a:spLocks noChangeArrowheads="1"/>
          </p:cNvSpPr>
          <p:nvPr/>
        </p:nvSpPr>
        <p:spPr bwMode="auto">
          <a:xfrm>
            <a:off x="304800" y="211138"/>
            <a:ext cx="66436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 b="0" kern="0" dirty="0" smtClean="0">
                <a:solidFill>
                  <a:srgbClr val="4D4D4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b="0" kern="0" dirty="0" smtClean="0">
                <a:solidFill>
                  <a:srgbClr val="4D4D4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기술 이전 내용 및 범위</a:t>
            </a:r>
            <a:endParaRPr lang="ko-KR" altLang="en-US" sz="2800" b="0" kern="0" dirty="0" smtClean="0">
              <a:solidFill>
                <a:srgbClr val="4D4D4D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95031" y="3403848"/>
            <a:ext cx="10971035" cy="51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641887504" descr="EMB000046b003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5892598" cy="285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표 28"/>
          <p:cNvGraphicFramePr>
            <a:graphicFrameLocks noGrp="1"/>
          </p:cNvGraphicFramePr>
          <p:nvPr>
            <p:extLst/>
          </p:nvPr>
        </p:nvGraphicFramePr>
        <p:xfrm>
          <a:off x="539552" y="1513954"/>
          <a:ext cx="8208912" cy="1952156"/>
        </p:xfrm>
        <a:graphic>
          <a:graphicData uri="http://schemas.openxmlformats.org/drawingml/2006/table">
            <a:tbl>
              <a:tblPr/>
              <a:tblGrid>
                <a:gridCol w="2376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326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82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기술 내용</a:t>
                      </a:r>
                      <a:endParaRPr lang="ko-KR" altLang="en-US" sz="17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67" marR="64767" marT="18647" marB="186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기술 이전 범위</a:t>
                      </a:r>
                    </a:p>
                  </a:txBody>
                  <a:tcPr marL="64767" marR="64767" marT="18647" marB="186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1915">
                <a:tc>
                  <a:txBody>
                    <a:bodyPr/>
                    <a:lstStyle/>
                    <a:p>
                      <a:pPr algn="ctr" fontAlgn="base" latinLnBrk="1"/>
                      <a:r>
                        <a:rPr lang="en-US" altLang="ko-KR" sz="16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DVE </a:t>
                      </a:r>
                      <a:r>
                        <a:rPr lang="ko-KR" altLang="en-US" sz="16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시스템 기술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64767" marR="64767" marT="18647" marB="186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DVE </a:t>
                      </a:r>
                      <a:r>
                        <a:rPr lang="ko-KR" altLang="en-US" sz="150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실시간 측정 및 분석 시스템 상세설계서</a:t>
                      </a:r>
                      <a:endParaRPr lang="en-US" altLang="ko-KR" sz="1500" kern="0" spc="0" dirty="0" smtClea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DVE</a:t>
                      </a:r>
                      <a:r>
                        <a:rPr lang="en-US" altLang="ko-KR" sz="15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5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실시간 측정 및 분석 시스템 시험절차서 및 결과서</a:t>
                      </a:r>
                      <a:endParaRPr lang="en-US" altLang="ko-KR" sz="1500" kern="0" spc="0" baseline="0" dirty="0" smtClea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DVE </a:t>
                      </a:r>
                      <a:r>
                        <a:rPr lang="ko-KR" altLang="en-US" sz="15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시스템 설치 및 운영 매뉴얼</a:t>
                      </a:r>
                      <a:endParaRPr lang="en-US" altLang="ko-KR" sz="1500" kern="0" spc="0" baseline="0" dirty="0" smtClea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DVE</a:t>
                      </a:r>
                      <a:r>
                        <a:rPr lang="ko-KR" altLang="en-US" sz="15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시스템 </a:t>
                      </a:r>
                      <a:r>
                        <a:rPr lang="en-US" altLang="ko-KR" sz="15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SW </a:t>
                      </a:r>
                      <a:r>
                        <a:rPr lang="ko-KR" altLang="en-US" sz="15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소스코드</a:t>
                      </a:r>
                      <a:endParaRPr lang="en-US" altLang="ko-KR" sz="1500" kern="0" spc="0" dirty="0" smtClean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67" marR="64767" marT="18647" marB="1864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57188" y="928688"/>
            <a:ext cx="85010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990600" indent="-276225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400" b="1" dirty="0">
                <a:solidFill>
                  <a:srgbClr val="CC0066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</a:t>
            </a:r>
            <a:r>
              <a:rPr lang="ko-KR" altLang="en-US" sz="2400" b="1" dirty="0">
                <a:solidFill>
                  <a:srgbClr val="CC0066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기술이전 내용 및 범위</a:t>
            </a:r>
            <a:endParaRPr lang="en-US" altLang="ko-KR" sz="2400" b="1" dirty="0">
              <a:latin typeface="나눔고딕 ExtraBold" panose="020B0600000101010101" charset="-127"/>
              <a:ea typeface="나눔고딕 ExtraBold" panose="020B0600000101010101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ko-KR" sz="2000" b="1" dirty="0">
              <a:latin typeface="나눔고딕 ExtraBold" panose="020B0600000101010101" charset="-127"/>
              <a:ea typeface="나눔고딕 ExtraBold" panose="020B0600000101010101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ko-KR" sz="2000" b="1" dirty="0">
              <a:latin typeface="나눔고딕 ExtraBold" panose="020B0600000101010101" charset="-127"/>
              <a:ea typeface="나눔고딕 ExtraBold" panose="020B0600000101010101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ko-KR" sz="2000" b="1" dirty="0">
              <a:latin typeface="나눔고딕 ExtraBold" panose="020B0600000101010101" charset="-127"/>
              <a:ea typeface="나눔고딕 ExtraBold" panose="020B0600000101010101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ko-KR" sz="2000" b="1" dirty="0">
              <a:latin typeface="나눔고딕 ExtraBold" panose="020B0600000101010101" charset="-127"/>
              <a:ea typeface="나눔고딕 ExtraBold" panose="020B0600000101010101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ko-KR" sz="2000" b="1" dirty="0">
              <a:latin typeface="나눔고딕 ExtraBold" panose="020B0600000101010101" charset="-127"/>
              <a:ea typeface="나눔고딕 ExtraBold" panose="020B0600000101010101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ko-KR" sz="2000" b="1" dirty="0">
              <a:latin typeface="나눔고딕 ExtraBold" panose="020B0600000101010101" charset="-127"/>
              <a:ea typeface="나눔고딕 ExtraBold" panose="020B0600000101010101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ko-KR" sz="2000" b="1" dirty="0">
              <a:latin typeface="나눔고딕 ExtraBold" panose="020B0600000101010101" charset="-127"/>
              <a:ea typeface="나눔고딕 ExtraBold" panose="020B0600000101010101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endParaRPr lang="en-US" altLang="ko-KR" sz="1800" dirty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60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98438"/>
            <a:ext cx="7162800" cy="584200"/>
          </a:xfrm>
          <a:noFill/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4D4D4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en-US" altLang="ko-KR" b="0" dirty="0" smtClean="0">
                <a:solidFill>
                  <a:srgbClr val="4D4D4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b="0" dirty="0" smtClean="0">
                <a:solidFill>
                  <a:srgbClr val="4D4D4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경쟁기술과 비교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251520" y="1052736"/>
            <a:ext cx="8751316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en-US" altLang="ko-KR" sz="2400" b="1" dirty="0">
                <a:solidFill>
                  <a:srgbClr val="CC00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400" b="1" dirty="0">
                <a:solidFill>
                  <a:srgbClr val="CC00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국내외 관련 제품 및 서비스</a:t>
            </a:r>
            <a:endParaRPr lang="en-US" altLang="ko-KR" sz="2400" b="1" dirty="0">
              <a:solidFill>
                <a:srgbClr val="CC006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1" latinLnBrk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ko-KR" sz="16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DEWESoft</a:t>
            </a:r>
            <a:endParaRPr lang="en-US" altLang="ko-KR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2" latinLnBrk="1">
              <a:spcBef>
                <a:spcPct val="20000"/>
              </a:spcBef>
              <a:buFontTx/>
              <a:buChar char="–"/>
            </a:pPr>
            <a:r>
              <a:rPr lang="en-US" altLang="ko-KR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DEWETRON</a:t>
            </a:r>
            <a:r>
              <a:rPr lang="ko-KR" altLang="en-US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사에서 제작한 계측 소프트웨어로 </a:t>
            </a:r>
            <a:r>
              <a:rPr lang="en-US" altLang="ko-KR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DEWETRON </a:t>
            </a:r>
            <a:r>
              <a:rPr lang="ko-KR" altLang="en-US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시스템을</a:t>
            </a:r>
            <a:r>
              <a:rPr lang="en-US" altLang="ko-KR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통하여 계측된 데이터를 분석 저장하기 위한 소프트웨어임</a:t>
            </a:r>
            <a:endParaRPr lang="en-US" altLang="ko-KR" sz="1600" b="1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2" latinLnBrk="1">
              <a:spcBef>
                <a:spcPct val="20000"/>
              </a:spcBef>
              <a:buFontTx/>
              <a:buChar char="–"/>
            </a:pPr>
            <a:r>
              <a:rPr lang="ko-KR" altLang="en-US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여러 종류의 센서</a:t>
            </a:r>
            <a:r>
              <a:rPr lang="en-US" altLang="ko-KR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CAN, </a:t>
            </a:r>
            <a:r>
              <a:rPr lang="ko-KR" altLang="en-US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비디오카메라</a:t>
            </a:r>
            <a:r>
              <a:rPr lang="en-US" altLang="ko-KR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통신 데이터와 같이 업데이트 시간이 다른 장치의 데이터를 동기화하여 계측 가능함</a:t>
            </a:r>
            <a:endParaRPr lang="en-US" altLang="ko-KR" sz="1600" b="1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2" latinLnBrk="1">
              <a:spcBef>
                <a:spcPct val="20000"/>
              </a:spcBef>
              <a:buFontTx/>
              <a:buChar char="–"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ko-KR" altLang="en-US" sz="2400" b="1" dirty="0">
                <a:solidFill>
                  <a:srgbClr val="CC00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기존 경쟁기술 대비 개량된 부분</a:t>
            </a:r>
          </a:p>
          <a:p>
            <a:pPr lvl="1" latinLnBrk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시뮬레이터와 연동하여 </a:t>
            </a:r>
            <a:r>
              <a:rPr lang="ko-KR" altLang="en-US" sz="16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실차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환경에서는 시험하기 어려운 다양한 시나리오에서 차량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 정보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인간 운전자의 생체 및 반응 정보를  수집 관찰하는 것이 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가능</a:t>
            </a:r>
            <a:endParaRPr lang="en-US" altLang="ko-KR" sz="16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 latinLnBrk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ko-KR" altLang="en-US" sz="16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다기종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센서 데이터 및 관찰자 관점에서의 인간 운전자 행동 이벤트 발생 시점 시각 동기화 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(Time synchronize)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가능</a:t>
            </a:r>
            <a:endParaRPr lang="en-US" altLang="ko-KR" sz="16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 latinLnBrk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실시간 데이터 수집 및 동반자적 제어권 전환 에이전트 기능 구현을 위한 실시간 데이터 제공</a:t>
            </a:r>
            <a:endParaRPr lang="en-US" altLang="ko-KR" sz="16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37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57188" y="1071563"/>
            <a:ext cx="8482012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990600" indent="-276225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400" b="1" dirty="0">
                <a:solidFill>
                  <a:srgbClr val="CC0066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</a:t>
            </a:r>
            <a:r>
              <a:rPr lang="ko-KR" altLang="en-US" sz="2400" b="1" dirty="0">
                <a:solidFill>
                  <a:srgbClr val="CC0066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기술의 특징 및 장점</a:t>
            </a:r>
          </a:p>
          <a:p>
            <a:pPr marL="742950" lvl="1"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ko-KR" altLang="en-US" sz="16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다기종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센서 및 시뮬레이터로부터 부터 발생하는 다양한 샘플링 주기를 갖는  차량정보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환경정보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운전자 정보를 수집 및 시각 동기화</a:t>
            </a:r>
            <a:endParaRPr lang="en-US" altLang="ko-KR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42950" lvl="1"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5msec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주기 </a:t>
            </a:r>
            <a:r>
              <a:rPr lang="ko-KR" altLang="en-US" sz="16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고정밀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데이터 수집 </a:t>
            </a:r>
            <a:endParaRPr lang="en-US" altLang="ko-KR" sz="16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42950" lvl="1"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실시간 데이터 수집을 위한 통신지연 최소화 설계</a:t>
            </a:r>
            <a:endParaRPr lang="en-US" altLang="ko-KR" sz="16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42950" lvl="1"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운영자용 주요 정보 실시간 모니터링 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UI</a:t>
            </a:r>
          </a:p>
          <a:p>
            <a:pPr marL="742950" lvl="1"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ko-KR" altLang="en-US" sz="16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다기종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센서데이터와 관찰자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관점에서의 인간 운전자 행동 이벤트 발생 시점 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시각 동기화 가능</a:t>
            </a:r>
            <a:endParaRPr lang="en-US" altLang="ko-KR" sz="16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42950" lvl="1"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TOR Quality 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향상을 위해 필요한 운전준비도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분석에 활용되는 실시간 차량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환경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운전자 정보 제공</a:t>
            </a:r>
            <a:endParaRPr lang="en-US" altLang="ko-KR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42950" lvl="1"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endParaRPr lang="en-US" altLang="ko-KR" sz="1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198438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kern="0" smtClean="0">
                <a:solidFill>
                  <a:srgbClr val="4D4D4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en-US" altLang="ko-KR" b="0" kern="0" smtClean="0">
                <a:solidFill>
                  <a:srgbClr val="4D4D4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b="0" kern="0" smtClean="0">
                <a:solidFill>
                  <a:srgbClr val="4D4D4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경쟁기술과 비교</a:t>
            </a:r>
            <a:endParaRPr lang="ko-KR" altLang="en-US" b="0" kern="0" dirty="0" smtClean="0">
              <a:solidFill>
                <a:srgbClr val="4D4D4D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375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98150"/>
            <a:ext cx="7162800" cy="584775"/>
          </a:xfrm>
          <a:noFill/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4D4D4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en-US" altLang="ko-KR" b="0" dirty="0" smtClean="0">
                <a:solidFill>
                  <a:srgbClr val="4D4D4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b="0" dirty="0" smtClean="0">
                <a:solidFill>
                  <a:srgbClr val="4D4D4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기술의 사업성</a:t>
            </a: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49263" y="1125538"/>
            <a:ext cx="3744912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  <a:defRPr kumimoji="1" sz="2200" b="1">
                <a:solidFill>
                  <a:srgbClr val="0000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 kumimoji="1" sz="18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100" b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CC0066"/>
              </a:buClr>
              <a:buFont typeface="굴림체" panose="020B0609000101010101" pitchFamily="49" charset="-127"/>
              <a:buChar char="▣"/>
              <a:defRPr/>
            </a:pPr>
            <a:r>
              <a:rPr lang="ko-KR" altLang="en-US" sz="2400" dirty="0" smtClean="0">
                <a:solidFill>
                  <a:srgbClr val="CC0066"/>
                </a:solidFill>
              </a:rPr>
              <a:t>예상제품 및 서비스</a:t>
            </a:r>
            <a:endParaRPr lang="ko-KR" altLang="en-US" sz="2400" dirty="0">
              <a:solidFill>
                <a:srgbClr val="CC0066"/>
              </a:solidFill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283483"/>
              </p:ext>
            </p:extLst>
          </p:nvPr>
        </p:nvGraphicFramePr>
        <p:xfrm>
          <a:off x="683568" y="1772816"/>
          <a:ext cx="7929563" cy="4391942"/>
        </p:xfrm>
        <a:graphic>
          <a:graphicData uri="http://schemas.openxmlformats.org/drawingml/2006/table">
            <a:tbl>
              <a:tblPr/>
              <a:tblGrid>
                <a:gridCol w="269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2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974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3920"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rgbClr val="0000FF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defRPr>
                      </a:lvl1pPr>
                      <a:lvl2pPr marL="742950" indent="-285750" latinLnBrk="1">
                        <a:lnSpc>
                          <a:spcPct val="15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16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2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활용분야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제품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서비스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kumimoji="0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rgbClr val="0000FF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defRPr>
                      </a:lvl1pPr>
                      <a:lvl2pPr marL="742950" indent="-285750" latinLnBrk="1">
                        <a:lnSpc>
                          <a:spcPct val="15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16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2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세부내용</a:t>
                      </a:r>
                      <a:endParaRPr kumimoji="0" lang="ko-KR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13337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rgbClr val="0000FF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defRPr>
                      </a:lvl1pPr>
                      <a:lvl2pPr marL="742950" indent="-285750" latinLnBrk="1">
                        <a:lnSpc>
                          <a:spcPct val="15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16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2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9pPr>
                    </a:lstStyle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</a:p>
                  </a:txBody>
                  <a:tcPr marL="64770" marR="64770" marT="17907" marB="17907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8913" indent="-188913"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rgbClr val="0000FF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defRPr>
                      </a:lvl1pPr>
                      <a:lvl2pPr marL="742950" indent="-285750" latinLnBrk="1">
                        <a:lnSpc>
                          <a:spcPct val="15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16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2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9pPr>
                    </a:lstStyle>
                    <a:p>
                      <a:pPr marL="188913" marR="0" lvl="0" indent="-188913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자율주행차량 인간 운전자 인적 요인 데이터 수집 및 모니터링 시스템</a:t>
                      </a:r>
                    </a:p>
                  </a:txBody>
                  <a:tcPr marL="64770" marR="64770" marT="17907" marB="17907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0800"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rgbClr val="0000FF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defRPr>
                      </a:lvl1pPr>
                      <a:lvl2pPr marL="742950" indent="-285750" latinLnBrk="1">
                        <a:lnSpc>
                          <a:spcPct val="15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16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2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9pPr>
                    </a:lstStyle>
                    <a:p>
                      <a:pPr marL="508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자율주행차량 제조사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자율주행차량 인적 요인을 연구하는 연구소 및 학교에서 주행상황 별 인간 운전자의 생체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신체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심리적 반응과 상황인지 특성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정신적 부하 등을 연구하고 분석하기 위한 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SW </a:t>
                      </a: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시스템</a:t>
                      </a:r>
                      <a:endParaRPr kumimoji="0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6699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rgbClr val="0000FF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defRPr>
                      </a:lvl1pPr>
                      <a:lvl2pPr marL="742950" indent="-285750" latinLnBrk="1">
                        <a:lnSpc>
                          <a:spcPct val="15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16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2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9pPr>
                    </a:lstStyle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</a:p>
                  </a:txBody>
                  <a:tcPr marL="64770" marR="64770" marT="17907" marB="17907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rgbClr val="0000FF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defRPr>
                      </a:lvl1pPr>
                      <a:lvl2pPr marL="742950" indent="-285750" latinLnBrk="1">
                        <a:lnSpc>
                          <a:spcPct val="15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16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2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자율주행차량 운전 면허 인적 요인 시험 시스템</a:t>
                      </a:r>
                    </a:p>
                  </a:txBody>
                  <a:tcPr marL="64770" marR="64770" marT="17907" marB="17907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0800"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rgbClr val="0000FF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defRPr>
                      </a:lvl1pPr>
                      <a:lvl2pPr marL="742950" indent="-285750" latinLnBrk="1">
                        <a:lnSpc>
                          <a:spcPct val="15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16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2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9pPr>
                    </a:lstStyle>
                    <a:p>
                      <a:pPr marL="508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자율주행자동차 운전면허 발급기관에서 자율주행차량 운전자로서 적합한지 여부를 시험하기 위한 인적 요인 시험 시스템 </a:t>
                      </a:r>
                    </a:p>
                  </a:txBody>
                  <a:tcPr marL="64770" marR="64770" marT="17907" marB="17907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97986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rgbClr val="0000FF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defRPr>
                      </a:lvl1pPr>
                      <a:lvl2pPr marL="742950" indent="-285750" latinLnBrk="1">
                        <a:lnSpc>
                          <a:spcPct val="15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16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2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9pPr>
                    </a:lstStyle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</a:p>
                  </a:txBody>
                  <a:tcPr marL="64770" marR="64770" marT="17907" marB="17907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rgbClr val="0000FF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defRPr>
                      </a:lvl1pPr>
                      <a:lvl2pPr marL="742950" indent="-285750" latinLnBrk="1">
                        <a:lnSpc>
                          <a:spcPct val="15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16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2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자율주행차량 인간 인터페이스 시험 시스템</a:t>
                      </a:r>
                    </a:p>
                  </a:txBody>
                  <a:tcPr marL="64770" marR="64770" marT="17907" marB="17907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0800" latinLnBrk="1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rgbClr val="0000FF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defRPr>
                      </a:lvl1pPr>
                      <a:lvl2pPr marL="742950" indent="-285750" latinLnBrk="1">
                        <a:lnSpc>
                          <a:spcPct val="15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16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2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defRPr>
                      </a:lvl9pPr>
                    </a:lstStyle>
                    <a:p>
                      <a:pPr marL="508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자율주행차량 제조사에서 개발된 차량의 유저 인터페이스를 시험하기 위한 자율주행차량 인간 인터페이스 시험 시스템</a:t>
                      </a:r>
                    </a:p>
                  </a:txBody>
                  <a:tcPr marL="64770" marR="64770" marT="17907" marB="17907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1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98150"/>
            <a:ext cx="7162800" cy="584775"/>
          </a:xfrm>
          <a:noFill/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4D4D4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</a:t>
            </a:r>
            <a:r>
              <a:rPr lang="en-US" altLang="ko-KR" b="0" dirty="0" smtClean="0">
                <a:solidFill>
                  <a:srgbClr val="4D4D4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b="0" smtClean="0">
                <a:solidFill>
                  <a:srgbClr val="4D4D4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국내외 시장 동향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1124744"/>
            <a:ext cx="85725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ko-KR" sz="2400" b="1" dirty="0">
                <a:solidFill>
                  <a:srgbClr val="CC00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400" b="1" dirty="0">
                <a:solidFill>
                  <a:srgbClr val="CC00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본 기술의 목표시장 </a:t>
            </a:r>
            <a:r>
              <a:rPr lang="ko-KR" altLang="en-US" sz="2400" b="1" dirty="0" smtClean="0">
                <a:solidFill>
                  <a:srgbClr val="CC00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전망</a:t>
            </a:r>
            <a:endParaRPr lang="en-US" altLang="ko-KR" sz="2400" b="1" dirty="0">
              <a:solidFill>
                <a:srgbClr val="CC006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742950"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자율주행자동차 세계시장은 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2015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$7.5billion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2035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$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1,152billion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으로 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28.4%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연평균 성장 전망 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자율주행시스템 세계시장 전망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Navigant Research)</a:t>
            </a:r>
          </a:p>
          <a:p>
            <a:pPr marL="742950"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자율주행자동차 인적 요인 수집 및 분석 시장을 자율주행자동차 세계시장의 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1%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산정하면 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(2019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$1,472million) → (2023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$3,313million)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증가가 예상 됨</a:t>
            </a:r>
            <a:endParaRPr lang="en-US" altLang="ko-KR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912070"/>
              </p:ext>
            </p:extLst>
          </p:nvPr>
        </p:nvGraphicFramePr>
        <p:xfrm>
          <a:off x="2123728" y="35010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98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FE2F7"/>
        </a:solidFill>
        <a:ln w="1016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23658</TotalTime>
  <Words>681</Words>
  <Application>Microsoft Office PowerPoint</Application>
  <PresentationFormat>화면 슬라이드 쇼(4:3)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1" baseType="lpstr">
      <vt:lpstr>나눔고딕 ExtraBold</vt:lpstr>
      <vt:lpstr>Times New Roman</vt:lpstr>
      <vt:lpstr>Wingdings</vt:lpstr>
      <vt:lpstr>굴림체</vt:lpstr>
      <vt:lpstr>Arial</vt:lpstr>
      <vt:lpstr>HY헤드라인M</vt:lpstr>
      <vt:lpstr>Tahoma</vt:lpstr>
      <vt:lpstr>굴림</vt:lpstr>
      <vt:lpstr>나눔고딕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3. 경쟁기술과 비교</vt:lpstr>
      <vt:lpstr>PowerPoint 프레젠테이션</vt:lpstr>
      <vt:lpstr>4. 기술의 사업성</vt:lpstr>
      <vt:lpstr>5. 국내외 시장 동향</vt:lpstr>
      <vt:lpstr>5. 국내외 시장 동향</vt:lpstr>
      <vt:lpstr>PowerPoint 프레젠테이션</vt:lpstr>
    </vt:vector>
  </TitlesOfParts>
  <Company>시스템공학연구소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sun</cp:lastModifiedBy>
  <cp:revision>1623</cp:revision>
  <cp:lastPrinted>2016-04-05T04:00:21Z</cp:lastPrinted>
  <dcterms:created xsi:type="dcterms:W3CDTF">1998-07-27T04:31:16Z</dcterms:created>
  <dcterms:modified xsi:type="dcterms:W3CDTF">2018-11-21T00:26:41Z</dcterms:modified>
</cp:coreProperties>
</file>