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002942" y="155850"/>
            <a:ext cx="229870" cy="177165"/>
          </a:xfrm>
          <a:custGeom>
            <a:avLst/>
            <a:gdLst/>
            <a:ahLst/>
            <a:cxnLst/>
            <a:rect l="l" t="t" r="r" b="b"/>
            <a:pathLst>
              <a:path w="229870" h="177165">
                <a:moveTo>
                  <a:pt x="229631" y="0"/>
                </a:moveTo>
                <a:lnTo>
                  <a:pt x="0" y="0"/>
                </a:lnTo>
                <a:lnTo>
                  <a:pt x="0" y="142822"/>
                </a:lnTo>
                <a:lnTo>
                  <a:pt x="1030" y="148987"/>
                </a:lnTo>
                <a:lnTo>
                  <a:pt x="33981" y="176729"/>
                </a:lnTo>
                <a:lnTo>
                  <a:pt x="229632" y="176729"/>
                </a:lnTo>
                <a:lnTo>
                  <a:pt x="229632" y="138711"/>
                </a:lnTo>
                <a:lnTo>
                  <a:pt x="70021" y="138710"/>
                </a:lnTo>
                <a:lnTo>
                  <a:pt x="70021" y="106859"/>
                </a:lnTo>
                <a:lnTo>
                  <a:pt x="229631" y="106859"/>
                </a:lnTo>
                <a:lnTo>
                  <a:pt x="229631" y="69869"/>
                </a:lnTo>
                <a:lnTo>
                  <a:pt x="70021" y="69868"/>
                </a:lnTo>
                <a:lnTo>
                  <a:pt x="70021" y="36990"/>
                </a:lnTo>
                <a:lnTo>
                  <a:pt x="229631" y="36990"/>
                </a:lnTo>
                <a:lnTo>
                  <a:pt x="22963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637251" y="250383"/>
            <a:ext cx="178435" cy="93980"/>
          </a:xfrm>
          <a:custGeom>
            <a:avLst/>
            <a:gdLst/>
            <a:ahLst/>
            <a:cxnLst/>
            <a:rect l="l" t="t" r="r" b="b"/>
            <a:pathLst>
              <a:path w="178434" h="93979">
                <a:moveTo>
                  <a:pt x="83429" y="0"/>
                </a:moveTo>
                <a:lnTo>
                  <a:pt x="0" y="0"/>
                </a:lnTo>
                <a:lnTo>
                  <a:pt x="94746" y="93500"/>
                </a:lnTo>
                <a:lnTo>
                  <a:pt x="178175" y="93500"/>
                </a:lnTo>
                <a:lnTo>
                  <a:pt x="8342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543538" y="155851"/>
            <a:ext cx="247650" cy="177165"/>
          </a:xfrm>
          <a:custGeom>
            <a:avLst/>
            <a:gdLst/>
            <a:ahLst/>
            <a:cxnLst/>
            <a:rect l="l" t="t" r="r" b="b"/>
            <a:pathLst>
              <a:path w="247650" h="177165">
                <a:moveTo>
                  <a:pt x="213157" y="0"/>
                </a:moveTo>
                <a:lnTo>
                  <a:pt x="0" y="0"/>
                </a:lnTo>
                <a:lnTo>
                  <a:pt x="0" y="176729"/>
                </a:lnTo>
                <a:lnTo>
                  <a:pt x="71080" y="176729"/>
                </a:lnTo>
                <a:lnTo>
                  <a:pt x="71080" y="36990"/>
                </a:lnTo>
                <a:lnTo>
                  <a:pt x="247149" y="36990"/>
                </a:lnTo>
                <a:lnTo>
                  <a:pt x="226580" y="3085"/>
                </a:lnTo>
                <a:lnTo>
                  <a:pt x="220385" y="1027"/>
                </a:lnTo>
                <a:lnTo>
                  <a:pt x="213157" y="0"/>
                </a:lnTo>
                <a:close/>
              </a:path>
              <a:path w="247650" h="177165">
                <a:moveTo>
                  <a:pt x="247149" y="36990"/>
                </a:moveTo>
                <a:lnTo>
                  <a:pt x="177142" y="36990"/>
                </a:lnTo>
                <a:lnTo>
                  <a:pt x="177143" y="94532"/>
                </a:lnTo>
                <a:lnTo>
                  <a:pt x="247149" y="94532"/>
                </a:lnTo>
                <a:lnTo>
                  <a:pt x="247149" y="3699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58495" y="6503684"/>
            <a:ext cx="153670" cy="118110"/>
          </a:xfrm>
          <a:custGeom>
            <a:avLst/>
            <a:gdLst/>
            <a:ahLst/>
            <a:cxnLst/>
            <a:rect l="l" t="t" r="r" b="b"/>
            <a:pathLst>
              <a:path w="153670" h="118109">
                <a:moveTo>
                  <a:pt x="153088" y="0"/>
                </a:moveTo>
                <a:lnTo>
                  <a:pt x="0" y="0"/>
                </a:lnTo>
                <a:lnTo>
                  <a:pt x="0" y="95215"/>
                </a:lnTo>
                <a:lnTo>
                  <a:pt x="22654" y="117819"/>
                </a:lnTo>
                <a:lnTo>
                  <a:pt x="153088" y="117819"/>
                </a:lnTo>
                <a:lnTo>
                  <a:pt x="153088" y="92473"/>
                </a:lnTo>
                <a:lnTo>
                  <a:pt x="46681" y="92473"/>
                </a:lnTo>
                <a:lnTo>
                  <a:pt x="46681" y="71239"/>
                </a:lnTo>
                <a:lnTo>
                  <a:pt x="153088" y="71239"/>
                </a:lnTo>
                <a:lnTo>
                  <a:pt x="153088" y="46579"/>
                </a:lnTo>
                <a:lnTo>
                  <a:pt x="46681" y="46579"/>
                </a:lnTo>
                <a:lnTo>
                  <a:pt x="46681" y="24660"/>
                </a:lnTo>
                <a:lnTo>
                  <a:pt x="153088" y="24660"/>
                </a:lnTo>
                <a:lnTo>
                  <a:pt x="153088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81370" y="6566706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80" h="62865">
                <a:moveTo>
                  <a:pt x="55619" y="0"/>
                </a:moveTo>
                <a:lnTo>
                  <a:pt x="0" y="0"/>
                </a:lnTo>
                <a:lnTo>
                  <a:pt x="63164" y="62333"/>
                </a:lnTo>
                <a:lnTo>
                  <a:pt x="118784" y="62333"/>
                </a:lnTo>
                <a:lnTo>
                  <a:pt x="5561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18894" y="6503684"/>
            <a:ext cx="165100" cy="118110"/>
          </a:xfrm>
          <a:custGeom>
            <a:avLst/>
            <a:gdLst/>
            <a:ahLst/>
            <a:cxnLst/>
            <a:rect l="l" t="t" r="r" b="b"/>
            <a:pathLst>
              <a:path w="165100" h="118109">
                <a:moveTo>
                  <a:pt x="142105" y="0"/>
                </a:moveTo>
                <a:lnTo>
                  <a:pt x="0" y="0"/>
                </a:lnTo>
                <a:lnTo>
                  <a:pt x="0" y="117819"/>
                </a:lnTo>
                <a:lnTo>
                  <a:pt x="47387" y="117819"/>
                </a:lnTo>
                <a:lnTo>
                  <a:pt x="47387" y="24660"/>
                </a:lnTo>
                <a:lnTo>
                  <a:pt x="164766" y="24660"/>
                </a:lnTo>
                <a:lnTo>
                  <a:pt x="146924" y="684"/>
                </a:lnTo>
                <a:lnTo>
                  <a:pt x="142105" y="0"/>
                </a:lnTo>
                <a:close/>
              </a:path>
              <a:path w="165100" h="118109">
                <a:moveTo>
                  <a:pt x="164766" y="24660"/>
                </a:moveTo>
                <a:lnTo>
                  <a:pt x="118095" y="24660"/>
                </a:lnTo>
                <a:lnTo>
                  <a:pt x="118095" y="63021"/>
                </a:lnTo>
                <a:lnTo>
                  <a:pt x="164766" y="63021"/>
                </a:lnTo>
                <a:lnTo>
                  <a:pt x="164766" y="2466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844255" y="155852"/>
            <a:ext cx="70485" cy="177165"/>
          </a:xfrm>
          <a:custGeom>
            <a:avLst/>
            <a:gdLst/>
            <a:ahLst/>
            <a:cxnLst/>
            <a:rect l="l" t="t" r="r" b="b"/>
            <a:pathLst>
              <a:path w="70484" h="177165">
                <a:moveTo>
                  <a:pt x="0" y="176728"/>
                </a:moveTo>
                <a:lnTo>
                  <a:pt x="70023" y="176728"/>
                </a:lnTo>
                <a:lnTo>
                  <a:pt x="70022" y="0"/>
                </a:lnTo>
                <a:lnTo>
                  <a:pt x="0" y="0"/>
                </a:lnTo>
                <a:lnTo>
                  <a:pt x="0" y="176728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356144" y="192841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4" h="140335">
                <a:moveTo>
                  <a:pt x="70014" y="0"/>
                </a:moveTo>
                <a:lnTo>
                  <a:pt x="0" y="0"/>
                </a:lnTo>
                <a:lnTo>
                  <a:pt x="0" y="139739"/>
                </a:lnTo>
                <a:lnTo>
                  <a:pt x="70015" y="139739"/>
                </a:lnTo>
                <a:lnTo>
                  <a:pt x="700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273763" y="17434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791" y="0"/>
                </a:lnTo>
              </a:path>
            </a:pathLst>
          </a:custGeom>
          <a:ln w="36990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002942" y="155850"/>
            <a:ext cx="229870" cy="177165"/>
          </a:xfrm>
          <a:custGeom>
            <a:avLst/>
            <a:gdLst/>
            <a:ahLst/>
            <a:cxnLst/>
            <a:rect l="l" t="t" r="r" b="b"/>
            <a:pathLst>
              <a:path w="229870" h="177165">
                <a:moveTo>
                  <a:pt x="229631" y="0"/>
                </a:moveTo>
                <a:lnTo>
                  <a:pt x="0" y="0"/>
                </a:lnTo>
                <a:lnTo>
                  <a:pt x="0" y="142822"/>
                </a:lnTo>
                <a:lnTo>
                  <a:pt x="1030" y="148987"/>
                </a:lnTo>
                <a:lnTo>
                  <a:pt x="33981" y="176729"/>
                </a:lnTo>
                <a:lnTo>
                  <a:pt x="229632" y="176729"/>
                </a:lnTo>
                <a:lnTo>
                  <a:pt x="229632" y="138711"/>
                </a:lnTo>
                <a:lnTo>
                  <a:pt x="70021" y="138710"/>
                </a:lnTo>
                <a:lnTo>
                  <a:pt x="70021" y="106859"/>
                </a:lnTo>
                <a:lnTo>
                  <a:pt x="229631" y="106859"/>
                </a:lnTo>
                <a:lnTo>
                  <a:pt x="229631" y="69869"/>
                </a:lnTo>
                <a:lnTo>
                  <a:pt x="70021" y="69868"/>
                </a:lnTo>
                <a:lnTo>
                  <a:pt x="70021" y="36990"/>
                </a:lnTo>
                <a:lnTo>
                  <a:pt x="229631" y="36990"/>
                </a:lnTo>
                <a:lnTo>
                  <a:pt x="22963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637251" y="250383"/>
            <a:ext cx="178435" cy="93980"/>
          </a:xfrm>
          <a:custGeom>
            <a:avLst/>
            <a:gdLst/>
            <a:ahLst/>
            <a:cxnLst/>
            <a:rect l="l" t="t" r="r" b="b"/>
            <a:pathLst>
              <a:path w="178434" h="93979">
                <a:moveTo>
                  <a:pt x="83429" y="0"/>
                </a:moveTo>
                <a:lnTo>
                  <a:pt x="0" y="0"/>
                </a:lnTo>
                <a:lnTo>
                  <a:pt x="94746" y="93500"/>
                </a:lnTo>
                <a:lnTo>
                  <a:pt x="178175" y="93500"/>
                </a:lnTo>
                <a:lnTo>
                  <a:pt x="8342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8543538" y="155851"/>
            <a:ext cx="247650" cy="177165"/>
          </a:xfrm>
          <a:custGeom>
            <a:avLst/>
            <a:gdLst/>
            <a:ahLst/>
            <a:cxnLst/>
            <a:rect l="l" t="t" r="r" b="b"/>
            <a:pathLst>
              <a:path w="247650" h="177165">
                <a:moveTo>
                  <a:pt x="213157" y="0"/>
                </a:moveTo>
                <a:lnTo>
                  <a:pt x="0" y="0"/>
                </a:lnTo>
                <a:lnTo>
                  <a:pt x="0" y="176729"/>
                </a:lnTo>
                <a:lnTo>
                  <a:pt x="71080" y="176729"/>
                </a:lnTo>
                <a:lnTo>
                  <a:pt x="71080" y="36990"/>
                </a:lnTo>
                <a:lnTo>
                  <a:pt x="247149" y="36990"/>
                </a:lnTo>
                <a:lnTo>
                  <a:pt x="226580" y="3085"/>
                </a:lnTo>
                <a:lnTo>
                  <a:pt x="220385" y="1027"/>
                </a:lnTo>
                <a:lnTo>
                  <a:pt x="213157" y="0"/>
                </a:lnTo>
                <a:close/>
              </a:path>
              <a:path w="247650" h="177165">
                <a:moveTo>
                  <a:pt x="247149" y="36990"/>
                </a:moveTo>
                <a:lnTo>
                  <a:pt x="177142" y="36990"/>
                </a:lnTo>
                <a:lnTo>
                  <a:pt x="177143" y="94532"/>
                </a:lnTo>
                <a:lnTo>
                  <a:pt x="247149" y="94532"/>
                </a:lnTo>
                <a:lnTo>
                  <a:pt x="247149" y="3699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42714" y="6503685"/>
            <a:ext cx="0" cy="118110"/>
          </a:xfrm>
          <a:custGeom>
            <a:avLst/>
            <a:gdLst/>
            <a:ahLst/>
            <a:cxnLst/>
            <a:rect l="l" t="t" r="r" b="b"/>
            <a:pathLst>
              <a:path w="0" h="118109">
                <a:moveTo>
                  <a:pt x="0" y="0"/>
                </a:moveTo>
                <a:lnTo>
                  <a:pt x="0" y="117818"/>
                </a:lnTo>
              </a:path>
            </a:pathLst>
          </a:custGeom>
          <a:ln w="46682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17302" y="6528344"/>
            <a:ext cx="0" cy="93345"/>
          </a:xfrm>
          <a:custGeom>
            <a:avLst/>
            <a:gdLst/>
            <a:ahLst/>
            <a:cxnLst/>
            <a:rect l="l" t="t" r="r" b="b"/>
            <a:pathLst>
              <a:path w="0" h="93345">
                <a:moveTo>
                  <a:pt x="0" y="0"/>
                </a:moveTo>
                <a:lnTo>
                  <a:pt x="0" y="93159"/>
                </a:lnTo>
              </a:path>
            </a:pathLst>
          </a:custGeom>
          <a:ln w="46676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639043" y="6516014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528" y="0"/>
                </a:lnTo>
              </a:path>
            </a:pathLst>
          </a:custGeom>
          <a:ln w="24660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458495" y="6503684"/>
            <a:ext cx="153670" cy="118110"/>
          </a:xfrm>
          <a:custGeom>
            <a:avLst/>
            <a:gdLst/>
            <a:ahLst/>
            <a:cxnLst/>
            <a:rect l="l" t="t" r="r" b="b"/>
            <a:pathLst>
              <a:path w="153670" h="118109">
                <a:moveTo>
                  <a:pt x="153088" y="0"/>
                </a:moveTo>
                <a:lnTo>
                  <a:pt x="0" y="0"/>
                </a:lnTo>
                <a:lnTo>
                  <a:pt x="0" y="95215"/>
                </a:lnTo>
                <a:lnTo>
                  <a:pt x="22654" y="117819"/>
                </a:lnTo>
                <a:lnTo>
                  <a:pt x="153088" y="117819"/>
                </a:lnTo>
                <a:lnTo>
                  <a:pt x="153088" y="92473"/>
                </a:lnTo>
                <a:lnTo>
                  <a:pt x="46681" y="92473"/>
                </a:lnTo>
                <a:lnTo>
                  <a:pt x="46681" y="71239"/>
                </a:lnTo>
                <a:lnTo>
                  <a:pt x="153088" y="71239"/>
                </a:lnTo>
                <a:lnTo>
                  <a:pt x="153088" y="46579"/>
                </a:lnTo>
                <a:lnTo>
                  <a:pt x="46681" y="46579"/>
                </a:lnTo>
                <a:lnTo>
                  <a:pt x="46681" y="24660"/>
                </a:lnTo>
                <a:lnTo>
                  <a:pt x="153088" y="24660"/>
                </a:lnTo>
                <a:lnTo>
                  <a:pt x="153088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881370" y="6566706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80" h="62865">
                <a:moveTo>
                  <a:pt x="55619" y="0"/>
                </a:moveTo>
                <a:lnTo>
                  <a:pt x="0" y="0"/>
                </a:lnTo>
                <a:lnTo>
                  <a:pt x="63164" y="62333"/>
                </a:lnTo>
                <a:lnTo>
                  <a:pt x="118784" y="62333"/>
                </a:lnTo>
                <a:lnTo>
                  <a:pt x="5561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818894" y="6503684"/>
            <a:ext cx="165100" cy="118110"/>
          </a:xfrm>
          <a:custGeom>
            <a:avLst/>
            <a:gdLst/>
            <a:ahLst/>
            <a:cxnLst/>
            <a:rect l="l" t="t" r="r" b="b"/>
            <a:pathLst>
              <a:path w="165100" h="118109">
                <a:moveTo>
                  <a:pt x="142105" y="0"/>
                </a:moveTo>
                <a:lnTo>
                  <a:pt x="0" y="0"/>
                </a:lnTo>
                <a:lnTo>
                  <a:pt x="0" y="117819"/>
                </a:lnTo>
                <a:lnTo>
                  <a:pt x="47387" y="117819"/>
                </a:lnTo>
                <a:lnTo>
                  <a:pt x="47387" y="24660"/>
                </a:lnTo>
                <a:lnTo>
                  <a:pt x="164766" y="24660"/>
                </a:lnTo>
                <a:lnTo>
                  <a:pt x="146924" y="684"/>
                </a:lnTo>
                <a:lnTo>
                  <a:pt x="142105" y="0"/>
                </a:lnTo>
                <a:close/>
              </a:path>
              <a:path w="165100" h="118109">
                <a:moveTo>
                  <a:pt x="164766" y="24660"/>
                </a:moveTo>
                <a:lnTo>
                  <a:pt x="118095" y="24660"/>
                </a:lnTo>
                <a:lnTo>
                  <a:pt x="118095" y="63021"/>
                </a:lnTo>
                <a:lnTo>
                  <a:pt x="164766" y="63021"/>
                </a:lnTo>
                <a:lnTo>
                  <a:pt x="164766" y="2466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315214"/>
            <a:ext cx="8376919" cy="42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892" y="1127886"/>
            <a:ext cx="8424214" cy="389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145844" y="6460929"/>
            <a:ext cx="86106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987667" y="6460929"/>
            <a:ext cx="109220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621141" y="6464598"/>
            <a:ext cx="153670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hyperlink" Target="http://www.etri.re.kr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791199"/>
            <a:ext cx="9144000" cy="106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158240">
              <a:lnSpc>
                <a:spcPct val="100000"/>
              </a:lnSpc>
              <a:tabLst>
                <a:tab pos="6189345" algn="l"/>
                <a:tab pos="8646160" algn="l"/>
              </a:tabLst>
            </a:pPr>
            <a:r>
              <a:rPr dirty="0" baseline="9259" sz="1800" spc="-7">
                <a:latin typeface="Batang"/>
                <a:cs typeface="Batang"/>
              </a:rPr>
              <a:t>Proprietary	</a:t>
            </a:r>
            <a:r>
              <a:rPr dirty="0" sz="1400" spc="-55" b="1">
                <a:latin typeface="Arial"/>
                <a:cs typeface="Arial"/>
              </a:rPr>
              <a:t>ETRI </a:t>
            </a:r>
            <a:r>
              <a:rPr dirty="0" sz="1400" spc="-5" b="1">
                <a:latin typeface="Arial"/>
                <a:cs typeface="Arial"/>
              </a:rPr>
              <a:t>OOO</a:t>
            </a:r>
            <a:r>
              <a:rPr dirty="0" sz="1400" spc="-5" b="1">
                <a:latin typeface="Malgun Gothic"/>
                <a:cs typeface="Malgun Gothic"/>
              </a:rPr>
              <a:t>연구소</a:t>
            </a:r>
            <a:r>
              <a:rPr dirty="0" sz="1400" spc="-5" b="1">
                <a:latin typeface="Arial"/>
                <a:cs typeface="Arial"/>
              </a:rPr>
              <a:t>(</a:t>
            </a:r>
            <a:r>
              <a:rPr dirty="0" sz="1400" spc="-5" b="1">
                <a:latin typeface="Malgun Gothic"/>
                <a:cs typeface="Malgun Gothic"/>
              </a:rPr>
              <a:t>단</a:t>
            </a:r>
            <a:r>
              <a:rPr dirty="0" sz="1400" spc="-5" b="1">
                <a:latin typeface="Arial"/>
                <a:cs typeface="Arial"/>
              </a:rPr>
              <a:t>,</a:t>
            </a:r>
            <a:r>
              <a:rPr dirty="0" sz="1400" spc="140" b="1">
                <a:latin typeface="Arial"/>
                <a:cs typeface="Arial"/>
              </a:rPr>
              <a:t> </a:t>
            </a:r>
            <a:r>
              <a:rPr dirty="0" sz="1400" spc="10" b="1">
                <a:latin typeface="Malgun Gothic"/>
                <a:cs typeface="Malgun Gothic"/>
              </a:rPr>
              <a:t>본부</a:t>
            </a:r>
            <a:r>
              <a:rPr dirty="0" sz="1400" spc="10" b="1">
                <a:latin typeface="Arial"/>
                <a:cs typeface="Arial"/>
              </a:rPr>
              <a:t>)</a:t>
            </a:r>
            <a:r>
              <a:rPr dirty="0" sz="1400" spc="10" b="1">
                <a:latin typeface="Malgun Gothic"/>
                <a:cs typeface="Malgun Gothic"/>
              </a:rPr>
              <a:t>명	</a:t>
            </a:r>
            <a:r>
              <a:rPr dirty="0" sz="1400" spc="25" b="1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791199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799"/>
                </a:moveTo>
                <a:lnTo>
                  <a:pt x="9144000" y="1066799"/>
                </a:lnTo>
                <a:lnTo>
                  <a:pt x="9144000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047" y="705612"/>
            <a:ext cx="7104888" cy="151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590800"/>
            <a:ext cx="91440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99731" y="2738627"/>
            <a:ext cx="2144268" cy="1667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4939" y="117475"/>
            <a:ext cx="2251075" cy="288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70"/>
              </a:lnSpc>
            </a:pPr>
            <a:r>
              <a:rPr dirty="0" sz="1900" spc="-145" i="1">
                <a:solidFill>
                  <a:srgbClr val="5F5F5F"/>
                </a:solidFill>
                <a:latin typeface="Trebuchet MS"/>
                <a:cs typeface="Trebuchet MS"/>
              </a:rPr>
              <a:t>IT </a:t>
            </a:r>
            <a:r>
              <a:rPr dirty="0" sz="1900" spc="-110" i="1">
                <a:solidFill>
                  <a:srgbClr val="5F5F5F"/>
                </a:solidFill>
                <a:latin typeface="Trebuchet MS"/>
                <a:cs typeface="Trebuchet MS"/>
              </a:rPr>
              <a:t>R&amp;D </a:t>
            </a:r>
            <a:r>
              <a:rPr dirty="0" sz="1900" spc="-60" i="1">
                <a:solidFill>
                  <a:srgbClr val="5F5F5F"/>
                </a:solidFill>
                <a:latin typeface="Trebuchet MS"/>
                <a:cs typeface="Trebuchet MS"/>
              </a:rPr>
              <a:t>Global</a:t>
            </a:r>
            <a:r>
              <a:rPr dirty="0" sz="1900" spc="275" i="1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dirty="0" sz="1900" spc="-5" i="1">
                <a:solidFill>
                  <a:srgbClr val="5F5F5F"/>
                </a:solidFill>
                <a:latin typeface="Trebuchet MS"/>
                <a:cs typeface="Trebuchet MS"/>
              </a:rPr>
              <a:t>Leader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45597" y="6083463"/>
            <a:ext cx="1188220" cy="306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12422" y="6085177"/>
            <a:ext cx="116205" cy="293370"/>
          </a:xfrm>
          <a:custGeom>
            <a:avLst/>
            <a:gdLst/>
            <a:ahLst/>
            <a:cxnLst/>
            <a:rect l="l" t="t" r="r" b="b"/>
            <a:pathLst>
              <a:path w="116204" h="293370">
                <a:moveTo>
                  <a:pt x="0" y="292835"/>
                </a:moveTo>
                <a:lnTo>
                  <a:pt x="115754" y="292835"/>
                </a:lnTo>
                <a:lnTo>
                  <a:pt x="115753" y="0"/>
                </a:lnTo>
                <a:lnTo>
                  <a:pt x="0" y="0"/>
                </a:lnTo>
                <a:lnTo>
                  <a:pt x="0" y="292835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05558" y="6146825"/>
            <a:ext cx="117475" cy="231775"/>
          </a:xfrm>
          <a:custGeom>
            <a:avLst/>
            <a:gdLst/>
            <a:ahLst/>
            <a:cxnLst/>
            <a:rect l="l" t="t" r="r" b="b"/>
            <a:pathLst>
              <a:path w="117475" h="231775">
                <a:moveTo>
                  <a:pt x="117455" y="0"/>
                </a:moveTo>
                <a:lnTo>
                  <a:pt x="0" y="0"/>
                </a:lnTo>
                <a:lnTo>
                  <a:pt x="0" y="231186"/>
                </a:lnTo>
                <a:lnTo>
                  <a:pt x="117455" y="231186"/>
                </a:lnTo>
                <a:lnTo>
                  <a:pt x="117455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71086" y="6085175"/>
            <a:ext cx="388620" cy="62230"/>
          </a:xfrm>
          <a:custGeom>
            <a:avLst/>
            <a:gdLst/>
            <a:ahLst/>
            <a:cxnLst/>
            <a:rect l="l" t="t" r="r" b="b"/>
            <a:pathLst>
              <a:path w="388620" h="62229">
                <a:moveTo>
                  <a:pt x="388127" y="0"/>
                </a:moveTo>
                <a:lnTo>
                  <a:pt x="0" y="0"/>
                </a:lnTo>
                <a:lnTo>
                  <a:pt x="0" y="61650"/>
                </a:lnTo>
                <a:lnTo>
                  <a:pt x="388127" y="61650"/>
                </a:lnTo>
                <a:lnTo>
                  <a:pt x="388127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23396" y="6085175"/>
            <a:ext cx="378460" cy="293370"/>
          </a:xfrm>
          <a:custGeom>
            <a:avLst/>
            <a:gdLst/>
            <a:ahLst/>
            <a:cxnLst/>
            <a:rect l="l" t="t" r="r" b="b"/>
            <a:pathLst>
              <a:path w="378460" h="293370">
                <a:moveTo>
                  <a:pt x="377894" y="0"/>
                </a:moveTo>
                <a:lnTo>
                  <a:pt x="0" y="0"/>
                </a:lnTo>
                <a:lnTo>
                  <a:pt x="0" y="248312"/>
                </a:lnTo>
                <a:lnTo>
                  <a:pt x="23831" y="282562"/>
                </a:lnTo>
                <a:lnTo>
                  <a:pt x="54472" y="292837"/>
                </a:lnTo>
                <a:lnTo>
                  <a:pt x="377895" y="292837"/>
                </a:lnTo>
                <a:lnTo>
                  <a:pt x="377895" y="231184"/>
                </a:lnTo>
                <a:lnTo>
                  <a:pt x="115751" y="231184"/>
                </a:lnTo>
                <a:lnTo>
                  <a:pt x="115751" y="176387"/>
                </a:lnTo>
                <a:lnTo>
                  <a:pt x="377894" y="176387"/>
                </a:lnTo>
                <a:lnTo>
                  <a:pt x="377894" y="114736"/>
                </a:lnTo>
                <a:lnTo>
                  <a:pt x="115751" y="114736"/>
                </a:lnTo>
                <a:lnTo>
                  <a:pt x="115750" y="61650"/>
                </a:lnTo>
                <a:lnTo>
                  <a:pt x="377894" y="61650"/>
                </a:lnTo>
                <a:lnTo>
                  <a:pt x="37789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71955" y="6241016"/>
            <a:ext cx="293370" cy="156210"/>
          </a:xfrm>
          <a:custGeom>
            <a:avLst/>
            <a:gdLst/>
            <a:ahLst/>
            <a:cxnLst/>
            <a:rect l="l" t="t" r="r" b="b"/>
            <a:pathLst>
              <a:path w="293370" h="156210">
                <a:moveTo>
                  <a:pt x="136200" y="0"/>
                </a:moveTo>
                <a:lnTo>
                  <a:pt x="0" y="0"/>
                </a:lnTo>
                <a:lnTo>
                  <a:pt x="156634" y="155833"/>
                </a:lnTo>
                <a:lnTo>
                  <a:pt x="292835" y="155833"/>
                </a:lnTo>
                <a:lnTo>
                  <a:pt x="1362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17097" y="6085175"/>
            <a:ext cx="408940" cy="293370"/>
          </a:xfrm>
          <a:custGeom>
            <a:avLst/>
            <a:gdLst/>
            <a:ahLst/>
            <a:cxnLst/>
            <a:rect l="l" t="t" r="r" b="b"/>
            <a:pathLst>
              <a:path w="408940" h="293370">
                <a:moveTo>
                  <a:pt x="362541" y="0"/>
                </a:moveTo>
                <a:lnTo>
                  <a:pt x="0" y="0"/>
                </a:lnTo>
                <a:lnTo>
                  <a:pt x="0" y="292837"/>
                </a:lnTo>
                <a:lnTo>
                  <a:pt x="115699" y="292837"/>
                </a:lnTo>
                <a:lnTo>
                  <a:pt x="115699" y="61650"/>
                </a:lnTo>
                <a:lnTo>
                  <a:pt x="408534" y="61650"/>
                </a:lnTo>
                <a:lnTo>
                  <a:pt x="398283" y="23975"/>
                </a:lnTo>
                <a:lnTo>
                  <a:pt x="374432" y="3430"/>
                </a:lnTo>
                <a:lnTo>
                  <a:pt x="362541" y="0"/>
                </a:lnTo>
                <a:close/>
              </a:path>
              <a:path w="408940" h="293370">
                <a:moveTo>
                  <a:pt x="408534" y="61650"/>
                </a:moveTo>
                <a:lnTo>
                  <a:pt x="291058" y="61650"/>
                </a:lnTo>
                <a:lnTo>
                  <a:pt x="291058" y="155841"/>
                </a:lnTo>
                <a:lnTo>
                  <a:pt x="408534" y="155841"/>
                </a:lnTo>
                <a:lnTo>
                  <a:pt x="408534" y="6165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9456" y="2670452"/>
            <a:ext cx="70485" cy="177165"/>
          </a:xfrm>
          <a:custGeom>
            <a:avLst/>
            <a:gdLst/>
            <a:ahLst/>
            <a:cxnLst/>
            <a:rect l="l" t="t" r="r" b="b"/>
            <a:pathLst>
              <a:path w="70484" h="177164">
                <a:moveTo>
                  <a:pt x="0" y="176728"/>
                </a:moveTo>
                <a:lnTo>
                  <a:pt x="70022" y="176728"/>
                </a:lnTo>
                <a:lnTo>
                  <a:pt x="70022" y="0"/>
                </a:lnTo>
                <a:lnTo>
                  <a:pt x="0" y="0"/>
                </a:lnTo>
                <a:lnTo>
                  <a:pt x="0" y="176728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1344" y="2707441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4" h="140335">
                <a:moveTo>
                  <a:pt x="70014" y="0"/>
                </a:moveTo>
                <a:lnTo>
                  <a:pt x="0" y="0"/>
                </a:lnTo>
                <a:lnTo>
                  <a:pt x="0" y="139739"/>
                </a:lnTo>
                <a:lnTo>
                  <a:pt x="70014" y="139739"/>
                </a:lnTo>
                <a:lnTo>
                  <a:pt x="700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8964" y="268894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791" y="0"/>
                </a:lnTo>
              </a:path>
            </a:pathLst>
          </a:custGeom>
          <a:ln w="36990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142" y="2670450"/>
            <a:ext cx="229870" cy="177165"/>
          </a:xfrm>
          <a:custGeom>
            <a:avLst/>
            <a:gdLst/>
            <a:ahLst/>
            <a:cxnLst/>
            <a:rect l="l" t="t" r="r" b="b"/>
            <a:pathLst>
              <a:path w="229870" h="177164">
                <a:moveTo>
                  <a:pt x="229631" y="0"/>
                </a:moveTo>
                <a:lnTo>
                  <a:pt x="0" y="0"/>
                </a:lnTo>
                <a:lnTo>
                  <a:pt x="0" y="142822"/>
                </a:lnTo>
                <a:lnTo>
                  <a:pt x="26773" y="175702"/>
                </a:lnTo>
                <a:lnTo>
                  <a:pt x="229631" y="176729"/>
                </a:lnTo>
                <a:lnTo>
                  <a:pt x="229631" y="138710"/>
                </a:lnTo>
                <a:lnTo>
                  <a:pt x="70021" y="138710"/>
                </a:lnTo>
                <a:lnTo>
                  <a:pt x="70021" y="106859"/>
                </a:lnTo>
                <a:lnTo>
                  <a:pt x="229631" y="106859"/>
                </a:lnTo>
                <a:lnTo>
                  <a:pt x="229631" y="69868"/>
                </a:lnTo>
                <a:lnTo>
                  <a:pt x="70021" y="69868"/>
                </a:lnTo>
                <a:lnTo>
                  <a:pt x="70021" y="36990"/>
                </a:lnTo>
                <a:lnTo>
                  <a:pt x="229631" y="36990"/>
                </a:lnTo>
                <a:lnTo>
                  <a:pt x="22963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2452" y="2764983"/>
            <a:ext cx="178435" cy="93980"/>
          </a:xfrm>
          <a:custGeom>
            <a:avLst/>
            <a:gdLst/>
            <a:ahLst/>
            <a:cxnLst/>
            <a:rect l="l" t="t" r="r" b="b"/>
            <a:pathLst>
              <a:path w="178434" h="93980">
                <a:moveTo>
                  <a:pt x="83429" y="0"/>
                </a:moveTo>
                <a:lnTo>
                  <a:pt x="0" y="0"/>
                </a:lnTo>
                <a:lnTo>
                  <a:pt x="94746" y="93500"/>
                </a:lnTo>
                <a:lnTo>
                  <a:pt x="178175" y="93500"/>
                </a:lnTo>
                <a:lnTo>
                  <a:pt x="8342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8738" y="2670451"/>
            <a:ext cx="247650" cy="177165"/>
          </a:xfrm>
          <a:custGeom>
            <a:avLst/>
            <a:gdLst/>
            <a:ahLst/>
            <a:cxnLst/>
            <a:rect l="l" t="t" r="r" b="b"/>
            <a:pathLst>
              <a:path w="247650" h="177164">
                <a:moveTo>
                  <a:pt x="213157" y="0"/>
                </a:moveTo>
                <a:lnTo>
                  <a:pt x="0" y="0"/>
                </a:lnTo>
                <a:lnTo>
                  <a:pt x="0" y="176729"/>
                </a:lnTo>
                <a:lnTo>
                  <a:pt x="71080" y="176729"/>
                </a:lnTo>
                <a:lnTo>
                  <a:pt x="71080" y="36990"/>
                </a:lnTo>
                <a:lnTo>
                  <a:pt x="247149" y="36990"/>
                </a:lnTo>
                <a:lnTo>
                  <a:pt x="247149" y="33909"/>
                </a:lnTo>
                <a:lnTo>
                  <a:pt x="246116" y="26716"/>
                </a:lnTo>
                <a:lnTo>
                  <a:pt x="220385" y="1027"/>
                </a:lnTo>
                <a:lnTo>
                  <a:pt x="213157" y="0"/>
                </a:lnTo>
                <a:close/>
              </a:path>
              <a:path w="247650" h="177164">
                <a:moveTo>
                  <a:pt x="247149" y="36990"/>
                </a:moveTo>
                <a:lnTo>
                  <a:pt x="177142" y="36990"/>
                </a:lnTo>
                <a:lnTo>
                  <a:pt x="177142" y="94531"/>
                </a:lnTo>
                <a:lnTo>
                  <a:pt x="247149" y="94531"/>
                </a:lnTo>
                <a:lnTo>
                  <a:pt x="247149" y="3699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58267" y="671195"/>
            <a:ext cx="7679690" cy="1233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>
                <a:latin typeface="Gulim"/>
                <a:cs typeface="Gulim"/>
              </a:rPr>
              <a:t>[</a:t>
            </a:r>
            <a:r>
              <a:rPr dirty="0" sz="1200">
                <a:latin typeface="Gulim"/>
                <a:cs typeface="Gulim"/>
              </a:rPr>
              <a:t>별첨</a:t>
            </a:r>
            <a:r>
              <a:rPr dirty="0" sz="1200" spc="-105">
                <a:latin typeface="Gulim"/>
                <a:cs typeface="Gulim"/>
              </a:rPr>
              <a:t> </a:t>
            </a:r>
            <a:r>
              <a:rPr dirty="0" sz="1200" spc="-5">
                <a:latin typeface="Gulim"/>
                <a:cs typeface="Gulim"/>
              </a:rPr>
              <a:t>5]</a:t>
            </a:r>
            <a:endParaRPr sz="1200">
              <a:latin typeface="Gulim"/>
              <a:cs typeface="Gulim"/>
            </a:endParaRPr>
          </a:p>
          <a:p>
            <a:pPr marL="1112520" marR="5080" indent="228600">
              <a:lnSpc>
                <a:spcPts val="4320"/>
              </a:lnSpc>
              <a:spcBef>
                <a:spcPts val="15"/>
              </a:spcBef>
            </a:pPr>
            <a:r>
              <a:rPr dirty="0" sz="3600">
                <a:solidFill>
                  <a:srgbClr val="000099"/>
                </a:solidFill>
                <a:latin typeface="Gulim"/>
                <a:cs typeface="Gulim"/>
              </a:rPr>
              <a:t>조제 자동화 장비 적용을</a:t>
            </a:r>
            <a:r>
              <a:rPr dirty="0" sz="3600" spc="-75">
                <a:solidFill>
                  <a:srgbClr val="000099"/>
                </a:solidFill>
                <a:latin typeface="Gulim"/>
                <a:cs typeface="Gulim"/>
              </a:rPr>
              <a:t> </a:t>
            </a:r>
            <a:r>
              <a:rPr dirty="0" sz="3600">
                <a:solidFill>
                  <a:srgbClr val="000099"/>
                </a:solidFill>
                <a:latin typeface="Gulim"/>
                <a:cs typeface="Gulim"/>
              </a:rPr>
              <a:t>위한  정제약품 계수용 센서 모듈</a:t>
            </a:r>
            <a:r>
              <a:rPr dirty="0" sz="3600" spc="-100">
                <a:solidFill>
                  <a:srgbClr val="000099"/>
                </a:solidFill>
                <a:latin typeface="Gulim"/>
                <a:cs typeface="Gulim"/>
              </a:rPr>
              <a:t> </a:t>
            </a:r>
            <a:r>
              <a:rPr dirty="0" sz="3600">
                <a:solidFill>
                  <a:srgbClr val="000099"/>
                </a:solidFill>
                <a:latin typeface="Gulim"/>
                <a:cs typeface="Gulim"/>
              </a:rPr>
              <a:t>기술</a:t>
            </a:r>
            <a:endParaRPr sz="3600">
              <a:latin typeface="Gulim"/>
              <a:cs typeface="Guli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49523" y="4628388"/>
            <a:ext cx="993648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11523" y="4628388"/>
            <a:ext cx="2804160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70376" y="4902708"/>
            <a:ext cx="760476" cy="513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23003" y="4902708"/>
            <a:ext cx="550163" cy="513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5320" y="4902708"/>
            <a:ext cx="1427988" cy="5135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180079" y="2771775"/>
            <a:ext cx="5809615" cy="2488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2300" spc="-5" b="1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10" b="1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RI</a:t>
            </a:r>
            <a:endParaRPr sz="2300">
              <a:latin typeface="Arial Black"/>
              <a:cs typeface="Arial Black"/>
            </a:endParaRPr>
          </a:p>
          <a:p>
            <a:pPr algn="r" marL="4189729" marR="5080" indent="-230504">
              <a:lnSpc>
                <a:spcPct val="100000"/>
              </a:lnSpc>
            </a:pPr>
            <a:r>
              <a:rPr dirty="0" sz="2300" spc="-130" b="1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-45" b="1">
                <a:solidFill>
                  <a:srgbClr val="EBEBEB"/>
                </a:solidFill>
                <a:latin typeface="Arial Black"/>
                <a:cs typeface="Arial Black"/>
              </a:rPr>
              <a:t>c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hn</a:t>
            </a:r>
            <a:r>
              <a:rPr dirty="0" sz="2300" spc="-10" b="1">
                <a:solidFill>
                  <a:srgbClr val="EBEBEB"/>
                </a:solidFill>
                <a:latin typeface="Arial Black"/>
                <a:cs typeface="Arial Black"/>
              </a:rPr>
              <a:t>o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lo</a:t>
            </a:r>
            <a:r>
              <a:rPr dirty="0" sz="2300" spc="30" b="1">
                <a:solidFill>
                  <a:srgbClr val="EBEBEB"/>
                </a:solidFill>
                <a:latin typeface="Arial Black"/>
                <a:cs typeface="Arial Black"/>
              </a:rPr>
              <a:t>g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y 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 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Ma</a:t>
            </a:r>
            <a:r>
              <a:rPr dirty="0" sz="2300" spc="60" b="1">
                <a:solidFill>
                  <a:srgbClr val="EBEBEB"/>
                </a:solidFill>
                <a:latin typeface="Arial Black"/>
                <a:cs typeface="Arial Black"/>
              </a:rPr>
              <a:t>r</a:t>
            </a:r>
            <a:r>
              <a:rPr dirty="0" sz="2300" spc="-90" b="1">
                <a:solidFill>
                  <a:srgbClr val="EBEBEB"/>
                </a:solidFill>
                <a:latin typeface="Arial Black"/>
                <a:cs typeface="Arial Black"/>
              </a:rPr>
              <a:t>k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eting 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 </a:t>
            </a:r>
            <a:r>
              <a:rPr dirty="0" sz="2300" spc="-5" b="1">
                <a:solidFill>
                  <a:srgbClr val="EBEBEB"/>
                </a:solidFill>
                <a:latin typeface="Arial Black"/>
                <a:cs typeface="Arial Black"/>
              </a:rPr>
              <a:t>St</a:t>
            </a:r>
            <a:r>
              <a:rPr dirty="0" sz="2300" spc="30" b="1">
                <a:solidFill>
                  <a:srgbClr val="EBEBEB"/>
                </a:solidFill>
                <a:latin typeface="Arial Black"/>
                <a:cs typeface="Arial Black"/>
              </a:rPr>
              <a:t>r</a:t>
            </a:r>
            <a:r>
              <a:rPr dirty="0" sz="2300" spc="-40" b="1">
                <a:solidFill>
                  <a:srgbClr val="EBEBEB"/>
                </a:solidFill>
                <a:latin typeface="Arial Black"/>
                <a:cs typeface="Arial Black"/>
              </a:rPr>
              <a:t>a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spc="50" b="1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30" b="1">
                <a:solidFill>
                  <a:srgbClr val="EBEBEB"/>
                </a:solidFill>
                <a:latin typeface="Arial Black"/>
                <a:cs typeface="Arial Black"/>
              </a:rPr>
              <a:t>g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y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733425" marR="2531110" indent="-721360">
              <a:lnSpc>
                <a:spcPct val="100000"/>
              </a:lnSpc>
              <a:spcBef>
                <a:spcPts val="1590"/>
              </a:spcBef>
            </a:pPr>
            <a:r>
              <a:rPr dirty="0" sz="1800">
                <a:latin typeface="Gulim"/>
                <a:cs typeface="Gulim"/>
              </a:rPr>
              <a:t>권기구 </a:t>
            </a:r>
            <a:r>
              <a:rPr dirty="0" sz="1800" spc="110">
                <a:latin typeface="Batang"/>
                <a:cs typeface="Batang"/>
              </a:rPr>
              <a:t>(kwonkk@etri.re.kr) </a:t>
            </a:r>
            <a:r>
              <a:rPr dirty="0" sz="1800" spc="-530">
                <a:latin typeface="Batang"/>
                <a:cs typeface="Batang"/>
              </a:rPr>
              <a:t> </a:t>
            </a:r>
            <a:r>
              <a:rPr dirty="0" sz="1800" spc="-40" b="1">
                <a:latin typeface="Malgun Gothic"/>
                <a:cs typeface="Malgun Gothic"/>
              </a:rPr>
              <a:t>의료</a:t>
            </a:r>
            <a:r>
              <a:rPr dirty="0" sz="1800" spc="-40" b="1">
                <a:latin typeface="Arial Black"/>
                <a:cs typeface="Arial Black"/>
              </a:rPr>
              <a:t>IT</a:t>
            </a:r>
            <a:r>
              <a:rPr dirty="0" sz="1800" spc="-40" b="1">
                <a:latin typeface="Malgun Gothic"/>
                <a:cs typeface="Malgun Gothic"/>
              </a:rPr>
              <a:t>융합연구실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49440" y="6411467"/>
            <a:ext cx="1277111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7035545" y="6468465"/>
            <a:ext cx="1092200" cy="18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Gulim"/>
                <a:cs typeface="Gulim"/>
              </a:rPr>
              <a:t>대경권연구센터</a:t>
            </a:r>
            <a:endParaRPr sz="12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44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761" y="1524761"/>
            <a:ext cx="5715000" cy="4119879"/>
          </a:xfrm>
          <a:custGeom>
            <a:avLst/>
            <a:gdLst/>
            <a:ahLst/>
            <a:cxnLst/>
            <a:rect l="l" t="t" r="r" b="b"/>
            <a:pathLst>
              <a:path w="5715000" h="4119879">
                <a:moveTo>
                  <a:pt x="5515102" y="0"/>
                </a:moveTo>
                <a:lnTo>
                  <a:pt x="199897" y="0"/>
                </a:lnTo>
                <a:lnTo>
                  <a:pt x="154059" y="5281"/>
                </a:lnTo>
                <a:lnTo>
                  <a:pt x="111982" y="20324"/>
                </a:lnTo>
                <a:lnTo>
                  <a:pt x="74866" y="43927"/>
                </a:lnTo>
                <a:lnTo>
                  <a:pt x="43911" y="74887"/>
                </a:lnTo>
                <a:lnTo>
                  <a:pt x="20315" y="112004"/>
                </a:lnTo>
                <a:lnTo>
                  <a:pt x="5278" y="154075"/>
                </a:lnTo>
                <a:lnTo>
                  <a:pt x="0" y="199898"/>
                </a:lnTo>
                <a:lnTo>
                  <a:pt x="0" y="3919474"/>
                </a:lnTo>
                <a:lnTo>
                  <a:pt x="5278" y="3965296"/>
                </a:lnTo>
                <a:lnTo>
                  <a:pt x="20315" y="4007367"/>
                </a:lnTo>
                <a:lnTo>
                  <a:pt x="43911" y="4044484"/>
                </a:lnTo>
                <a:lnTo>
                  <a:pt x="74866" y="4075444"/>
                </a:lnTo>
                <a:lnTo>
                  <a:pt x="111982" y="4099047"/>
                </a:lnTo>
                <a:lnTo>
                  <a:pt x="154059" y="4114090"/>
                </a:lnTo>
                <a:lnTo>
                  <a:pt x="199897" y="4119372"/>
                </a:lnTo>
                <a:lnTo>
                  <a:pt x="5515102" y="4119372"/>
                </a:lnTo>
                <a:lnTo>
                  <a:pt x="5560924" y="4114090"/>
                </a:lnTo>
                <a:lnTo>
                  <a:pt x="5602995" y="4099047"/>
                </a:lnTo>
                <a:lnTo>
                  <a:pt x="5640112" y="4075444"/>
                </a:lnTo>
                <a:lnTo>
                  <a:pt x="5671072" y="4044484"/>
                </a:lnTo>
                <a:lnTo>
                  <a:pt x="5694675" y="4007367"/>
                </a:lnTo>
                <a:lnTo>
                  <a:pt x="5709718" y="3965296"/>
                </a:lnTo>
                <a:lnTo>
                  <a:pt x="5714999" y="3919474"/>
                </a:lnTo>
                <a:lnTo>
                  <a:pt x="5714999" y="199898"/>
                </a:lnTo>
                <a:lnTo>
                  <a:pt x="5709718" y="154075"/>
                </a:lnTo>
                <a:lnTo>
                  <a:pt x="5694675" y="112004"/>
                </a:lnTo>
                <a:lnTo>
                  <a:pt x="5671072" y="74887"/>
                </a:lnTo>
                <a:lnTo>
                  <a:pt x="5640112" y="43927"/>
                </a:lnTo>
                <a:lnTo>
                  <a:pt x="5602995" y="20324"/>
                </a:lnTo>
                <a:lnTo>
                  <a:pt x="5560924" y="5281"/>
                </a:lnTo>
                <a:lnTo>
                  <a:pt x="5515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3761" y="1524761"/>
            <a:ext cx="5715000" cy="4119879"/>
          </a:xfrm>
          <a:custGeom>
            <a:avLst/>
            <a:gdLst/>
            <a:ahLst/>
            <a:cxnLst/>
            <a:rect l="l" t="t" r="r" b="b"/>
            <a:pathLst>
              <a:path w="5715000" h="4119879">
                <a:moveTo>
                  <a:pt x="0" y="199898"/>
                </a:moveTo>
                <a:lnTo>
                  <a:pt x="5278" y="154075"/>
                </a:lnTo>
                <a:lnTo>
                  <a:pt x="20315" y="112004"/>
                </a:lnTo>
                <a:lnTo>
                  <a:pt x="43911" y="74887"/>
                </a:lnTo>
                <a:lnTo>
                  <a:pt x="74866" y="43927"/>
                </a:lnTo>
                <a:lnTo>
                  <a:pt x="111982" y="20324"/>
                </a:lnTo>
                <a:lnTo>
                  <a:pt x="154059" y="5281"/>
                </a:lnTo>
                <a:lnTo>
                  <a:pt x="199897" y="0"/>
                </a:lnTo>
                <a:lnTo>
                  <a:pt x="5515102" y="0"/>
                </a:lnTo>
                <a:lnTo>
                  <a:pt x="5560924" y="5281"/>
                </a:lnTo>
                <a:lnTo>
                  <a:pt x="5602995" y="20324"/>
                </a:lnTo>
                <a:lnTo>
                  <a:pt x="5640112" y="43927"/>
                </a:lnTo>
                <a:lnTo>
                  <a:pt x="5671072" y="74887"/>
                </a:lnTo>
                <a:lnTo>
                  <a:pt x="5694675" y="112004"/>
                </a:lnTo>
                <a:lnTo>
                  <a:pt x="5709718" y="154075"/>
                </a:lnTo>
                <a:lnTo>
                  <a:pt x="5714999" y="199898"/>
                </a:lnTo>
                <a:lnTo>
                  <a:pt x="5714999" y="3919474"/>
                </a:lnTo>
                <a:lnTo>
                  <a:pt x="5709718" y="3965296"/>
                </a:lnTo>
                <a:lnTo>
                  <a:pt x="5694675" y="4007367"/>
                </a:lnTo>
                <a:lnTo>
                  <a:pt x="5671072" y="4044484"/>
                </a:lnTo>
                <a:lnTo>
                  <a:pt x="5640112" y="4075444"/>
                </a:lnTo>
                <a:lnTo>
                  <a:pt x="5602995" y="4099047"/>
                </a:lnTo>
                <a:lnTo>
                  <a:pt x="5560924" y="4114090"/>
                </a:lnTo>
                <a:lnTo>
                  <a:pt x="5515102" y="4119372"/>
                </a:lnTo>
                <a:lnTo>
                  <a:pt x="199897" y="4119372"/>
                </a:lnTo>
                <a:lnTo>
                  <a:pt x="154059" y="4114090"/>
                </a:lnTo>
                <a:lnTo>
                  <a:pt x="111982" y="4099047"/>
                </a:lnTo>
                <a:lnTo>
                  <a:pt x="74866" y="4075444"/>
                </a:lnTo>
                <a:lnTo>
                  <a:pt x="43911" y="4044484"/>
                </a:lnTo>
                <a:lnTo>
                  <a:pt x="20315" y="4007367"/>
                </a:lnTo>
                <a:lnTo>
                  <a:pt x="5278" y="3965296"/>
                </a:lnTo>
                <a:lnTo>
                  <a:pt x="0" y="3919474"/>
                </a:lnTo>
                <a:lnTo>
                  <a:pt x="0" y="199898"/>
                </a:lnTo>
                <a:close/>
              </a:path>
            </a:pathLst>
          </a:custGeom>
          <a:ln w="28956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67052" y="1657984"/>
            <a:ext cx="1252855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0585" algn="l"/>
              </a:tabLst>
            </a:pPr>
            <a:r>
              <a:rPr dirty="0" sz="2900" spc="5">
                <a:solidFill>
                  <a:srgbClr val="0000CC"/>
                </a:solidFill>
                <a:latin typeface="Gulim"/>
                <a:cs typeface="Gulim"/>
              </a:rPr>
              <a:t>목</a:t>
            </a:r>
            <a:r>
              <a:rPr dirty="0" sz="2900" spc="5">
                <a:solidFill>
                  <a:srgbClr val="0000CC"/>
                </a:solidFill>
                <a:latin typeface="Gulim"/>
                <a:cs typeface="Gulim"/>
              </a:rPr>
              <a:t>	</a:t>
            </a:r>
            <a:r>
              <a:rPr dirty="0" sz="2900" spc="5">
                <a:solidFill>
                  <a:srgbClr val="0000CC"/>
                </a:solidFill>
                <a:latin typeface="Gulim"/>
                <a:cs typeface="Gulim"/>
              </a:rPr>
              <a:t>차</a:t>
            </a:r>
            <a:endParaRPr sz="2900">
              <a:latin typeface="Gulim"/>
              <a:cs typeface="Guli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7052" y="2155697"/>
            <a:ext cx="4906010" cy="3810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b="1">
                <a:solidFill>
                  <a:srgbClr val="FF6600"/>
                </a:solidFill>
                <a:latin typeface="Times New Roman"/>
                <a:cs typeface="Times New Roman"/>
              </a:rPr>
              <a:t>----------------------------------------------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7052" y="2603753"/>
            <a:ext cx="3385820" cy="266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5" b="1">
                <a:latin typeface="Times New Roman"/>
                <a:cs typeface="Times New Roman"/>
              </a:rPr>
              <a:t>1. </a:t>
            </a:r>
            <a:r>
              <a:rPr dirty="0" sz="2500" spc="-35" b="1">
                <a:latin typeface="Malgun Gothic"/>
                <a:cs typeface="Malgun Gothic"/>
              </a:rPr>
              <a:t>기술의</a:t>
            </a:r>
            <a:r>
              <a:rPr dirty="0" sz="2500" spc="-395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개요</a:t>
            </a:r>
            <a:endParaRPr sz="25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2.</a:t>
            </a:r>
            <a:r>
              <a:rPr dirty="0" sz="2500" spc="-25" b="1">
                <a:latin typeface="Times New Roman"/>
                <a:cs typeface="Times New Roman"/>
              </a:rPr>
              <a:t> </a:t>
            </a:r>
            <a:r>
              <a:rPr dirty="0" sz="2500" spc="-35" b="1">
                <a:latin typeface="Malgun Gothic"/>
                <a:cs typeface="Malgun Gothic"/>
              </a:rPr>
              <a:t>기술이전</a:t>
            </a:r>
            <a:r>
              <a:rPr dirty="0" sz="2500" spc="-350" b="1">
                <a:latin typeface="Malgun Gothic"/>
                <a:cs typeface="Malgun Gothic"/>
              </a:rPr>
              <a:t> </a:t>
            </a:r>
            <a:r>
              <a:rPr dirty="0" sz="2500" spc="-25" b="1">
                <a:latin typeface="Malgun Gothic"/>
                <a:cs typeface="Malgun Gothic"/>
              </a:rPr>
              <a:t>내용</a:t>
            </a:r>
            <a:r>
              <a:rPr dirty="0" sz="2500" spc="-330" b="1">
                <a:latin typeface="Malgun Gothic"/>
                <a:cs typeface="Malgun Gothic"/>
              </a:rPr>
              <a:t> </a:t>
            </a:r>
            <a:r>
              <a:rPr dirty="0" sz="2500" spc="-5" b="1">
                <a:latin typeface="Malgun Gothic"/>
                <a:cs typeface="Malgun Gothic"/>
              </a:rPr>
              <a:t>및</a:t>
            </a:r>
            <a:r>
              <a:rPr dirty="0" sz="2500" spc="-330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범위</a:t>
            </a:r>
            <a:endParaRPr sz="25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3. </a:t>
            </a:r>
            <a:r>
              <a:rPr dirty="0" sz="2500" spc="-40" b="1">
                <a:latin typeface="Malgun Gothic"/>
                <a:cs typeface="Malgun Gothic"/>
              </a:rPr>
              <a:t>경쟁기술과</a:t>
            </a:r>
            <a:r>
              <a:rPr dirty="0" sz="2500" spc="-415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비교</a:t>
            </a:r>
            <a:endParaRPr sz="25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4. </a:t>
            </a:r>
            <a:r>
              <a:rPr dirty="0" sz="2500" spc="-35" b="1">
                <a:latin typeface="Malgun Gothic"/>
                <a:cs typeface="Malgun Gothic"/>
              </a:rPr>
              <a:t>기술의</a:t>
            </a:r>
            <a:r>
              <a:rPr dirty="0" sz="2500" spc="-395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사업성</a:t>
            </a:r>
            <a:endParaRPr sz="2500">
              <a:latin typeface="Malgun Gothic"/>
              <a:cs typeface="Malgun Gothic"/>
            </a:endParaRPr>
          </a:p>
          <a:p>
            <a:pPr algn="ctr" marR="4318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- </a:t>
            </a:r>
            <a:r>
              <a:rPr dirty="0" sz="2500" spc="-35" b="1">
                <a:latin typeface="Malgun Gothic"/>
                <a:cs typeface="Malgun Gothic"/>
              </a:rPr>
              <a:t>활용분야 </a:t>
            </a:r>
            <a:r>
              <a:rPr dirty="0" sz="2500" spc="-5" b="1">
                <a:latin typeface="Malgun Gothic"/>
                <a:cs typeface="Malgun Gothic"/>
              </a:rPr>
              <a:t>및</a:t>
            </a:r>
            <a:r>
              <a:rPr dirty="0" sz="2500" spc="-675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기대효과</a:t>
            </a:r>
            <a:endParaRPr sz="25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5. </a:t>
            </a:r>
            <a:r>
              <a:rPr dirty="0" sz="2500" spc="-35" b="1">
                <a:latin typeface="Malgun Gothic"/>
                <a:cs typeface="Malgun Gothic"/>
              </a:rPr>
              <a:t>국내외 </a:t>
            </a:r>
            <a:r>
              <a:rPr dirty="0" sz="2500" spc="-25" b="1">
                <a:latin typeface="Malgun Gothic"/>
                <a:cs typeface="Malgun Gothic"/>
              </a:rPr>
              <a:t>시장</a:t>
            </a:r>
            <a:r>
              <a:rPr dirty="0" sz="2500" spc="-675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동향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02195" y="6394702"/>
            <a:ext cx="12771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1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기술의</a:t>
            </a:r>
            <a:r>
              <a:rPr dirty="0" spc="55"/>
              <a:t> </a:t>
            </a:r>
            <a:r>
              <a:rPr dirty="0"/>
              <a:t>개요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1089786"/>
            <a:ext cx="8350250" cy="280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0375" marR="10160" indent="-448309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680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5" b="1">
                <a:solidFill>
                  <a:srgbClr val="CC0066"/>
                </a:solidFill>
                <a:latin typeface="Malgun Gothic"/>
                <a:cs typeface="Malgun Gothic"/>
              </a:rPr>
              <a:t>본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 이전기술은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조제</a:t>
            </a:r>
            <a:r>
              <a:rPr dirty="0" sz="2800" spc="-5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0" b="1">
                <a:solidFill>
                  <a:srgbClr val="CC0066"/>
                </a:solidFill>
                <a:latin typeface="Malgun Gothic"/>
                <a:cs typeface="Malgun Gothic"/>
              </a:rPr>
              <a:t>자동화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30" b="1">
                <a:solidFill>
                  <a:srgbClr val="CC0066"/>
                </a:solidFill>
                <a:latin typeface="Malgun Gothic"/>
                <a:cs typeface="Malgun Gothic"/>
              </a:rPr>
              <a:t>장비</a:t>
            </a:r>
            <a:r>
              <a:rPr dirty="0" sz="2800" spc="-5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적용을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30" b="1">
                <a:solidFill>
                  <a:srgbClr val="CC0066"/>
                </a:solidFill>
                <a:latin typeface="Malgun Gothic"/>
                <a:cs typeface="Malgun Gothic"/>
              </a:rPr>
              <a:t>위한</a:t>
            </a:r>
            <a:r>
              <a:rPr dirty="0" sz="2800" spc="-5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55" b="1">
                <a:solidFill>
                  <a:srgbClr val="CC0066"/>
                </a:solidFill>
                <a:latin typeface="Malgun Gothic"/>
                <a:cs typeface="Malgun Gothic"/>
              </a:rPr>
              <a:t>정제 </a:t>
            </a:r>
            <a:r>
              <a:rPr dirty="0" sz="2800" spc="-88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약품</a:t>
            </a:r>
            <a:r>
              <a:rPr dirty="0" sz="2800" spc="-14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계수용</a:t>
            </a:r>
            <a:r>
              <a:rPr dirty="0" sz="2800" spc="-14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센서</a:t>
            </a:r>
            <a:r>
              <a:rPr dirty="0" sz="2800" spc="-14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모듈</a:t>
            </a:r>
            <a:r>
              <a:rPr dirty="0" sz="2800" spc="-13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30" b="1">
                <a:solidFill>
                  <a:srgbClr val="CC0066"/>
                </a:solidFill>
                <a:latin typeface="Malgun Gothic"/>
                <a:cs typeface="Malgun Gothic"/>
              </a:rPr>
              <a:t>기술에</a:t>
            </a:r>
            <a:r>
              <a:rPr dirty="0" sz="2800" spc="-16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관한</a:t>
            </a:r>
            <a:r>
              <a:rPr dirty="0" sz="2800" spc="-13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0" b="1">
                <a:solidFill>
                  <a:srgbClr val="CC0066"/>
                </a:solidFill>
                <a:latin typeface="Malgun Gothic"/>
                <a:cs typeface="Malgun Gothic"/>
              </a:rPr>
              <a:t>것임</a:t>
            </a:r>
            <a:endParaRPr sz="2800">
              <a:latin typeface="Malgun Gothic"/>
              <a:cs typeface="Malgun Gothic"/>
            </a:endParaRPr>
          </a:p>
          <a:p>
            <a:pPr algn="just" marL="774700" marR="5080" indent="-285750">
              <a:lnSpc>
                <a:spcPct val="100000"/>
              </a:lnSpc>
              <a:spcBef>
                <a:spcPts val="459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45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20" b="1">
                <a:latin typeface="Malgun Gothic"/>
                <a:cs typeface="Malgun Gothic"/>
              </a:rPr>
              <a:t>조제</a:t>
            </a:r>
            <a:r>
              <a:rPr dirty="0" sz="2000" spc="-25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자동화</a:t>
            </a:r>
            <a:r>
              <a:rPr dirty="0" sz="2000" spc="-4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장비</a:t>
            </a:r>
            <a:r>
              <a:rPr dirty="0" sz="2000" spc="-25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적용을</a:t>
            </a:r>
            <a:r>
              <a:rPr dirty="0" sz="2000" spc="-4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위한</a:t>
            </a:r>
            <a:r>
              <a:rPr dirty="0" sz="2000" spc="-25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정제약품 계수용</a:t>
            </a:r>
            <a:r>
              <a:rPr dirty="0" sz="2000" spc="-25" b="1">
                <a:latin typeface="Malgun Gothic"/>
                <a:cs typeface="Malgun Gothic"/>
              </a:rPr>
              <a:t> 센서 </a:t>
            </a:r>
            <a:r>
              <a:rPr dirty="0" sz="2000" spc="-30" b="1">
                <a:latin typeface="Malgun Gothic"/>
                <a:cs typeface="Malgun Gothic"/>
              </a:rPr>
              <a:t>모듈은</a:t>
            </a:r>
            <a:r>
              <a:rPr dirty="0" sz="2000" spc="-25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국내외 </a:t>
            </a:r>
            <a:r>
              <a:rPr dirty="0" sz="2000" spc="-605" b="1">
                <a:latin typeface="Malgun Gothic"/>
                <a:cs typeface="Malgun Gothic"/>
              </a:rPr>
              <a:t> </a:t>
            </a:r>
            <a:r>
              <a:rPr dirty="0" sz="2000" spc="10" b="1">
                <a:latin typeface="Malgun Gothic"/>
                <a:cs typeface="Malgun Gothic"/>
              </a:rPr>
              <a:t>약국</a:t>
            </a:r>
            <a:r>
              <a:rPr dirty="0" sz="2000" spc="10" b="1">
                <a:latin typeface="Arial"/>
                <a:cs typeface="Arial"/>
              </a:rPr>
              <a:t>/</a:t>
            </a:r>
            <a:r>
              <a:rPr dirty="0" sz="2000" spc="10" b="1">
                <a:latin typeface="Malgun Gothic"/>
                <a:cs typeface="Malgun Gothic"/>
              </a:rPr>
              <a:t>병원에서 </a:t>
            </a:r>
            <a:r>
              <a:rPr dirty="0" sz="2000" spc="-15" b="1">
                <a:latin typeface="Malgun Gothic"/>
                <a:cs typeface="Malgun Gothic"/>
              </a:rPr>
              <a:t>사용 중인 </a:t>
            </a:r>
            <a:r>
              <a:rPr dirty="0" sz="2000" spc="-25" b="1">
                <a:latin typeface="Malgun Gothic"/>
                <a:cs typeface="Malgun Gothic"/>
              </a:rPr>
              <a:t>다양한 </a:t>
            </a:r>
            <a:r>
              <a:rPr dirty="0" sz="2000" spc="-30" b="1">
                <a:latin typeface="Malgun Gothic"/>
                <a:cs typeface="Malgun Gothic"/>
              </a:rPr>
              <a:t>형태와 크기의 정제약품을 </a:t>
            </a:r>
            <a:r>
              <a:rPr dirty="0" sz="2000" spc="-25" b="1">
                <a:latin typeface="Malgun Gothic"/>
                <a:cs typeface="Malgun Gothic"/>
              </a:rPr>
              <a:t>빠른</a:t>
            </a:r>
            <a:r>
              <a:rPr dirty="0" sz="2000" spc="-235" b="1">
                <a:latin typeface="Malgun Gothic"/>
                <a:cs typeface="Malgun Gothic"/>
              </a:rPr>
              <a:t> </a:t>
            </a:r>
            <a:r>
              <a:rPr dirty="0" sz="2000" spc="5" b="1">
                <a:latin typeface="Malgun Gothic"/>
                <a:cs typeface="Malgun Gothic"/>
              </a:rPr>
              <a:t>속 </a:t>
            </a:r>
            <a:r>
              <a:rPr dirty="0" sz="200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도로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계수하여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포장하는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조제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자동화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장비에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적용할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수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있는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기술임</a:t>
            </a:r>
            <a:endParaRPr sz="2000">
              <a:latin typeface="Malgun Gothic"/>
              <a:cs typeface="Malgun Gothic"/>
            </a:endParaRPr>
          </a:p>
          <a:p>
            <a:pPr algn="just" marL="774700" marR="6350" indent="-28575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45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25" b="1">
                <a:latin typeface="Malgun Gothic"/>
                <a:cs typeface="Malgun Gothic"/>
              </a:rPr>
              <a:t>이러한</a:t>
            </a:r>
            <a:r>
              <a:rPr dirty="0" sz="2000" spc="-75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정제약품</a:t>
            </a:r>
            <a:r>
              <a:rPr dirty="0" sz="2000" spc="-60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계수용</a:t>
            </a:r>
            <a:r>
              <a:rPr dirty="0" sz="2000" spc="-7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센서</a:t>
            </a:r>
            <a:r>
              <a:rPr dirty="0" sz="2000" spc="-65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모듈은</a:t>
            </a:r>
            <a:r>
              <a:rPr dirty="0" sz="2000" spc="-70" b="1">
                <a:latin typeface="Malgun Gothic"/>
                <a:cs typeface="Malgun Gothic"/>
              </a:rPr>
              <a:t> </a:t>
            </a:r>
            <a:r>
              <a:rPr dirty="0" sz="2000" spc="20" b="1">
                <a:latin typeface="Arial"/>
                <a:cs typeface="Arial"/>
              </a:rPr>
              <a:t>99.99%</a:t>
            </a:r>
            <a:r>
              <a:rPr dirty="0" sz="2000" spc="95" b="1">
                <a:latin typeface="Arial"/>
                <a:cs typeface="Arial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이상의</a:t>
            </a:r>
            <a:r>
              <a:rPr dirty="0" sz="2000" spc="-6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계수</a:t>
            </a:r>
            <a:r>
              <a:rPr dirty="0" sz="2000" spc="-65" b="1">
                <a:latin typeface="Malgun Gothic"/>
                <a:cs typeface="Malgun Gothic"/>
              </a:rPr>
              <a:t> </a:t>
            </a:r>
            <a:r>
              <a:rPr dirty="0" sz="2000" spc="-35" b="1">
                <a:latin typeface="Malgun Gothic"/>
                <a:cs typeface="Malgun Gothic"/>
              </a:rPr>
              <a:t>정확도를 </a:t>
            </a:r>
            <a:r>
              <a:rPr dirty="0" sz="2000" spc="-60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요하는 </a:t>
            </a:r>
            <a:r>
              <a:rPr dirty="0" sz="2000" spc="-35" b="1">
                <a:latin typeface="Malgun Gothic"/>
                <a:cs typeface="Malgun Gothic"/>
              </a:rPr>
              <a:t>기술로서 </a:t>
            </a:r>
            <a:r>
              <a:rPr dirty="0" sz="2000" spc="-20" b="1">
                <a:latin typeface="Malgun Gothic"/>
                <a:cs typeface="Malgun Gothic"/>
              </a:rPr>
              <a:t>최소 </a:t>
            </a:r>
            <a:r>
              <a:rPr dirty="0" sz="2000" spc="-50" b="1">
                <a:latin typeface="Arial"/>
                <a:cs typeface="Arial"/>
              </a:rPr>
              <a:t>3mm</a:t>
            </a:r>
            <a:r>
              <a:rPr dirty="0" sz="2000" spc="-50" b="1">
                <a:latin typeface="Malgun Gothic"/>
                <a:cs typeface="Malgun Gothic"/>
              </a:rPr>
              <a:t>에서 </a:t>
            </a:r>
            <a:r>
              <a:rPr dirty="0" sz="2000" spc="-25" b="1">
                <a:latin typeface="Malgun Gothic"/>
                <a:cs typeface="Malgun Gothic"/>
              </a:rPr>
              <a:t>최대 </a:t>
            </a:r>
            <a:r>
              <a:rPr dirty="0" sz="2000" spc="-35" b="1">
                <a:latin typeface="Arial"/>
                <a:cs typeface="Arial"/>
              </a:rPr>
              <a:t>24mm </a:t>
            </a:r>
            <a:r>
              <a:rPr dirty="0" sz="2000" spc="-30" b="1">
                <a:latin typeface="Malgun Gothic"/>
                <a:cs typeface="Malgun Gothic"/>
              </a:rPr>
              <a:t>크기의 정제약품을</a:t>
            </a:r>
            <a:r>
              <a:rPr dirty="0" sz="2000" spc="58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동 </a:t>
            </a:r>
            <a:r>
              <a:rPr dirty="0" sz="200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시에 </a:t>
            </a:r>
            <a:r>
              <a:rPr dirty="0" sz="2000" spc="-15" b="1">
                <a:latin typeface="Malgun Gothic"/>
                <a:cs typeface="Malgun Gothic"/>
              </a:rPr>
              <a:t>계수가</a:t>
            </a:r>
            <a:r>
              <a:rPr dirty="0" sz="2000" spc="-32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가능함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1147" y="3733800"/>
            <a:ext cx="49149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28561" y="6102807"/>
            <a:ext cx="235267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Malgun Gothic"/>
                <a:cs typeface="Malgun Gothic"/>
              </a:rPr>
              <a:t>&lt;</a:t>
            </a:r>
            <a:r>
              <a:rPr dirty="0" sz="1600" spc="-5">
                <a:latin typeface="Malgun Gothic"/>
                <a:cs typeface="Malgun Gothic"/>
              </a:rPr>
              <a:t>시스템 구성 및</a:t>
            </a:r>
            <a:r>
              <a:rPr dirty="0" sz="1600" spc="-50">
                <a:latin typeface="Malgun Gothic"/>
                <a:cs typeface="Malgun Gothic"/>
              </a:rPr>
              <a:t> </a:t>
            </a:r>
            <a:r>
              <a:rPr dirty="0" sz="1600" spc="-10">
                <a:latin typeface="Malgun Gothic"/>
                <a:cs typeface="Malgun Gothic"/>
              </a:rPr>
              <a:t>개념도</a:t>
            </a:r>
            <a:r>
              <a:rPr dirty="0" sz="1600" spc="-10">
                <a:latin typeface="Malgun Gothic"/>
                <a:cs typeface="Malgun Gothic"/>
              </a:rPr>
              <a:t>&gt;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02195" y="6394702"/>
            <a:ext cx="12771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75" b="1">
                <a:latin typeface="Arial Black"/>
                <a:cs typeface="Arial Black"/>
              </a:rPr>
              <a:t>2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기술이전 내용 및</a:t>
            </a:r>
            <a:r>
              <a:rPr dirty="0" spc="40"/>
              <a:t> </a:t>
            </a:r>
            <a:r>
              <a:rPr dirty="0"/>
              <a:t>범위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984884"/>
            <a:ext cx="7767320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690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기술이전</a:t>
            </a:r>
            <a:r>
              <a:rPr dirty="0" sz="2800" spc="-17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내용</a:t>
            </a:r>
            <a:r>
              <a:rPr dirty="0" sz="2800" spc="-15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5" b="1">
                <a:solidFill>
                  <a:srgbClr val="CC0066"/>
                </a:solidFill>
                <a:latin typeface="Malgun Gothic"/>
                <a:cs typeface="Malgun Gothic"/>
              </a:rPr>
              <a:t>및</a:t>
            </a:r>
            <a:r>
              <a:rPr dirty="0" sz="2800" spc="-14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범위</a:t>
            </a:r>
            <a:endParaRPr sz="2800">
              <a:latin typeface="Malgun Gothic"/>
              <a:cs typeface="Malgun Gothic"/>
            </a:endParaRPr>
          </a:p>
          <a:p>
            <a:pPr marL="489584">
              <a:lnSpc>
                <a:spcPct val="100000"/>
              </a:lnSpc>
              <a:spcBef>
                <a:spcPts val="464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45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10" b="1">
                <a:latin typeface="Malgun Gothic"/>
                <a:cs typeface="Malgun Gothic"/>
              </a:rPr>
              <a:t>조제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자동화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장비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적용을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위한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정제약품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계수용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센서</a:t>
            </a:r>
            <a:r>
              <a:rPr dirty="0" sz="2000" spc="-11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모듈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기술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65" y="1829689"/>
            <a:ext cx="8180070" cy="162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7710">
              <a:lnSpc>
                <a:spcPct val="100000"/>
              </a:lnSpc>
              <a:tabLst>
                <a:tab pos="1003300" algn="l"/>
              </a:tabLst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조제 자동화 장비 적용을 위한 정제약품 계수용 센서 모듈 기술</a:t>
            </a:r>
            <a:r>
              <a:rPr dirty="0" sz="1800" spc="-1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요구사</a:t>
            </a:r>
            <a:endParaRPr sz="1800">
              <a:latin typeface="Gulim"/>
              <a:cs typeface="Gulim"/>
            </a:endParaRPr>
          </a:p>
          <a:p>
            <a:pPr marL="1003300">
              <a:lnSpc>
                <a:spcPct val="100000"/>
              </a:lnSpc>
            </a:pPr>
            <a:r>
              <a:rPr dirty="0" sz="1800">
                <a:latin typeface="Gulim"/>
                <a:cs typeface="Gulim"/>
              </a:rPr>
              <a:t>항 </a:t>
            </a:r>
            <a:r>
              <a:rPr dirty="0" sz="1800" spc="-5">
                <a:latin typeface="Gulim"/>
                <a:cs typeface="Gulim"/>
              </a:rPr>
              <a:t>정의서</a:t>
            </a:r>
            <a:r>
              <a:rPr dirty="0" sz="1800" spc="-5">
                <a:latin typeface="Gulim"/>
                <a:cs typeface="Gulim"/>
              </a:rPr>
              <a:t>, </a:t>
            </a:r>
            <a:r>
              <a:rPr dirty="0" sz="1800" spc="-5">
                <a:latin typeface="Gulim"/>
                <a:cs typeface="Gulim"/>
              </a:rPr>
              <a:t>상세설계서</a:t>
            </a:r>
            <a:r>
              <a:rPr dirty="0" sz="1800" spc="-5">
                <a:latin typeface="Gulim"/>
                <a:cs typeface="Gulim"/>
              </a:rPr>
              <a:t>, </a:t>
            </a:r>
            <a:r>
              <a:rPr dirty="0" sz="1800" spc="-5">
                <a:latin typeface="Gulim"/>
                <a:cs typeface="Gulim"/>
              </a:rPr>
              <a:t>시험계획 </a:t>
            </a:r>
            <a:r>
              <a:rPr dirty="0" sz="1800">
                <a:latin typeface="Gulim"/>
                <a:cs typeface="Gulim"/>
              </a:rPr>
              <a:t>및 </a:t>
            </a:r>
            <a:r>
              <a:rPr dirty="0" sz="1800" spc="-5">
                <a:latin typeface="Gulim"/>
                <a:cs typeface="Gulim"/>
              </a:rPr>
              <a:t>절차서</a:t>
            </a:r>
            <a:r>
              <a:rPr dirty="0" sz="1800" spc="-5">
                <a:latin typeface="Gulim"/>
                <a:cs typeface="Gulim"/>
              </a:rPr>
              <a:t>, </a:t>
            </a:r>
            <a:r>
              <a:rPr dirty="0" sz="1800" spc="-5">
                <a:latin typeface="Gulim"/>
                <a:cs typeface="Gulim"/>
              </a:rPr>
              <a:t>시험</a:t>
            </a:r>
            <a:r>
              <a:rPr dirty="0" sz="1800" spc="-2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결과서</a:t>
            </a:r>
            <a:endParaRPr sz="1800">
              <a:latin typeface="Gulim"/>
              <a:cs typeface="Gulim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700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기술</a:t>
            </a:r>
            <a:r>
              <a:rPr dirty="0" sz="2800" spc="-17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개발</a:t>
            </a:r>
            <a:r>
              <a:rPr dirty="0" sz="2800" spc="-16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현황</a:t>
            </a:r>
            <a:endParaRPr sz="2800">
              <a:latin typeface="Malgun Gothic"/>
              <a:cs typeface="Malgun Gothic"/>
            </a:endParaRPr>
          </a:p>
          <a:p>
            <a:pPr marL="489584">
              <a:lnSpc>
                <a:spcPct val="100000"/>
              </a:lnSpc>
              <a:spcBef>
                <a:spcPts val="459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60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30" b="1">
                <a:latin typeface="Malgun Gothic"/>
                <a:cs typeface="Malgun Gothic"/>
              </a:rPr>
              <a:t>기술성숙도단계</a:t>
            </a:r>
            <a:r>
              <a:rPr dirty="0" sz="2000" spc="-15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Arial"/>
                <a:cs typeface="Arial"/>
              </a:rPr>
              <a:t>: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시작품단계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6444" y="3357371"/>
            <a:ext cx="2744724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02195" y="6394702"/>
            <a:ext cx="12771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82434" y="3571747"/>
          <a:ext cx="4237990" cy="1372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767"/>
                <a:gridCol w="1976920"/>
                <a:gridCol w="830707"/>
                <a:gridCol w="1075943"/>
              </a:tblGrid>
              <a:tr h="342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30" b="1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556">
                      <a:solidFill>
                        <a:srgbClr val="000000"/>
                      </a:solidFill>
                      <a:prstDash val="solid"/>
                    </a:lnL>
                    <a:lnR w="3556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Malgun Gothic"/>
                          <a:cs typeface="Malgun Gothic"/>
                        </a:rPr>
                        <a:t>주요성능</a:t>
                      </a:r>
                      <a:r>
                        <a:rPr dirty="0" sz="1000" spc="-15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Spec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556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Malgun Gothic"/>
                          <a:cs typeface="Malgun Gothic"/>
                        </a:rPr>
                        <a:t>단위</a:t>
                      </a:r>
                      <a:endParaRPr sz="1000">
                        <a:latin typeface="Malgun Gothic"/>
                        <a:cs typeface="Malgun Gothic"/>
                      </a:endParaRPr>
                    </a:p>
                  </a:txBody>
                  <a:tcPr marL="0" marR="0" marB="0" marT="0">
                    <a:lnL w="3555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Malgun Gothic"/>
                          <a:cs typeface="Malgun Gothic"/>
                        </a:rPr>
                        <a:t>기술개발</a:t>
                      </a:r>
                      <a:r>
                        <a:rPr dirty="0" sz="1000" spc="-16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000" spc="-5" b="1">
                          <a:latin typeface="Malgun Gothic"/>
                          <a:cs typeface="Malgun Gothic"/>
                        </a:rPr>
                        <a:t>결과</a:t>
                      </a:r>
                      <a:endParaRPr sz="1000">
                        <a:latin typeface="Malgun Gothic"/>
                        <a:cs typeface="Malgun Gothic"/>
                      </a:endParaRPr>
                    </a:p>
                  </a:txBody>
                  <a:tcPr marL="0" marR="0" marB="0" marT="0">
                    <a:lnL w="3555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42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556">
                      <a:solidFill>
                        <a:srgbClr val="000000"/>
                      </a:solidFill>
                      <a:prstDash val="solid"/>
                    </a:lnL>
                    <a:lnR w="3556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Malgun Gothic"/>
                          <a:cs typeface="Malgun Gothic"/>
                        </a:rPr>
                        <a:t>초당 계수</a:t>
                      </a:r>
                      <a:r>
                        <a:rPr dirty="0" sz="1000" spc="-185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000" spc="-5" b="1">
                          <a:latin typeface="Malgun Gothic"/>
                          <a:cs typeface="Malgun Gothic"/>
                        </a:rPr>
                        <a:t>속도</a:t>
                      </a:r>
                      <a:endParaRPr sz="1000">
                        <a:latin typeface="Malgun Gothic"/>
                        <a:cs typeface="Malgun Gothic"/>
                      </a:endParaRPr>
                    </a:p>
                  </a:txBody>
                  <a:tcPr marL="0" marR="0" marB="0" marT="0">
                    <a:lnL w="3556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Gulim"/>
                          <a:cs typeface="Gulim"/>
                        </a:rPr>
                        <a:t>정</a:t>
                      </a:r>
                      <a:r>
                        <a:rPr dirty="0" sz="1000" spc="-5">
                          <a:latin typeface="Gulim"/>
                          <a:cs typeface="Gulim"/>
                        </a:rPr>
                        <a:t>/</a:t>
                      </a:r>
                      <a:r>
                        <a:rPr dirty="0" sz="1000" spc="-5">
                          <a:latin typeface="Gulim"/>
                          <a:cs typeface="Gulim"/>
                        </a:rPr>
                        <a:t>초</a:t>
                      </a:r>
                      <a:endParaRPr sz="1000">
                        <a:latin typeface="Gulim"/>
                        <a:cs typeface="Gulim"/>
                      </a:endParaRPr>
                    </a:p>
                  </a:txBody>
                  <a:tcPr marL="0" marR="0" marB="0" marT="0">
                    <a:lnL w="3555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000" spc="-5">
                          <a:latin typeface="Gulim"/>
                          <a:cs typeface="Gulim"/>
                        </a:rPr>
                        <a:t>21</a:t>
                      </a:r>
                      <a:endParaRPr sz="1000">
                        <a:latin typeface="Gulim"/>
                        <a:cs typeface="Gulim"/>
                      </a:endParaRPr>
                    </a:p>
                  </a:txBody>
                  <a:tcPr marL="0" marR="0" marB="0" marT="0">
                    <a:lnL w="3555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556">
                      <a:solidFill>
                        <a:srgbClr val="000000"/>
                      </a:solidFill>
                      <a:prstDash val="solid"/>
                    </a:lnL>
                    <a:lnR w="3556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Malgun Gothic"/>
                          <a:cs typeface="Malgun Gothic"/>
                        </a:rPr>
                        <a:t>정확도</a:t>
                      </a:r>
                      <a:endParaRPr sz="1000">
                        <a:latin typeface="Malgun Gothic"/>
                        <a:cs typeface="Malgun Gothic"/>
                      </a:endParaRPr>
                    </a:p>
                  </a:txBody>
                  <a:tcPr marL="0" marR="0" marB="0" marT="0">
                    <a:lnL w="3556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Gulim"/>
                          <a:cs typeface="Gulim"/>
                        </a:rPr>
                        <a:t>%</a:t>
                      </a:r>
                      <a:endParaRPr sz="1000">
                        <a:latin typeface="Gulim"/>
                        <a:cs typeface="Gulim"/>
                      </a:endParaRPr>
                    </a:p>
                  </a:txBody>
                  <a:tcPr marL="0" marR="0" marB="0" marT="0">
                    <a:lnL w="3555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000" spc="-5">
                          <a:latin typeface="Gulim"/>
                          <a:cs typeface="Gulim"/>
                        </a:rPr>
                        <a:t>100</a:t>
                      </a:r>
                      <a:endParaRPr sz="1000">
                        <a:latin typeface="Gulim"/>
                        <a:cs typeface="Gulim"/>
                      </a:endParaRPr>
                    </a:p>
                  </a:txBody>
                  <a:tcPr marL="0" marR="0" marB="0" marT="0">
                    <a:lnL w="3555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556">
                      <a:solidFill>
                        <a:srgbClr val="000000"/>
                      </a:solidFill>
                      <a:prstDash val="solid"/>
                    </a:lnL>
                    <a:lnR w="3556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Malgun Gothic"/>
                          <a:cs typeface="Malgun Gothic"/>
                        </a:rPr>
                        <a:t>계수 가능한 약품</a:t>
                      </a:r>
                      <a:r>
                        <a:rPr dirty="0" sz="1000" spc="-229" b="1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000" spc="-5" b="1">
                          <a:latin typeface="Malgun Gothic"/>
                          <a:cs typeface="Malgun Gothic"/>
                        </a:rPr>
                        <a:t>크기</a:t>
                      </a:r>
                      <a:endParaRPr sz="1000">
                        <a:latin typeface="Malgun Gothic"/>
                        <a:cs typeface="Malgun Gothic"/>
                      </a:endParaRPr>
                    </a:p>
                  </a:txBody>
                  <a:tcPr marL="0" marR="0" marB="0" marT="0">
                    <a:lnL w="3556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latin typeface="Gulim"/>
                          <a:cs typeface="Gulim"/>
                        </a:rPr>
                        <a:t>㎜</a:t>
                      </a:r>
                      <a:endParaRPr sz="1000">
                        <a:latin typeface="Gulim"/>
                        <a:cs typeface="Gulim"/>
                      </a:endParaRPr>
                    </a:p>
                  </a:txBody>
                  <a:tcPr marL="0" marR="0" marB="0" marT="0">
                    <a:lnL w="3555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000" spc="-5">
                          <a:latin typeface="Gulim"/>
                          <a:cs typeface="Gulim"/>
                        </a:rPr>
                        <a:t>3~24</a:t>
                      </a:r>
                      <a:endParaRPr sz="1000">
                        <a:latin typeface="Gulim"/>
                        <a:cs typeface="Gulim"/>
                      </a:endParaRPr>
                    </a:p>
                  </a:txBody>
                  <a:tcPr marL="0" marR="0" marB="0" marT="0">
                    <a:lnL w="3555">
                      <a:solidFill>
                        <a:srgbClr val="000000"/>
                      </a:solidFill>
                      <a:prstDash val="solid"/>
                    </a:lnL>
                    <a:lnR w="3555">
                      <a:solidFill>
                        <a:srgbClr val="000000"/>
                      </a:solidFill>
                      <a:prstDash val="solid"/>
                    </a:lnR>
                    <a:lnT w="3555">
                      <a:solidFill>
                        <a:srgbClr val="000000"/>
                      </a:solidFill>
                      <a:prstDash val="solid"/>
                    </a:lnT>
                    <a:lnB w="355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75" b="1">
                <a:latin typeface="Arial Black"/>
                <a:cs typeface="Arial Black"/>
              </a:rPr>
              <a:t>2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기술이전 내용 및</a:t>
            </a:r>
            <a:r>
              <a:rPr dirty="0" spc="40"/>
              <a:t> </a:t>
            </a:r>
            <a:r>
              <a:rPr dirty="0"/>
              <a:t>범위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984884"/>
            <a:ext cx="6748780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700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기술</a:t>
            </a:r>
            <a:r>
              <a:rPr dirty="0" sz="2800" spc="-17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개발</a:t>
            </a:r>
            <a:r>
              <a:rPr dirty="0" sz="2800" spc="-16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현황</a:t>
            </a:r>
            <a:endParaRPr sz="2800">
              <a:latin typeface="Malgun Gothic"/>
              <a:cs typeface="Malgun Gothic"/>
            </a:endParaRPr>
          </a:p>
          <a:p>
            <a:pPr marL="857250" indent="-367665">
              <a:lnSpc>
                <a:spcPct val="100000"/>
              </a:lnSpc>
              <a:spcBef>
                <a:spcPts val="464"/>
              </a:spcBef>
              <a:buClr>
                <a:srgbClr val="6600CC"/>
              </a:buClr>
              <a:buFont typeface="Wingdings"/>
              <a:buChar char=""/>
              <a:tabLst>
                <a:tab pos="857885" algn="l"/>
              </a:tabLst>
            </a:pPr>
            <a:r>
              <a:rPr dirty="0" sz="2000" spc="-45" b="1">
                <a:latin typeface="Malgun Gothic"/>
                <a:cs typeface="Malgun Gothic"/>
              </a:rPr>
              <a:t>기술성숙도</a:t>
            </a:r>
            <a:r>
              <a:rPr dirty="0" sz="2000" spc="-45">
                <a:latin typeface="Gulim"/>
                <a:cs typeface="Gulim"/>
              </a:rPr>
              <a:t>(TRL</a:t>
            </a:r>
            <a:r>
              <a:rPr dirty="0" sz="2000" spc="-250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:</a:t>
            </a:r>
            <a:r>
              <a:rPr dirty="0" sz="2000" spc="-215">
                <a:latin typeface="Gulim"/>
                <a:cs typeface="Gulim"/>
              </a:rPr>
              <a:t> </a:t>
            </a:r>
            <a:r>
              <a:rPr dirty="0" sz="2000" spc="-90">
                <a:latin typeface="Gulim"/>
                <a:cs typeface="Gulim"/>
              </a:rPr>
              <a:t>Technology</a:t>
            </a:r>
            <a:r>
              <a:rPr dirty="0" sz="2000" spc="-250">
                <a:latin typeface="Gulim"/>
                <a:cs typeface="Gulim"/>
              </a:rPr>
              <a:t> </a:t>
            </a:r>
            <a:r>
              <a:rPr dirty="0" sz="2000" spc="-85">
                <a:latin typeface="Gulim"/>
                <a:cs typeface="Gulim"/>
              </a:rPr>
              <a:t>Readiness</a:t>
            </a:r>
            <a:r>
              <a:rPr dirty="0" sz="2000" spc="-250">
                <a:latin typeface="Gulim"/>
                <a:cs typeface="Gulim"/>
              </a:rPr>
              <a:t> </a:t>
            </a:r>
            <a:r>
              <a:rPr dirty="0" sz="2000" spc="-80">
                <a:latin typeface="Gulim"/>
                <a:cs typeface="Gulim"/>
              </a:rPr>
              <a:t>Level)</a:t>
            </a:r>
            <a:r>
              <a:rPr dirty="0" sz="2000" spc="-55">
                <a:latin typeface="Gulim"/>
                <a:cs typeface="Gulim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단계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6625" y="1470533"/>
            <a:ext cx="1353820" cy="30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5"/>
              </a:lnSpc>
              <a:tabLst>
                <a:tab pos="351155" algn="l"/>
                <a:tab pos="741680" algn="l"/>
              </a:tabLst>
            </a:pPr>
            <a:r>
              <a:rPr dirty="0" sz="2000" spc="85" b="1">
                <a:latin typeface="Arial"/>
                <a:cs typeface="Arial"/>
              </a:rPr>
              <a:t>(</a:t>
            </a:r>
            <a:r>
              <a:rPr dirty="0" sz="2000" spc="85" b="1">
                <a:latin typeface="Arial"/>
                <a:cs typeface="Arial"/>
              </a:rPr>
              <a:t>	</a:t>
            </a:r>
            <a:r>
              <a:rPr dirty="0" sz="2000" spc="35" b="1">
                <a:latin typeface="Arial"/>
                <a:cs typeface="Arial"/>
              </a:rPr>
              <a:t>5</a:t>
            </a:r>
            <a:r>
              <a:rPr dirty="0" sz="2000" spc="35" b="1">
                <a:latin typeface="Arial"/>
                <a:cs typeface="Arial"/>
              </a:rPr>
              <a:t>	</a:t>
            </a:r>
            <a:r>
              <a:rPr dirty="0" sz="2000" spc="85" b="1">
                <a:latin typeface="Arial"/>
                <a:cs typeface="Arial"/>
              </a:rPr>
              <a:t>)</a:t>
            </a:r>
            <a:r>
              <a:rPr dirty="0" sz="2000" spc="-25" b="1">
                <a:latin typeface="Malgun Gothic"/>
                <a:cs typeface="Malgun Gothic"/>
              </a:rPr>
              <a:t>단계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611" y="1844039"/>
            <a:ext cx="8572500" cy="4181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02195" y="6394702"/>
            <a:ext cx="12771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3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경쟁기술과</a:t>
            </a:r>
            <a:r>
              <a:rPr dirty="0" spc="50"/>
              <a:t> </a:t>
            </a:r>
            <a:r>
              <a:rPr dirty="0"/>
              <a:t>비교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02195" y="6394702"/>
            <a:ext cx="1277111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267" y="1108709"/>
            <a:ext cx="8733790" cy="3133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700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기존</a:t>
            </a:r>
            <a:r>
              <a:rPr dirty="0" sz="2800" spc="-17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20" b="1">
                <a:solidFill>
                  <a:srgbClr val="CC0066"/>
                </a:solidFill>
                <a:latin typeface="Malgun Gothic"/>
                <a:cs typeface="Malgun Gothic"/>
              </a:rPr>
              <a:t>기술</a:t>
            </a:r>
            <a:r>
              <a:rPr dirty="0" sz="2800" spc="20" b="1">
                <a:solidFill>
                  <a:srgbClr val="CC0066"/>
                </a:solidFill>
                <a:latin typeface="Arial"/>
                <a:cs typeface="Arial"/>
              </a:rPr>
              <a:t>/</a:t>
            </a:r>
            <a:r>
              <a:rPr dirty="0" sz="2800" spc="20" b="1">
                <a:solidFill>
                  <a:srgbClr val="CC0066"/>
                </a:solidFill>
                <a:latin typeface="Malgun Gothic"/>
                <a:cs typeface="Malgun Gothic"/>
              </a:rPr>
              <a:t>제품과의</a:t>
            </a:r>
            <a:r>
              <a:rPr dirty="0" sz="2800" spc="-19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차별성</a:t>
            </a:r>
            <a:endParaRPr sz="2800">
              <a:latin typeface="Malgun Gothic"/>
              <a:cs typeface="Malgun Gothic"/>
            </a:endParaRPr>
          </a:p>
          <a:p>
            <a:pPr marL="826135" indent="-285115">
              <a:lnSpc>
                <a:spcPct val="100000"/>
              </a:lnSpc>
              <a:spcBef>
                <a:spcPts val="445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45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45" b="1">
                <a:latin typeface="Malgun Gothic"/>
                <a:cs typeface="Malgun Gothic"/>
              </a:rPr>
              <a:t>자동약품분배포장기</a:t>
            </a:r>
            <a:r>
              <a:rPr dirty="0" sz="2000" spc="-45" b="1">
                <a:latin typeface="Arial"/>
                <a:cs typeface="Arial"/>
              </a:rPr>
              <a:t>(ATDPS)</a:t>
            </a:r>
            <a:r>
              <a:rPr dirty="0" sz="2000" spc="-45" b="1">
                <a:latin typeface="Malgun Gothic"/>
                <a:cs typeface="Malgun Gothic"/>
              </a:rPr>
              <a:t>는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장비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내부에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별도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검수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기능을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갖고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있</a:t>
            </a:r>
            <a:endParaRPr sz="2000">
              <a:latin typeface="Malgun Gothic"/>
              <a:cs typeface="Malgun Gothic"/>
            </a:endParaRPr>
          </a:p>
          <a:p>
            <a:pPr marL="826135">
              <a:lnSpc>
                <a:spcPct val="100000"/>
              </a:lnSpc>
              <a:spcBef>
                <a:spcPts val="1200"/>
              </a:spcBef>
            </a:pPr>
            <a:r>
              <a:rPr dirty="0" sz="2000" spc="5" b="1">
                <a:latin typeface="Malgun Gothic"/>
                <a:cs typeface="Malgun Gothic"/>
              </a:rPr>
              <a:t>지</a:t>
            </a:r>
            <a:r>
              <a:rPr dirty="0" sz="2000" spc="-9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않으며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각각</a:t>
            </a:r>
            <a:r>
              <a:rPr dirty="0" sz="2000" spc="-11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약품이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보관된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55" b="1">
                <a:latin typeface="Arial"/>
                <a:cs typeface="Arial"/>
              </a:rPr>
              <a:t>Cartridge</a:t>
            </a:r>
            <a:r>
              <a:rPr dirty="0" sz="2000" spc="-55" b="1">
                <a:latin typeface="Malgun Gothic"/>
                <a:cs typeface="Malgun Gothic"/>
              </a:rPr>
              <a:t>에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내장된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센서로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약품을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인식</a:t>
            </a:r>
            <a:endParaRPr sz="2000">
              <a:latin typeface="Malgun Gothic"/>
              <a:cs typeface="Malgun Gothic"/>
            </a:endParaRPr>
          </a:p>
          <a:p>
            <a:pPr marL="826135" marR="88900">
              <a:lnSpc>
                <a:spcPct val="150000"/>
              </a:lnSpc>
            </a:pPr>
            <a:r>
              <a:rPr dirty="0" sz="2000" spc="-10" b="1">
                <a:latin typeface="Malgun Gothic"/>
                <a:cs typeface="Malgun Gothic"/>
              </a:rPr>
              <a:t>하고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있으나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동시에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10" b="1">
                <a:latin typeface="Arial"/>
                <a:cs typeface="Arial"/>
              </a:rPr>
              <a:t>2</a:t>
            </a:r>
            <a:r>
              <a:rPr dirty="0" sz="2000" spc="10" b="1">
                <a:latin typeface="Malgun Gothic"/>
                <a:cs typeface="Malgun Gothic"/>
              </a:rPr>
              <a:t>개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이상의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약품이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낙하할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경우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잘못된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인식</a:t>
            </a:r>
            <a:r>
              <a:rPr dirty="0" sz="2000" b="1">
                <a:latin typeface="Arial"/>
                <a:cs typeface="Arial"/>
              </a:rPr>
              <a:t>(</a:t>
            </a:r>
            <a:r>
              <a:rPr dirty="0" sz="2000" b="1">
                <a:latin typeface="Malgun Gothic"/>
                <a:cs typeface="Malgun Gothic"/>
              </a:rPr>
              <a:t>계수</a:t>
            </a:r>
            <a:r>
              <a:rPr dirty="0" sz="2000" b="1">
                <a:latin typeface="Arial"/>
                <a:cs typeface="Arial"/>
              </a:rPr>
              <a:t>) </a:t>
            </a:r>
            <a:r>
              <a:rPr dirty="0" sz="2000" spc="-459" b="1">
                <a:latin typeface="Arial"/>
                <a:cs typeface="Arial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의 </a:t>
            </a:r>
            <a:r>
              <a:rPr dirty="0" sz="2000" spc="-20" b="1">
                <a:latin typeface="Malgun Gothic"/>
                <a:cs typeface="Malgun Gothic"/>
              </a:rPr>
              <a:t>가능성</a:t>
            </a:r>
            <a:r>
              <a:rPr dirty="0" sz="2000" spc="-30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있음</a:t>
            </a:r>
            <a:endParaRPr sz="2000">
              <a:latin typeface="Malgun Gothic"/>
              <a:cs typeface="Malgun Gothic"/>
            </a:endParaRPr>
          </a:p>
          <a:p>
            <a:pPr marL="541020">
              <a:lnSpc>
                <a:spcPct val="100000"/>
              </a:lnSpc>
              <a:spcBef>
                <a:spcPts val="1680"/>
              </a:spcBef>
            </a:pPr>
            <a:r>
              <a:rPr dirty="0" sz="2000" spc="5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45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10" b="1">
                <a:latin typeface="Malgun Gothic"/>
                <a:cs typeface="Malgun Gothic"/>
              </a:rPr>
              <a:t>약품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인식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5" b="1">
                <a:latin typeface="Malgun Gothic"/>
                <a:cs typeface="Malgun Gothic"/>
              </a:rPr>
              <a:t>및</a:t>
            </a:r>
            <a:r>
              <a:rPr dirty="0" sz="2000" spc="-9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처리에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대한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70" b="1">
                <a:latin typeface="Arial"/>
                <a:cs typeface="Arial"/>
              </a:rPr>
              <a:t>Sensor</a:t>
            </a:r>
            <a:r>
              <a:rPr dirty="0" sz="2000" spc="40" b="1">
                <a:latin typeface="Arial"/>
                <a:cs typeface="Arial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활용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기술을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발전시켜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다수의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약품이</a:t>
            </a:r>
            <a:endParaRPr sz="2000">
              <a:latin typeface="Malgun Gothic"/>
              <a:cs typeface="Malgun Gothic"/>
            </a:endParaRPr>
          </a:p>
          <a:p>
            <a:pPr marL="826135">
              <a:lnSpc>
                <a:spcPts val="2385"/>
              </a:lnSpc>
              <a:spcBef>
                <a:spcPts val="1200"/>
              </a:spcBef>
            </a:pPr>
            <a:r>
              <a:rPr dirty="0" sz="2000" spc="-20" b="1">
                <a:latin typeface="Malgun Gothic"/>
                <a:cs typeface="Malgun Gothic"/>
              </a:rPr>
              <a:t>최소한의</a:t>
            </a:r>
            <a:r>
              <a:rPr dirty="0" sz="2000" spc="-15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간격으로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투입되더라도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정확히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계수하여</a:t>
            </a:r>
            <a:r>
              <a:rPr dirty="0" sz="2000" spc="-15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약화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사고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방지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가능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4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기술의</a:t>
            </a:r>
            <a:r>
              <a:rPr dirty="0" spc="60"/>
              <a:t> </a:t>
            </a:r>
            <a:r>
              <a:rPr dirty="0"/>
              <a:t>사업성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127886"/>
            <a:ext cx="8419465" cy="3898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0375" marR="5080" indent="-448309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 </a:t>
            </a:r>
            <a:r>
              <a:rPr dirty="0" sz="2800" spc="-30" b="1">
                <a:solidFill>
                  <a:srgbClr val="CC0066"/>
                </a:solidFill>
                <a:latin typeface="Malgun Gothic"/>
                <a:cs typeface="Malgun Gothic"/>
              </a:rPr>
              <a:t>소형 정제 </a:t>
            </a:r>
            <a:r>
              <a:rPr dirty="0" sz="2800" b="1">
                <a:solidFill>
                  <a:srgbClr val="CC0066"/>
                </a:solidFill>
                <a:latin typeface="Malgun Gothic"/>
                <a:cs typeface="Malgun Gothic"/>
              </a:rPr>
              <a:t>계수기</a:t>
            </a:r>
            <a:r>
              <a:rPr dirty="0" sz="2800" b="1">
                <a:solidFill>
                  <a:srgbClr val="CC0066"/>
                </a:solidFill>
                <a:latin typeface="Arial"/>
                <a:cs typeface="Arial"/>
              </a:rPr>
              <a:t>, </a:t>
            </a:r>
            <a:r>
              <a:rPr dirty="0" sz="2800" spc="-40" b="1">
                <a:solidFill>
                  <a:srgbClr val="CC0066"/>
                </a:solidFill>
                <a:latin typeface="Malgun Gothic"/>
                <a:cs typeface="Malgun Gothic"/>
              </a:rPr>
              <a:t>블리스터 </a:t>
            </a:r>
            <a:r>
              <a:rPr dirty="0" sz="2800" spc="-30" b="1">
                <a:solidFill>
                  <a:srgbClr val="CC0066"/>
                </a:solidFill>
                <a:latin typeface="Malgun Gothic"/>
                <a:cs typeface="Malgun Gothic"/>
              </a:rPr>
              <a:t>포장 </a:t>
            </a:r>
            <a:r>
              <a:rPr dirty="0" sz="2800" spc="-40" b="1">
                <a:solidFill>
                  <a:srgbClr val="CC0066"/>
                </a:solidFill>
                <a:latin typeface="Malgun Gothic"/>
                <a:cs typeface="Malgun Gothic"/>
              </a:rPr>
              <a:t>시스템 </a:t>
            </a:r>
            <a:r>
              <a:rPr dirty="0" sz="2800" spc="-100" b="1">
                <a:solidFill>
                  <a:srgbClr val="CC0066"/>
                </a:solidFill>
                <a:latin typeface="Arial"/>
                <a:cs typeface="Arial"/>
              </a:rPr>
              <a:t>&amp;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파우치 </a:t>
            </a:r>
            <a:r>
              <a:rPr dirty="0" sz="2800" spc="-67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포장 </a:t>
            </a:r>
            <a:r>
              <a:rPr dirty="0" sz="2800" spc="-30" b="1">
                <a:solidFill>
                  <a:srgbClr val="CC0066"/>
                </a:solidFill>
                <a:latin typeface="Malgun Gothic"/>
                <a:cs typeface="Malgun Gothic"/>
              </a:rPr>
              <a:t>시스템</a:t>
            </a:r>
            <a:r>
              <a:rPr dirty="0" sz="2800" spc="-33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적용</a:t>
            </a:r>
            <a:endParaRPr sz="2800">
              <a:latin typeface="Malgun Gothic"/>
              <a:cs typeface="Malgun Gothic"/>
            </a:endParaRPr>
          </a:p>
          <a:p>
            <a:pPr algn="just" marL="774700" marR="5080" indent="-285115">
              <a:lnSpc>
                <a:spcPct val="100000"/>
              </a:lnSpc>
              <a:spcBef>
                <a:spcPts val="459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50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25" b="1">
                <a:latin typeface="Malgun Gothic"/>
                <a:cs typeface="Malgun Gothic"/>
              </a:rPr>
              <a:t>종래의</a:t>
            </a:r>
            <a:r>
              <a:rPr dirty="0" sz="2000" spc="-5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자동</a:t>
            </a:r>
            <a:r>
              <a:rPr dirty="0" sz="2000" spc="-5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검수는</a:t>
            </a:r>
            <a:r>
              <a:rPr dirty="0" sz="2000" spc="-50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고가의</a:t>
            </a:r>
            <a:r>
              <a:rPr dirty="0" sz="2000" spc="-3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비젼</a:t>
            </a:r>
            <a:r>
              <a:rPr dirty="0" sz="2000" spc="-40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카메라</a:t>
            </a:r>
            <a:r>
              <a:rPr dirty="0" sz="2000" spc="-35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시스템이</a:t>
            </a:r>
            <a:r>
              <a:rPr dirty="0" sz="2000" spc="-5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필요하지만</a:t>
            </a:r>
            <a:r>
              <a:rPr dirty="0" sz="2000" spc="-15" b="1">
                <a:latin typeface="Arial"/>
                <a:cs typeface="Arial"/>
              </a:rPr>
              <a:t>,</a:t>
            </a:r>
            <a:r>
              <a:rPr dirty="0" sz="2000" spc="125" b="1">
                <a:latin typeface="Arial"/>
                <a:cs typeface="Arial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본</a:t>
            </a:r>
            <a:r>
              <a:rPr dirty="0" sz="2000" spc="-4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기 </a:t>
            </a:r>
            <a:r>
              <a:rPr dirty="0" sz="2000" spc="-605" b="1">
                <a:latin typeface="Malgun Gothic"/>
                <a:cs typeface="Malgun Gothic"/>
              </a:rPr>
              <a:t> </a:t>
            </a:r>
            <a:r>
              <a:rPr dirty="0" sz="2000" spc="5" b="1">
                <a:latin typeface="Malgun Gothic"/>
                <a:cs typeface="Malgun Gothic"/>
              </a:rPr>
              <a:t>술 </a:t>
            </a:r>
            <a:r>
              <a:rPr dirty="0" sz="2000" spc="-30" b="1">
                <a:latin typeface="Malgun Gothic"/>
                <a:cs typeface="Malgun Gothic"/>
              </a:rPr>
              <a:t>적용시 합리적인 </a:t>
            </a:r>
            <a:r>
              <a:rPr dirty="0" sz="2000" spc="-15" b="1">
                <a:latin typeface="Malgun Gothic"/>
                <a:cs typeface="Malgun Gothic"/>
              </a:rPr>
              <a:t>가격 </a:t>
            </a:r>
            <a:r>
              <a:rPr dirty="0" sz="2000" spc="-65" b="1">
                <a:latin typeface="Arial"/>
                <a:cs typeface="Arial"/>
              </a:rPr>
              <a:t>&amp; </a:t>
            </a:r>
            <a:r>
              <a:rPr dirty="0" sz="2000" spc="-30" b="1">
                <a:latin typeface="Malgun Gothic"/>
                <a:cs typeface="Malgun Gothic"/>
              </a:rPr>
              <a:t>실용적인 </a:t>
            </a:r>
            <a:r>
              <a:rPr dirty="0" sz="2000" spc="-15" b="1">
                <a:latin typeface="Malgun Gothic"/>
                <a:cs typeface="Malgun Gothic"/>
              </a:rPr>
              <a:t>검수 </a:t>
            </a:r>
            <a:r>
              <a:rPr dirty="0" sz="2000" spc="-30" b="1">
                <a:latin typeface="Malgun Gothic"/>
                <a:cs typeface="Malgun Gothic"/>
              </a:rPr>
              <a:t>기능이 </a:t>
            </a:r>
            <a:r>
              <a:rPr dirty="0" sz="2000" spc="-25" b="1">
                <a:latin typeface="Malgun Gothic"/>
                <a:cs typeface="Malgun Gothic"/>
              </a:rPr>
              <a:t>적용된 </a:t>
            </a:r>
            <a:r>
              <a:rPr dirty="0" sz="2000" spc="-15" b="1">
                <a:latin typeface="Malgun Gothic"/>
                <a:cs typeface="Malgun Gothic"/>
              </a:rPr>
              <a:t>소형</a:t>
            </a:r>
            <a:r>
              <a:rPr dirty="0" sz="2000" spc="45" b="1">
                <a:latin typeface="Malgun Gothic"/>
                <a:cs typeface="Malgun Gothic"/>
              </a:rPr>
              <a:t> </a:t>
            </a:r>
            <a:r>
              <a:rPr dirty="0" sz="2000" spc="-50" b="1">
                <a:latin typeface="Malgun Gothic"/>
                <a:cs typeface="Malgun Gothic"/>
              </a:rPr>
              <a:t>정제 </a:t>
            </a:r>
            <a:r>
              <a:rPr dirty="0" sz="2000" spc="-55" b="1">
                <a:latin typeface="Malgun Gothic"/>
                <a:cs typeface="Malgun Gothic"/>
              </a:rPr>
              <a:t> </a:t>
            </a:r>
            <a:r>
              <a:rPr dirty="0" sz="2000" spc="10" b="1">
                <a:latin typeface="Malgun Gothic"/>
                <a:cs typeface="Malgun Gothic"/>
              </a:rPr>
              <a:t>계수기</a:t>
            </a:r>
            <a:r>
              <a:rPr dirty="0" sz="2000" spc="10" b="1">
                <a:latin typeface="Arial"/>
                <a:cs typeface="Arial"/>
              </a:rPr>
              <a:t>,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블리스터</a:t>
            </a:r>
            <a:r>
              <a:rPr dirty="0" sz="2000" spc="-15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포장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시스템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및</a:t>
            </a:r>
            <a:r>
              <a:rPr dirty="0" sz="2000" spc="-10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파우치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포장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시스템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개발이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가능함</a:t>
            </a:r>
            <a:endParaRPr sz="2000">
              <a:latin typeface="Malgun Gothic"/>
              <a:cs typeface="Malgun Gothic"/>
            </a:endParaRPr>
          </a:p>
          <a:p>
            <a:pPr marL="489584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55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20" b="1">
                <a:latin typeface="Malgun Gothic"/>
                <a:cs typeface="Malgun Gothic"/>
              </a:rPr>
              <a:t>상용화를</a:t>
            </a:r>
            <a:r>
              <a:rPr dirty="0" sz="2000" spc="-15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위한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생산설비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등</a:t>
            </a:r>
            <a:r>
              <a:rPr dirty="0" sz="2000" spc="-11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추가비용</a:t>
            </a:r>
            <a:endParaRPr sz="2000">
              <a:latin typeface="Malgun Gothic"/>
              <a:cs typeface="Malgun Gothic"/>
            </a:endParaRPr>
          </a:p>
          <a:p>
            <a:pPr marL="1289685" marR="6350" indent="-342900">
              <a:lnSpc>
                <a:spcPct val="100000"/>
              </a:lnSpc>
              <a:spcBef>
                <a:spcPts val="480"/>
              </a:spcBef>
              <a:tabLst>
                <a:tab pos="1289685" algn="l"/>
              </a:tabLst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</a:t>
            </a:r>
            <a:r>
              <a:rPr dirty="0" sz="2000">
                <a:solidFill>
                  <a:srgbClr val="6600CC"/>
                </a:solidFill>
                <a:latin typeface="Times New Roman"/>
                <a:cs typeface="Times New Roman"/>
              </a:rPr>
              <a:t>	</a:t>
            </a:r>
            <a:r>
              <a:rPr dirty="0" sz="2000" b="1">
                <a:latin typeface="Malgun Gothic"/>
                <a:cs typeface="Malgun Gothic"/>
              </a:rPr>
              <a:t>본</a:t>
            </a:r>
            <a:r>
              <a:rPr dirty="0" sz="2000" spc="95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기술은</a:t>
            </a:r>
            <a:r>
              <a:rPr dirty="0" sz="2000" spc="80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블리스터</a:t>
            </a:r>
            <a:r>
              <a:rPr dirty="0" sz="2000" spc="8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포장</a:t>
            </a:r>
            <a:r>
              <a:rPr dirty="0" sz="2000" spc="8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시스템</a:t>
            </a:r>
            <a:r>
              <a:rPr dirty="0" sz="2000" spc="80" b="1">
                <a:latin typeface="Malgun Gothic"/>
                <a:cs typeface="Malgun Gothic"/>
              </a:rPr>
              <a:t> </a:t>
            </a:r>
            <a:r>
              <a:rPr dirty="0" sz="2000" spc="-70" b="1">
                <a:latin typeface="Arial"/>
                <a:cs typeface="Arial"/>
              </a:rPr>
              <a:t>&amp;</a:t>
            </a:r>
            <a:r>
              <a:rPr dirty="0" sz="2000" spc="245" b="1">
                <a:latin typeface="Arial"/>
                <a:cs typeface="Arial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파우치</a:t>
            </a:r>
            <a:r>
              <a:rPr dirty="0" sz="2000" spc="9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포장</a:t>
            </a:r>
            <a:r>
              <a:rPr dirty="0" sz="2000" spc="95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시스템을</a:t>
            </a:r>
            <a:r>
              <a:rPr dirty="0" sz="2000" spc="80" b="1">
                <a:latin typeface="Malgun Gothic"/>
                <a:cs typeface="Malgun Gothic"/>
              </a:rPr>
              <a:t> </a:t>
            </a:r>
            <a:r>
              <a:rPr dirty="0" sz="2000" spc="-40" b="1">
                <a:latin typeface="Malgun Gothic"/>
                <a:cs typeface="Malgun Gothic"/>
              </a:rPr>
              <a:t>제조 </a:t>
            </a:r>
            <a:r>
              <a:rPr dirty="0" sz="2000" spc="-60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하는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기업은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별도의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생산설비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추가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없이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적용이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가능함</a:t>
            </a:r>
            <a:endParaRPr sz="2000">
              <a:latin typeface="Malgun Gothic"/>
              <a:cs typeface="Malgun Gothic"/>
            </a:endParaRPr>
          </a:p>
          <a:p>
            <a:pPr marL="489584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60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20" b="1">
                <a:latin typeface="Malgun Gothic"/>
                <a:cs typeface="Malgun Gothic"/>
              </a:rPr>
              <a:t>상용화를</a:t>
            </a:r>
            <a:r>
              <a:rPr dirty="0" sz="2000" spc="-15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위한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추가적인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기술개발</a:t>
            </a:r>
            <a:r>
              <a:rPr dirty="0" sz="2000" spc="-15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내용</a:t>
            </a:r>
            <a:endParaRPr sz="2000">
              <a:latin typeface="Malgun Gothic"/>
              <a:cs typeface="Malgun Gothic"/>
            </a:endParaRPr>
          </a:p>
          <a:p>
            <a:pPr marL="1289685" marR="7620" indent="-342900">
              <a:lnSpc>
                <a:spcPct val="100000"/>
              </a:lnSpc>
              <a:spcBef>
                <a:spcPts val="480"/>
              </a:spcBef>
              <a:tabLst>
                <a:tab pos="1289685" algn="l"/>
              </a:tabLst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</a:t>
            </a:r>
            <a:r>
              <a:rPr dirty="0" sz="2000">
                <a:solidFill>
                  <a:srgbClr val="6600CC"/>
                </a:solidFill>
                <a:latin typeface="Times New Roman"/>
                <a:cs typeface="Times New Roman"/>
              </a:rPr>
              <a:t>	</a:t>
            </a:r>
            <a:r>
              <a:rPr dirty="0" sz="2000" spc="-15" b="1">
                <a:latin typeface="Malgun Gothic"/>
                <a:cs typeface="Malgun Gothic"/>
              </a:rPr>
              <a:t>적용</a:t>
            </a:r>
            <a:r>
              <a:rPr dirty="0" sz="2000" spc="20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제품을</a:t>
            </a:r>
            <a:r>
              <a:rPr dirty="0" sz="2000" spc="1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시장</a:t>
            </a:r>
            <a:r>
              <a:rPr dirty="0" sz="2000" spc="2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요구</a:t>
            </a:r>
            <a:r>
              <a:rPr dirty="0" sz="2000" spc="20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신뢰도에</a:t>
            </a:r>
            <a:r>
              <a:rPr dirty="0" sz="2000" spc="1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따른</a:t>
            </a:r>
            <a:r>
              <a:rPr dirty="0" sz="2000" spc="1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추가</a:t>
            </a:r>
            <a:r>
              <a:rPr dirty="0" sz="2000" spc="20" b="1">
                <a:latin typeface="Malgun Gothic"/>
                <a:cs typeface="Malgun Gothic"/>
              </a:rPr>
              <a:t> </a:t>
            </a:r>
            <a:r>
              <a:rPr dirty="0" sz="2000" spc="-30" b="1">
                <a:latin typeface="Malgun Gothic"/>
                <a:cs typeface="Malgun Gothic"/>
              </a:rPr>
              <a:t>최적화</a:t>
            </a:r>
            <a:r>
              <a:rPr dirty="0" sz="2000" spc="1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시험이</a:t>
            </a:r>
            <a:r>
              <a:rPr dirty="0" sz="2000" spc="10" b="1">
                <a:latin typeface="Malgun Gothic"/>
                <a:cs typeface="Malgun Gothic"/>
              </a:rPr>
              <a:t> </a:t>
            </a:r>
            <a:r>
              <a:rPr dirty="0" sz="2000" spc="-40" b="1">
                <a:latin typeface="Malgun Gothic"/>
                <a:cs typeface="Malgun Gothic"/>
              </a:rPr>
              <a:t>필요 </a:t>
            </a:r>
            <a:r>
              <a:rPr dirty="0" sz="2000" spc="-605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할 수</a:t>
            </a:r>
            <a:r>
              <a:rPr dirty="0" sz="2000" spc="-28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있음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2195" y="6394702"/>
            <a:ext cx="1277111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75" b="1">
                <a:latin typeface="Arial Black"/>
                <a:cs typeface="Arial Black"/>
              </a:rPr>
              <a:t>5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국내외 시장</a:t>
            </a:r>
            <a:r>
              <a:rPr dirty="0" spc="50"/>
              <a:t> </a:t>
            </a:r>
            <a:r>
              <a:rPr dirty="0"/>
              <a:t>동향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196339"/>
            <a:ext cx="7863840" cy="2389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7532" y="3945635"/>
            <a:ext cx="7863840" cy="2444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3016" y="834516"/>
            <a:ext cx="167386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400" spc="-210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400" spc="-30" b="1">
                <a:solidFill>
                  <a:srgbClr val="CC0066"/>
                </a:solidFill>
                <a:latin typeface="Malgun Gothic"/>
                <a:cs typeface="Malgun Gothic"/>
              </a:rPr>
              <a:t>국내동향</a:t>
            </a:r>
            <a:endParaRPr sz="24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016" y="3587750"/>
            <a:ext cx="167386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400" spc="-210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400" spc="-30" b="1">
                <a:solidFill>
                  <a:srgbClr val="CC0066"/>
                </a:solidFill>
                <a:latin typeface="Malgun Gothic"/>
                <a:cs typeface="Malgun Gothic"/>
              </a:rPr>
              <a:t>해외동향</a:t>
            </a:r>
            <a:endParaRPr sz="2400">
              <a:latin typeface="Malgun Gothic"/>
              <a:cs typeface="Malgun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02195" y="6394702"/>
            <a:ext cx="1277111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대경권연구센터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44255" y="155852"/>
            <a:ext cx="70485" cy="177165"/>
          </a:xfrm>
          <a:custGeom>
            <a:avLst/>
            <a:gdLst/>
            <a:ahLst/>
            <a:cxnLst/>
            <a:rect l="l" t="t" r="r" b="b"/>
            <a:pathLst>
              <a:path w="70484" h="177165">
                <a:moveTo>
                  <a:pt x="0" y="176728"/>
                </a:moveTo>
                <a:lnTo>
                  <a:pt x="70023" y="176728"/>
                </a:lnTo>
                <a:lnTo>
                  <a:pt x="70022" y="0"/>
                </a:lnTo>
                <a:lnTo>
                  <a:pt x="0" y="0"/>
                </a:lnTo>
                <a:lnTo>
                  <a:pt x="0" y="176728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56144" y="192841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4" h="140335">
                <a:moveTo>
                  <a:pt x="70014" y="0"/>
                </a:moveTo>
                <a:lnTo>
                  <a:pt x="0" y="0"/>
                </a:lnTo>
                <a:lnTo>
                  <a:pt x="0" y="139739"/>
                </a:lnTo>
                <a:lnTo>
                  <a:pt x="70015" y="139739"/>
                </a:lnTo>
                <a:lnTo>
                  <a:pt x="700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73763" y="17434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791" y="0"/>
                </a:lnTo>
              </a:path>
            </a:pathLst>
          </a:custGeom>
          <a:ln w="36990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02942" y="155850"/>
            <a:ext cx="229870" cy="177165"/>
          </a:xfrm>
          <a:custGeom>
            <a:avLst/>
            <a:gdLst/>
            <a:ahLst/>
            <a:cxnLst/>
            <a:rect l="l" t="t" r="r" b="b"/>
            <a:pathLst>
              <a:path w="229870" h="177165">
                <a:moveTo>
                  <a:pt x="229631" y="0"/>
                </a:moveTo>
                <a:lnTo>
                  <a:pt x="0" y="0"/>
                </a:lnTo>
                <a:lnTo>
                  <a:pt x="0" y="142822"/>
                </a:lnTo>
                <a:lnTo>
                  <a:pt x="1030" y="148987"/>
                </a:lnTo>
                <a:lnTo>
                  <a:pt x="33981" y="176729"/>
                </a:lnTo>
                <a:lnTo>
                  <a:pt x="229632" y="176729"/>
                </a:lnTo>
                <a:lnTo>
                  <a:pt x="229632" y="138711"/>
                </a:lnTo>
                <a:lnTo>
                  <a:pt x="70021" y="138710"/>
                </a:lnTo>
                <a:lnTo>
                  <a:pt x="70021" y="106859"/>
                </a:lnTo>
                <a:lnTo>
                  <a:pt x="229631" y="106859"/>
                </a:lnTo>
                <a:lnTo>
                  <a:pt x="229631" y="69869"/>
                </a:lnTo>
                <a:lnTo>
                  <a:pt x="70021" y="69868"/>
                </a:lnTo>
                <a:lnTo>
                  <a:pt x="70021" y="36990"/>
                </a:lnTo>
                <a:lnTo>
                  <a:pt x="229631" y="36990"/>
                </a:lnTo>
                <a:lnTo>
                  <a:pt x="22963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37251" y="250383"/>
            <a:ext cx="178435" cy="93980"/>
          </a:xfrm>
          <a:custGeom>
            <a:avLst/>
            <a:gdLst/>
            <a:ahLst/>
            <a:cxnLst/>
            <a:rect l="l" t="t" r="r" b="b"/>
            <a:pathLst>
              <a:path w="178434" h="93979">
                <a:moveTo>
                  <a:pt x="83429" y="0"/>
                </a:moveTo>
                <a:lnTo>
                  <a:pt x="0" y="0"/>
                </a:lnTo>
                <a:lnTo>
                  <a:pt x="94746" y="93500"/>
                </a:lnTo>
                <a:lnTo>
                  <a:pt x="178175" y="93500"/>
                </a:lnTo>
                <a:lnTo>
                  <a:pt x="8342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43538" y="155851"/>
            <a:ext cx="247650" cy="177165"/>
          </a:xfrm>
          <a:custGeom>
            <a:avLst/>
            <a:gdLst/>
            <a:ahLst/>
            <a:cxnLst/>
            <a:rect l="l" t="t" r="r" b="b"/>
            <a:pathLst>
              <a:path w="247650" h="177165">
                <a:moveTo>
                  <a:pt x="213157" y="0"/>
                </a:moveTo>
                <a:lnTo>
                  <a:pt x="0" y="0"/>
                </a:lnTo>
                <a:lnTo>
                  <a:pt x="0" y="176729"/>
                </a:lnTo>
                <a:lnTo>
                  <a:pt x="71080" y="176729"/>
                </a:lnTo>
                <a:lnTo>
                  <a:pt x="71080" y="36990"/>
                </a:lnTo>
                <a:lnTo>
                  <a:pt x="247149" y="36990"/>
                </a:lnTo>
                <a:lnTo>
                  <a:pt x="226580" y="3085"/>
                </a:lnTo>
                <a:lnTo>
                  <a:pt x="220385" y="1027"/>
                </a:lnTo>
                <a:lnTo>
                  <a:pt x="213157" y="0"/>
                </a:lnTo>
                <a:close/>
              </a:path>
              <a:path w="247650" h="177165">
                <a:moveTo>
                  <a:pt x="247149" y="36990"/>
                </a:moveTo>
                <a:lnTo>
                  <a:pt x="177142" y="36990"/>
                </a:lnTo>
                <a:lnTo>
                  <a:pt x="177143" y="94532"/>
                </a:lnTo>
                <a:lnTo>
                  <a:pt x="247149" y="94532"/>
                </a:lnTo>
                <a:lnTo>
                  <a:pt x="247149" y="3699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8495" y="6503684"/>
            <a:ext cx="153670" cy="118110"/>
          </a:xfrm>
          <a:custGeom>
            <a:avLst/>
            <a:gdLst/>
            <a:ahLst/>
            <a:cxnLst/>
            <a:rect l="l" t="t" r="r" b="b"/>
            <a:pathLst>
              <a:path w="153670" h="118109">
                <a:moveTo>
                  <a:pt x="153088" y="0"/>
                </a:moveTo>
                <a:lnTo>
                  <a:pt x="0" y="0"/>
                </a:lnTo>
                <a:lnTo>
                  <a:pt x="0" y="95215"/>
                </a:lnTo>
                <a:lnTo>
                  <a:pt x="22654" y="117819"/>
                </a:lnTo>
                <a:lnTo>
                  <a:pt x="153088" y="117819"/>
                </a:lnTo>
                <a:lnTo>
                  <a:pt x="153088" y="92473"/>
                </a:lnTo>
                <a:lnTo>
                  <a:pt x="46681" y="92473"/>
                </a:lnTo>
                <a:lnTo>
                  <a:pt x="46681" y="71239"/>
                </a:lnTo>
                <a:lnTo>
                  <a:pt x="153088" y="71239"/>
                </a:lnTo>
                <a:lnTo>
                  <a:pt x="153088" y="46579"/>
                </a:lnTo>
                <a:lnTo>
                  <a:pt x="46681" y="46579"/>
                </a:lnTo>
                <a:lnTo>
                  <a:pt x="46681" y="24660"/>
                </a:lnTo>
                <a:lnTo>
                  <a:pt x="153088" y="24660"/>
                </a:lnTo>
                <a:lnTo>
                  <a:pt x="153088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1370" y="6566706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80" h="62865">
                <a:moveTo>
                  <a:pt x="55619" y="0"/>
                </a:moveTo>
                <a:lnTo>
                  <a:pt x="0" y="0"/>
                </a:lnTo>
                <a:lnTo>
                  <a:pt x="63164" y="62333"/>
                </a:lnTo>
                <a:lnTo>
                  <a:pt x="118784" y="62333"/>
                </a:lnTo>
                <a:lnTo>
                  <a:pt x="5561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8894" y="6503684"/>
            <a:ext cx="165100" cy="118110"/>
          </a:xfrm>
          <a:custGeom>
            <a:avLst/>
            <a:gdLst/>
            <a:ahLst/>
            <a:cxnLst/>
            <a:rect l="l" t="t" r="r" b="b"/>
            <a:pathLst>
              <a:path w="165100" h="118109">
                <a:moveTo>
                  <a:pt x="142105" y="0"/>
                </a:moveTo>
                <a:lnTo>
                  <a:pt x="0" y="0"/>
                </a:lnTo>
                <a:lnTo>
                  <a:pt x="0" y="117819"/>
                </a:lnTo>
                <a:lnTo>
                  <a:pt x="47387" y="117819"/>
                </a:lnTo>
                <a:lnTo>
                  <a:pt x="47387" y="24660"/>
                </a:lnTo>
                <a:lnTo>
                  <a:pt x="164766" y="24660"/>
                </a:lnTo>
                <a:lnTo>
                  <a:pt x="146924" y="684"/>
                </a:lnTo>
                <a:lnTo>
                  <a:pt x="142105" y="0"/>
                </a:lnTo>
                <a:close/>
              </a:path>
              <a:path w="165100" h="118109">
                <a:moveTo>
                  <a:pt x="164766" y="24660"/>
                </a:moveTo>
                <a:lnTo>
                  <a:pt x="118095" y="24660"/>
                </a:lnTo>
                <a:lnTo>
                  <a:pt x="118095" y="63021"/>
                </a:lnTo>
                <a:lnTo>
                  <a:pt x="164766" y="63021"/>
                </a:lnTo>
                <a:lnTo>
                  <a:pt x="164766" y="2466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0" y="6400800"/>
            <a:ext cx="9144000" cy="30480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158240">
              <a:lnSpc>
                <a:spcPct val="100000"/>
              </a:lnSpc>
              <a:spcBef>
                <a:spcPts val="409"/>
              </a:spcBef>
              <a:tabLst>
                <a:tab pos="6189345" algn="l"/>
                <a:tab pos="8646160" algn="l"/>
              </a:tabLst>
            </a:pPr>
            <a:r>
              <a:rPr dirty="0" baseline="9259" sz="1800" spc="-7">
                <a:latin typeface="Batang"/>
                <a:cs typeface="Batang"/>
              </a:rPr>
              <a:t>Proprietary	</a:t>
            </a:r>
            <a:r>
              <a:rPr dirty="0" sz="1400" spc="-55" b="1">
                <a:latin typeface="Arial"/>
                <a:cs typeface="Arial"/>
              </a:rPr>
              <a:t>ETRI </a:t>
            </a:r>
            <a:r>
              <a:rPr dirty="0" sz="1400" spc="-5" b="1">
                <a:latin typeface="Arial"/>
                <a:cs typeface="Arial"/>
              </a:rPr>
              <a:t>OOO</a:t>
            </a:r>
            <a:r>
              <a:rPr dirty="0" sz="1400" spc="-5" b="1">
                <a:latin typeface="Malgun Gothic"/>
                <a:cs typeface="Malgun Gothic"/>
              </a:rPr>
              <a:t>연구소</a:t>
            </a:r>
            <a:r>
              <a:rPr dirty="0" sz="1400" spc="-5" b="1">
                <a:latin typeface="Arial"/>
                <a:cs typeface="Arial"/>
              </a:rPr>
              <a:t>(</a:t>
            </a:r>
            <a:r>
              <a:rPr dirty="0" sz="1400" spc="-5" b="1">
                <a:latin typeface="Malgun Gothic"/>
                <a:cs typeface="Malgun Gothic"/>
              </a:rPr>
              <a:t>단</a:t>
            </a:r>
            <a:r>
              <a:rPr dirty="0" sz="1400" spc="-5" b="1">
                <a:latin typeface="Arial"/>
                <a:cs typeface="Arial"/>
              </a:rPr>
              <a:t>,</a:t>
            </a:r>
            <a:r>
              <a:rPr dirty="0" sz="1400" spc="140" b="1">
                <a:latin typeface="Arial"/>
                <a:cs typeface="Arial"/>
              </a:rPr>
              <a:t> </a:t>
            </a:r>
            <a:r>
              <a:rPr dirty="0" sz="1400" spc="10" b="1">
                <a:latin typeface="Malgun Gothic"/>
                <a:cs typeface="Malgun Gothic"/>
              </a:rPr>
              <a:t>본부</a:t>
            </a:r>
            <a:r>
              <a:rPr dirty="0" sz="1400" spc="10" b="1">
                <a:latin typeface="Arial"/>
                <a:cs typeface="Arial"/>
              </a:rPr>
              <a:t>)</a:t>
            </a:r>
            <a:r>
              <a:rPr dirty="0" sz="1400" spc="10" b="1">
                <a:latin typeface="Malgun Gothic"/>
                <a:cs typeface="Malgun Gothic"/>
              </a:rPr>
              <a:t>명	</a:t>
            </a:r>
            <a:r>
              <a:rPr dirty="0" sz="1400" spc="25" b="1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8483" y="2087880"/>
            <a:ext cx="4575047" cy="3582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86000" y="2025395"/>
            <a:ext cx="4572000" cy="3579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53436" y="1397634"/>
            <a:ext cx="2073910" cy="4622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40"/>
              </a:lnSpc>
            </a:pPr>
            <a:r>
              <a:rPr dirty="0" sz="3100" spc="-75">
                <a:solidFill>
                  <a:srgbClr val="FF6600"/>
                </a:solidFill>
              </a:rPr>
              <a:t>감사합니다</a:t>
            </a:r>
            <a:r>
              <a:rPr dirty="0" sz="3100" spc="-75">
                <a:solidFill>
                  <a:srgbClr val="FF6600"/>
                </a:solidFill>
                <a:latin typeface="Gulim"/>
                <a:cs typeface="Gulim"/>
              </a:rPr>
              <a:t>.</a:t>
            </a:r>
            <a:endParaRPr sz="3100">
              <a:latin typeface="Gulim"/>
              <a:cs typeface="Guli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12140" y="5757367"/>
            <a:ext cx="7214234" cy="916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908685">
              <a:lnSpc>
                <a:spcPct val="100000"/>
              </a:lnSpc>
            </a:pPr>
            <a:r>
              <a:rPr dirty="0" sz="1500" spc="15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w</a:t>
            </a:r>
            <a:r>
              <a:rPr dirty="0" sz="1500" spc="5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w</a:t>
            </a:r>
            <a:r>
              <a:rPr dirty="0" sz="1500" spc="-65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w</a:t>
            </a:r>
            <a:r>
              <a:rPr dirty="0" sz="1500" spc="-10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.</a:t>
            </a:r>
            <a:r>
              <a:rPr dirty="0" sz="1500" spc="-5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et</a:t>
            </a:r>
            <a:r>
              <a:rPr dirty="0" sz="1500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r</a:t>
            </a:r>
            <a:r>
              <a:rPr dirty="0" sz="1500" spc="-10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i</a:t>
            </a:r>
            <a:r>
              <a:rPr dirty="0" sz="1500" spc="-5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.</a:t>
            </a:r>
            <a:r>
              <a:rPr dirty="0" sz="1500" spc="-10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r</a:t>
            </a:r>
            <a:r>
              <a:rPr dirty="0" sz="1500" spc="-5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e.kr</a:t>
            </a:r>
            <a:endParaRPr sz="15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680"/>
              </a:spcBef>
              <a:tabLst>
                <a:tab pos="2530475" algn="l"/>
              </a:tabLst>
            </a:pPr>
            <a:r>
              <a:rPr dirty="0" sz="1600" spc="315" b="1">
                <a:latin typeface="Malgun Gothic"/>
                <a:cs typeface="Malgun Gothic"/>
              </a:rPr>
              <a:t>※</a:t>
            </a:r>
            <a:r>
              <a:rPr dirty="0" sz="1600" spc="-55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하단의</a:t>
            </a:r>
            <a:r>
              <a:rPr dirty="0" sz="1600" spc="-80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문의처</a:t>
            </a:r>
            <a:r>
              <a:rPr dirty="0" sz="1600" spc="-65" b="1">
                <a:latin typeface="Malgun Gothic"/>
                <a:cs typeface="Malgun Gothic"/>
              </a:rPr>
              <a:t> </a:t>
            </a:r>
            <a:r>
              <a:rPr dirty="0" sz="1600" spc="5" b="1">
                <a:latin typeface="Malgun Gothic"/>
                <a:cs typeface="Malgun Gothic"/>
              </a:rPr>
              <a:t>소개후</a:t>
            </a:r>
            <a:r>
              <a:rPr dirty="0" sz="1600" spc="5" b="1">
                <a:latin typeface="Arial"/>
                <a:cs typeface="Arial"/>
              </a:rPr>
              <a:t>,	</a:t>
            </a:r>
            <a:r>
              <a:rPr dirty="0" sz="1600" spc="-15" b="1">
                <a:latin typeface="Malgun Gothic"/>
                <a:cs typeface="Malgun Gothic"/>
              </a:rPr>
              <a:t>발표후</a:t>
            </a:r>
            <a:r>
              <a:rPr dirty="0" sz="1600" spc="-95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개별기술</a:t>
            </a:r>
            <a:r>
              <a:rPr dirty="0" sz="1600" spc="-105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상담이</a:t>
            </a:r>
            <a:r>
              <a:rPr dirty="0" sz="1600" spc="-85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가능함을</a:t>
            </a:r>
            <a:r>
              <a:rPr dirty="0" sz="1600" spc="-90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다시</a:t>
            </a:r>
            <a:r>
              <a:rPr dirty="0" sz="1600" spc="-85" b="1">
                <a:latin typeface="Malgun Gothic"/>
                <a:cs typeface="Malgun Gothic"/>
              </a:rPr>
              <a:t> </a:t>
            </a:r>
            <a:r>
              <a:rPr dirty="0" sz="1600" spc="-5" b="1">
                <a:latin typeface="Malgun Gothic"/>
                <a:cs typeface="Malgun Gothic"/>
              </a:rPr>
              <a:t>한</a:t>
            </a:r>
            <a:r>
              <a:rPr dirty="0" sz="1600" spc="-70" b="1">
                <a:latin typeface="Malgun Gothic"/>
                <a:cs typeface="Malgun Gothic"/>
              </a:rPr>
              <a:t> </a:t>
            </a:r>
            <a:r>
              <a:rPr dirty="0" sz="1600" spc="-5" b="1">
                <a:latin typeface="Malgun Gothic"/>
                <a:cs typeface="Malgun Gothic"/>
              </a:rPr>
              <a:t>번</a:t>
            </a:r>
            <a:r>
              <a:rPr dirty="0" sz="1600" spc="-70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안내함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600" spc="-254" b="1">
                <a:solidFill>
                  <a:srgbClr val="000099"/>
                </a:solidFill>
                <a:latin typeface="Malgun Gothic"/>
                <a:cs typeface="Malgun Gothic"/>
              </a:rPr>
              <a:t>♣  </a:t>
            </a:r>
            <a:r>
              <a:rPr dirty="0" sz="1600" spc="-15" b="1">
                <a:solidFill>
                  <a:srgbClr val="000099"/>
                </a:solidFill>
                <a:latin typeface="Malgun Gothic"/>
                <a:cs typeface="Malgun Gothic"/>
              </a:rPr>
              <a:t>연락처 </a:t>
            </a:r>
            <a:r>
              <a:rPr dirty="0" sz="1600" b="1"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dirty="0" sz="1600" spc="-10" b="1">
                <a:solidFill>
                  <a:srgbClr val="000099"/>
                </a:solidFill>
                <a:latin typeface="Malgun Gothic"/>
                <a:cs typeface="Malgun Gothic"/>
              </a:rPr>
              <a:t>대경권연구센터</a:t>
            </a:r>
            <a:r>
              <a:rPr dirty="0" sz="1600" spc="-10" b="1">
                <a:solidFill>
                  <a:srgbClr val="000099"/>
                </a:solidFill>
                <a:latin typeface="Arial"/>
                <a:cs typeface="Arial"/>
              </a:rPr>
              <a:t>, </a:t>
            </a:r>
            <a:r>
              <a:rPr dirty="0" sz="1600" spc="-15" b="1">
                <a:solidFill>
                  <a:srgbClr val="000099"/>
                </a:solidFill>
                <a:latin typeface="Malgun Gothic"/>
                <a:cs typeface="Malgun Gothic"/>
              </a:rPr>
              <a:t>권기구 </a:t>
            </a:r>
            <a:r>
              <a:rPr dirty="0" sz="1600" spc="-10" b="1">
                <a:solidFill>
                  <a:srgbClr val="000099"/>
                </a:solidFill>
                <a:latin typeface="Malgun Gothic"/>
                <a:cs typeface="Malgun Gothic"/>
              </a:rPr>
              <a:t>책</a:t>
            </a:r>
            <a:r>
              <a:rPr dirty="0" sz="1600" spc="-10" b="1">
                <a:solidFill>
                  <a:srgbClr val="000099"/>
                </a:solidFill>
                <a:latin typeface="Times New Roman"/>
                <a:cs typeface="Times New Roman"/>
              </a:rPr>
              <a:t>·</a:t>
            </a:r>
            <a:r>
              <a:rPr dirty="0" sz="1600" spc="-10" b="1">
                <a:solidFill>
                  <a:srgbClr val="000099"/>
                </a:solidFill>
                <a:latin typeface="Malgun Gothic"/>
                <a:cs typeface="Malgun Gothic"/>
              </a:rPr>
              <a:t>연 </a:t>
            </a:r>
            <a:r>
              <a:rPr dirty="0" sz="1600" spc="80" b="1">
                <a:solidFill>
                  <a:srgbClr val="000099"/>
                </a:solidFill>
                <a:latin typeface="Arial"/>
                <a:cs typeface="Arial"/>
              </a:rPr>
              <a:t>(053-670-8041,</a:t>
            </a:r>
            <a:r>
              <a:rPr dirty="0" sz="1600" spc="-100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45" b="1">
                <a:solidFill>
                  <a:srgbClr val="000099"/>
                </a:solidFill>
                <a:latin typeface="Arial"/>
                <a:cs typeface="Arial"/>
              </a:rPr>
              <a:t>kwonkk@etri.re.kr)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장지훈</dc:creator>
  <dc:title>슬라이드 제목 없음</dc:title>
  <dcterms:created xsi:type="dcterms:W3CDTF">2020-09-29T14:50:05Z</dcterms:created>
  <dcterms:modified xsi:type="dcterms:W3CDTF">2020-09-29T14:50:05Z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2020-09-29T00:00:00Z</vt:filetime>
  </property>
</Properties>
</file>