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4D4D4D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C0066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4D4D4D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4D4D4D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41632" y="155501"/>
            <a:ext cx="69850" cy="177800"/>
          </a:xfrm>
          <a:custGeom>
            <a:avLst/>
            <a:gdLst/>
            <a:ahLst/>
            <a:cxnLst/>
            <a:rect l="l" t="t" r="r" b="b"/>
            <a:pathLst>
              <a:path w="69850" h="177800">
                <a:moveTo>
                  <a:pt x="0" y="177564"/>
                </a:moveTo>
                <a:lnTo>
                  <a:pt x="69823" y="177564"/>
                </a:lnTo>
                <a:lnTo>
                  <a:pt x="69823" y="0"/>
                </a:lnTo>
                <a:lnTo>
                  <a:pt x="0" y="0"/>
                </a:lnTo>
                <a:lnTo>
                  <a:pt x="0" y="177564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354921" y="192666"/>
            <a:ext cx="69850" cy="140970"/>
          </a:xfrm>
          <a:custGeom>
            <a:avLst/>
            <a:gdLst/>
            <a:ahLst/>
            <a:cxnLst/>
            <a:rect l="l" t="t" r="r" b="b"/>
            <a:pathLst>
              <a:path w="69850" h="140970">
                <a:moveTo>
                  <a:pt x="69807" y="0"/>
                </a:moveTo>
                <a:lnTo>
                  <a:pt x="0" y="0"/>
                </a:lnTo>
                <a:lnTo>
                  <a:pt x="0" y="140400"/>
                </a:lnTo>
                <a:lnTo>
                  <a:pt x="69807" y="140400"/>
                </a:lnTo>
                <a:lnTo>
                  <a:pt x="69807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72774" y="174084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09" y="0"/>
                </a:lnTo>
              </a:path>
            </a:pathLst>
          </a:custGeom>
          <a:ln w="3716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002724" y="155501"/>
            <a:ext cx="229235" cy="177800"/>
          </a:xfrm>
          <a:custGeom>
            <a:avLst/>
            <a:gdLst/>
            <a:ahLst/>
            <a:cxnLst/>
            <a:rect l="l" t="t" r="r" b="b"/>
            <a:pathLst>
              <a:path w="229234" h="177800">
                <a:moveTo>
                  <a:pt x="228980" y="0"/>
                </a:moveTo>
                <a:lnTo>
                  <a:pt x="0" y="0"/>
                </a:lnTo>
                <a:lnTo>
                  <a:pt x="0" y="143497"/>
                </a:lnTo>
                <a:lnTo>
                  <a:pt x="26697" y="176532"/>
                </a:lnTo>
                <a:lnTo>
                  <a:pt x="33884" y="177564"/>
                </a:lnTo>
                <a:lnTo>
                  <a:pt x="228980" y="177564"/>
                </a:lnTo>
                <a:lnTo>
                  <a:pt x="228980" y="139365"/>
                </a:lnTo>
                <a:lnTo>
                  <a:pt x="69822" y="139365"/>
                </a:lnTo>
                <a:lnTo>
                  <a:pt x="69822" y="107364"/>
                </a:lnTo>
                <a:lnTo>
                  <a:pt x="228980" y="107364"/>
                </a:lnTo>
                <a:lnTo>
                  <a:pt x="228980" y="70200"/>
                </a:lnTo>
                <a:lnTo>
                  <a:pt x="69822" y="70200"/>
                </a:lnTo>
                <a:lnTo>
                  <a:pt x="69822" y="37164"/>
                </a:lnTo>
                <a:lnTo>
                  <a:pt x="228980" y="37164"/>
                </a:lnTo>
                <a:lnTo>
                  <a:pt x="228980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635257" y="250478"/>
            <a:ext cx="177800" cy="93980"/>
          </a:xfrm>
          <a:custGeom>
            <a:avLst/>
            <a:gdLst/>
            <a:ahLst/>
            <a:cxnLst/>
            <a:rect l="l" t="t" r="r" b="b"/>
            <a:pathLst>
              <a:path w="177800" h="93979">
                <a:moveTo>
                  <a:pt x="83142" y="0"/>
                </a:moveTo>
                <a:lnTo>
                  <a:pt x="0" y="0"/>
                </a:lnTo>
                <a:lnTo>
                  <a:pt x="94449" y="93944"/>
                </a:lnTo>
                <a:lnTo>
                  <a:pt x="177633" y="93944"/>
                </a:lnTo>
                <a:lnTo>
                  <a:pt x="8314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541794" y="155501"/>
            <a:ext cx="247015" cy="177800"/>
          </a:xfrm>
          <a:custGeom>
            <a:avLst/>
            <a:gdLst/>
            <a:ahLst/>
            <a:cxnLst/>
            <a:rect l="l" t="t" r="r" b="b"/>
            <a:pathLst>
              <a:path w="247015" h="177800">
                <a:moveTo>
                  <a:pt x="212543" y="0"/>
                </a:moveTo>
                <a:lnTo>
                  <a:pt x="0" y="0"/>
                </a:lnTo>
                <a:lnTo>
                  <a:pt x="0" y="177564"/>
                </a:lnTo>
                <a:lnTo>
                  <a:pt x="70847" y="177564"/>
                </a:lnTo>
                <a:lnTo>
                  <a:pt x="70847" y="37164"/>
                </a:lnTo>
                <a:lnTo>
                  <a:pt x="246424" y="37164"/>
                </a:lnTo>
                <a:lnTo>
                  <a:pt x="246424" y="34067"/>
                </a:lnTo>
                <a:lnTo>
                  <a:pt x="245396" y="26842"/>
                </a:lnTo>
                <a:lnTo>
                  <a:pt x="219738" y="1030"/>
                </a:lnTo>
                <a:lnTo>
                  <a:pt x="212543" y="0"/>
                </a:lnTo>
                <a:close/>
              </a:path>
              <a:path w="247015" h="177800">
                <a:moveTo>
                  <a:pt x="246424" y="37164"/>
                </a:moveTo>
                <a:lnTo>
                  <a:pt x="176605" y="37164"/>
                </a:lnTo>
                <a:lnTo>
                  <a:pt x="176605" y="94976"/>
                </a:lnTo>
                <a:lnTo>
                  <a:pt x="246424" y="94976"/>
                </a:lnTo>
                <a:lnTo>
                  <a:pt x="246424" y="37164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58349" y="6503451"/>
            <a:ext cx="153035" cy="118745"/>
          </a:xfrm>
          <a:custGeom>
            <a:avLst/>
            <a:gdLst/>
            <a:ahLst/>
            <a:cxnLst/>
            <a:rect l="l" t="t" r="r" b="b"/>
            <a:pathLst>
              <a:path w="153034" h="118745">
                <a:moveTo>
                  <a:pt x="152654" y="0"/>
                </a:moveTo>
                <a:lnTo>
                  <a:pt x="0" y="0"/>
                </a:lnTo>
                <a:lnTo>
                  <a:pt x="0" y="95665"/>
                </a:lnTo>
                <a:lnTo>
                  <a:pt x="22589" y="118376"/>
                </a:lnTo>
                <a:lnTo>
                  <a:pt x="152654" y="118376"/>
                </a:lnTo>
                <a:lnTo>
                  <a:pt x="152654" y="92910"/>
                </a:lnTo>
                <a:lnTo>
                  <a:pt x="46548" y="92910"/>
                </a:lnTo>
                <a:lnTo>
                  <a:pt x="46548" y="71576"/>
                </a:lnTo>
                <a:lnTo>
                  <a:pt x="152654" y="71576"/>
                </a:lnTo>
                <a:lnTo>
                  <a:pt x="152654" y="46800"/>
                </a:lnTo>
                <a:lnTo>
                  <a:pt x="46548" y="46800"/>
                </a:lnTo>
                <a:lnTo>
                  <a:pt x="46548" y="24776"/>
                </a:lnTo>
                <a:lnTo>
                  <a:pt x="152654" y="24776"/>
                </a:lnTo>
                <a:lnTo>
                  <a:pt x="152654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80040" y="6566769"/>
            <a:ext cx="118745" cy="62865"/>
          </a:xfrm>
          <a:custGeom>
            <a:avLst/>
            <a:gdLst/>
            <a:ahLst/>
            <a:cxnLst/>
            <a:rect l="l" t="t" r="r" b="b"/>
            <a:pathLst>
              <a:path w="118744" h="62865">
                <a:moveTo>
                  <a:pt x="55428" y="0"/>
                </a:moveTo>
                <a:lnTo>
                  <a:pt x="0" y="0"/>
                </a:lnTo>
                <a:lnTo>
                  <a:pt x="62966" y="62629"/>
                </a:lnTo>
                <a:lnTo>
                  <a:pt x="118422" y="62629"/>
                </a:lnTo>
                <a:lnTo>
                  <a:pt x="55428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17731" y="6503451"/>
            <a:ext cx="164465" cy="118745"/>
          </a:xfrm>
          <a:custGeom>
            <a:avLst/>
            <a:gdLst/>
            <a:ahLst/>
            <a:cxnLst/>
            <a:rect l="l" t="t" r="r" b="b"/>
            <a:pathLst>
              <a:path w="164465" h="118745">
                <a:moveTo>
                  <a:pt x="141696" y="0"/>
                </a:moveTo>
                <a:lnTo>
                  <a:pt x="0" y="0"/>
                </a:lnTo>
                <a:lnTo>
                  <a:pt x="0" y="118376"/>
                </a:lnTo>
                <a:lnTo>
                  <a:pt x="47232" y="118376"/>
                </a:lnTo>
                <a:lnTo>
                  <a:pt x="47232" y="24776"/>
                </a:lnTo>
                <a:lnTo>
                  <a:pt x="164284" y="24776"/>
                </a:lnTo>
                <a:lnTo>
                  <a:pt x="164284" y="22711"/>
                </a:lnTo>
                <a:lnTo>
                  <a:pt x="163598" y="17894"/>
                </a:lnTo>
                <a:lnTo>
                  <a:pt x="146493" y="687"/>
                </a:lnTo>
                <a:lnTo>
                  <a:pt x="141696" y="0"/>
                </a:lnTo>
                <a:close/>
              </a:path>
              <a:path w="164465" h="118745">
                <a:moveTo>
                  <a:pt x="164284" y="24776"/>
                </a:moveTo>
                <a:lnTo>
                  <a:pt x="117737" y="24776"/>
                </a:lnTo>
                <a:lnTo>
                  <a:pt x="117737" y="63317"/>
                </a:lnTo>
                <a:lnTo>
                  <a:pt x="164284" y="63317"/>
                </a:lnTo>
                <a:lnTo>
                  <a:pt x="164284" y="2477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41632" y="155501"/>
            <a:ext cx="69850" cy="177800"/>
          </a:xfrm>
          <a:custGeom>
            <a:avLst/>
            <a:gdLst/>
            <a:ahLst/>
            <a:cxnLst/>
            <a:rect l="l" t="t" r="r" b="b"/>
            <a:pathLst>
              <a:path w="69850" h="177800">
                <a:moveTo>
                  <a:pt x="0" y="177564"/>
                </a:moveTo>
                <a:lnTo>
                  <a:pt x="69823" y="177564"/>
                </a:lnTo>
                <a:lnTo>
                  <a:pt x="69823" y="0"/>
                </a:lnTo>
                <a:lnTo>
                  <a:pt x="0" y="0"/>
                </a:lnTo>
                <a:lnTo>
                  <a:pt x="0" y="177564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354921" y="192666"/>
            <a:ext cx="69850" cy="140970"/>
          </a:xfrm>
          <a:custGeom>
            <a:avLst/>
            <a:gdLst/>
            <a:ahLst/>
            <a:cxnLst/>
            <a:rect l="l" t="t" r="r" b="b"/>
            <a:pathLst>
              <a:path w="69850" h="140970">
                <a:moveTo>
                  <a:pt x="69807" y="0"/>
                </a:moveTo>
                <a:lnTo>
                  <a:pt x="0" y="0"/>
                </a:lnTo>
                <a:lnTo>
                  <a:pt x="0" y="140400"/>
                </a:lnTo>
                <a:lnTo>
                  <a:pt x="69807" y="140400"/>
                </a:lnTo>
                <a:lnTo>
                  <a:pt x="69807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72774" y="174084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09" y="0"/>
                </a:lnTo>
              </a:path>
            </a:pathLst>
          </a:custGeom>
          <a:ln w="3716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002724" y="155501"/>
            <a:ext cx="229235" cy="177800"/>
          </a:xfrm>
          <a:custGeom>
            <a:avLst/>
            <a:gdLst/>
            <a:ahLst/>
            <a:cxnLst/>
            <a:rect l="l" t="t" r="r" b="b"/>
            <a:pathLst>
              <a:path w="229234" h="177800">
                <a:moveTo>
                  <a:pt x="228980" y="0"/>
                </a:moveTo>
                <a:lnTo>
                  <a:pt x="0" y="0"/>
                </a:lnTo>
                <a:lnTo>
                  <a:pt x="0" y="143497"/>
                </a:lnTo>
                <a:lnTo>
                  <a:pt x="26697" y="176532"/>
                </a:lnTo>
                <a:lnTo>
                  <a:pt x="33884" y="177564"/>
                </a:lnTo>
                <a:lnTo>
                  <a:pt x="228980" y="177564"/>
                </a:lnTo>
                <a:lnTo>
                  <a:pt x="228980" y="139365"/>
                </a:lnTo>
                <a:lnTo>
                  <a:pt x="69822" y="139365"/>
                </a:lnTo>
                <a:lnTo>
                  <a:pt x="69822" y="107364"/>
                </a:lnTo>
                <a:lnTo>
                  <a:pt x="228980" y="107364"/>
                </a:lnTo>
                <a:lnTo>
                  <a:pt x="228980" y="70200"/>
                </a:lnTo>
                <a:lnTo>
                  <a:pt x="69822" y="70200"/>
                </a:lnTo>
                <a:lnTo>
                  <a:pt x="69822" y="37164"/>
                </a:lnTo>
                <a:lnTo>
                  <a:pt x="228980" y="37164"/>
                </a:lnTo>
                <a:lnTo>
                  <a:pt x="228980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635257" y="250478"/>
            <a:ext cx="177800" cy="93980"/>
          </a:xfrm>
          <a:custGeom>
            <a:avLst/>
            <a:gdLst/>
            <a:ahLst/>
            <a:cxnLst/>
            <a:rect l="l" t="t" r="r" b="b"/>
            <a:pathLst>
              <a:path w="177800" h="93979">
                <a:moveTo>
                  <a:pt x="83142" y="0"/>
                </a:moveTo>
                <a:lnTo>
                  <a:pt x="0" y="0"/>
                </a:lnTo>
                <a:lnTo>
                  <a:pt x="94449" y="93944"/>
                </a:lnTo>
                <a:lnTo>
                  <a:pt x="177633" y="93944"/>
                </a:lnTo>
                <a:lnTo>
                  <a:pt x="8314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541794" y="155501"/>
            <a:ext cx="247015" cy="177800"/>
          </a:xfrm>
          <a:custGeom>
            <a:avLst/>
            <a:gdLst/>
            <a:ahLst/>
            <a:cxnLst/>
            <a:rect l="l" t="t" r="r" b="b"/>
            <a:pathLst>
              <a:path w="247015" h="177800">
                <a:moveTo>
                  <a:pt x="212543" y="0"/>
                </a:moveTo>
                <a:lnTo>
                  <a:pt x="0" y="0"/>
                </a:lnTo>
                <a:lnTo>
                  <a:pt x="0" y="177564"/>
                </a:lnTo>
                <a:lnTo>
                  <a:pt x="70847" y="177564"/>
                </a:lnTo>
                <a:lnTo>
                  <a:pt x="70847" y="37164"/>
                </a:lnTo>
                <a:lnTo>
                  <a:pt x="246424" y="37164"/>
                </a:lnTo>
                <a:lnTo>
                  <a:pt x="246424" y="34067"/>
                </a:lnTo>
                <a:lnTo>
                  <a:pt x="245396" y="26842"/>
                </a:lnTo>
                <a:lnTo>
                  <a:pt x="219738" y="1030"/>
                </a:lnTo>
                <a:lnTo>
                  <a:pt x="212543" y="0"/>
                </a:lnTo>
                <a:close/>
              </a:path>
              <a:path w="247015" h="177800">
                <a:moveTo>
                  <a:pt x="246424" y="37164"/>
                </a:moveTo>
                <a:lnTo>
                  <a:pt x="176605" y="37164"/>
                </a:lnTo>
                <a:lnTo>
                  <a:pt x="176605" y="94976"/>
                </a:lnTo>
                <a:lnTo>
                  <a:pt x="246424" y="94976"/>
                </a:lnTo>
                <a:lnTo>
                  <a:pt x="246424" y="37164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1040899" y="650345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376"/>
                </a:lnTo>
              </a:path>
            </a:pathLst>
          </a:custGeom>
          <a:ln w="4654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16418" y="6528227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600"/>
                </a:lnTo>
              </a:path>
            </a:pathLst>
          </a:custGeom>
          <a:ln w="4653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638383" y="6515840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3" y="0"/>
                </a:lnTo>
              </a:path>
            </a:pathLst>
          </a:custGeom>
          <a:ln w="24776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58349" y="6503451"/>
            <a:ext cx="153035" cy="118745"/>
          </a:xfrm>
          <a:custGeom>
            <a:avLst/>
            <a:gdLst/>
            <a:ahLst/>
            <a:cxnLst/>
            <a:rect l="l" t="t" r="r" b="b"/>
            <a:pathLst>
              <a:path w="153034" h="118745">
                <a:moveTo>
                  <a:pt x="152654" y="0"/>
                </a:moveTo>
                <a:lnTo>
                  <a:pt x="0" y="0"/>
                </a:lnTo>
                <a:lnTo>
                  <a:pt x="0" y="95665"/>
                </a:lnTo>
                <a:lnTo>
                  <a:pt x="22589" y="118376"/>
                </a:lnTo>
                <a:lnTo>
                  <a:pt x="152654" y="118376"/>
                </a:lnTo>
                <a:lnTo>
                  <a:pt x="152654" y="92910"/>
                </a:lnTo>
                <a:lnTo>
                  <a:pt x="46548" y="92910"/>
                </a:lnTo>
                <a:lnTo>
                  <a:pt x="46548" y="71576"/>
                </a:lnTo>
                <a:lnTo>
                  <a:pt x="152654" y="71576"/>
                </a:lnTo>
                <a:lnTo>
                  <a:pt x="152654" y="46800"/>
                </a:lnTo>
                <a:lnTo>
                  <a:pt x="46548" y="46800"/>
                </a:lnTo>
                <a:lnTo>
                  <a:pt x="46548" y="24776"/>
                </a:lnTo>
                <a:lnTo>
                  <a:pt x="152654" y="24776"/>
                </a:lnTo>
                <a:lnTo>
                  <a:pt x="152654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80040" y="6566769"/>
            <a:ext cx="118745" cy="62865"/>
          </a:xfrm>
          <a:custGeom>
            <a:avLst/>
            <a:gdLst/>
            <a:ahLst/>
            <a:cxnLst/>
            <a:rect l="l" t="t" r="r" b="b"/>
            <a:pathLst>
              <a:path w="118744" h="62865">
                <a:moveTo>
                  <a:pt x="55428" y="0"/>
                </a:moveTo>
                <a:lnTo>
                  <a:pt x="0" y="0"/>
                </a:lnTo>
                <a:lnTo>
                  <a:pt x="62966" y="62629"/>
                </a:lnTo>
                <a:lnTo>
                  <a:pt x="118422" y="62629"/>
                </a:lnTo>
                <a:lnTo>
                  <a:pt x="55428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17731" y="6503451"/>
            <a:ext cx="164465" cy="118745"/>
          </a:xfrm>
          <a:custGeom>
            <a:avLst/>
            <a:gdLst/>
            <a:ahLst/>
            <a:cxnLst/>
            <a:rect l="l" t="t" r="r" b="b"/>
            <a:pathLst>
              <a:path w="164465" h="118745">
                <a:moveTo>
                  <a:pt x="141696" y="0"/>
                </a:moveTo>
                <a:lnTo>
                  <a:pt x="0" y="0"/>
                </a:lnTo>
                <a:lnTo>
                  <a:pt x="0" y="118376"/>
                </a:lnTo>
                <a:lnTo>
                  <a:pt x="47232" y="118376"/>
                </a:lnTo>
                <a:lnTo>
                  <a:pt x="47232" y="24776"/>
                </a:lnTo>
                <a:lnTo>
                  <a:pt x="164284" y="24776"/>
                </a:lnTo>
                <a:lnTo>
                  <a:pt x="164284" y="22711"/>
                </a:lnTo>
                <a:lnTo>
                  <a:pt x="163598" y="17894"/>
                </a:lnTo>
                <a:lnTo>
                  <a:pt x="146493" y="687"/>
                </a:lnTo>
                <a:lnTo>
                  <a:pt x="141696" y="0"/>
                </a:lnTo>
                <a:close/>
              </a:path>
              <a:path w="164465" h="118745">
                <a:moveTo>
                  <a:pt x="164284" y="24776"/>
                </a:moveTo>
                <a:lnTo>
                  <a:pt x="117737" y="24776"/>
                </a:lnTo>
                <a:lnTo>
                  <a:pt x="117737" y="63317"/>
                </a:lnTo>
                <a:lnTo>
                  <a:pt x="164284" y="63317"/>
                </a:lnTo>
                <a:lnTo>
                  <a:pt x="164284" y="2477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315214"/>
            <a:ext cx="8376919" cy="41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4D4D4D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4619" y="1089786"/>
            <a:ext cx="8274761" cy="3743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C0066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5844" y="6461495"/>
            <a:ext cx="8604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035545" y="6477084"/>
            <a:ext cx="109220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519032" y="6465164"/>
            <a:ext cx="25527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jpg"/><Relationship Id="rId3" Type="http://schemas.openxmlformats.org/officeDocument/2006/relationships/image" Target="../media/image44.png"/><Relationship Id="rId4" Type="http://schemas.openxmlformats.org/officeDocument/2006/relationships/image" Target="../media/image45.jpg"/><Relationship Id="rId5" Type="http://schemas.openxmlformats.org/officeDocument/2006/relationships/hyperlink" Target="http://www.etri.re.kr/" TargetMode="External"/><Relationship Id="rId6" Type="http://schemas.openxmlformats.org/officeDocument/2006/relationships/hyperlink" Target="mailto:ktl@etri.re.kr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jpg"/><Relationship Id="rId7" Type="http://schemas.openxmlformats.org/officeDocument/2006/relationships/image" Target="../media/image26.jpg"/><Relationship Id="rId8" Type="http://schemas.openxmlformats.org/officeDocument/2006/relationships/image" Target="../media/image2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Relationship Id="rId3" Type="http://schemas.openxmlformats.org/officeDocument/2006/relationships/image" Target="../media/image29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002724" y="155501"/>
            <a:ext cx="229235" cy="177800"/>
          </a:xfrm>
          <a:custGeom>
            <a:avLst/>
            <a:gdLst/>
            <a:ahLst/>
            <a:cxnLst/>
            <a:rect l="l" t="t" r="r" b="b"/>
            <a:pathLst>
              <a:path w="229234" h="177800">
                <a:moveTo>
                  <a:pt x="228980" y="0"/>
                </a:moveTo>
                <a:lnTo>
                  <a:pt x="0" y="0"/>
                </a:lnTo>
                <a:lnTo>
                  <a:pt x="0" y="143497"/>
                </a:lnTo>
                <a:lnTo>
                  <a:pt x="26697" y="176532"/>
                </a:lnTo>
                <a:lnTo>
                  <a:pt x="33884" y="177564"/>
                </a:lnTo>
                <a:lnTo>
                  <a:pt x="228980" y="177564"/>
                </a:lnTo>
                <a:lnTo>
                  <a:pt x="228980" y="139365"/>
                </a:lnTo>
                <a:lnTo>
                  <a:pt x="69822" y="139365"/>
                </a:lnTo>
                <a:lnTo>
                  <a:pt x="69822" y="107364"/>
                </a:lnTo>
                <a:lnTo>
                  <a:pt x="228980" y="107364"/>
                </a:lnTo>
                <a:lnTo>
                  <a:pt x="228980" y="70200"/>
                </a:lnTo>
                <a:lnTo>
                  <a:pt x="69822" y="70200"/>
                </a:lnTo>
                <a:lnTo>
                  <a:pt x="69822" y="37164"/>
                </a:lnTo>
                <a:lnTo>
                  <a:pt x="228980" y="37164"/>
                </a:lnTo>
                <a:lnTo>
                  <a:pt x="228980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635257" y="250478"/>
            <a:ext cx="177800" cy="93980"/>
          </a:xfrm>
          <a:custGeom>
            <a:avLst/>
            <a:gdLst/>
            <a:ahLst/>
            <a:cxnLst/>
            <a:rect l="l" t="t" r="r" b="b"/>
            <a:pathLst>
              <a:path w="177800" h="93979">
                <a:moveTo>
                  <a:pt x="83142" y="0"/>
                </a:moveTo>
                <a:lnTo>
                  <a:pt x="0" y="0"/>
                </a:lnTo>
                <a:lnTo>
                  <a:pt x="94449" y="93944"/>
                </a:lnTo>
                <a:lnTo>
                  <a:pt x="177633" y="93944"/>
                </a:lnTo>
                <a:lnTo>
                  <a:pt x="8314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541794" y="155501"/>
            <a:ext cx="247015" cy="177800"/>
          </a:xfrm>
          <a:custGeom>
            <a:avLst/>
            <a:gdLst/>
            <a:ahLst/>
            <a:cxnLst/>
            <a:rect l="l" t="t" r="r" b="b"/>
            <a:pathLst>
              <a:path w="247015" h="177800">
                <a:moveTo>
                  <a:pt x="212543" y="0"/>
                </a:moveTo>
                <a:lnTo>
                  <a:pt x="0" y="0"/>
                </a:lnTo>
                <a:lnTo>
                  <a:pt x="0" y="177564"/>
                </a:lnTo>
                <a:lnTo>
                  <a:pt x="70847" y="177564"/>
                </a:lnTo>
                <a:lnTo>
                  <a:pt x="70847" y="37164"/>
                </a:lnTo>
                <a:lnTo>
                  <a:pt x="246424" y="37164"/>
                </a:lnTo>
                <a:lnTo>
                  <a:pt x="246424" y="34067"/>
                </a:lnTo>
                <a:lnTo>
                  <a:pt x="245396" y="26842"/>
                </a:lnTo>
                <a:lnTo>
                  <a:pt x="219738" y="1030"/>
                </a:lnTo>
                <a:lnTo>
                  <a:pt x="212543" y="0"/>
                </a:lnTo>
                <a:close/>
              </a:path>
              <a:path w="247015" h="177800">
                <a:moveTo>
                  <a:pt x="246424" y="37164"/>
                </a:moveTo>
                <a:lnTo>
                  <a:pt x="176605" y="37164"/>
                </a:lnTo>
                <a:lnTo>
                  <a:pt x="176605" y="94976"/>
                </a:lnTo>
                <a:lnTo>
                  <a:pt x="246424" y="94976"/>
                </a:lnTo>
                <a:lnTo>
                  <a:pt x="246424" y="37164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8349" y="6503451"/>
            <a:ext cx="153035" cy="118745"/>
          </a:xfrm>
          <a:custGeom>
            <a:avLst/>
            <a:gdLst/>
            <a:ahLst/>
            <a:cxnLst/>
            <a:rect l="l" t="t" r="r" b="b"/>
            <a:pathLst>
              <a:path w="153034" h="118745">
                <a:moveTo>
                  <a:pt x="152654" y="0"/>
                </a:moveTo>
                <a:lnTo>
                  <a:pt x="0" y="0"/>
                </a:lnTo>
                <a:lnTo>
                  <a:pt x="0" y="95665"/>
                </a:lnTo>
                <a:lnTo>
                  <a:pt x="22589" y="118376"/>
                </a:lnTo>
                <a:lnTo>
                  <a:pt x="152654" y="118376"/>
                </a:lnTo>
                <a:lnTo>
                  <a:pt x="152654" y="92910"/>
                </a:lnTo>
                <a:lnTo>
                  <a:pt x="46548" y="92910"/>
                </a:lnTo>
                <a:lnTo>
                  <a:pt x="46548" y="71576"/>
                </a:lnTo>
                <a:lnTo>
                  <a:pt x="152654" y="71576"/>
                </a:lnTo>
                <a:lnTo>
                  <a:pt x="152654" y="46800"/>
                </a:lnTo>
                <a:lnTo>
                  <a:pt x="46548" y="46800"/>
                </a:lnTo>
                <a:lnTo>
                  <a:pt x="46548" y="24776"/>
                </a:lnTo>
                <a:lnTo>
                  <a:pt x="152654" y="24776"/>
                </a:lnTo>
                <a:lnTo>
                  <a:pt x="152654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0040" y="6566769"/>
            <a:ext cx="118745" cy="62865"/>
          </a:xfrm>
          <a:custGeom>
            <a:avLst/>
            <a:gdLst/>
            <a:ahLst/>
            <a:cxnLst/>
            <a:rect l="l" t="t" r="r" b="b"/>
            <a:pathLst>
              <a:path w="118744" h="62865">
                <a:moveTo>
                  <a:pt x="55428" y="0"/>
                </a:moveTo>
                <a:lnTo>
                  <a:pt x="0" y="0"/>
                </a:lnTo>
                <a:lnTo>
                  <a:pt x="62966" y="62629"/>
                </a:lnTo>
                <a:lnTo>
                  <a:pt x="118422" y="62629"/>
                </a:lnTo>
                <a:lnTo>
                  <a:pt x="55428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17731" y="6503451"/>
            <a:ext cx="164465" cy="118745"/>
          </a:xfrm>
          <a:custGeom>
            <a:avLst/>
            <a:gdLst/>
            <a:ahLst/>
            <a:cxnLst/>
            <a:rect l="l" t="t" r="r" b="b"/>
            <a:pathLst>
              <a:path w="164465" h="118745">
                <a:moveTo>
                  <a:pt x="141696" y="0"/>
                </a:moveTo>
                <a:lnTo>
                  <a:pt x="0" y="0"/>
                </a:lnTo>
                <a:lnTo>
                  <a:pt x="0" y="118376"/>
                </a:lnTo>
                <a:lnTo>
                  <a:pt x="47232" y="118376"/>
                </a:lnTo>
                <a:lnTo>
                  <a:pt x="47232" y="24776"/>
                </a:lnTo>
                <a:lnTo>
                  <a:pt x="164284" y="24776"/>
                </a:lnTo>
                <a:lnTo>
                  <a:pt x="164284" y="22711"/>
                </a:lnTo>
                <a:lnTo>
                  <a:pt x="163598" y="17894"/>
                </a:lnTo>
                <a:lnTo>
                  <a:pt x="146493" y="687"/>
                </a:lnTo>
                <a:lnTo>
                  <a:pt x="141696" y="0"/>
                </a:lnTo>
                <a:close/>
              </a:path>
              <a:path w="164465" h="118745">
                <a:moveTo>
                  <a:pt x="164284" y="24776"/>
                </a:moveTo>
                <a:lnTo>
                  <a:pt x="117737" y="24776"/>
                </a:lnTo>
                <a:lnTo>
                  <a:pt x="117737" y="63317"/>
                </a:lnTo>
                <a:lnTo>
                  <a:pt x="164284" y="63317"/>
                </a:lnTo>
                <a:lnTo>
                  <a:pt x="164284" y="2477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0" y="5791199"/>
            <a:ext cx="9144000" cy="1066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700">
              <a:latin typeface="Times New Roman"/>
              <a:cs typeface="Times New Roman"/>
            </a:endParaRPr>
          </a:p>
          <a:p>
            <a:pPr marL="1158240">
              <a:lnSpc>
                <a:spcPct val="100000"/>
              </a:lnSpc>
              <a:tabLst>
                <a:tab pos="6188710" algn="l"/>
                <a:tab pos="8646160" algn="l"/>
              </a:tabLst>
            </a:pPr>
            <a:r>
              <a:rPr dirty="0" baseline="9259" sz="1800" spc="-7">
                <a:latin typeface="Batang"/>
                <a:cs typeface="Batang"/>
              </a:rPr>
              <a:t>Proprietary	</a:t>
            </a:r>
            <a:r>
              <a:rPr dirty="0" sz="1400" spc="10" b="1">
                <a:latin typeface="Gulim"/>
                <a:cs typeface="Gulim"/>
              </a:rPr>
              <a:t>ETRI </a:t>
            </a:r>
            <a:r>
              <a:rPr dirty="0" sz="1400" spc="5" b="1">
                <a:latin typeface="Gulim"/>
                <a:cs typeface="Gulim"/>
              </a:rPr>
              <a:t>OOO</a:t>
            </a:r>
            <a:r>
              <a:rPr dirty="0" sz="1400" spc="5" b="1">
                <a:latin typeface="Gulim"/>
                <a:cs typeface="Gulim"/>
              </a:rPr>
              <a:t>연구소</a:t>
            </a:r>
            <a:r>
              <a:rPr dirty="0" sz="1400" spc="5" b="1">
                <a:latin typeface="Gulim"/>
                <a:cs typeface="Gulim"/>
              </a:rPr>
              <a:t>(</a:t>
            </a:r>
            <a:r>
              <a:rPr dirty="0" sz="1400" spc="5" b="1">
                <a:latin typeface="Gulim"/>
                <a:cs typeface="Gulim"/>
              </a:rPr>
              <a:t>단</a:t>
            </a:r>
            <a:r>
              <a:rPr dirty="0" sz="1400" spc="5" b="1">
                <a:latin typeface="Gulim"/>
                <a:cs typeface="Gulim"/>
              </a:rPr>
              <a:t>,</a:t>
            </a:r>
            <a:r>
              <a:rPr dirty="0" sz="1400" spc="-70" b="1">
                <a:latin typeface="Gulim"/>
                <a:cs typeface="Gulim"/>
              </a:rPr>
              <a:t> </a:t>
            </a:r>
            <a:r>
              <a:rPr dirty="0" sz="1400" spc="10" b="1">
                <a:latin typeface="Gulim"/>
                <a:cs typeface="Gulim"/>
              </a:rPr>
              <a:t>본부</a:t>
            </a:r>
            <a:r>
              <a:rPr dirty="0" sz="1400" spc="10" b="1">
                <a:latin typeface="Gulim"/>
                <a:cs typeface="Gulim"/>
              </a:rPr>
              <a:t>)</a:t>
            </a:r>
            <a:r>
              <a:rPr dirty="0" sz="1400" spc="10" b="1">
                <a:latin typeface="Gulim"/>
                <a:cs typeface="Gulim"/>
              </a:rPr>
              <a:t>명	</a:t>
            </a:r>
            <a:r>
              <a:rPr dirty="0" sz="1400" spc="15" b="1">
                <a:latin typeface="Gulim"/>
                <a:cs typeface="Gulim"/>
              </a:rPr>
              <a:t>1</a:t>
            </a:r>
            <a:endParaRPr sz="1400">
              <a:latin typeface="Gulim"/>
              <a:cs typeface="Gulim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791199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799"/>
                </a:moveTo>
                <a:lnTo>
                  <a:pt x="9144000" y="1066799"/>
                </a:lnTo>
                <a:lnTo>
                  <a:pt x="9144000" y="0"/>
                </a:lnTo>
                <a:lnTo>
                  <a:pt x="0" y="0"/>
                </a:lnTo>
                <a:lnTo>
                  <a:pt x="0" y="1066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34568" y="797051"/>
            <a:ext cx="7895844" cy="1239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2590800"/>
            <a:ext cx="9144000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999731" y="2738627"/>
            <a:ext cx="2144268" cy="1667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643127" y="6082882"/>
            <a:ext cx="1187949" cy="3078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409960" y="6084599"/>
            <a:ext cx="116205" cy="294640"/>
          </a:xfrm>
          <a:custGeom>
            <a:avLst/>
            <a:gdLst/>
            <a:ahLst/>
            <a:cxnLst/>
            <a:rect l="l" t="t" r="r" b="b"/>
            <a:pathLst>
              <a:path w="116204" h="294639">
                <a:moveTo>
                  <a:pt x="0" y="294223"/>
                </a:moveTo>
                <a:lnTo>
                  <a:pt x="115733" y="294223"/>
                </a:lnTo>
                <a:lnTo>
                  <a:pt x="115733" y="0"/>
                </a:lnTo>
                <a:lnTo>
                  <a:pt x="0" y="0"/>
                </a:lnTo>
                <a:lnTo>
                  <a:pt x="0" y="294223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603194" y="6146540"/>
            <a:ext cx="117475" cy="232410"/>
          </a:xfrm>
          <a:custGeom>
            <a:avLst/>
            <a:gdLst/>
            <a:ahLst/>
            <a:cxnLst/>
            <a:rect l="l" t="t" r="r" b="b"/>
            <a:pathLst>
              <a:path w="117475" h="232410">
                <a:moveTo>
                  <a:pt x="117468" y="0"/>
                </a:moveTo>
                <a:lnTo>
                  <a:pt x="0" y="0"/>
                </a:lnTo>
                <a:lnTo>
                  <a:pt x="0" y="232282"/>
                </a:lnTo>
                <a:lnTo>
                  <a:pt x="117468" y="232282"/>
                </a:lnTo>
                <a:lnTo>
                  <a:pt x="117468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468737" y="6084600"/>
            <a:ext cx="388620" cy="62230"/>
          </a:xfrm>
          <a:custGeom>
            <a:avLst/>
            <a:gdLst/>
            <a:ahLst/>
            <a:cxnLst/>
            <a:rect l="l" t="t" r="r" b="b"/>
            <a:pathLst>
              <a:path w="388620" h="62229">
                <a:moveTo>
                  <a:pt x="388070" y="0"/>
                </a:moveTo>
                <a:lnTo>
                  <a:pt x="0" y="0"/>
                </a:lnTo>
                <a:lnTo>
                  <a:pt x="0" y="61940"/>
                </a:lnTo>
                <a:lnTo>
                  <a:pt x="388070" y="61940"/>
                </a:lnTo>
                <a:lnTo>
                  <a:pt x="388070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21115" y="6084600"/>
            <a:ext cx="378460" cy="294640"/>
          </a:xfrm>
          <a:custGeom>
            <a:avLst/>
            <a:gdLst/>
            <a:ahLst/>
            <a:cxnLst/>
            <a:rect l="l" t="t" r="r" b="b"/>
            <a:pathLst>
              <a:path w="378460" h="294639">
                <a:moveTo>
                  <a:pt x="377841" y="0"/>
                </a:moveTo>
                <a:lnTo>
                  <a:pt x="0" y="0"/>
                </a:lnTo>
                <a:lnTo>
                  <a:pt x="0" y="249487"/>
                </a:lnTo>
                <a:lnTo>
                  <a:pt x="23827" y="283899"/>
                </a:lnTo>
                <a:lnTo>
                  <a:pt x="54463" y="294222"/>
                </a:lnTo>
                <a:lnTo>
                  <a:pt x="377841" y="294222"/>
                </a:lnTo>
                <a:lnTo>
                  <a:pt x="377841" y="232282"/>
                </a:lnTo>
                <a:lnTo>
                  <a:pt x="115737" y="232282"/>
                </a:lnTo>
                <a:lnTo>
                  <a:pt x="115737" y="177222"/>
                </a:lnTo>
                <a:lnTo>
                  <a:pt x="377841" y="177222"/>
                </a:lnTo>
                <a:lnTo>
                  <a:pt x="377841" y="115282"/>
                </a:lnTo>
                <a:lnTo>
                  <a:pt x="115737" y="115282"/>
                </a:lnTo>
                <a:lnTo>
                  <a:pt x="115737" y="61940"/>
                </a:lnTo>
                <a:lnTo>
                  <a:pt x="377841" y="61940"/>
                </a:lnTo>
                <a:lnTo>
                  <a:pt x="377841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69563" y="6241176"/>
            <a:ext cx="292735" cy="156845"/>
          </a:xfrm>
          <a:custGeom>
            <a:avLst/>
            <a:gdLst/>
            <a:ahLst/>
            <a:cxnLst/>
            <a:rect l="l" t="t" r="r" b="b"/>
            <a:pathLst>
              <a:path w="292734" h="156845">
                <a:moveTo>
                  <a:pt x="136144" y="0"/>
                </a:moveTo>
                <a:lnTo>
                  <a:pt x="0" y="0"/>
                </a:lnTo>
                <a:lnTo>
                  <a:pt x="156556" y="156573"/>
                </a:lnTo>
                <a:lnTo>
                  <a:pt x="292701" y="156573"/>
                </a:lnTo>
                <a:lnTo>
                  <a:pt x="136144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914640" y="6084600"/>
            <a:ext cx="408940" cy="294640"/>
          </a:xfrm>
          <a:custGeom>
            <a:avLst/>
            <a:gdLst/>
            <a:ahLst/>
            <a:cxnLst/>
            <a:rect l="l" t="t" r="r" b="b"/>
            <a:pathLst>
              <a:path w="408940" h="294639">
                <a:moveTo>
                  <a:pt x="362508" y="0"/>
                </a:moveTo>
                <a:lnTo>
                  <a:pt x="0" y="0"/>
                </a:lnTo>
                <a:lnTo>
                  <a:pt x="0" y="294222"/>
                </a:lnTo>
                <a:lnTo>
                  <a:pt x="115733" y="294222"/>
                </a:lnTo>
                <a:lnTo>
                  <a:pt x="115733" y="61940"/>
                </a:lnTo>
                <a:lnTo>
                  <a:pt x="408502" y="61940"/>
                </a:lnTo>
                <a:lnTo>
                  <a:pt x="408502" y="55060"/>
                </a:lnTo>
                <a:lnTo>
                  <a:pt x="406801" y="44736"/>
                </a:lnTo>
                <a:lnTo>
                  <a:pt x="382987" y="8605"/>
                </a:lnTo>
                <a:lnTo>
                  <a:pt x="374483" y="3443"/>
                </a:lnTo>
                <a:lnTo>
                  <a:pt x="362508" y="0"/>
                </a:lnTo>
                <a:close/>
              </a:path>
              <a:path w="408940" h="294639">
                <a:moveTo>
                  <a:pt x="408502" y="61940"/>
                </a:moveTo>
                <a:lnTo>
                  <a:pt x="291068" y="61940"/>
                </a:lnTo>
                <a:lnTo>
                  <a:pt x="291068" y="156575"/>
                </a:lnTo>
                <a:lnTo>
                  <a:pt x="408502" y="156575"/>
                </a:lnTo>
                <a:lnTo>
                  <a:pt x="408502" y="6194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16832" y="2670101"/>
            <a:ext cx="69850" cy="177800"/>
          </a:xfrm>
          <a:custGeom>
            <a:avLst/>
            <a:gdLst/>
            <a:ahLst/>
            <a:cxnLst/>
            <a:rect l="l" t="t" r="r" b="b"/>
            <a:pathLst>
              <a:path w="69850" h="177800">
                <a:moveTo>
                  <a:pt x="0" y="177564"/>
                </a:moveTo>
                <a:lnTo>
                  <a:pt x="69823" y="177564"/>
                </a:lnTo>
                <a:lnTo>
                  <a:pt x="69823" y="0"/>
                </a:lnTo>
                <a:lnTo>
                  <a:pt x="0" y="0"/>
                </a:lnTo>
                <a:lnTo>
                  <a:pt x="0" y="177564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30121" y="2707266"/>
            <a:ext cx="69850" cy="140970"/>
          </a:xfrm>
          <a:custGeom>
            <a:avLst/>
            <a:gdLst/>
            <a:ahLst/>
            <a:cxnLst/>
            <a:rect l="l" t="t" r="r" b="b"/>
            <a:pathLst>
              <a:path w="69850" h="140969">
                <a:moveTo>
                  <a:pt x="69807" y="0"/>
                </a:moveTo>
                <a:lnTo>
                  <a:pt x="0" y="0"/>
                </a:lnTo>
                <a:lnTo>
                  <a:pt x="0" y="140400"/>
                </a:lnTo>
                <a:lnTo>
                  <a:pt x="69807" y="140400"/>
                </a:lnTo>
                <a:lnTo>
                  <a:pt x="69807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7974" y="2688684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09" y="0"/>
                </a:lnTo>
              </a:path>
            </a:pathLst>
          </a:custGeom>
          <a:ln w="3716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7924" y="2670101"/>
            <a:ext cx="229235" cy="177800"/>
          </a:xfrm>
          <a:custGeom>
            <a:avLst/>
            <a:gdLst/>
            <a:ahLst/>
            <a:cxnLst/>
            <a:rect l="l" t="t" r="r" b="b"/>
            <a:pathLst>
              <a:path w="229235" h="177800">
                <a:moveTo>
                  <a:pt x="228980" y="0"/>
                </a:moveTo>
                <a:lnTo>
                  <a:pt x="0" y="0"/>
                </a:lnTo>
                <a:lnTo>
                  <a:pt x="0" y="143497"/>
                </a:lnTo>
                <a:lnTo>
                  <a:pt x="26697" y="176532"/>
                </a:lnTo>
                <a:lnTo>
                  <a:pt x="33884" y="177564"/>
                </a:lnTo>
                <a:lnTo>
                  <a:pt x="228980" y="177564"/>
                </a:lnTo>
                <a:lnTo>
                  <a:pt x="228980" y="139365"/>
                </a:lnTo>
                <a:lnTo>
                  <a:pt x="69822" y="139365"/>
                </a:lnTo>
                <a:lnTo>
                  <a:pt x="69822" y="107364"/>
                </a:lnTo>
                <a:lnTo>
                  <a:pt x="228980" y="107364"/>
                </a:lnTo>
                <a:lnTo>
                  <a:pt x="228980" y="70200"/>
                </a:lnTo>
                <a:lnTo>
                  <a:pt x="69822" y="70200"/>
                </a:lnTo>
                <a:lnTo>
                  <a:pt x="69822" y="37164"/>
                </a:lnTo>
                <a:lnTo>
                  <a:pt x="228980" y="37164"/>
                </a:lnTo>
                <a:lnTo>
                  <a:pt x="228980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10457" y="2765078"/>
            <a:ext cx="177800" cy="93980"/>
          </a:xfrm>
          <a:custGeom>
            <a:avLst/>
            <a:gdLst/>
            <a:ahLst/>
            <a:cxnLst/>
            <a:rect l="l" t="t" r="r" b="b"/>
            <a:pathLst>
              <a:path w="177800" h="93980">
                <a:moveTo>
                  <a:pt x="83142" y="0"/>
                </a:moveTo>
                <a:lnTo>
                  <a:pt x="0" y="0"/>
                </a:lnTo>
                <a:lnTo>
                  <a:pt x="94449" y="93944"/>
                </a:lnTo>
                <a:lnTo>
                  <a:pt x="177633" y="93944"/>
                </a:lnTo>
                <a:lnTo>
                  <a:pt x="8314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6994" y="2670101"/>
            <a:ext cx="247015" cy="177800"/>
          </a:xfrm>
          <a:custGeom>
            <a:avLst/>
            <a:gdLst/>
            <a:ahLst/>
            <a:cxnLst/>
            <a:rect l="l" t="t" r="r" b="b"/>
            <a:pathLst>
              <a:path w="247015" h="177800">
                <a:moveTo>
                  <a:pt x="212543" y="0"/>
                </a:moveTo>
                <a:lnTo>
                  <a:pt x="0" y="0"/>
                </a:lnTo>
                <a:lnTo>
                  <a:pt x="0" y="177564"/>
                </a:lnTo>
                <a:lnTo>
                  <a:pt x="70847" y="177564"/>
                </a:lnTo>
                <a:lnTo>
                  <a:pt x="70847" y="37164"/>
                </a:lnTo>
                <a:lnTo>
                  <a:pt x="246424" y="37164"/>
                </a:lnTo>
                <a:lnTo>
                  <a:pt x="246424" y="34067"/>
                </a:lnTo>
                <a:lnTo>
                  <a:pt x="245396" y="26842"/>
                </a:lnTo>
                <a:lnTo>
                  <a:pt x="219738" y="1030"/>
                </a:lnTo>
                <a:lnTo>
                  <a:pt x="212543" y="0"/>
                </a:lnTo>
                <a:close/>
              </a:path>
              <a:path w="247015" h="177800">
                <a:moveTo>
                  <a:pt x="246424" y="37164"/>
                </a:moveTo>
                <a:lnTo>
                  <a:pt x="176605" y="37164"/>
                </a:lnTo>
                <a:lnTo>
                  <a:pt x="176605" y="94976"/>
                </a:lnTo>
                <a:lnTo>
                  <a:pt x="246424" y="94976"/>
                </a:lnTo>
                <a:lnTo>
                  <a:pt x="246424" y="37164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4939" y="117475"/>
            <a:ext cx="8162925" cy="170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145" i="1">
                <a:solidFill>
                  <a:srgbClr val="5F5F5F"/>
                </a:solidFill>
                <a:latin typeface="Trebuchet MS"/>
                <a:cs typeface="Trebuchet MS"/>
              </a:rPr>
              <a:t>IT </a:t>
            </a:r>
            <a:r>
              <a:rPr dirty="0" sz="1900" spc="-110" i="1">
                <a:solidFill>
                  <a:srgbClr val="5F5F5F"/>
                </a:solidFill>
                <a:latin typeface="Trebuchet MS"/>
                <a:cs typeface="Trebuchet MS"/>
              </a:rPr>
              <a:t>R&amp;D </a:t>
            </a:r>
            <a:r>
              <a:rPr dirty="0" sz="1900" spc="-60" i="1">
                <a:solidFill>
                  <a:srgbClr val="5F5F5F"/>
                </a:solidFill>
                <a:latin typeface="Trebuchet MS"/>
                <a:cs typeface="Trebuchet MS"/>
              </a:rPr>
              <a:t>Global</a:t>
            </a:r>
            <a:r>
              <a:rPr dirty="0" sz="1900" spc="275" i="1">
                <a:solidFill>
                  <a:srgbClr val="5F5F5F"/>
                </a:solidFill>
                <a:latin typeface="Trebuchet MS"/>
                <a:cs typeface="Trebuchet MS"/>
              </a:rPr>
              <a:t> </a:t>
            </a:r>
            <a:r>
              <a:rPr dirty="0" sz="1900" spc="-5" i="1">
                <a:solidFill>
                  <a:srgbClr val="5F5F5F"/>
                </a:solidFill>
                <a:latin typeface="Trebuchet MS"/>
                <a:cs typeface="Trebuchet MS"/>
              </a:rPr>
              <a:t>Leader</a:t>
            </a:r>
            <a:endParaRPr sz="1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115570">
              <a:lnSpc>
                <a:spcPct val="100000"/>
              </a:lnSpc>
            </a:pPr>
            <a:r>
              <a:rPr dirty="0" sz="1200">
                <a:latin typeface="Gulim"/>
                <a:cs typeface="Gulim"/>
              </a:rPr>
              <a:t>[</a:t>
            </a:r>
            <a:r>
              <a:rPr dirty="0" sz="1200">
                <a:latin typeface="Gulim"/>
                <a:cs typeface="Gulim"/>
              </a:rPr>
              <a:t>별첨</a:t>
            </a:r>
            <a:r>
              <a:rPr dirty="0" sz="1200" spc="-105">
                <a:latin typeface="Gulim"/>
                <a:cs typeface="Gulim"/>
              </a:rPr>
              <a:t> </a:t>
            </a:r>
            <a:r>
              <a:rPr dirty="0" sz="1200" spc="-5">
                <a:latin typeface="Gulim"/>
                <a:cs typeface="Gulim"/>
              </a:rPr>
              <a:t>5]</a:t>
            </a:r>
            <a:endParaRPr sz="1200">
              <a:latin typeface="Gulim"/>
              <a:cs typeface="Gulim"/>
            </a:endParaRPr>
          </a:p>
          <a:p>
            <a:pPr algn="ctr" marL="669925">
              <a:lnSpc>
                <a:spcPts val="4300"/>
              </a:lnSpc>
              <a:spcBef>
                <a:spcPts val="459"/>
              </a:spcBef>
              <a:tabLst>
                <a:tab pos="2193925" algn="l"/>
              </a:tabLst>
            </a:pPr>
            <a:r>
              <a:rPr dirty="0" sz="2000">
                <a:solidFill>
                  <a:srgbClr val="000099"/>
                </a:solidFill>
                <a:latin typeface="Gulim"/>
                <a:cs typeface="Gulim"/>
              </a:rPr>
              <a:t>딥러닝 기반	</a:t>
            </a:r>
            <a:r>
              <a:rPr dirty="0" sz="3600">
                <a:solidFill>
                  <a:srgbClr val="000099"/>
                </a:solidFill>
                <a:latin typeface="Gulim"/>
                <a:cs typeface="Gulim"/>
              </a:rPr>
              <a:t>다중 자동차번호판 인식</a:t>
            </a:r>
            <a:r>
              <a:rPr dirty="0" sz="3600" spc="-110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3600">
                <a:solidFill>
                  <a:srgbClr val="000099"/>
                </a:solidFill>
                <a:latin typeface="Gulim"/>
                <a:cs typeface="Gulim"/>
              </a:rPr>
              <a:t>기술</a:t>
            </a:r>
            <a:endParaRPr sz="3600">
              <a:latin typeface="Gulim"/>
              <a:cs typeface="Gulim"/>
            </a:endParaRPr>
          </a:p>
          <a:p>
            <a:pPr algn="ctr" marL="671830">
              <a:lnSpc>
                <a:spcPts val="2820"/>
              </a:lnSpc>
            </a:pPr>
            <a:r>
              <a:rPr dirty="0" sz="2400" spc="-140">
                <a:solidFill>
                  <a:srgbClr val="000099"/>
                </a:solidFill>
                <a:latin typeface="Gulim"/>
                <a:cs typeface="Gulim"/>
              </a:rPr>
              <a:t>(</a:t>
            </a:r>
            <a:r>
              <a:rPr dirty="0" sz="2400" spc="-140">
                <a:solidFill>
                  <a:srgbClr val="000099"/>
                </a:solidFill>
                <a:latin typeface="Gulim"/>
                <a:cs typeface="Gulim"/>
              </a:rPr>
              <a:t>다차로</a:t>
            </a:r>
            <a:r>
              <a:rPr dirty="0" sz="2400" spc="-140">
                <a:solidFill>
                  <a:srgbClr val="000099"/>
                </a:solidFill>
                <a:latin typeface="Gulim"/>
                <a:cs typeface="Gulim"/>
              </a:rPr>
              <a:t>LPR2.0, </a:t>
            </a:r>
            <a:r>
              <a:rPr dirty="0" sz="2400" spc="-15">
                <a:solidFill>
                  <a:srgbClr val="000099"/>
                </a:solidFill>
                <a:latin typeface="Gulim"/>
                <a:cs typeface="Gulim"/>
              </a:rPr>
              <a:t>전기차</a:t>
            </a:r>
            <a:r>
              <a:rPr dirty="0" sz="2400" spc="-15">
                <a:solidFill>
                  <a:srgbClr val="000099"/>
                </a:solidFill>
                <a:latin typeface="Gulim"/>
                <a:cs typeface="Gulim"/>
              </a:rPr>
              <a:t>/</a:t>
            </a:r>
            <a:r>
              <a:rPr dirty="0" sz="2400" spc="-15">
                <a:solidFill>
                  <a:srgbClr val="000099"/>
                </a:solidFill>
                <a:latin typeface="Gulim"/>
                <a:cs typeface="Gulim"/>
              </a:rPr>
              <a:t>신규번호판</a:t>
            </a:r>
            <a:r>
              <a:rPr dirty="0" sz="2400" spc="95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2400" spc="-70">
                <a:solidFill>
                  <a:srgbClr val="000099"/>
                </a:solidFill>
                <a:latin typeface="Gulim"/>
                <a:cs typeface="Gulim"/>
              </a:rPr>
              <a:t>수용</a:t>
            </a:r>
            <a:r>
              <a:rPr dirty="0" sz="2400" spc="-70">
                <a:solidFill>
                  <a:srgbClr val="000099"/>
                </a:solidFill>
                <a:latin typeface="Gulim"/>
                <a:cs typeface="Gulim"/>
              </a:rPr>
              <a:t>)</a:t>
            </a:r>
            <a:endParaRPr sz="2400">
              <a:latin typeface="Gulim"/>
              <a:cs typeface="Gulim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15055" y="4628388"/>
            <a:ext cx="993647" cy="513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800855" y="4628388"/>
            <a:ext cx="2747772" cy="5135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47871" y="4902708"/>
            <a:ext cx="1207008" cy="5135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47032" y="4902708"/>
            <a:ext cx="551688" cy="5135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90871" y="4902708"/>
            <a:ext cx="1426464" cy="5135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245611" y="2771775"/>
            <a:ext cx="5744210" cy="2488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2300" spc="-5" b="1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5" b="1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 b="1">
                <a:solidFill>
                  <a:srgbClr val="EBEBEB"/>
                </a:solidFill>
                <a:latin typeface="Arial Black"/>
                <a:cs typeface="Arial Black"/>
              </a:rPr>
              <a:t>RI</a:t>
            </a:r>
            <a:endParaRPr sz="2300">
              <a:latin typeface="Arial Black"/>
              <a:cs typeface="Arial Black"/>
            </a:endParaRPr>
          </a:p>
          <a:p>
            <a:pPr algn="r" marL="4123690" marR="5080" indent="-230504">
              <a:lnSpc>
                <a:spcPct val="100000"/>
              </a:lnSpc>
            </a:pPr>
            <a:r>
              <a:rPr dirty="0" sz="2300" spc="-130" b="1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 b="1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-40" b="1">
                <a:solidFill>
                  <a:srgbClr val="EBEBEB"/>
                </a:solidFill>
                <a:latin typeface="Arial Black"/>
                <a:cs typeface="Arial Black"/>
              </a:rPr>
              <a:t>c</a:t>
            </a:r>
            <a:r>
              <a:rPr dirty="0" sz="2300" b="1">
                <a:solidFill>
                  <a:srgbClr val="EBEBEB"/>
                </a:solidFill>
                <a:latin typeface="Arial Black"/>
                <a:cs typeface="Arial Black"/>
              </a:rPr>
              <a:t>hnolo</a:t>
            </a:r>
            <a:r>
              <a:rPr dirty="0" sz="2300" spc="30" b="1">
                <a:solidFill>
                  <a:srgbClr val="EBEBEB"/>
                </a:solidFill>
                <a:latin typeface="Arial Black"/>
                <a:cs typeface="Arial Black"/>
              </a:rPr>
              <a:t>g</a:t>
            </a:r>
            <a:r>
              <a:rPr dirty="0" sz="2300" b="1">
                <a:solidFill>
                  <a:srgbClr val="EBEBEB"/>
                </a:solidFill>
                <a:latin typeface="Arial Black"/>
                <a:cs typeface="Arial Black"/>
              </a:rPr>
              <a:t>y </a:t>
            </a:r>
            <a:r>
              <a:rPr dirty="0" sz="2300" b="1">
                <a:solidFill>
                  <a:srgbClr val="EBEBEB"/>
                </a:solidFill>
                <a:latin typeface="Arial Black"/>
                <a:cs typeface="Arial Black"/>
              </a:rPr>
              <a:t> Ma</a:t>
            </a:r>
            <a:r>
              <a:rPr dirty="0" sz="2300" spc="60" b="1">
                <a:solidFill>
                  <a:srgbClr val="EBEBEB"/>
                </a:solidFill>
                <a:latin typeface="Arial Black"/>
                <a:cs typeface="Arial Black"/>
              </a:rPr>
              <a:t>r</a:t>
            </a:r>
            <a:r>
              <a:rPr dirty="0" sz="2300" spc="-90" b="1">
                <a:solidFill>
                  <a:srgbClr val="EBEBEB"/>
                </a:solidFill>
                <a:latin typeface="Arial Black"/>
                <a:cs typeface="Arial Black"/>
              </a:rPr>
              <a:t>k</a:t>
            </a:r>
            <a:r>
              <a:rPr dirty="0" sz="2300" b="1">
                <a:solidFill>
                  <a:srgbClr val="EBEBEB"/>
                </a:solidFill>
                <a:latin typeface="Arial Black"/>
                <a:cs typeface="Arial Black"/>
              </a:rPr>
              <a:t>eting </a:t>
            </a:r>
            <a:r>
              <a:rPr dirty="0" sz="2300" b="1">
                <a:solidFill>
                  <a:srgbClr val="EBEBEB"/>
                </a:solidFill>
                <a:latin typeface="Arial Black"/>
                <a:cs typeface="Arial Black"/>
              </a:rPr>
              <a:t> </a:t>
            </a:r>
            <a:r>
              <a:rPr dirty="0" sz="2300" spc="-5" b="1">
                <a:solidFill>
                  <a:srgbClr val="EBEBEB"/>
                </a:solidFill>
                <a:latin typeface="Arial Black"/>
                <a:cs typeface="Arial Black"/>
              </a:rPr>
              <a:t>St</a:t>
            </a:r>
            <a:r>
              <a:rPr dirty="0" sz="2300" spc="25" b="1">
                <a:solidFill>
                  <a:srgbClr val="EBEBEB"/>
                </a:solidFill>
                <a:latin typeface="Arial Black"/>
                <a:cs typeface="Arial Black"/>
              </a:rPr>
              <a:t>r</a:t>
            </a:r>
            <a:r>
              <a:rPr dirty="0" sz="2300" spc="-40" b="1">
                <a:solidFill>
                  <a:srgbClr val="EBEBEB"/>
                </a:solidFill>
                <a:latin typeface="Arial Black"/>
                <a:cs typeface="Arial Black"/>
              </a:rPr>
              <a:t>a</a:t>
            </a:r>
            <a:r>
              <a:rPr dirty="0" sz="2300" b="1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 spc="50" b="1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30" b="1">
                <a:solidFill>
                  <a:srgbClr val="EBEBEB"/>
                </a:solidFill>
                <a:latin typeface="Arial Black"/>
                <a:cs typeface="Arial Black"/>
              </a:rPr>
              <a:t>g</a:t>
            </a:r>
            <a:r>
              <a:rPr dirty="0" sz="2300" b="1">
                <a:solidFill>
                  <a:srgbClr val="EBEBEB"/>
                </a:solidFill>
                <a:latin typeface="Arial Black"/>
                <a:cs typeface="Arial Black"/>
              </a:rPr>
              <a:t>y</a:t>
            </a:r>
            <a:endParaRPr sz="23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algn="ctr" marR="2585720">
              <a:lnSpc>
                <a:spcPct val="100000"/>
              </a:lnSpc>
              <a:spcBef>
                <a:spcPts val="1590"/>
              </a:spcBef>
            </a:pPr>
            <a:r>
              <a:rPr dirty="0" sz="1800">
                <a:latin typeface="Gulim"/>
                <a:cs typeface="Gulim"/>
              </a:rPr>
              <a:t>정윤수</a:t>
            </a:r>
            <a:r>
              <a:rPr dirty="0" sz="1800" spc="80">
                <a:latin typeface="Batang"/>
                <a:cs typeface="Batang"/>
              </a:rPr>
              <a:t>(</a:t>
            </a:r>
            <a:r>
              <a:rPr dirty="0" sz="1800" spc="130">
                <a:latin typeface="Batang"/>
                <a:cs typeface="Batang"/>
              </a:rPr>
              <a:t>y</a:t>
            </a:r>
            <a:r>
              <a:rPr dirty="0" sz="1800" spc="165">
                <a:latin typeface="Batang"/>
                <a:cs typeface="Batang"/>
              </a:rPr>
              <a:t>oon</a:t>
            </a:r>
            <a:r>
              <a:rPr dirty="0" sz="1800" spc="155">
                <a:latin typeface="Batang"/>
                <a:cs typeface="Batang"/>
              </a:rPr>
              <a:t>s</a:t>
            </a:r>
            <a:r>
              <a:rPr dirty="0" sz="1800" spc="95">
                <a:latin typeface="Batang"/>
                <a:cs typeface="Batang"/>
              </a:rPr>
              <a:t>u@etri.re.kr</a:t>
            </a:r>
            <a:r>
              <a:rPr dirty="0" sz="1800" spc="145">
                <a:latin typeface="Batang"/>
                <a:cs typeface="Batang"/>
              </a:rPr>
              <a:t>)</a:t>
            </a:r>
            <a:endParaRPr sz="1800">
              <a:latin typeface="Batang"/>
              <a:cs typeface="Batang"/>
            </a:endParaRPr>
          </a:p>
          <a:p>
            <a:pPr algn="ctr" marR="2578100">
              <a:lnSpc>
                <a:spcPts val="2155"/>
              </a:lnSpc>
            </a:pPr>
            <a:r>
              <a:rPr dirty="0" sz="1800" b="1">
                <a:latin typeface="Malgun Gothic"/>
                <a:cs typeface="Malgun Gothic"/>
              </a:rPr>
              <a:t>지역산업</a:t>
            </a:r>
            <a:r>
              <a:rPr dirty="0" sz="1800" b="1">
                <a:latin typeface="Arial"/>
                <a:cs typeface="Arial"/>
              </a:rPr>
              <a:t>IT</a:t>
            </a:r>
            <a:r>
              <a:rPr dirty="0" sz="1800" b="1">
                <a:latin typeface="Malgun Gothic"/>
                <a:cs typeface="Malgun Gothic"/>
              </a:rPr>
              <a:t>융합연구실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035545" y="6468465"/>
            <a:ext cx="1092200" cy="18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Gulim"/>
                <a:cs typeface="Gulim"/>
              </a:rPr>
              <a:t>대경권연구센터</a:t>
            </a:r>
            <a:endParaRPr sz="12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95"/>
              </a:lnSpc>
            </a:pPr>
            <a:r>
              <a:rPr dirty="0" sz="2800" spc="-175" b="1">
                <a:latin typeface="Arial Black"/>
                <a:cs typeface="Arial Black"/>
              </a:rPr>
              <a:t>5</a:t>
            </a:r>
            <a:r>
              <a:rPr dirty="0" spc="-175">
                <a:latin typeface="Gulim"/>
                <a:cs typeface="Gulim"/>
              </a:rPr>
              <a:t>. </a:t>
            </a:r>
            <a:r>
              <a:rPr dirty="0"/>
              <a:t>국내외 시장</a:t>
            </a:r>
            <a:r>
              <a:rPr dirty="0" spc="50"/>
              <a:t> </a:t>
            </a:r>
            <a:r>
              <a:rPr dirty="0"/>
              <a:t>동향</a:t>
            </a:r>
            <a:endParaRPr sz="2800">
              <a:latin typeface="Gulim"/>
              <a:cs typeface="Guli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218" y="1107185"/>
            <a:ext cx="2506980" cy="33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10"/>
              </a:lnSpc>
            </a:pPr>
            <a:r>
              <a:rPr dirty="0" sz="22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200" spc="-635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200" spc="20" b="1">
                <a:solidFill>
                  <a:srgbClr val="CC0066"/>
                </a:solidFill>
                <a:latin typeface="Gulim"/>
                <a:cs typeface="Gulim"/>
              </a:rPr>
              <a:t>예상</a:t>
            </a:r>
            <a:r>
              <a:rPr dirty="0" sz="2200" spc="-8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200" spc="10" b="1">
                <a:solidFill>
                  <a:srgbClr val="CC0066"/>
                </a:solidFill>
                <a:latin typeface="Gulim"/>
                <a:cs typeface="Gulim"/>
              </a:rPr>
              <a:t>제품</a:t>
            </a:r>
            <a:r>
              <a:rPr dirty="0" sz="2200" spc="10" b="1">
                <a:solidFill>
                  <a:srgbClr val="CC0066"/>
                </a:solidFill>
                <a:latin typeface="Gulim"/>
                <a:cs typeface="Gulim"/>
              </a:rPr>
              <a:t>/</a:t>
            </a:r>
            <a:r>
              <a:rPr dirty="0" sz="2200" spc="10" b="1">
                <a:solidFill>
                  <a:srgbClr val="CC0066"/>
                </a:solidFill>
                <a:latin typeface="Gulim"/>
                <a:cs typeface="Gulim"/>
              </a:rPr>
              <a:t>서비스</a:t>
            </a:r>
            <a:endParaRPr sz="2200">
              <a:latin typeface="Gulim"/>
              <a:cs typeface="Guli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4184" y="1584197"/>
          <a:ext cx="7893684" cy="2159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9748"/>
                <a:gridCol w="1069213"/>
                <a:gridCol w="1091056"/>
                <a:gridCol w="1944116"/>
                <a:gridCol w="1224152"/>
              </a:tblGrid>
              <a:tr h="718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예상</a:t>
                      </a:r>
                      <a:r>
                        <a:rPr dirty="0" sz="1400" spc="-24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제품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서비스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6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예상단가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천원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)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 marR="178435" indent="-36830">
                        <a:lnSpc>
                          <a:spcPts val="2690"/>
                        </a:lnSpc>
                        <a:spcBef>
                          <a:spcPts val="16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이전기술 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비중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(%)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25755">
                        <a:lnSpc>
                          <a:spcPct val="100000"/>
                        </a:lnSpc>
                      </a:pPr>
                      <a:r>
                        <a:rPr dirty="0" sz="1400" spc="-20" b="1">
                          <a:latin typeface="Malgun Gothic"/>
                          <a:cs typeface="Malgun Gothic"/>
                        </a:rPr>
                        <a:t>경쟁상</a:t>
                      </a:r>
                      <a:r>
                        <a:rPr dirty="0" sz="1400" spc="-29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spc="-25" b="1">
                          <a:latin typeface="Malgun Gothic"/>
                          <a:cs typeface="Malgun Gothic"/>
                        </a:rPr>
                        <a:t>유리한</a:t>
                      </a:r>
                      <a:r>
                        <a:rPr dirty="0" sz="1400" spc="-29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점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spc="-125" b="1">
                          <a:latin typeface="Malgun Gothic"/>
                          <a:cs typeface="Malgun Gothic"/>
                        </a:rPr>
                        <a:t>판매가능시기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86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교통단속</a:t>
                      </a:r>
                      <a:r>
                        <a:rPr dirty="0" sz="1400" spc="-17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dirty="0" sz="1400" spc="-16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안전</a:t>
                      </a:r>
                      <a:r>
                        <a:rPr dirty="0" sz="1400" spc="-17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유도</a:t>
                      </a:r>
                      <a:r>
                        <a:rPr dirty="0" sz="1400" spc="-16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시스템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6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4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30,000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4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40%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4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무센서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다중차량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고속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고신뢰도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4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400" spc="15" b="1">
                          <a:latin typeface="Gulim"/>
                          <a:cs typeface="Gulim"/>
                        </a:rPr>
                        <a:t>즉시</a:t>
                      </a:r>
                      <a:endParaRPr sz="14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4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8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출입통제</a:t>
                      </a:r>
                      <a:r>
                        <a:rPr dirty="0" sz="1400" spc="-17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및</a:t>
                      </a:r>
                      <a:r>
                        <a:rPr dirty="0" sz="1400" spc="-16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주차관리</a:t>
                      </a:r>
                      <a:r>
                        <a:rPr dirty="0" sz="1400" spc="-18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시스템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6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25,000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40%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무센서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다중차량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고속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고신뢰도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400" spc="15" b="1">
                          <a:latin typeface="Gulim"/>
                          <a:cs typeface="Gulim"/>
                        </a:rPr>
                        <a:t>즉시</a:t>
                      </a:r>
                      <a:endParaRPr sz="14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95"/>
              </a:lnSpc>
            </a:pPr>
            <a:r>
              <a:rPr dirty="0" sz="2800" spc="-175" b="1">
                <a:latin typeface="Arial Black"/>
                <a:cs typeface="Arial Black"/>
              </a:rPr>
              <a:t>5</a:t>
            </a:r>
            <a:r>
              <a:rPr dirty="0" spc="-175">
                <a:latin typeface="Gulim"/>
                <a:cs typeface="Gulim"/>
              </a:rPr>
              <a:t>. </a:t>
            </a:r>
            <a:r>
              <a:rPr dirty="0"/>
              <a:t>국내외 시장</a:t>
            </a:r>
            <a:r>
              <a:rPr dirty="0" spc="50"/>
              <a:t> </a:t>
            </a:r>
            <a:r>
              <a:rPr dirty="0"/>
              <a:t>동향</a:t>
            </a:r>
            <a:endParaRPr sz="2800">
              <a:latin typeface="Gulim"/>
              <a:cs typeface="Guli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9066" y="1512189"/>
            <a:ext cx="4333240" cy="33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10"/>
              </a:lnSpc>
            </a:pPr>
            <a:r>
              <a:rPr dirty="0" sz="22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200" spc="-615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200" spc="20" b="1">
                <a:solidFill>
                  <a:srgbClr val="CC0066"/>
                </a:solidFill>
                <a:latin typeface="Gulim"/>
                <a:cs typeface="Gulim"/>
              </a:rPr>
              <a:t>예상</a:t>
            </a:r>
            <a:r>
              <a:rPr dirty="0" sz="2200" spc="-5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200" spc="10" b="1">
                <a:solidFill>
                  <a:srgbClr val="CC0066"/>
                </a:solidFill>
                <a:latin typeface="Gulim"/>
                <a:cs typeface="Gulim"/>
              </a:rPr>
              <a:t>제품</a:t>
            </a:r>
            <a:r>
              <a:rPr dirty="0" sz="2200" spc="10" b="1">
                <a:solidFill>
                  <a:srgbClr val="CC0066"/>
                </a:solidFill>
                <a:latin typeface="Gulim"/>
                <a:cs typeface="Gulim"/>
              </a:rPr>
              <a:t>/</a:t>
            </a:r>
            <a:r>
              <a:rPr dirty="0" sz="2200" spc="10" b="1">
                <a:solidFill>
                  <a:srgbClr val="CC0066"/>
                </a:solidFill>
                <a:latin typeface="Gulim"/>
                <a:cs typeface="Gulim"/>
              </a:rPr>
              <a:t>서비스의</a:t>
            </a:r>
            <a:r>
              <a:rPr dirty="0" sz="2200" spc="-8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200" spc="20" b="1">
                <a:solidFill>
                  <a:srgbClr val="CC0066"/>
                </a:solidFill>
                <a:latin typeface="Gulim"/>
                <a:cs typeface="Gulim"/>
              </a:rPr>
              <a:t>예상</a:t>
            </a:r>
            <a:r>
              <a:rPr dirty="0" sz="2200" spc="-7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200" spc="10" b="1">
                <a:solidFill>
                  <a:srgbClr val="CC0066"/>
                </a:solidFill>
                <a:latin typeface="Gulim"/>
                <a:cs typeface="Gulim"/>
              </a:rPr>
              <a:t>매출액</a:t>
            </a:r>
            <a:endParaRPr sz="2200">
              <a:latin typeface="Gulim"/>
              <a:cs typeface="Guli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06233" y="1773301"/>
            <a:ext cx="1338580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Gulim"/>
                <a:cs typeface="Gulim"/>
              </a:rPr>
              <a:t>(</a:t>
            </a:r>
            <a:r>
              <a:rPr dirty="0" sz="1200" b="1">
                <a:latin typeface="Gulim"/>
                <a:cs typeface="Gulim"/>
              </a:rPr>
              <a:t>단위</a:t>
            </a:r>
            <a:r>
              <a:rPr dirty="0" sz="1200" b="1">
                <a:latin typeface="Gulim"/>
                <a:cs typeface="Gulim"/>
              </a:rPr>
              <a:t>:</a:t>
            </a:r>
            <a:r>
              <a:rPr dirty="0" sz="1200" b="1">
                <a:latin typeface="Gulim"/>
                <a:cs typeface="Gulim"/>
              </a:rPr>
              <a:t>백만불</a:t>
            </a:r>
            <a:r>
              <a:rPr dirty="0" sz="1200" b="1">
                <a:latin typeface="Gulim"/>
                <a:cs typeface="Gulim"/>
              </a:rPr>
              <a:t>,</a:t>
            </a:r>
            <a:r>
              <a:rPr dirty="0" sz="1200" spc="-120" b="1">
                <a:latin typeface="Gulim"/>
                <a:cs typeface="Gulim"/>
              </a:rPr>
              <a:t> </a:t>
            </a:r>
            <a:r>
              <a:rPr dirty="0" sz="1200" spc="10" b="1">
                <a:latin typeface="Gulim"/>
                <a:cs typeface="Gulim"/>
              </a:rPr>
              <a:t>억원</a:t>
            </a:r>
            <a:r>
              <a:rPr dirty="0" sz="1200" spc="10" b="1">
                <a:latin typeface="Gulim"/>
                <a:cs typeface="Gulim"/>
              </a:rPr>
              <a:t>)</a:t>
            </a:r>
            <a:endParaRPr sz="1200">
              <a:latin typeface="Gulim"/>
              <a:cs typeface="Guli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4062" y="6451600"/>
            <a:ext cx="7420609" cy="0"/>
          </a:xfrm>
          <a:custGeom>
            <a:avLst/>
            <a:gdLst/>
            <a:ahLst/>
            <a:cxnLst/>
            <a:rect l="l" t="t" r="r" b="b"/>
            <a:pathLst>
              <a:path w="7420609" h="0">
                <a:moveTo>
                  <a:pt x="0" y="0"/>
                </a:moveTo>
                <a:lnTo>
                  <a:pt x="74200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34644" y="3700398"/>
            <a:ext cx="200723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200" spc="-695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200" spc="10" b="1">
                <a:solidFill>
                  <a:srgbClr val="CC0066"/>
                </a:solidFill>
                <a:latin typeface="Gulim"/>
                <a:cs typeface="Gulim"/>
              </a:rPr>
              <a:t>기술료</a:t>
            </a:r>
            <a:endParaRPr sz="2200">
              <a:latin typeface="Gulim"/>
              <a:cs typeface="Gulim"/>
            </a:endParaRPr>
          </a:p>
          <a:p>
            <a:pPr marL="97790">
              <a:lnSpc>
                <a:spcPts val="2155"/>
              </a:lnSpc>
              <a:spcBef>
                <a:spcPts val="560"/>
              </a:spcBef>
            </a:pPr>
            <a:r>
              <a:rPr dirty="0" sz="1800">
                <a:latin typeface="Gulim"/>
                <a:cs typeface="Gulim"/>
              </a:rPr>
              <a:t>- </a:t>
            </a:r>
            <a:r>
              <a:rPr dirty="0" sz="1800" spc="-5">
                <a:latin typeface="Gulim"/>
                <a:cs typeface="Gulim"/>
              </a:rPr>
              <a:t>라이브러리</a:t>
            </a:r>
            <a:r>
              <a:rPr dirty="0" sz="1800" spc="-80">
                <a:latin typeface="Gulim"/>
                <a:cs typeface="Gulim"/>
              </a:rPr>
              <a:t> </a:t>
            </a:r>
            <a:r>
              <a:rPr dirty="0" sz="1800" spc="-5">
                <a:latin typeface="Gulim"/>
                <a:cs typeface="Gulim"/>
              </a:rPr>
              <a:t>기준</a:t>
            </a:r>
            <a:endParaRPr sz="1800">
              <a:latin typeface="Gulim"/>
              <a:cs typeface="Guli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53872" y="2058797"/>
          <a:ext cx="7906384" cy="1477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1827"/>
                <a:gridCol w="955548"/>
                <a:gridCol w="955548"/>
                <a:gridCol w="955675"/>
                <a:gridCol w="955548"/>
                <a:gridCol w="955548"/>
                <a:gridCol w="951356"/>
              </a:tblGrid>
              <a:tr h="718629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관련</a:t>
                      </a:r>
                      <a:r>
                        <a:rPr dirty="0" sz="1400" spc="-24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제품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서비스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6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r" marR="28892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시장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104" marR="148590" indent="-48895">
                        <a:lnSpc>
                          <a:spcPts val="2690"/>
                        </a:lnSpc>
                        <a:spcBef>
                          <a:spcPts val="17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(2019)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 marR="148590" indent="-48895">
                        <a:lnSpc>
                          <a:spcPts val="2690"/>
                        </a:lnSpc>
                        <a:spcBef>
                          <a:spcPts val="17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2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(2020)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 marR="147955" indent="-48895">
                        <a:lnSpc>
                          <a:spcPts val="2690"/>
                        </a:lnSpc>
                        <a:spcBef>
                          <a:spcPts val="17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3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(2021)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 marR="147955" indent="-48895">
                        <a:lnSpc>
                          <a:spcPts val="2690"/>
                        </a:lnSpc>
                        <a:spcBef>
                          <a:spcPts val="17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4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(2022)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 marR="144780" indent="-47625">
                        <a:lnSpc>
                          <a:spcPts val="2690"/>
                        </a:lnSpc>
                        <a:spcBef>
                          <a:spcPts val="17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5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차년도 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(2022)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238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25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44132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ALPR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응용</a:t>
                      </a:r>
                      <a:r>
                        <a:rPr dirty="0" sz="1400" spc="-229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제품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6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해외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8.7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9.8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11.1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12.27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495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13</a:t>
                      </a:r>
                      <a:r>
                        <a:rPr dirty="0" sz="1400" spc="5" b="1">
                          <a:latin typeface="Malgun Gothic"/>
                          <a:cs typeface="Malgun Gothic"/>
                        </a:rPr>
                        <a:t>.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47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3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556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238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국내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180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233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336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405.7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495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483.7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555">
                      <a:solidFill>
                        <a:srgbClr val="000000"/>
                      </a:solidFill>
                      <a:prstDash val="solid"/>
                    </a:lnL>
                    <a:lnR w="3555">
                      <a:solidFill>
                        <a:srgbClr val="000000"/>
                      </a:solidFill>
                      <a:prstDash val="solid"/>
                    </a:lnR>
                    <a:lnT w="3555">
                      <a:solidFill>
                        <a:srgbClr val="000000"/>
                      </a:solidFill>
                      <a:prstDash val="solid"/>
                    </a:lnT>
                    <a:lnB w="355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0" y="4445063"/>
          <a:ext cx="9144000" cy="226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650"/>
                <a:gridCol w="1668018"/>
                <a:gridCol w="990727"/>
                <a:gridCol w="990853"/>
                <a:gridCol w="941831"/>
                <a:gridCol w="941832"/>
                <a:gridCol w="941705"/>
                <a:gridCol w="941831"/>
                <a:gridCol w="971550"/>
              </a:tblGrid>
              <a:tr h="432688">
                <a:tc rowSpan="4">
                  <a:txBody>
                    <a:bodyPr/>
                    <a:lstStyle/>
                    <a:p>
                      <a:pPr/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구분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실질기여 공동연구</a:t>
                      </a:r>
                      <a:r>
                        <a:rPr dirty="0" sz="1400" spc="-370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참여기업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일반</a:t>
                      </a:r>
                      <a:r>
                        <a:rPr dirty="0" sz="1400" spc="-245" b="1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기업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/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6972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중소기업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중견기업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대기업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중소기업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중견기업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대기업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328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착수기본료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천원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)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90,000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180,000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180,000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90,000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180,000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180,000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4432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매출정률사용료</a:t>
                      </a:r>
                      <a:r>
                        <a:rPr dirty="0" sz="1400" b="1">
                          <a:latin typeface="Malgun Gothic"/>
                          <a:cs typeface="Malgun Gothic"/>
                        </a:rPr>
                        <a:t>(%)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223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5%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10%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5016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20%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413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5%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10%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4953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Malgun Gothic"/>
                          <a:cs typeface="Malgun Gothic"/>
                        </a:rPr>
                        <a:t>20%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79400">
                <a:tc gridSpan="9">
                  <a:txBody>
                    <a:bodyPr/>
                    <a:lstStyle/>
                    <a:p>
                      <a:pPr marL="11582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7047865" algn="l"/>
                          <a:tab pos="8748395" algn="r"/>
                        </a:tabLst>
                      </a:pPr>
                      <a:r>
                        <a:rPr dirty="0" sz="1200" spc="-5">
                          <a:latin typeface="Batang"/>
                          <a:cs typeface="Batang"/>
                        </a:rPr>
                        <a:t>Proprietary	</a:t>
                      </a:r>
                      <a:r>
                        <a:rPr dirty="0" baseline="-4629" sz="1800" spc="-7">
                          <a:latin typeface="Gulim"/>
                          <a:cs typeface="Gulim"/>
                        </a:rPr>
                        <a:t>대경권연구센터</a:t>
                      </a:r>
                      <a:r>
                        <a:rPr dirty="0" baseline="-7936" sz="2100" spc="-7" b="1">
                          <a:latin typeface="Gulim"/>
                          <a:cs typeface="Gulim"/>
                        </a:rPr>
                        <a:t>	</a:t>
                      </a:r>
                      <a:r>
                        <a:rPr dirty="0" baseline="-7936" sz="2100" spc="15" b="1">
                          <a:latin typeface="Gulim"/>
                          <a:cs typeface="Gulim"/>
                        </a:rPr>
                        <a:t>11</a:t>
                      </a:r>
                      <a:endParaRPr baseline="-7936" sz="21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solidFill>
                      <a:srgbClr val="CDE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841632" y="155501"/>
            <a:ext cx="69850" cy="177800"/>
          </a:xfrm>
          <a:custGeom>
            <a:avLst/>
            <a:gdLst/>
            <a:ahLst/>
            <a:cxnLst/>
            <a:rect l="l" t="t" r="r" b="b"/>
            <a:pathLst>
              <a:path w="69850" h="177800">
                <a:moveTo>
                  <a:pt x="0" y="177564"/>
                </a:moveTo>
                <a:lnTo>
                  <a:pt x="69823" y="177564"/>
                </a:lnTo>
                <a:lnTo>
                  <a:pt x="69823" y="0"/>
                </a:lnTo>
                <a:lnTo>
                  <a:pt x="0" y="0"/>
                </a:lnTo>
                <a:lnTo>
                  <a:pt x="0" y="177564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54921" y="192666"/>
            <a:ext cx="69850" cy="140970"/>
          </a:xfrm>
          <a:custGeom>
            <a:avLst/>
            <a:gdLst/>
            <a:ahLst/>
            <a:cxnLst/>
            <a:rect l="l" t="t" r="r" b="b"/>
            <a:pathLst>
              <a:path w="69850" h="140970">
                <a:moveTo>
                  <a:pt x="69807" y="0"/>
                </a:moveTo>
                <a:lnTo>
                  <a:pt x="0" y="0"/>
                </a:lnTo>
                <a:lnTo>
                  <a:pt x="0" y="140400"/>
                </a:lnTo>
                <a:lnTo>
                  <a:pt x="69807" y="140400"/>
                </a:lnTo>
                <a:lnTo>
                  <a:pt x="69807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72774" y="174084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09" y="0"/>
                </a:lnTo>
              </a:path>
            </a:pathLst>
          </a:custGeom>
          <a:ln w="3716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02724" y="155501"/>
            <a:ext cx="229235" cy="177800"/>
          </a:xfrm>
          <a:custGeom>
            <a:avLst/>
            <a:gdLst/>
            <a:ahLst/>
            <a:cxnLst/>
            <a:rect l="l" t="t" r="r" b="b"/>
            <a:pathLst>
              <a:path w="229234" h="177800">
                <a:moveTo>
                  <a:pt x="228980" y="0"/>
                </a:moveTo>
                <a:lnTo>
                  <a:pt x="0" y="0"/>
                </a:lnTo>
                <a:lnTo>
                  <a:pt x="0" y="143497"/>
                </a:lnTo>
                <a:lnTo>
                  <a:pt x="26697" y="176532"/>
                </a:lnTo>
                <a:lnTo>
                  <a:pt x="33884" y="177564"/>
                </a:lnTo>
                <a:lnTo>
                  <a:pt x="228980" y="177564"/>
                </a:lnTo>
                <a:lnTo>
                  <a:pt x="228980" y="139365"/>
                </a:lnTo>
                <a:lnTo>
                  <a:pt x="69822" y="139365"/>
                </a:lnTo>
                <a:lnTo>
                  <a:pt x="69822" y="107364"/>
                </a:lnTo>
                <a:lnTo>
                  <a:pt x="228980" y="107364"/>
                </a:lnTo>
                <a:lnTo>
                  <a:pt x="228980" y="70200"/>
                </a:lnTo>
                <a:lnTo>
                  <a:pt x="69822" y="70200"/>
                </a:lnTo>
                <a:lnTo>
                  <a:pt x="69822" y="37164"/>
                </a:lnTo>
                <a:lnTo>
                  <a:pt x="228980" y="37164"/>
                </a:lnTo>
                <a:lnTo>
                  <a:pt x="228980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35257" y="250478"/>
            <a:ext cx="177800" cy="93980"/>
          </a:xfrm>
          <a:custGeom>
            <a:avLst/>
            <a:gdLst/>
            <a:ahLst/>
            <a:cxnLst/>
            <a:rect l="l" t="t" r="r" b="b"/>
            <a:pathLst>
              <a:path w="177800" h="93979">
                <a:moveTo>
                  <a:pt x="83142" y="0"/>
                </a:moveTo>
                <a:lnTo>
                  <a:pt x="0" y="0"/>
                </a:lnTo>
                <a:lnTo>
                  <a:pt x="94449" y="93944"/>
                </a:lnTo>
                <a:lnTo>
                  <a:pt x="177633" y="93944"/>
                </a:lnTo>
                <a:lnTo>
                  <a:pt x="8314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541794" y="155501"/>
            <a:ext cx="247015" cy="177800"/>
          </a:xfrm>
          <a:custGeom>
            <a:avLst/>
            <a:gdLst/>
            <a:ahLst/>
            <a:cxnLst/>
            <a:rect l="l" t="t" r="r" b="b"/>
            <a:pathLst>
              <a:path w="247015" h="177800">
                <a:moveTo>
                  <a:pt x="212543" y="0"/>
                </a:moveTo>
                <a:lnTo>
                  <a:pt x="0" y="0"/>
                </a:lnTo>
                <a:lnTo>
                  <a:pt x="0" y="177564"/>
                </a:lnTo>
                <a:lnTo>
                  <a:pt x="70847" y="177564"/>
                </a:lnTo>
                <a:lnTo>
                  <a:pt x="70847" y="37164"/>
                </a:lnTo>
                <a:lnTo>
                  <a:pt x="246424" y="37164"/>
                </a:lnTo>
                <a:lnTo>
                  <a:pt x="246424" y="34067"/>
                </a:lnTo>
                <a:lnTo>
                  <a:pt x="245396" y="26842"/>
                </a:lnTo>
                <a:lnTo>
                  <a:pt x="219738" y="1030"/>
                </a:lnTo>
                <a:lnTo>
                  <a:pt x="212543" y="0"/>
                </a:lnTo>
                <a:close/>
              </a:path>
              <a:path w="247015" h="177800">
                <a:moveTo>
                  <a:pt x="246424" y="37164"/>
                </a:moveTo>
                <a:lnTo>
                  <a:pt x="176605" y="37164"/>
                </a:lnTo>
                <a:lnTo>
                  <a:pt x="176605" y="94976"/>
                </a:lnTo>
                <a:lnTo>
                  <a:pt x="246424" y="94976"/>
                </a:lnTo>
                <a:lnTo>
                  <a:pt x="246424" y="37164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8349" y="6503451"/>
            <a:ext cx="153035" cy="118745"/>
          </a:xfrm>
          <a:custGeom>
            <a:avLst/>
            <a:gdLst/>
            <a:ahLst/>
            <a:cxnLst/>
            <a:rect l="l" t="t" r="r" b="b"/>
            <a:pathLst>
              <a:path w="153034" h="118745">
                <a:moveTo>
                  <a:pt x="152654" y="0"/>
                </a:moveTo>
                <a:lnTo>
                  <a:pt x="0" y="0"/>
                </a:lnTo>
                <a:lnTo>
                  <a:pt x="0" y="95665"/>
                </a:lnTo>
                <a:lnTo>
                  <a:pt x="22589" y="118376"/>
                </a:lnTo>
                <a:lnTo>
                  <a:pt x="152654" y="118376"/>
                </a:lnTo>
                <a:lnTo>
                  <a:pt x="152654" y="92910"/>
                </a:lnTo>
                <a:lnTo>
                  <a:pt x="46548" y="92910"/>
                </a:lnTo>
                <a:lnTo>
                  <a:pt x="46548" y="71576"/>
                </a:lnTo>
                <a:lnTo>
                  <a:pt x="152654" y="71576"/>
                </a:lnTo>
                <a:lnTo>
                  <a:pt x="152654" y="46800"/>
                </a:lnTo>
                <a:lnTo>
                  <a:pt x="46548" y="46800"/>
                </a:lnTo>
                <a:lnTo>
                  <a:pt x="46548" y="24776"/>
                </a:lnTo>
                <a:lnTo>
                  <a:pt x="152654" y="24776"/>
                </a:lnTo>
                <a:lnTo>
                  <a:pt x="152654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80040" y="6566769"/>
            <a:ext cx="118745" cy="62865"/>
          </a:xfrm>
          <a:custGeom>
            <a:avLst/>
            <a:gdLst/>
            <a:ahLst/>
            <a:cxnLst/>
            <a:rect l="l" t="t" r="r" b="b"/>
            <a:pathLst>
              <a:path w="118744" h="62865">
                <a:moveTo>
                  <a:pt x="55428" y="0"/>
                </a:moveTo>
                <a:lnTo>
                  <a:pt x="0" y="0"/>
                </a:lnTo>
                <a:lnTo>
                  <a:pt x="62966" y="62629"/>
                </a:lnTo>
                <a:lnTo>
                  <a:pt x="118422" y="62629"/>
                </a:lnTo>
                <a:lnTo>
                  <a:pt x="55428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7731" y="6503451"/>
            <a:ext cx="164465" cy="118745"/>
          </a:xfrm>
          <a:custGeom>
            <a:avLst/>
            <a:gdLst/>
            <a:ahLst/>
            <a:cxnLst/>
            <a:rect l="l" t="t" r="r" b="b"/>
            <a:pathLst>
              <a:path w="164465" h="118745">
                <a:moveTo>
                  <a:pt x="141696" y="0"/>
                </a:moveTo>
                <a:lnTo>
                  <a:pt x="0" y="0"/>
                </a:lnTo>
                <a:lnTo>
                  <a:pt x="0" y="118376"/>
                </a:lnTo>
                <a:lnTo>
                  <a:pt x="47232" y="118376"/>
                </a:lnTo>
                <a:lnTo>
                  <a:pt x="47232" y="24776"/>
                </a:lnTo>
                <a:lnTo>
                  <a:pt x="164284" y="24776"/>
                </a:lnTo>
                <a:lnTo>
                  <a:pt x="164284" y="22711"/>
                </a:lnTo>
                <a:lnTo>
                  <a:pt x="163598" y="17894"/>
                </a:lnTo>
                <a:lnTo>
                  <a:pt x="146493" y="687"/>
                </a:lnTo>
                <a:lnTo>
                  <a:pt x="141696" y="0"/>
                </a:lnTo>
                <a:close/>
              </a:path>
              <a:path w="164465" h="118745">
                <a:moveTo>
                  <a:pt x="164284" y="24776"/>
                </a:moveTo>
                <a:lnTo>
                  <a:pt x="117737" y="24776"/>
                </a:lnTo>
                <a:lnTo>
                  <a:pt x="117737" y="63317"/>
                </a:lnTo>
                <a:lnTo>
                  <a:pt x="164284" y="63317"/>
                </a:lnTo>
                <a:lnTo>
                  <a:pt x="164284" y="2477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0" y="6400800"/>
            <a:ext cx="9144000" cy="30480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158240">
              <a:lnSpc>
                <a:spcPct val="100000"/>
              </a:lnSpc>
              <a:spcBef>
                <a:spcPts val="409"/>
              </a:spcBef>
              <a:tabLst>
                <a:tab pos="6188710" algn="l"/>
              </a:tabLst>
            </a:pPr>
            <a:r>
              <a:rPr dirty="0" baseline="9259" sz="1800" spc="-7">
                <a:latin typeface="Batang"/>
                <a:cs typeface="Batang"/>
              </a:rPr>
              <a:t>Proprietary	</a:t>
            </a:r>
            <a:r>
              <a:rPr dirty="0" sz="1400" spc="10" b="1">
                <a:latin typeface="Gulim"/>
                <a:cs typeface="Gulim"/>
              </a:rPr>
              <a:t>ETRI </a:t>
            </a:r>
            <a:r>
              <a:rPr dirty="0" sz="1400" spc="5" b="1">
                <a:latin typeface="Gulim"/>
                <a:cs typeface="Gulim"/>
              </a:rPr>
              <a:t>OOO</a:t>
            </a:r>
            <a:r>
              <a:rPr dirty="0" sz="1400" spc="5" b="1">
                <a:latin typeface="Gulim"/>
                <a:cs typeface="Gulim"/>
              </a:rPr>
              <a:t>연구소</a:t>
            </a:r>
            <a:r>
              <a:rPr dirty="0" sz="1400" spc="5" b="1">
                <a:latin typeface="Gulim"/>
                <a:cs typeface="Gulim"/>
              </a:rPr>
              <a:t>(</a:t>
            </a:r>
            <a:r>
              <a:rPr dirty="0" sz="1400" spc="5" b="1">
                <a:latin typeface="Gulim"/>
                <a:cs typeface="Gulim"/>
              </a:rPr>
              <a:t>단</a:t>
            </a:r>
            <a:r>
              <a:rPr dirty="0" sz="1400" spc="5" b="1">
                <a:latin typeface="Gulim"/>
                <a:cs typeface="Gulim"/>
              </a:rPr>
              <a:t>, </a:t>
            </a:r>
            <a:r>
              <a:rPr dirty="0" sz="1400" spc="10" b="1">
                <a:latin typeface="Gulim"/>
                <a:cs typeface="Gulim"/>
              </a:rPr>
              <a:t>본부</a:t>
            </a:r>
            <a:r>
              <a:rPr dirty="0" sz="1400" spc="10" b="1">
                <a:latin typeface="Gulim"/>
                <a:cs typeface="Gulim"/>
              </a:rPr>
              <a:t>)</a:t>
            </a:r>
            <a:r>
              <a:rPr dirty="0" sz="1400" spc="10" b="1">
                <a:latin typeface="Gulim"/>
                <a:cs typeface="Gulim"/>
              </a:rPr>
              <a:t>명</a:t>
            </a:r>
            <a:r>
              <a:rPr dirty="0" sz="1400" spc="-335" b="1">
                <a:latin typeface="Gulim"/>
                <a:cs typeface="Gulim"/>
              </a:rPr>
              <a:t> </a:t>
            </a:r>
            <a:r>
              <a:rPr dirty="0" sz="1400" spc="10" b="1">
                <a:latin typeface="Gulim"/>
                <a:cs typeface="Gulim"/>
              </a:rPr>
              <a:t>12</a:t>
            </a:r>
            <a:endParaRPr sz="1400">
              <a:latin typeface="Gulim"/>
              <a:cs typeface="Guli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48483" y="2087879"/>
            <a:ext cx="4575048" cy="3582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86000" y="2025395"/>
            <a:ext cx="4572000" cy="35798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353436" y="1397634"/>
            <a:ext cx="2073910" cy="4622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640"/>
              </a:lnSpc>
            </a:pPr>
            <a:r>
              <a:rPr dirty="0" sz="3100" spc="-5">
                <a:solidFill>
                  <a:srgbClr val="FF6600"/>
                </a:solidFill>
              </a:rPr>
              <a:t>감사합니</a:t>
            </a:r>
            <a:r>
              <a:rPr dirty="0" sz="3100" spc="-15">
                <a:solidFill>
                  <a:srgbClr val="FF6600"/>
                </a:solidFill>
              </a:rPr>
              <a:t>다</a:t>
            </a:r>
            <a:r>
              <a:rPr dirty="0" sz="3100" spc="-395">
                <a:solidFill>
                  <a:srgbClr val="FF6600"/>
                </a:solidFill>
                <a:latin typeface="Gulim"/>
                <a:cs typeface="Gulim"/>
              </a:rPr>
              <a:t>.</a:t>
            </a:r>
            <a:endParaRPr sz="3100">
              <a:latin typeface="Gulim"/>
              <a:cs typeface="Gulim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12140" y="5757671"/>
            <a:ext cx="7214234" cy="1064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908685">
              <a:lnSpc>
                <a:spcPct val="100000"/>
              </a:lnSpc>
            </a:pPr>
            <a:r>
              <a:rPr dirty="0" sz="1500" spc="15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w</a:t>
            </a:r>
            <a:r>
              <a:rPr dirty="0" sz="1500" spc="5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w</a:t>
            </a:r>
            <a:r>
              <a:rPr dirty="0" sz="1500" spc="-65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w</a:t>
            </a:r>
            <a:r>
              <a:rPr dirty="0" sz="1500" spc="-10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.</a:t>
            </a: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et</a:t>
            </a:r>
            <a:r>
              <a:rPr dirty="0" sz="1500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r</a:t>
            </a:r>
            <a:r>
              <a:rPr dirty="0" sz="1500" spc="-10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i</a:t>
            </a:r>
            <a:r>
              <a:rPr dirty="0" sz="1500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.</a:t>
            </a: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r</a:t>
            </a: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e</a:t>
            </a:r>
            <a:r>
              <a:rPr dirty="0" sz="1500" b="1">
                <a:solidFill>
                  <a:srgbClr val="3333CC"/>
                </a:solidFill>
                <a:latin typeface="Arial"/>
                <a:cs typeface="Arial"/>
                <a:hlinkClick r:id="rId5"/>
              </a:rPr>
              <a:t>.kr</a:t>
            </a:r>
            <a:endParaRPr sz="1500">
              <a:latin typeface="Arial"/>
              <a:cs typeface="Arial"/>
            </a:endParaRPr>
          </a:p>
          <a:p>
            <a:pPr marL="128270">
              <a:lnSpc>
                <a:spcPct val="100000"/>
              </a:lnSpc>
              <a:spcBef>
                <a:spcPts val="130"/>
              </a:spcBef>
              <a:tabLst>
                <a:tab pos="2530475" algn="l"/>
              </a:tabLst>
            </a:pPr>
            <a:r>
              <a:rPr dirty="0" sz="1600" spc="25" b="1">
                <a:latin typeface="Gulim"/>
                <a:cs typeface="Gulim"/>
              </a:rPr>
              <a:t>※ </a:t>
            </a:r>
            <a:r>
              <a:rPr dirty="0" sz="1600" spc="15" b="1">
                <a:latin typeface="Gulim"/>
                <a:cs typeface="Gulim"/>
              </a:rPr>
              <a:t>하단의 문의처</a:t>
            </a:r>
            <a:r>
              <a:rPr dirty="0" sz="1600" spc="-13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소개후</a:t>
            </a:r>
            <a:r>
              <a:rPr dirty="0" sz="1600" spc="10" b="1">
                <a:latin typeface="Gulim"/>
                <a:cs typeface="Gulim"/>
              </a:rPr>
              <a:t>,	</a:t>
            </a:r>
            <a:r>
              <a:rPr dirty="0" sz="1600" spc="15" b="1">
                <a:latin typeface="Gulim"/>
                <a:cs typeface="Gulim"/>
              </a:rPr>
              <a:t>발표후</a:t>
            </a:r>
            <a:r>
              <a:rPr dirty="0" sz="1600" spc="-55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개별기술</a:t>
            </a:r>
            <a:r>
              <a:rPr dirty="0" sz="1600" spc="-65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상담이</a:t>
            </a:r>
            <a:r>
              <a:rPr dirty="0" sz="1600" spc="-45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가능함을</a:t>
            </a:r>
            <a:r>
              <a:rPr dirty="0" sz="1600" spc="-55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다시</a:t>
            </a:r>
            <a:r>
              <a:rPr dirty="0" sz="1600" spc="-45" b="1">
                <a:latin typeface="Gulim"/>
                <a:cs typeface="Gulim"/>
              </a:rPr>
              <a:t> </a:t>
            </a:r>
            <a:r>
              <a:rPr dirty="0" sz="1600" spc="25" b="1">
                <a:latin typeface="Gulim"/>
                <a:cs typeface="Gulim"/>
              </a:rPr>
              <a:t>한</a:t>
            </a:r>
            <a:r>
              <a:rPr dirty="0" sz="1600" spc="-30" b="1">
                <a:latin typeface="Gulim"/>
                <a:cs typeface="Gulim"/>
              </a:rPr>
              <a:t> </a:t>
            </a:r>
            <a:r>
              <a:rPr dirty="0" sz="1600" spc="25" b="1">
                <a:latin typeface="Gulim"/>
                <a:cs typeface="Gulim"/>
              </a:rPr>
              <a:t>번</a:t>
            </a:r>
            <a:r>
              <a:rPr dirty="0" sz="1600" spc="-3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안내함</a:t>
            </a:r>
            <a:endParaRPr sz="16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600" spc="20" b="1">
                <a:solidFill>
                  <a:srgbClr val="000099"/>
                </a:solidFill>
                <a:latin typeface="Gulim"/>
                <a:cs typeface="Gulim"/>
              </a:rPr>
              <a:t>♣ </a:t>
            </a:r>
            <a:r>
              <a:rPr dirty="0" sz="1600" spc="15" b="1">
                <a:solidFill>
                  <a:srgbClr val="000099"/>
                </a:solidFill>
                <a:latin typeface="Gulim"/>
                <a:cs typeface="Gulim"/>
              </a:rPr>
              <a:t>연락처 </a:t>
            </a:r>
            <a:r>
              <a:rPr dirty="0" sz="1600" spc="5" b="1">
                <a:solidFill>
                  <a:srgbClr val="000099"/>
                </a:solidFill>
                <a:latin typeface="Gulim"/>
                <a:cs typeface="Gulim"/>
              </a:rPr>
              <a:t>: </a:t>
            </a:r>
            <a:r>
              <a:rPr dirty="0" sz="1600" spc="5" b="1">
                <a:solidFill>
                  <a:srgbClr val="000099"/>
                </a:solidFill>
                <a:latin typeface="Gulim"/>
                <a:cs typeface="Gulim"/>
              </a:rPr>
              <a:t>대경권연구센터</a:t>
            </a:r>
            <a:r>
              <a:rPr dirty="0" sz="1600" spc="5" b="1">
                <a:solidFill>
                  <a:srgbClr val="000099"/>
                </a:solidFill>
                <a:latin typeface="Gulim"/>
                <a:cs typeface="Gulim"/>
              </a:rPr>
              <a:t>, </a:t>
            </a:r>
            <a:r>
              <a:rPr dirty="0" sz="1600" spc="15" b="1">
                <a:solidFill>
                  <a:srgbClr val="000099"/>
                </a:solidFill>
                <a:latin typeface="Gulim"/>
                <a:cs typeface="Gulim"/>
              </a:rPr>
              <a:t>김병근 </a:t>
            </a:r>
            <a:r>
              <a:rPr dirty="0" sz="1600" spc="10" b="1">
                <a:solidFill>
                  <a:srgbClr val="000099"/>
                </a:solidFill>
                <a:latin typeface="Gulim"/>
                <a:cs typeface="Gulim"/>
              </a:rPr>
              <a:t>책</a:t>
            </a:r>
            <a:r>
              <a:rPr dirty="0" sz="1600" spc="10" b="1">
                <a:solidFill>
                  <a:srgbClr val="000099"/>
                </a:solidFill>
                <a:latin typeface="Times New Roman"/>
                <a:cs typeface="Times New Roman"/>
              </a:rPr>
              <a:t>·</a:t>
            </a:r>
            <a:r>
              <a:rPr dirty="0" sz="1600" spc="10" b="1">
                <a:solidFill>
                  <a:srgbClr val="000099"/>
                </a:solidFill>
                <a:latin typeface="Gulim"/>
                <a:cs typeface="Gulim"/>
              </a:rPr>
              <a:t>연 </a:t>
            </a:r>
            <a:r>
              <a:rPr dirty="0" sz="1600" spc="-5" b="1">
                <a:solidFill>
                  <a:srgbClr val="000099"/>
                </a:solidFill>
                <a:latin typeface="Gulim"/>
                <a:cs typeface="Gulim"/>
              </a:rPr>
              <a:t>(053-670-8029,</a:t>
            </a:r>
            <a:r>
              <a:rPr dirty="0" sz="1600" spc="-275" b="1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1600" b="1">
                <a:solidFill>
                  <a:srgbClr val="000099"/>
                </a:solidFill>
                <a:latin typeface="Gulim"/>
                <a:cs typeface="Gulim"/>
              </a:rPr>
              <a:t>iros</a:t>
            </a:r>
            <a:r>
              <a:rPr dirty="0" sz="1600" b="1" u="sng">
                <a:solidFill>
                  <a:srgbClr val="0033CC"/>
                </a:solidFill>
                <a:latin typeface="Gulim"/>
                <a:cs typeface="Gulim"/>
                <a:hlinkClick r:id="rId6"/>
              </a:rPr>
              <a:t>@etri.re.kr</a:t>
            </a:r>
            <a:r>
              <a:rPr dirty="0" sz="1600" b="1">
                <a:solidFill>
                  <a:srgbClr val="000099"/>
                </a:solidFill>
                <a:latin typeface="Gulim"/>
                <a:cs typeface="Gulim"/>
              </a:rPr>
              <a:t>)</a:t>
            </a:r>
            <a:endParaRPr sz="1600">
              <a:latin typeface="Gulim"/>
              <a:cs typeface="Gulim"/>
            </a:endParaRPr>
          </a:p>
          <a:p>
            <a:pPr marL="2548890">
              <a:lnSpc>
                <a:spcPct val="100000"/>
              </a:lnSpc>
              <a:spcBef>
                <a:spcPts val="195"/>
              </a:spcBef>
            </a:pPr>
            <a:r>
              <a:rPr dirty="0" sz="1600" spc="15" b="1">
                <a:solidFill>
                  <a:srgbClr val="000099"/>
                </a:solidFill>
                <a:latin typeface="Gulim"/>
                <a:cs typeface="Gulim"/>
              </a:rPr>
              <a:t>정윤수 </a:t>
            </a:r>
            <a:r>
              <a:rPr dirty="0" sz="1600" spc="10" b="1">
                <a:solidFill>
                  <a:srgbClr val="000099"/>
                </a:solidFill>
                <a:latin typeface="Gulim"/>
                <a:cs typeface="Gulim"/>
              </a:rPr>
              <a:t>책</a:t>
            </a:r>
            <a:r>
              <a:rPr dirty="0" sz="1600" spc="10" b="1">
                <a:solidFill>
                  <a:srgbClr val="000099"/>
                </a:solidFill>
                <a:latin typeface="Times New Roman"/>
                <a:cs typeface="Times New Roman"/>
              </a:rPr>
              <a:t>·</a:t>
            </a:r>
            <a:r>
              <a:rPr dirty="0" sz="1600" spc="10" b="1">
                <a:solidFill>
                  <a:srgbClr val="000099"/>
                </a:solidFill>
                <a:latin typeface="Gulim"/>
                <a:cs typeface="Gulim"/>
              </a:rPr>
              <a:t>연 </a:t>
            </a:r>
            <a:r>
              <a:rPr dirty="0" sz="1600" spc="-5" b="1">
                <a:solidFill>
                  <a:srgbClr val="000099"/>
                </a:solidFill>
                <a:latin typeface="Gulim"/>
                <a:cs typeface="Gulim"/>
              </a:rPr>
              <a:t>(053-670-8026,</a:t>
            </a:r>
            <a:r>
              <a:rPr dirty="0" sz="1600" spc="-185" b="1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1600" b="1">
                <a:solidFill>
                  <a:srgbClr val="000099"/>
                </a:solidFill>
                <a:latin typeface="Gulim"/>
                <a:cs typeface="Gulim"/>
              </a:rPr>
              <a:t>yoonsu@etri.re.kr)</a:t>
            </a:r>
            <a:endParaRPr sz="16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2447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5515102" y="0"/>
                </a:moveTo>
                <a:lnTo>
                  <a:pt x="199897" y="0"/>
                </a:lnTo>
                <a:lnTo>
                  <a:pt x="154059" y="5281"/>
                </a:lnTo>
                <a:lnTo>
                  <a:pt x="111982" y="20324"/>
                </a:lnTo>
                <a:lnTo>
                  <a:pt x="74866" y="43927"/>
                </a:lnTo>
                <a:lnTo>
                  <a:pt x="43911" y="74887"/>
                </a:lnTo>
                <a:lnTo>
                  <a:pt x="20315" y="112004"/>
                </a:lnTo>
                <a:lnTo>
                  <a:pt x="5278" y="154075"/>
                </a:lnTo>
                <a:lnTo>
                  <a:pt x="0" y="199898"/>
                </a:lnTo>
                <a:lnTo>
                  <a:pt x="0" y="3919474"/>
                </a:lnTo>
                <a:lnTo>
                  <a:pt x="5278" y="3965296"/>
                </a:lnTo>
                <a:lnTo>
                  <a:pt x="20315" y="4007367"/>
                </a:lnTo>
                <a:lnTo>
                  <a:pt x="43911" y="4044484"/>
                </a:lnTo>
                <a:lnTo>
                  <a:pt x="74866" y="4075444"/>
                </a:lnTo>
                <a:lnTo>
                  <a:pt x="111982" y="4099047"/>
                </a:lnTo>
                <a:lnTo>
                  <a:pt x="154059" y="4114090"/>
                </a:lnTo>
                <a:lnTo>
                  <a:pt x="199897" y="4119372"/>
                </a:lnTo>
                <a:lnTo>
                  <a:pt x="5515102" y="4119372"/>
                </a:lnTo>
                <a:lnTo>
                  <a:pt x="5560924" y="4114090"/>
                </a:lnTo>
                <a:lnTo>
                  <a:pt x="5602995" y="4099047"/>
                </a:lnTo>
                <a:lnTo>
                  <a:pt x="5640112" y="4075444"/>
                </a:lnTo>
                <a:lnTo>
                  <a:pt x="5671072" y="4044484"/>
                </a:lnTo>
                <a:lnTo>
                  <a:pt x="5694675" y="4007367"/>
                </a:lnTo>
                <a:lnTo>
                  <a:pt x="5709718" y="3965296"/>
                </a:lnTo>
                <a:lnTo>
                  <a:pt x="5714999" y="3919474"/>
                </a:lnTo>
                <a:lnTo>
                  <a:pt x="5714999" y="199898"/>
                </a:lnTo>
                <a:lnTo>
                  <a:pt x="5709718" y="154075"/>
                </a:lnTo>
                <a:lnTo>
                  <a:pt x="5694675" y="112004"/>
                </a:lnTo>
                <a:lnTo>
                  <a:pt x="5671072" y="74887"/>
                </a:lnTo>
                <a:lnTo>
                  <a:pt x="5640112" y="43927"/>
                </a:lnTo>
                <a:lnTo>
                  <a:pt x="5602995" y="20324"/>
                </a:lnTo>
                <a:lnTo>
                  <a:pt x="5560924" y="5281"/>
                </a:lnTo>
                <a:lnTo>
                  <a:pt x="55151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0" y="199898"/>
                </a:moveTo>
                <a:lnTo>
                  <a:pt x="5278" y="154075"/>
                </a:lnTo>
                <a:lnTo>
                  <a:pt x="20315" y="112004"/>
                </a:lnTo>
                <a:lnTo>
                  <a:pt x="43911" y="74887"/>
                </a:lnTo>
                <a:lnTo>
                  <a:pt x="74866" y="43927"/>
                </a:lnTo>
                <a:lnTo>
                  <a:pt x="111982" y="20324"/>
                </a:lnTo>
                <a:lnTo>
                  <a:pt x="154059" y="5281"/>
                </a:lnTo>
                <a:lnTo>
                  <a:pt x="199897" y="0"/>
                </a:lnTo>
                <a:lnTo>
                  <a:pt x="5515102" y="0"/>
                </a:lnTo>
                <a:lnTo>
                  <a:pt x="5560924" y="5281"/>
                </a:lnTo>
                <a:lnTo>
                  <a:pt x="5602995" y="20324"/>
                </a:lnTo>
                <a:lnTo>
                  <a:pt x="5640112" y="43927"/>
                </a:lnTo>
                <a:lnTo>
                  <a:pt x="5671072" y="74887"/>
                </a:lnTo>
                <a:lnTo>
                  <a:pt x="5694675" y="112004"/>
                </a:lnTo>
                <a:lnTo>
                  <a:pt x="5709718" y="154075"/>
                </a:lnTo>
                <a:lnTo>
                  <a:pt x="5714999" y="199898"/>
                </a:lnTo>
                <a:lnTo>
                  <a:pt x="5714999" y="3919474"/>
                </a:lnTo>
                <a:lnTo>
                  <a:pt x="5709718" y="3965296"/>
                </a:lnTo>
                <a:lnTo>
                  <a:pt x="5694675" y="4007367"/>
                </a:lnTo>
                <a:lnTo>
                  <a:pt x="5671072" y="4044484"/>
                </a:lnTo>
                <a:lnTo>
                  <a:pt x="5640112" y="4075444"/>
                </a:lnTo>
                <a:lnTo>
                  <a:pt x="5602995" y="4099047"/>
                </a:lnTo>
                <a:lnTo>
                  <a:pt x="5560924" y="4114090"/>
                </a:lnTo>
                <a:lnTo>
                  <a:pt x="5515102" y="4119372"/>
                </a:lnTo>
                <a:lnTo>
                  <a:pt x="199897" y="4119372"/>
                </a:lnTo>
                <a:lnTo>
                  <a:pt x="154059" y="4114090"/>
                </a:lnTo>
                <a:lnTo>
                  <a:pt x="111982" y="4099047"/>
                </a:lnTo>
                <a:lnTo>
                  <a:pt x="74866" y="4075444"/>
                </a:lnTo>
                <a:lnTo>
                  <a:pt x="43911" y="4044484"/>
                </a:lnTo>
                <a:lnTo>
                  <a:pt x="20315" y="4007367"/>
                </a:lnTo>
                <a:lnTo>
                  <a:pt x="5278" y="3965296"/>
                </a:lnTo>
                <a:lnTo>
                  <a:pt x="0" y="3919474"/>
                </a:lnTo>
                <a:lnTo>
                  <a:pt x="0" y="199898"/>
                </a:lnTo>
                <a:close/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67052" y="1658365"/>
            <a:ext cx="1252220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70585" algn="l"/>
              </a:tabLst>
            </a:pPr>
            <a:r>
              <a:rPr dirty="0" sz="2900">
                <a:solidFill>
                  <a:srgbClr val="0000CC"/>
                </a:solidFill>
                <a:latin typeface="Gulim"/>
                <a:cs typeface="Gulim"/>
              </a:rPr>
              <a:t>목</a:t>
            </a:r>
            <a:r>
              <a:rPr dirty="0" sz="2900">
                <a:solidFill>
                  <a:srgbClr val="0000CC"/>
                </a:solidFill>
                <a:latin typeface="Gulim"/>
                <a:cs typeface="Gulim"/>
              </a:rPr>
              <a:t>	</a:t>
            </a:r>
            <a:r>
              <a:rPr dirty="0" sz="2900">
                <a:solidFill>
                  <a:srgbClr val="0000CC"/>
                </a:solidFill>
                <a:latin typeface="Gulim"/>
                <a:cs typeface="Gulim"/>
              </a:rPr>
              <a:t>차</a:t>
            </a:r>
            <a:endParaRPr sz="2900">
              <a:latin typeface="Gulim"/>
              <a:cs typeface="Guli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67052" y="2155697"/>
            <a:ext cx="4906010" cy="3810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500" b="1">
                <a:solidFill>
                  <a:srgbClr val="FF6600"/>
                </a:solidFill>
                <a:latin typeface="Times New Roman"/>
                <a:cs typeface="Times New Roman"/>
              </a:rPr>
              <a:t>----------------------------------------------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7052" y="2603753"/>
            <a:ext cx="3385820" cy="266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500" spc="-5" b="1">
                <a:latin typeface="Times New Roman"/>
                <a:cs typeface="Times New Roman"/>
              </a:rPr>
              <a:t>1. </a:t>
            </a: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335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개요</a:t>
            </a:r>
            <a:endParaRPr sz="25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500" spc="-5" b="1">
                <a:latin typeface="Times New Roman"/>
                <a:cs typeface="Times New Roman"/>
              </a:rPr>
              <a:t>2.</a:t>
            </a:r>
            <a:r>
              <a:rPr dirty="0" sz="2500" spc="-25" b="1">
                <a:latin typeface="Times New Roman"/>
                <a:cs typeface="Times New Roman"/>
              </a:rPr>
              <a:t> </a:t>
            </a:r>
            <a:r>
              <a:rPr dirty="0" sz="2500" spc="10" b="1">
                <a:latin typeface="Gulim"/>
                <a:cs typeface="Gulim"/>
              </a:rPr>
              <a:t>기술이전</a:t>
            </a:r>
            <a:r>
              <a:rPr dirty="0" sz="2500" spc="-285" b="1">
                <a:latin typeface="Gulim"/>
                <a:cs typeface="Gulim"/>
              </a:rPr>
              <a:t> </a:t>
            </a:r>
            <a:r>
              <a:rPr dirty="0" sz="2500" spc="20" b="1">
                <a:latin typeface="Gulim"/>
                <a:cs typeface="Gulim"/>
              </a:rPr>
              <a:t>내용</a:t>
            </a:r>
            <a:r>
              <a:rPr dirty="0" sz="2500" spc="-265" b="1">
                <a:latin typeface="Gulim"/>
                <a:cs typeface="Gulim"/>
              </a:rPr>
              <a:t> </a:t>
            </a:r>
            <a:r>
              <a:rPr dirty="0" sz="2500" spc="40" b="1">
                <a:latin typeface="Gulim"/>
                <a:cs typeface="Gulim"/>
              </a:rPr>
              <a:t>및</a:t>
            </a:r>
            <a:r>
              <a:rPr dirty="0" sz="2500" spc="-265" b="1">
                <a:latin typeface="Gulim"/>
                <a:cs typeface="Gulim"/>
              </a:rPr>
              <a:t> </a:t>
            </a:r>
            <a:r>
              <a:rPr dirty="0" sz="2500" spc="5" b="1">
                <a:latin typeface="Gulim"/>
                <a:cs typeface="Gulim"/>
              </a:rPr>
              <a:t>범위</a:t>
            </a:r>
            <a:endParaRPr sz="25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500" spc="-5" b="1">
                <a:latin typeface="Times New Roman"/>
                <a:cs typeface="Times New Roman"/>
              </a:rPr>
              <a:t>3. </a:t>
            </a:r>
            <a:r>
              <a:rPr dirty="0" sz="2500" spc="10" b="1">
                <a:latin typeface="Gulim"/>
                <a:cs typeface="Gulim"/>
              </a:rPr>
              <a:t>경쟁기술과</a:t>
            </a:r>
            <a:r>
              <a:rPr dirty="0" sz="2500" spc="-365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비교</a:t>
            </a:r>
            <a:endParaRPr sz="25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500" spc="-5" b="1">
                <a:latin typeface="Times New Roman"/>
                <a:cs typeface="Times New Roman"/>
              </a:rPr>
              <a:t>4. </a:t>
            </a: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34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사업성</a:t>
            </a:r>
            <a:endParaRPr sz="2500">
              <a:latin typeface="Gulim"/>
              <a:cs typeface="Gulim"/>
            </a:endParaRPr>
          </a:p>
          <a:p>
            <a:pPr algn="ctr" marR="43180">
              <a:lnSpc>
                <a:spcPct val="100000"/>
              </a:lnSpc>
              <a:spcBef>
                <a:spcPts val="600"/>
              </a:spcBef>
            </a:pPr>
            <a:r>
              <a:rPr dirty="0" sz="2500" spc="-5" b="1">
                <a:latin typeface="Times New Roman"/>
                <a:cs typeface="Times New Roman"/>
              </a:rPr>
              <a:t>- </a:t>
            </a:r>
            <a:r>
              <a:rPr dirty="0" sz="2500" spc="10" b="1">
                <a:latin typeface="Gulim"/>
                <a:cs typeface="Gulim"/>
              </a:rPr>
              <a:t>활용분야 </a:t>
            </a:r>
            <a:r>
              <a:rPr dirty="0" sz="2500" spc="40" b="1">
                <a:latin typeface="Gulim"/>
                <a:cs typeface="Gulim"/>
              </a:rPr>
              <a:t>및</a:t>
            </a:r>
            <a:r>
              <a:rPr dirty="0" sz="2500" spc="-585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기대효과</a:t>
            </a:r>
            <a:endParaRPr sz="25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500" spc="-5" b="1">
                <a:latin typeface="Times New Roman"/>
                <a:cs typeface="Times New Roman"/>
              </a:rPr>
              <a:t>5. </a:t>
            </a:r>
            <a:r>
              <a:rPr dirty="0" sz="2500" spc="15" b="1">
                <a:latin typeface="Gulim"/>
                <a:cs typeface="Gulim"/>
              </a:rPr>
              <a:t>국내외 </a:t>
            </a:r>
            <a:r>
              <a:rPr dirty="0" sz="2500" spc="20" b="1">
                <a:latin typeface="Gulim"/>
                <a:cs typeface="Gulim"/>
              </a:rPr>
              <a:t>시장</a:t>
            </a:r>
            <a:r>
              <a:rPr dirty="0" sz="2500" spc="-60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동향</a:t>
            </a:r>
            <a:endParaRPr sz="2500">
              <a:latin typeface="Gulim"/>
              <a:cs typeface="Guli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95"/>
              </a:lnSpc>
            </a:pPr>
            <a:r>
              <a:rPr dirty="0" sz="2800" spc="-175" b="1">
                <a:latin typeface="Arial Black"/>
                <a:cs typeface="Arial Black"/>
              </a:rPr>
              <a:t>1</a:t>
            </a:r>
            <a:r>
              <a:rPr dirty="0" spc="-175">
                <a:latin typeface="Gulim"/>
                <a:cs typeface="Gulim"/>
              </a:rPr>
              <a:t>. </a:t>
            </a:r>
            <a:r>
              <a:rPr dirty="0"/>
              <a:t>기술의</a:t>
            </a:r>
            <a:r>
              <a:rPr dirty="0" spc="55"/>
              <a:t> </a:t>
            </a:r>
            <a:r>
              <a:rPr dirty="0"/>
              <a:t>개요</a:t>
            </a:r>
            <a:endParaRPr sz="28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6431" y="2568067"/>
            <a:ext cx="152400" cy="160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6431" y="3391027"/>
            <a:ext cx="152400" cy="160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66431" y="3802507"/>
            <a:ext cx="152400" cy="1600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pc="-5" b="0">
                <a:latin typeface="Gulim"/>
                <a:cs typeface="Gulim"/>
              </a:rPr>
              <a:t>▣ </a:t>
            </a:r>
            <a:r>
              <a:rPr dirty="0" spc="20"/>
              <a:t>기술개발의</a:t>
            </a:r>
            <a:r>
              <a:rPr dirty="0" spc="-415"/>
              <a:t> </a:t>
            </a:r>
            <a:r>
              <a:rPr dirty="0" spc="10"/>
              <a:t>필요성</a:t>
            </a:r>
          </a:p>
          <a:p>
            <a:pPr marL="471170">
              <a:lnSpc>
                <a:spcPct val="100000"/>
              </a:lnSpc>
              <a:spcBef>
                <a:spcPts val="2385"/>
              </a:spcBef>
            </a:pPr>
            <a:r>
              <a:rPr dirty="0" sz="2000" spc="5" b="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30" b="0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15">
                <a:solidFill>
                  <a:srgbClr val="000000"/>
                </a:solidFill>
              </a:rPr>
              <a:t>무센서형</a:t>
            </a:r>
            <a:r>
              <a:rPr dirty="0" sz="2000" spc="-95">
                <a:solidFill>
                  <a:srgbClr val="000000"/>
                </a:solidFill>
              </a:rPr>
              <a:t> </a:t>
            </a:r>
            <a:r>
              <a:rPr dirty="0" sz="2000" spc="20">
                <a:solidFill>
                  <a:srgbClr val="000000"/>
                </a:solidFill>
              </a:rPr>
              <a:t>번호판</a:t>
            </a:r>
            <a:r>
              <a:rPr dirty="0" sz="2000" spc="-80">
                <a:solidFill>
                  <a:srgbClr val="000000"/>
                </a:solidFill>
              </a:rPr>
              <a:t> </a:t>
            </a:r>
            <a:r>
              <a:rPr dirty="0" sz="2000" spc="10">
                <a:solidFill>
                  <a:srgbClr val="000000"/>
                </a:solidFill>
              </a:rPr>
              <a:t>인식</a:t>
            </a:r>
            <a:r>
              <a:rPr dirty="0" sz="2000" spc="10">
                <a:solidFill>
                  <a:srgbClr val="000000"/>
                </a:solidFill>
                <a:latin typeface="Gulim"/>
                <a:cs typeface="Gulim"/>
              </a:rPr>
              <a:t>,</a:t>
            </a:r>
            <a:r>
              <a:rPr dirty="0" sz="2000" spc="-45">
                <a:solidFill>
                  <a:srgbClr val="000000"/>
                </a:solidFill>
                <a:latin typeface="Gulim"/>
                <a:cs typeface="Gulim"/>
              </a:rPr>
              <a:t> </a:t>
            </a:r>
            <a:r>
              <a:rPr dirty="0" sz="2000" spc="25">
                <a:solidFill>
                  <a:srgbClr val="000000"/>
                </a:solidFill>
              </a:rPr>
              <a:t>다중</a:t>
            </a:r>
            <a:r>
              <a:rPr dirty="0" sz="2000" spc="-70">
                <a:solidFill>
                  <a:srgbClr val="000000"/>
                </a:solidFill>
              </a:rPr>
              <a:t> </a:t>
            </a:r>
            <a:r>
              <a:rPr dirty="0" sz="2000" spc="25">
                <a:solidFill>
                  <a:srgbClr val="000000"/>
                </a:solidFill>
              </a:rPr>
              <a:t>차량</a:t>
            </a:r>
            <a:r>
              <a:rPr dirty="0" sz="2000" spc="-70">
                <a:solidFill>
                  <a:srgbClr val="000000"/>
                </a:solidFill>
              </a:rPr>
              <a:t> </a:t>
            </a:r>
            <a:r>
              <a:rPr dirty="0" sz="2000" spc="10">
                <a:solidFill>
                  <a:srgbClr val="000000"/>
                </a:solidFill>
              </a:rPr>
              <a:t>인식</a:t>
            </a:r>
            <a:r>
              <a:rPr dirty="0" sz="2000" spc="10">
                <a:solidFill>
                  <a:srgbClr val="000000"/>
                </a:solidFill>
                <a:latin typeface="Gulim"/>
                <a:cs typeface="Gulim"/>
              </a:rPr>
              <a:t>,</a:t>
            </a:r>
            <a:r>
              <a:rPr dirty="0" sz="2000" spc="-45">
                <a:solidFill>
                  <a:srgbClr val="000000"/>
                </a:solidFill>
                <a:latin typeface="Gulim"/>
                <a:cs typeface="Gulim"/>
              </a:rPr>
              <a:t> </a:t>
            </a:r>
            <a:r>
              <a:rPr dirty="0" sz="2000" spc="5">
                <a:solidFill>
                  <a:srgbClr val="000000"/>
                </a:solidFill>
              </a:rPr>
              <a:t>자연영상에서의</a:t>
            </a:r>
            <a:r>
              <a:rPr dirty="0" sz="2000" spc="-85">
                <a:solidFill>
                  <a:srgbClr val="000000"/>
                </a:solidFill>
              </a:rPr>
              <a:t> </a:t>
            </a:r>
            <a:r>
              <a:rPr dirty="0" sz="2000" spc="25">
                <a:solidFill>
                  <a:srgbClr val="000000"/>
                </a:solidFill>
              </a:rPr>
              <a:t>인식</a:t>
            </a:r>
            <a:r>
              <a:rPr dirty="0" sz="2000" spc="-70">
                <a:solidFill>
                  <a:srgbClr val="000000"/>
                </a:solidFill>
              </a:rPr>
              <a:t> </a:t>
            </a:r>
            <a:r>
              <a:rPr dirty="0" sz="2000" spc="40">
                <a:solidFill>
                  <a:srgbClr val="000000"/>
                </a:solidFill>
              </a:rPr>
              <a:t>등</a:t>
            </a:r>
            <a:r>
              <a:rPr dirty="0" sz="2000" spc="-60">
                <a:solidFill>
                  <a:srgbClr val="000000"/>
                </a:solidFill>
              </a:rPr>
              <a:t> </a:t>
            </a:r>
            <a:r>
              <a:rPr dirty="0" sz="2000" spc="40">
                <a:solidFill>
                  <a:srgbClr val="000000"/>
                </a:solidFill>
              </a:rPr>
              <a:t>자</a:t>
            </a:r>
            <a:endParaRPr sz="2000">
              <a:latin typeface="Gulim"/>
              <a:cs typeface="Gulim"/>
            </a:endParaRPr>
          </a:p>
          <a:p>
            <a:pPr marL="757555">
              <a:lnSpc>
                <a:spcPct val="100000"/>
              </a:lnSpc>
            </a:pPr>
            <a:r>
              <a:rPr dirty="0" sz="2000" spc="25">
                <a:solidFill>
                  <a:srgbClr val="000000"/>
                </a:solidFill>
              </a:rPr>
              <a:t>동차</a:t>
            </a:r>
            <a:r>
              <a:rPr dirty="0" sz="2000" spc="-80">
                <a:solidFill>
                  <a:srgbClr val="000000"/>
                </a:solidFill>
              </a:rPr>
              <a:t> </a:t>
            </a:r>
            <a:r>
              <a:rPr dirty="0" sz="2000" spc="20">
                <a:solidFill>
                  <a:srgbClr val="000000"/>
                </a:solidFill>
              </a:rPr>
              <a:t>번호판</a:t>
            </a:r>
            <a:r>
              <a:rPr dirty="0" sz="2000" spc="-90">
                <a:solidFill>
                  <a:srgbClr val="000000"/>
                </a:solidFill>
              </a:rPr>
              <a:t> </a:t>
            </a:r>
            <a:r>
              <a:rPr dirty="0" sz="2000" spc="25">
                <a:solidFill>
                  <a:srgbClr val="000000"/>
                </a:solidFill>
              </a:rPr>
              <a:t>인식</a:t>
            </a:r>
            <a:r>
              <a:rPr dirty="0" sz="2000" spc="-75">
                <a:solidFill>
                  <a:srgbClr val="000000"/>
                </a:solidFill>
              </a:rPr>
              <a:t> </a:t>
            </a:r>
            <a:r>
              <a:rPr dirty="0" sz="2000" spc="25">
                <a:solidFill>
                  <a:srgbClr val="000000"/>
                </a:solidFill>
              </a:rPr>
              <a:t>기술</a:t>
            </a:r>
            <a:r>
              <a:rPr dirty="0" sz="2000" spc="-65">
                <a:solidFill>
                  <a:srgbClr val="000000"/>
                </a:solidFill>
              </a:rPr>
              <a:t> </a:t>
            </a:r>
            <a:r>
              <a:rPr dirty="0" sz="2000" spc="25">
                <a:solidFill>
                  <a:srgbClr val="000000"/>
                </a:solidFill>
              </a:rPr>
              <a:t>개발</a:t>
            </a:r>
            <a:r>
              <a:rPr dirty="0" sz="2000" spc="-80">
                <a:solidFill>
                  <a:srgbClr val="000000"/>
                </a:solidFill>
              </a:rPr>
              <a:t> </a:t>
            </a:r>
            <a:r>
              <a:rPr dirty="0" sz="2000" spc="15">
                <a:solidFill>
                  <a:srgbClr val="000000"/>
                </a:solidFill>
              </a:rPr>
              <a:t>필요성</a:t>
            </a:r>
            <a:r>
              <a:rPr dirty="0" sz="2000" spc="-75">
                <a:solidFill>
                  <a:srgbClr val="000000"/>
                </a:solidFill>
              </a:rPr>
              <a:t> </a:t>
            </a:r>
            <a:r>
              <a:rPr dirty="0" sz="2000" spc="15">
                <a:solidFill>
                  <a:srgbClr val="000000"/>
                </a:solidFill>
              </a:rPr>
              <a:t>증대</a:t>
            </a:r>
            <a:endParaRPr sz="2000"/>
          </a:p>
          <a:p>
            <a:pPr marL="1016635">
              <a:lnSpc>
                <a:spcPct val="100000"/>
              </a:lnSpc>
              <a:spcBef>
                <a:spcPts val="570"/>
              </a:spcBef>
            </a:pPr>
            <a:r>
              <a:rPr dirty="0" sz="1800" spc="10">
                <a:solidFill>
                  <a:srgbClr val="000000"/>
                </a:solidFill>
              </a:rPr>
              <a:t>대부분의</a:t>
            </a:r>
            <a:r>
              <a:rPr dirty="0" sz="1800" spc="-95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상용</a:t>
            </a:r>
            <a:r>
              <a:rPr dirty="0" sz="1800" spc="-7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시스템은</a:t>
            </a:r>
            <a:r>
              <a:rPr dirty="0" sz="1800" spc="-90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루프</a:t>
            </a:r>
            <a:r>
              <a:rPr dirty="0" sz="1800" spc="-75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센서</a:t>
            </a:r>
            <a:r>
              <a:rPr dirty="0" sz="1800" spc="-70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방식의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단일</a:t>
            </a:r>
            <a:r>
              <a:rPr dirty="0" sz="1800" spc="-75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차로</a:t>
            </a:r>
            <a:r>
              <a:rPr dirty="0" sz="1800" spc="-70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자동차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번호판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인식</a:t>
            </a:r>
            <a:endParaRPr sz="1800"/>
          </a:p>
          <a:p>
            <a:pPr marL="1016635">
              <a:lnSpc>
                <a:spcPct val="100000"/>
              </a:lnSpc>
              <a:spcBef>
                <a:spcPts val="1080"/>
              </a:spcBef>
            </a:pPr>
            <a:r>
              <a:rPr dirty="0" sz="1800" spc="5">
                <a:solidFill>
                  <a:srgbClr val="000000"/>
                </a:solidFill>
              </a:rPr>
              <a:t>방법</a:t>
            </a:r>
            <a:r>
              <a:rPr dirty="0" sz="1800" spc="5">
                <a:solidFill>
                  <a:srgbClr val="000000"/>
                </a:solidFill>
                <a:latin typeface="Gulim"/>
                <a:cs typeface="Gulim"/>
              </a:rPr>
              <a:t>(</a:t>
            </a:r>
            <a:r>
              <a:rPr dirty="0" sz="1800" spc="5">
                <a:solidFill>
                  <a:srgbClr val="000000"/>
                </a:solidFill>
              </a:rPr>
              <a:t>도로면에</a:t>
            </a:r>
            <a:r>
              <a:rPr dirty="0" sz="1800" spc="-100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설치된</a:t>
            </a:r>
            <a:r>
              <a:rPr dirty="0" sz="1800" spc="-90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루프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센서를</a:t>
            </a:r>
            <a:r>
              <a:rPr dirty="0" sz="1800" spc="-90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이용해</a:t>
            </a:r>
            <a:r>
              <a:rPr dirty="0" sz="1800" spc="-90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차량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5">
                <a:solidFill>
                  <a:srgbClr val="000000"/>
                </a:solidFill>
              </a:rPr>
              <a:t>검지</a:t>
            </a:r>
            <a:r>
              <a:rPr dirty="0" sz="1800" spc="5">
                <a:solidFill>
                  <a:srgbClr val="000000"/>
                </a:solidFill>
                <a:latin typeface="Gulim"/>
                <a:cs typeface="Gulim"/>
              </a:rPr>
              <a:t>)</a:t>
            </a:r>
            <a:endParaRPr sz="1800">
              <a:latin typeface="Gulim"/>
              <a:cs typeface="Gulim"/>
            </a:endParaRPr>
          </a:p>
          <a:p>
            <a:pPr marL="1016635" marR="40005">
              <a:lnSpc>
                <a:spcPct val="150000"/>
              </a:lnSpc>
            </a:pPr>
            <a:r>
              <a:rPr dirty="0" sz="1800" spc="20">
                <a:solidFill>
                  <a:srgbClr val="000000"/>
                </a:solidFill>
              </a:rPr>
              <a:t>딥러닝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기술의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발전으로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인하여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5">
                <a:solidFill>
                  <a:srgbClr val="000000"/>
                </a:solidFill>
              </a:rPr>
              <a:t>소프트웨어로</a:t>
            </a:r>
            <a:r>
              <a:rPr dirty="0" sz="1800" spc="-90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루프</a:t>
            </a:r>
            <a:r>
              <a:rPr dirty="0" sz="1800" spc="-70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센서</a:t>
            </a:r>
            <a:r>
              <a:rPr dirty="0" sz="1800" spc="-70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대체가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가능 </a:t>
            </a:r>
            <a:r>
              <a:rPr dirty="0" sz="1800" spc="-515">
                <a:solidFill>
                  <a:srgbClr val="000000"/>
                </a:solidFill>
              </a:rPr>
              <a:t> </a:t>
            </a:r>
            <a:r>
              <a:rPr dirty="0" sz="1800" spc="5">
                <a:solidFill>
                  <a:srgbClr val="000000"/>
                </a:solidFill>
              </a:rPr>
              <a:t>전통적으로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  <a:latin typeface="Gulim"/>
                <a:cs typeface="Gulim"/>
              </a:rPr>
              <a:t>LPR</a:t>
            </a:r>
            <a:r>
              <a:rPr dirty="0" sz="1800" spc="15">
                <a:solidFill>
                  <a:srgbClr val="000000"/>
                </a:solidFill>
              </a:rPr>
              <a:t>을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10">
                <a:solidFill>
                  <a:srgbClr val="000000"/>
                </a:solidFill>
              </a:rPr>
              <a:t>사용하던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>
                <a:solidFill>
                  <a:srgbClr val="000000"/>
                </a:solidFill>
              </a:rPr>
              <a:t>교통안전</a:t>
            </a:r>
            <a:r>
              <a:rPr dirty="0" sz="1800">
                <a:solidFill>
                  <a:srgbClr val="000000"/>
                </a:solidFill>
                <a:latin typeface="Gulim"/>
                <a:cs typeface="Gulim"/>
              </a:rPr>
              <a:t>,</a:t>
            </a:r>
            <a:r>
              <a:rPr dirty="0" sz="1800" spc="-55">
                <a:solidFill>
                  <a:srgbClr val="000000"/>
                </a:solidFill>
                <a:latin typeface="Gulim"/>
                <a:cs typeface="Gulim"/>
              </a:rPr>
              <a:t> </a:t>
            </a:r>
            <a:r>
              <a:rPr dirty="0" sz="1800">
                <a:solidFill>
                  <a:srgbClr val="000000"/>
                </a:solidFill>
              </a:rPr>
              <a:t>교통관리</a:t>
            </a:r>
            <a:r>
              <a:rPr dirty="0" sz="1800">
                <a:solidFill>
                  <a:srgbClr val="000000"/>
                </a:solidFill>
                <a:latin typeface="Gulim"/>
                <a:cs typeface="Gulim"/>
              </a:rPr>
              <a:t>,</a:t>
            </a:r>
            <a:r>
              <a:rPr dirty="0" sz="1800" spc="-55">
                <a:solidFill>
                  <a:srgbClr val="000000"/>
                </a:solidFill>
                <a:latin typeface="Gulim"/>
                <a:cs typeface="Gulim"/>
              </a:rPr>
              <a:t> </a:t>
            </a:r>
            <a:r>
              <a:rPr dirty="0" sz="1800" spc="10">
                <a:solidFill>
                  <a:srgbClr val="000000"/>
                </a:solidFill>
              </a:rPr>
              <a:t>주차관리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등의</a:t>
            </a:r>
            <a:r>
              <a:rPr dirty="0" sz="1800" spc="-70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분야</a:t>
            </a:r>
            <a:r>
              <a:rPr dirty="0" sz="1800" spc="-70">
                <a:solidFill>
                  <a:srgbClr val="000000"/>
                </a:solidFill>
              </a:rPr>
              <a:t> </a:t>
            </a:r>
            <a:r>
              <a:rPr dirty="0" sz="1800" spc="30">
                <a:solidFill>
                  <a:srgbClr val="000000"/>
                </a:solidFill>
              </a:rPr>
              <a:t>뿐 </a:t>
            </a:r>
            <a:r>
              <a:rPr dirty="0" sz="1800" spc="-490">
                <a:solidFill>
                  <a:srgbClr val="000000"/>
                </a:solidFill>
              </a:rPr>
              <a:t> </a:t>
            </a:r>
            <a:r>
              <a:rPr dirty="0" sz="1800" spc="30">
                <a:solidFill>
                  <a:srgbClr val="000000"/>
                </a:solidFill>
              </a:rPr>
              <a:t>만</a:t>
            </a:r>
            <a:r>
              <a:rPr dirty="0" sz="1800" spc="-4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아니라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  <a:latin typeface="Gulim"/>
                <a:cs typeface="Gulim"/>
              </a:rPr>
              <a:t>CCTV</a:t>
            </a:r>
            <a:r>
              <a:rPr dirty="0" sz="1800" spc="-55">
                <a:solidFill>
                  <a:srgbClr val="000000"/>
                </a:solidFill>
                <a:latin typeface="Gulim"/>
                <a:cs typeface="Gulim"/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기반의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10">
                <a:solidFill>
                  <a:srgbClr val="000000"/>
                </a:solidFill>
              </a:rPr>
              <a:t>보안</a:t>
            </a:r>
            <a:r>
              <a:rPr dirty="0" sz="1800" spc="10">
                <a:solidFill>
                  <a:srgbClr val="000000"/>
                </a:solidFill>
                <a:latin typeface="Gulim"/>
                <a:cs typeface="Gulim"/>
              </a:rPr>
              <a:t>/</a:t>
            </a:r>
            <a:r>
              <a:rPr dirty="0" sz="1800" spc="10">
                <a:solidFill>
                  <a:srgbClr val="000000"/>
                </a:solidFill>
              </a:rPr>
              <a:t>방범</a:t>
            </a:r>
            <a:r>
              <a:rPr dirty="0" sz="1800" spc="-90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등의</a:t>
            </a:r>
            <a:r>
              <a:rPr dirty="0" sz="1800" spc="-70">
                <a:solidFill>
                  <a:srgbClr val="000000"/>
                </a:solidFill>
              </a:rPr>
              <a:t> </a:t>
            </a:r>
            <a:r>
              <a:rPr dirty="0" sz="1800" spc="10">
                <a:solidFill>
                  <a:srgbClr val="000000"/>
                </a:solidFill>
              </a:rPr>
              <a:t>분야에서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>
                <a:solidFill>
                  <a:srgbClr val="000000"/>
                </a:solidFill>
                <a:latin typeface="Gulim"/>
                <a:cs typeface="Gulim"/>
              </a:rPr>
              <a:t>LPR(License</a:t>
            </a:r>
            <a:r>
              <a:rPr dirty="0" sz="1800" spc="-55">
                <a:solidFill>
                  <a:srgbClr val="000000"/>
                </a:solidFill>
                <a:latin typeface="Gulim"/>
                <a:cs typeface="Gulim"/>
              </a:rPr>
              <a:t> </a:t>
            </a:r>
            <a:r>
              <a:rPr dirty="0" sz="1800" spc="5">
                <a:solidFill>
                  <a:srgbClr val="000000"/>
                </a:solidFill>
                <a:latin typeface="Gulim"/>
                <a:cs typeface="Gulim"/>
              </a:rPr>
              <a:t>Plate </a:t>
            </a:r>
            <a:r>
              <a:rPr dirty="0" sz="1800" spc="-505">
                <a:solidFill>
                  <a:srgbClr val="000000"/>
                </a:solidFill>
                <a:latin typeface="Gulim"/>
                <a:cs typeface="Gulim"/>
              </a:rPr>
              <a:t> </a:t>
            </a:r>
            <a:r>
              <a:rPr dirty="0" sz="1800">
                <a:solidFill>
                  <a:srgbClr val="000000"/>
                </a:solidFill>
                <a:latin typeface="Gulim"/>
                <a:cs typeface="Gulim"/>
              </a:rPr>
              <a:t>Recognition)</a:t>
            </a:r>
            <a:r>
              <a:rPr dirty="0" sz="1800">
                <a:solidFill>
                  <a:srgbClr val="000000"/>
                </a:solidFill>
              </a:rPr>
              <a:t>의 </a:t>
            </a:r>
            <a:r>
              <a:rPr dirty="0" sz="1800" spc="25">
                <a:solidFill>
                  <a:srgbClr val="000000"/>
                </a:solidFill>
              </a:rPr>
              <a:t>수요</a:t>
            </a:r>
            <a:r>
              <a:rPr dirty="0" sz="1800" spc="-190">
                <a:solidFill>
                  <a:srgbClr val="000000"/>
                </a:solidFill>
              </a:rPr>
              <a:t> </a:t>
            </a:r>
            <a:r>
              <a:rPr dirty="0" sz="1800" spc="5">
                <a:solidFill>
                  <a:srgbClr val="000000"/>
                </a:solidFill>
              </a:rPr>
              <a:t>증대</a:t>
            </a:r>
            <a:endParaRPr sz="1800">
              <a:latin typeface="Gulim"/>
              <a:cs typeface="Guli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95"/>
              </a:lnSpc>
            </a:pPr>
            <a:r>
              <a:rPr dirty="0" sz="2800" spc="-175" b="1">
                <a:latin typeface="Arial Black"/>
                <a:cs typeface="Arial Black"/>
              </a:rPr>
              <a:t>1</a:t>
            </a:r>
            <a:r>
              <a:rPr dirty="0" spc="-175">
                <a:latin typeface="Gulim"/>
                <a:cs typeface="Gulim"/>
              </a:rPr>
              <a:t>. </a:t>
            </a:r>
            <a:r>
              <a:rPr dirty="0"/>
              <a:t>기술의</a:t>
            </a:r>
            <a:r>
              <a:rPr dirty="0" spc="55"/>
              <a:t> </a:t>
            </a:r>
            <a:r>
              <a:rPr dirty="0"/>
              <a:t>개요</a:t>
            </a:r>
            <a:endParaRPr sz="28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6431" y="1958467"/>
            <a:ext cx="152400" cy="160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6431" y="2370073"/>
            <a:ext cx="152400" cy="160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66431" y="2781554"/>
            <a:ext cx="152400" cy="160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ts val="3300"/>
              </a:lnSpc>
            </a:pPr>
            <a:r>
              <a:rPr dirty="0" spc="-5" b="0">
                <a:latin typeface="Gulim"/>
                <a:cs typeface="Gulim"/>
              </a:rPr>
              <a:t>▣</a:t>
            </a:r>
            <a:r>
              <a:rPr dirty="0" spc="-235" b="0">
                <a:latin typeface="Gulim"/>
                <a:cs typeface="Gulim"/>
              </a:rPr>
              <a:t> </a:t>
            </a:r>
            <a:r>
              <a:rPr dirty="0" spc="20"/>
              <a:t>딥러닝</a:t>
            </a:r>
            <a:r>
              <a:rPr dirty="0" spc="-80"/>
              <a:t> </a:t>
            </a:r>
            <a:r>
              <a:rPr dirty="0" spc="25"/>
              <a:t>기반</a:t>
            </a:r>
            <a:r>
              <a:rPr dirty="0" spc="-75"/>
              <a:t> </a:t>
            </a:r>
            <a:r>
              <a:rPr dirty="0" spc="20"/>
              <a:t>자동차</a:t>
            </a:r>
            <a:r>
              <a:rPr dirty="0" spc="-90"/>
              <a:t> </a:t>
            </a:r>
            <a:r>
              <a:rPr dirty="0" spc="20"/>
              <a:t>번호판</a:t>
            </a:r>
            <a:r>
              <a:rPr dirty="0" spc="-75"/>
              <a:t> </a:t>
            </a:r>
            <a:r>
              <a:rPr dirty="0" spc="25"/>
              <a:t>인식</a:t>
            </a:r>
            <a:r>
              <a:rPr dirty="0" spc="-75"/>
              <a:t> </a:t>
            </a:r>
            <a:r>
              <a:rPr dirty="0" spc="5"/>
              <a:t>기술</a:t>
            </a:r>
          </a:p>
          <a:p>
            <a:pPr marL="471170">
              <a:lnSpc>
                <a:spcPts val="2340"/>
              </a:lnSpc>
            </a:pPr>
            <a:r>
              <a:rPr dirty="0" sz="2000" b="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35" b="0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20">
                <a:solidFill>
                  <a:srgbClr val="000000"/>
                </a:solidFill>
              </a:rPr>
              <a:t>번호판</a:t>
            </a:r>
            <a:r>
              <a:rPr dirty="0" sz="2000" spc="-240">
                <a:solidFill>
                  <a:srgbClr val="000000"/>
                </a:solidFill>
              </a:rPr>
              <a:t> </a:t>
            </a:r>
            <a:r>
              <a:rPr dirty="0" sz="2000" spc="20">
                <a:solidFill>
                  <a:srgbClr val="000000"/>
                </a:solidFill>
              </a:rPr>
              <a:t>영상을</a:t>
            </a:r>
            <a:r>
              <a:rPr dirty="0" sz="2000" spc="-229">
                <a:solidFill>
                  <a:srgbClr val="000000"/>
                </a:solidFill>
              </a:rPr>
              <a:t> </a:t>
            </a:r>
            <a:r>
              <a:rPr dirty="0" sz="2000" spc="15">
                <a:solidFill>
                  <a:srgbClr val="000000"/>
                </a:solidFill>
              </a:rPr>
              <a:t>인식하기</a:t>
            </a:r>
            <a:r>
              <a:rPr dirty="0" sz="2000" spc="-245">
                <a:solidFill>
                  <a:srgbClr val="000000"/>
                </a:solidFill>
              </a:rPr>
              <a:t> </a:t>
            </a:r>
            <a:r>
              <a:rPr dirty="0" sz="2000" spc="25">
                <a:solidFill>
                  <a:srgbClr val="000000"/>
                </a:solidFill>
              </a:rPr>
              <a:t>위한</a:t>
            </a:r>
            <a:r>
              <a:rPr dirty="0" sz="2000" spc="-220">
                <a:solidFill>
                  <a:srgbClr val="000000"/>
                </a:solidFill>
              </a:rPr>
              <a:t> </a:t>
            </a:r>
            <a:r>
              <a:rPr dirty="0" sz="2000" spc="40">
                <a:solidFill>
                  <a:srgbClr val="000000"/>
                </a:solidFill>
              </a:rPr>
              <a:t>세</a:t>
            </a:r>
            <a:r>
              <a:rPr dirty="0" sz="2000" spc="-204">
                <a:solidFill>
                  <a:srgbClr val="000000"/>
                </a:solidFill>
              </a:rPr>
              <a:t> </a:t>
            </a:r>
            <a:r>
              <a:rPr dirty="0" sz="2000" spc="20">
                <a:solidFill>
                  <a:srgbClr val="000000"/>
                </a:solidFill>
              </a:rPr>
              <a:t>가지의</a:t>
            </a:r>
            <a:r>
              <a:rPr dirty="0" sz="2000" spc="-229">
                <a:solidFill>
                  <a:srgbClr val="000000"/>
                </a:solidFill>
              </a:rPr>
              <a:t> </a:t>
            </a:r>
            <a:r>
              <a:rPr dirty="0" sz="2000" spc="25">
                <a:solidFill>
                  <a:srgbClr val="000000"/>
                </a:solidFill>
              </a:rPr>
              <a:t>주요</a:t>
            </a:r>
            <a:r>
              <a:rPr dirty="0" sz="2000" spc="-229">
                <a:solidFill>
                  <a:srgbClr val="000000"/>
                </a:solidFill>
              </a:rPr>
              <a:t> </a:t>
            </a:r>
            <a:r>
              <a:rPr dirty="0" sz="2000" spc="10">
                <a:solidFill>
                  <a:srgbClr val="000000"/>
                </a:solidFill>
              </a:rPr>
              <a:t>알고리즘으로</a:t>
            </a:r>
            <a:r>
              <a:rPr dirty="0" sz="2000" spc="-240">
                <a:solidFill>
                  <a:srgbClr val="000000"/>
                </a:solidFill>
              </a:rPr>
              <a:t> </a:t>
            </a:r>
            <a:r>
              <a:rPr dirty="0" sz="2000" spc="15">
                <a:solidFill>
                  <a:srgbClr val="000000"/>
                </a:solidFill>
              </a:rPr>
              <a:t>구성됨</a:t>
            </a:r>
            <a:endParaRPr sz="2000">
              <a:latin typeface="Wingdings"/>
              <a:cs typeface="Wingdings"/>
            </a:endParaRPr>
          </a:p>
          <a:p>
            <a:pPr marL="1016635">
              <a:lnSpc>
                <a:spcPct val="100000"/>
              </a:lnSpc>
              <a:spcBef>
                <a:spcPts val="680"/>
              </a:spcBef>
            </a:pPr>
            <a:r>
              <a:rPr dirty="0" sz="1800" spc="25">
                <a:solidFill>
                  <a:srgbClr val="000000"/>
                </a:solidFill>
              </a:rPr>
              <a:t>차량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검출</a:t>
            </a:r>
            <a:r>
              <a:rPr dirty="0" sz="1800" spc="-80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–</a:t>
            </a:r>
            <a:r>
              <a:rPr dirty="0" sz="1800" spc="-30">
                <a:solidFill>
                  <a:srgbClr val="000000"/>
                </a:solidFill>
              </a:rPr>
              <a:t> </a:t>
            </a:r>
            <a:r>
              <a:rPr dirty="0" sz="1800" spc="10">
                <a:solidFill>
                  <a:srgbClr val="000000"/>
                </a:solidFill>
              </a:rPr>
              <a:t>영상에서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차량의</a:t>
            </a:r>
            <a:r>
              <a:rPr dirty="0" sz="1800" spc="-90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영역</a:t>
            </a:r>
            <a:r>
              <a:rPr dirty="0" sz="1800" spc="-7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검출</a:t>
            </a:r>
            <a:endParaRPr sz="1800"/>
          </a:p>
          <a:p>
            <a:pPr marL="1016635" marR="576580">
              <a:lnSpc>
                <a:spcPct val="150000"/>
              </a:lnSpc>
            </a:pPr>
            <a:r>
              <a:rPr dirty="0" sz="1800" spc="20">
                <a:solidFill>
                  <a:srgbClr val="000000"/>
                </a:solidFill>
              </a:rPr>
              <a:t>번호판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검출</a:t>
            </a:r>
            <a:r>
              <a:rPr dirty="0" sz="1800" spc="-7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  <a:latin typeface="Gulim"/>
                <a:cs typeface="Gulim"/>
              </a:rPr>
              <a:t>-</a:t>
            </a:r>
            <a:r>
              <a:rPr dirty="0" sz="1800" spc="-35">
                <a:solidFill>
                  <a:srgbClr val="000000"/>
                </a:solidFill>
                <a:latin typeface="Gulim"/>
                <a:cs typeface="Gulim"/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번호판</a:t>
            </a:r>
            <a:r>
              <a:rPr dirty="0" sz="1800" spc="-90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텍스트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정보를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10">
                <a:solidFill>
                  <a:srgbClr val="000000"/>
                </a:solidFill>
              </a:rPr>
              <a:t>포함하는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번호판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영역</a:t>
            </a:r>
            <a:r>
              <a:rPr dirty="0" sz="1800" spc="-7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검출 </a:t>
            </a:r>
            <a:r>
              <a:rPr dirty="0" sz="1800" spc="-490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문자</a:t>
            </a:r>
            <a:r>
              <a:rPr dirty="0" sz="1800" spc="-75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인식</a:t>
            </a:r>
            <a:r>
              <a:rPr dirty="0" sz="1800" spc="-7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  <a:latin typeface="Gulim"/>
                <a:cs typeface="Gulim"/>
              </a:rPr>
              <a:t>-</a:t>
            </a:r>
            <a:r>
              <a:rPr dirty="0" sz="1800" spc="-35">
                <a:solidFill>
                  <a:srgbClr val="000000"/>
                </a:solidFill>
                <a:latin typeface="Gulim"/>
                <a:cs typeface="Gulim"/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개별</a:t>
            </a:r>
            <a:r>
              <a:rPr dirty="0" sz="1800" spc="-70">
                <a:solidFill>
                  <a:srgbClr val="000000"/>
                </a:solidFill>
              </a:rPr>
              <a:t> </a:t>
            </a:r>
            <a:r>
              <a:rPr dirty="0" sz="1800" spc="25">
                <a:solidFill>
                  <a:srgbClr val="000000"/>
                </a:solidFill>
              </a:rPr>
              <a:t>문자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영상을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10">
                <a:solidFill>
                  <a:srgbClr val="000000"/>
                </a:solidFill>
              </a:rPr>
              <a:t>인식하고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15">
                <a:solidFill>
                  <a:srgbClr val="000000"/>
                </a:solidFill>
              </a:rPr>
              <a:t>번호판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20">
                <a:solidFill>
                  <a:srgbClr val="000000"/>
                </a:solidFill>
              </a:rPr>
              <a:t>정보를</a:t>
            </a:r>
            <a:r>
              <a:rPr dirty="0" sz="1800" spc="-85">
                <a:solidFill>
                  <a:srgbClr val="000000"/>
                </a:solidFill>
              </a:rPr>
              <a:t> </a:t>
            </a:r>
            <a:r>
              <a:rPr dirty="0" sz="1800" spc="5">
                <a:solidFill>
                  <a:srgbClr val="000000"/>
                </a:solidFill>
              </a:rPr>
              <a:t>생성함</a:t>
            </a:r>
            <a:endParaRPr sz="1800">
              <a:latin typeface="Gulim"/>
              <a:cs typeface="Guli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79192" y="4830317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44195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79192" y="4808220"/>
            <a:ext cx="45720" cy="44450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0" y="44195"/>
                </a:moveTo>
                <a:lnTo>
                  <a:pt x="45719" y="44195"/>
                </a:lnTo>
                <a:lnTo>
                  <a:pt x="45719" y="0"/>
                </a:lnTo>
                <a:lnTo>
                  <a:pt x="0" y="0"/>
                </a:lnTo>
                <a:lnTo>
                  <a:pt x="0" y="44195"/>
                </a:lnTo>
                <a:close/>
              </a:path>
            </a:pathLst>
          </a:custGeom>
          <a:ln w="3175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25524" y="3986784"/>
            <a:ext cx="1271015" cy="9585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98364" y="4070603"/>
            <a:ext cx="1234439" cy="7909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57983" y="5058155"/>
            <a:ext cx="1676400" cy="551815"/>
          </a:xfrm>
          <a:custGeom>
            <a:avLst/>
            <a:gdLst/>
            <a:ahLst/>
            <a:cxnLst/>
            <a:rect l="l" t="t" r="r" b="b"/>
            <a:pathLst>
              <a:path w="1676400" h="551814">
                <a:moveTo>
                  <a:pt x="1584452" y="0"/>
                </a:moveTo>
                <a:lnTo>
                  <a:pt x="91948" y="0"/>
                </a:lnTo>
                <a:lnTo>
                  <a:pt x="56149" y="7223"/>
                </a:lnTo>
                <a:lnTo>
                  <a:pt x="26924" y="26924"/>
                </a:lnTo>
                <a:lnTo>
                  <a:pt x="7223" y="56149"/>
                </a:lnTo>
                <a:lnTo>
                  <a:pt x="0" y="91948"/>
                </a:lnTo>
                <a:lnTo>
                  <a:pt x="0" y="459740"/>
                </a:lnTo>
                <a:lnTo>
                  <a:pt x="7223" y="495538"/>
                </a:lnTo>
                <a:lnTo>
                  <a:pt x="26924" y="524764"/>
                </a:lnTo>
                <a:lnTo>
                  <a:pt x="56149" y="544464"/>
                </a:lnTo>
                <a:lnTo>
                  <a:pt x="91948" y="551688"/>
                </a:lnTo>
                <a:lnTo>
                  <a:pt x="1584452" y="551688"/>
                </a:lnTo>
                <a:lnTo>
                  <a:pt x="1620250" y="544464"/>
                </a:lnTo>
                <a:lnTo>
                  <a:pt x="1649476" y="524764"/>
                </a:lnTo>
                <a:lnTo>
                  <a:pt x="1669176" y="495538"/>
                </a:lnTo>
                <a:lnTo>
                  <a:pt x="1676400" y="459740"/>
                </a:lnTo>
                <a:lnTo>
                  <a:pt x="1676400" y="91948"/>
                </a:lnTo>
                <a:lnTo>
                  <a:pt x="1669176" y="56149"/>
                </a:lnTo>
                <a:lnTo>
                  <a:pt x="1649476" y="26924"/>
                </a:lnTo>
                <a:lnTo>
                  <a:pt x="1620250" y="7223"/>
                </a:lnTo>
                <a:lnTo>
                  <a:pt x="1584452" y="0"/>
                </a:lnTo>
                <a:close/>
              </a:path>
            </a:pathLst>
          </a:custGeom>
          <a:solidFill>
            <a:srgbClr val="D1EF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57983" y="5058155"/>
            <a:ext cx="1676400" cy="551815"/>
          </a:xfrm>
          <a:custGeom>
            <a:avLst/>
            <a:gdLst/>
            <a:ahLst/>
            <a:cxnLst/>
            <a:rect l="l" t="t" r="r" b="b"/>
            <a:pathLst>
              <a:path w="1676400" h="551814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1584452" y="0"/>
                </a:lnTo>
                <a:lnTo>
                  <a:pt x="1620250" y="7223"/>
                </a:lnTo>
                <a:lnTo>
                  <a:pt x="1649476" y="26924"/>
                </a:lnTo>
                <a:lnTo>
                  <a:pt x="1669176" y="56149"/>
                </a:lnTo>
                <a:lnTo>
                  <a:pt x="1676400" y="91948"/>
                </a:lnTo>
                <a:lnTo>
                  <a:pt x="1676400" y="459740"/>
                </a:lnTo>
                <a:lnTo>
                  <a:pt x="1669176" y="495538"/>
                </a:lnTo>
                <a:lnTo>
                  <a:pt x="1649476" y="524764"/>
                </a:lnTo>
                <a:lnTo>
                  <a:pt x="1620250" y="544464"/>
                </a:lnTo>
                <a:lnTo>
                  <a:pt x="1584452" y="551688"/>
                </a:lnTo>
                <a:lnTo>
                  <a:pt x="91948" y="551688"/>
                </a:lnTo>
                <a:lnTo>
                  <a:pt x="56149" y="544464"/>
                </a:lnTo>
                <a:lnTo>
                  <a:pt x="26924" y="524764"/>
                </a:lnTo>
                <a:lnTo>
                  <a:pt x="7223" y="495538"/>
                </a:lnTo>
                <a:lnTo>
                  <a:pt x="0" y="459740"/>
                </a:lnTo>
                <a:lnTo>
                  <a:pt x="0" y="9194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294635" y="5143372"/>
            <a:ext cx="1402715" cy="357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7515">
              <a:lnSpc>
                <a:spcPct val="100000"/>
              </a:lnSpc>
            </a:pPr>
            <a:r>
              <a:rPr dirty="0" sz="1050" spc="5" b="1">
                <a:latin typeface="Gulim"/>
                <a:cs typeface="Gulim"/>
              </a:rPr>
              <a:t>차량검출</a:t>
            </a:r>
            <a:endParaRPr sz="105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050" spc="75" b="1">
                <a:latin typeface="Arial"/>
                <a:cs typeface="Arial"/>
              </a:rPr>
              <a:t>(Vehicle</a:t>
            </a:r>
            <a:r>
              <a:rPr dirty="0" sz="1050" spc="-50" b="1">
                <a:latin typeface="Arial"/>
                <a:cs typeface="Arial"/>
              </a:rPr>
              <a:t> </a:t>
            </a:r>
            <a:r>
              <a:rPr dirty="0" sz="1050" spc="70" b="1">
                <a:latin typeface="Arial"/>
                <a:cs typeface="Arial"/>
              </a:rPr>
              <a:t>Detection)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71267" y="3980434"/>
            <a:ext cx="640715" cy="118745"/>
          </a:xfrm>
          <a:custGeom>
            <a:avLst/>
            <a:gdLst/>
            <a:ahLst/>
            <a:cxnLst/>
            <a:rect l="l" t="t" r="r" b="b"/>
            <a:pathLst>
              <a:path w="640714" h="118745">
                <a:moveTo>
                  <a:pt x="1777" y="0"/>
                </a:moveTo>
                <a:lnTo>
                  <a:pt x="0" y="12700"/>
                </a:lnTo>
                <a:lnTo>
                  <a:pt x="50418" y="19304"/>
                </a:lnTo>
                <a:lnTo>
                  <a:pt x="52069" y="6731"/>
                </a:lnTo>
                <a:lnTo>
                  <a:pt x="1777" y="0"/>
                </a:lnTo>
                <a:close/>
              </a:path>
              <a:path w="640714" h="118745">
                <a:moveTo>
                  <a:pt x="89915" y="11684"/>
                </a:moveTo>
                <a:lnTo>
                  <a:pt x="88137" y="24257"/>
                </a:lnTo>
                <a:lnTo>
                  <a:pt x="138556" y="30861"/>
                </a:lnTo>
                <a:lnTo>
                  <a:pt x="140207" y="18288"/>
                </a:lnTo>
                <a:lnTo>
                  <a:pt x="89915" y="11684"/>
                </a:lnTo>
                <a:close/>
              </a:path>
              <a:path w="640714" h="118745">
                <a:moveTo>
                  <a:pt x="178053" y="23241"/>
                </a:moveTo>
                <a:lnTo>
                  <a:pt x="176402" y="35814"/>
                </a:lnTo>
                <a:lnTo>
                  <a:pt x="226694" y="42418"/>
                </a:lnTo>
                <a:lnTo>
                  <a:pt x="228345" y="29845"/>
                </a:lnTo>
                <a:lnTo>
                  <a:pt x="178053" y="23241"/>
                </a:lnTo>
                <a:close/>
              </a:path>
              <a:path w="640714" h="118745">
                <a:moveTo>
                  <a:pt x="266191" y="34798"/>
                </a:moveTo>
                <a:lnTo>
                  <a:pt x="264540" y="47371"/>
                </a:lnTo>
                <a:lnTo>
                  <a:pt x="314832" y="54102"/>
                </a:lnTo>
                <a:lnTo>
                  <a:pt x="316483" y="41402"/>
                </a:lnTo>
                <a:lnTo>
                  <a:pt x="266191" y="34798"/>
                </a:lnTo>
                <a:close/>
              </a:path>
              <a:path w="640714" h="118745">
                <a:moveTo>
                  <a:pt x="354330" y="46482"/>
                </a:moveTo>
                <a:lnTo>
                  <a:pt x="352678" y="59055"/>
                </a:lnTo>
                <a:lnTo>
                  <a:pt x="402970" y="65659"/>
                </a:lnTo>
                <a:lnTo>
                  <a:pt x="404621" y="53086"/>
                </a:lnTo>
                <a:lnTo>
                  <a:pt x="354330" y="46482"/>
                </a:lnTo>
                <a:close/>
              </a:path>
              <a:path w="640714" h="118745">
                <a:moveTo>
                  <a:pt x="442468" y="58039"/>
                </a:moveTo>
                <a:lnTo>
                  <a:pt x="440816" y="70612"/>
                </a:lnTo>
                <a:lnTo>
                  <a:pt x="491108" y="77216"/>
                </a:lnTo>
                <a:lnTo>
                  <a:pt x="492759" y="64643"/>
                </a:lnTo>
                <a:lnTo>
                  <a:pt x="442468" y="58039"/>
                </a:lnTo>
                <a:close/>
              </a:path>
              <a:path w="640714" h="118745">
                <a:moveTo>
                  <a:pt x="564326" y="86860"/>
                </a:moveTo>
                <a:lnTo>
                  <a:pt x="560196" y="118364"/>
                </a:lnTo>
                <a:lnTo>
                  <a:pt x="640587" y="90424"/>
                </a:lnTo>
                <a:lnTo>
                  <a:pt x="637768" y="88519"/>
                </a:lnTo>
                <a:lnTo>
                  <a:pt x="576833" y="88519"/>
                </a:lnTo>
                <a:lnTo>
                  <a:pt x="564326" y="86860"/>
                </a:lnTo>
                <a:close/>
              </a:path>
              <a:path w="640714" h="118745">
                <a:moveTo>
                  <a:pt x="565975" y="74286"/>
                </a:moveTo>
                <a:lnTo>
                  <a:pt x="564326" y="86860"/>
                </a:lnTo>
                <a:lnTo>
                  <a:pt x="576833" y="88519"/>
                </a:lnTo>
                <a:lnTo>
                  <a:pt x="578484" y="75946"/>
                </a:lnTo>
                <a:lnTo>
                  <a:pt x="565975" y="74286"/>
                </a:lnTo>
                <a:close/>
              </a:path>
              <a:path w="640714" h="118745">
                <a:moveTo>
                  <a:pt x="570103" y="42799"/>
                </a:moveTo>
                <a:lnTo>
                  <a:pt x="565975" y="74286"/>
                </a:lnTo>
                <a:lnTo>
                  <a:pt x="578484" y="75946"/>
                </a:lnTo>
                <a:lnTo>
                  <a:pt x="576833" y="88519"/>
                </a:lnTo>
                <a:lnTo>
                  <a:pt x="637768" y="88519"/>
                </a:lnTo>
                <a:lnTo>
                  <a:pt x="570103" y="42799"/>
                </a:lnTo>
                <a:close/>
              </a:path>
              <a:path w="640714" h="118745">
                <a:moveTo>
                  <a:pt x="530606" y="69596"/>
                </a:moveTo>
                <a:lnTo>
                  <a:pt x="528955" y="82169"/>
                </a:lnTo>
                <a:lnTo>
                  <a:pt x="564326" y="86860"/>
                </a:lnTo>
                <a:lnTo>
                  <a:pt x="565975" y="74286"/>
                </a:lnTo>
                <a:lnTo>
                  <a:pt x="530606" y="6959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62630" y="4634484"/>
            <a:ext cx="649605" cy="228600"/>
          </a:xfrm>
          <a:custGeom>
            <a:avLst/>
            <a:gdLst/>
            <a:ahLst/>
            <a:cxnLst/>
            <a:rect l="l" t="t" r="r" b="b"/>
            <a:pathLst>
              <a:path w="649604" h="228600">
                <a:moveTo>
                  <a:pt x="3810" y="0"/>
                </a:moveTo>
                <a:lnTo>
                  <a:pt x="0" y="12192"/>
                </a:lnTo>
                <a:lnTo>
                  <a:pt x="48260" y="27813"/>
                </a:lnTo>
                <a:lnTo>
                  <a:pt x="52196" y="15748"/>
                </a:lnTo>
                <a:lnTo>
                  <a:pt x="3810" y="0"/>
                </a:lnTo>
                <a:close/>
              </a:path>
              <a:path w="649604" h="228600">
                <a:moveTo>
                  <a:pt x="88392" y="27432"/>
                </a:moveTo>
                <a:lnTo>
                  <a:pt x="84581" y="39497"/>
                </a:lnTo>
                <a:lnTo>
                  <a:pt x="132842" y="55118"/>
                </a:lnTo>
                <a:lnTo>
                  <a:pt x="136779" y="43053"/>
                </a:lnTo>
                <a:lnTo>
                  <a:pt x="88392" y="27432"/>
                </a:lnTo>
                <a:close/>
              </a:path>
              <a:path w="649604" h="228600">
                <a:moveTo>
                  <a:pt x="172974" y="54737"/>
                </a:moveTo>
                <a:lnTo>
                  <a:pt x="169163" y="66929"/>
                </a:lnTo>
                <a:lnTo>
                  <a:pt x="217424" y="82550"/>
                </a:lnTo>
                <a:lnTo>
                  <a:pt x="221361" y="70358"/>
                </a:lnTo>
                <a:lnTo>
                  <a:pt x="172974" y="54737"/>
                </a:lnTo>
                <a:close/>
              </a:path>
              <a:path w="649604" h="228600">
                <a:moveTo>
                  <a:pt x="257556" y="82169"/>
                </a:moveTo>
                <a:lnTo>
                  <a:pt x="253745" y="94234"/>
                </a:lnTo>
                <a:lnTo>
                  <a:pt x="302006" y="109855"/>
                </a:lnTo>
                <a:lnTo>
                  <a:pt x="305943" y="97790"/>
                </a:lnTo>
                <a:lnTo>
                  <a:pt x="257556" y="82169"/>
                </a:lnTo>
                <a:close/>
              </a:path>
              <a:path w="649604" h="228600">
                <a:moveTo>
                  <a:pt x="342138" y="109474"/>
                </a:moveTo>
                <a:lnTo>
                  <a:pt x="338327" y="121539"/>
                </a:lnTo>
                <a:lnTo>
                  <a:pt x="386588" y="137287"/>
                </a:lnTo>
                <a:lnTo>
                  <a:pt x="390525" y="125095"/>
                </a:lnTo>
                <a:lnTo>
                  <a:pt x="342138" y="109474"/>
                </a:lnTo>
                <a:close/>
              </a:path>
              <a:path w="649604" h="228600">
                <a:moveTo>
                  <a:pt x="426719" y="136906"/>
                </a:moveTo>
                <a:lnTo>
                  <a:pt x="422910" y="148971"/>
                </a:lnTo>
                <a:lnTo>
                  <a:pt x="471169" y="164592"/>
                </a:lnTo>
                <a:lnTo>
                  <a:pt x="475106" y="152527"/>
                </a:lnTo>
                <a:lnTo>
                  <a:pt x="426719" y="136906"/>
                </a:lnTo>
                <a:close/>
              </a:path>
              <a:path w="649604" h="228600">
                <a:moveTo>
                  <a:pt x="511302" y="164211"/>
                </a:moveTo>
                <a:lnTo>
                  <a:pt x="507492" y="176276"/>
                </a:lnTo>
                <a:lnTo>
                  <a:pt x="555752" y="192024"/>
                </a:lnTo>
                <a:lnTo>
                  <a:pt x="559689" y="179832"/>
                </a:lnTo>
                <a:lnTo>
                  <a:pt x="511302" y="164211"/>
                </a:lnTo>
                <a:close/>
              </a:path>
              <a:path w="649604" h="228600">
                <a:moveTo>
                  <a:pt x="588771" y="155956"/>
                </a:moveTo>
                <a:lnTo>
                  <a:pt x="565404" y="228473"/>
                </a:lnTo>
                <a:lnTo>
                  <a:pt x="649605" y="215646"/>
                </a:lnTo>
                <a:lnTo>
                  <a:pt x="588771" y="1559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22704" y="3986784"/>
            <a:ext cx="932815" cy="654050"/>
          </a:xfrm>
          <a:custGeom>
            <a:avLst/>
            <a:gdLst/>
            <a:ahLst/>
            <a:cxnLst/>
            <a:rect l="l" t="t" r="r" b="b"/>
            <a:pathLst>
              <a:path w="932814" h="654050">
                <a:moveTo>
                  <a:pt x="0" y="653795"/>
                </a:moveTo>
                <a:lnTo>
                  <a:pt x="932688" y="653795"/>
                </a:lnTo>
                <a:lnTo>
                  <a:pt x="932688" y="0"/>
                </a:lnTo>
                <a:lnTo>
                  <a:pt x="0" y="0"/>
                </a:lnTo>
                <a:lnTo>
                  <a:pt x="0" y="653795"/>
                </a:lnTo>
                <a:close/>
              </a:path>
            </a:pathLst>
          </a:custGeom>
          <a:ln w="12700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431535" y="4392167"/>
            <a:ext cx="134620" cy="180340"/>
          </a:xfrm>
          <a:custGeom>
            <a:avLst/>
            <a:gdLst/>
            <a:ahLst/>
            <a:cxnLst/>
            <a:rect l="l" t="t" r="r" b="b"/>
            <a:pathLst>
              <a:path w="134620" h="180339">
                <a:moveTo>
                  <a:pt x="0" y="179831"/>
                </a:moveTo>
                <a:lnTo>
                  <a:pt x="134112" y="179831"/>
                </a:lnTo>
                <a:lnTo>
                  <a:pt x="134112" y="0"/>
                </a:lnTo>
                <a:lnTo>
                  <a:pt x="0" y="0"/>
                </a:lnTo>
                <a:lnTo>
                  <a:pt x="0" y="179831"/>
                </a:lnTo>
                <a:close/>
              </a:path>
            </a:pathLst>
          </a:custGeom>
          <a:ln w="12700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45021" y="4607052"/>
            <a:ext cx="895350" cy="846455"/>
          </a:xfrm>
          <a:custGeom>
            <a:avLst/>
            <a:gdLst/>
            <a:ahLst/>
            <a:cxnLst/>
            <a:rect l="l" t="t" r="r" b="b"/>
            <a:pathLst>
              <a:path w="895350" h="846454">
                <a:moveTo>
                  <a:pt x="8636" y="0"/>
                </a:moveTo>
                <a:lnTo>
                  <a:pt x="0" y="9143"/>
                </a:lnTo>
                <a:lnTo>
                  <a:pt x="36829" y="44068"/>
                </a:lnTo>
                <a:lnTo>
                  <a:pt x="45592" y="34798"/>
                </a:lnTo>
                <a:lnTo>
                  <a:pt x="8636" y="0"/>
                </a:lnTo>
                <a:close/>
              </a:path>
              <a:path w="895350" h="846454">
                <a:moveTo>
                  <a:pt x="73278" y="60960"/>
                </a:moveTo>
                <a:lnTo>
                  <a:pt x="64515" y="70231"/>
                </a:lnTo>
                <a:lnTo>
                  <a:pt x="101473" y="105156"/>
                </a:lnTo>
                <a:lnTo>
                  <a:pt x="110236" y="95885"/>
                </a:lnTo>
                <a:lnTo>
                  <a:pt x="73278" y="60960"/>
                </a:lnTo>
                <a:close/>
              </a:path>
              <a:path w="895350" h="846454">
                <a:moveTo>
                  <a:pt x="137922" y="122047"/>
                </a:moveTo>
                <a:lnTo>
                  <a:pt x="129158" y="131318"/>
                </a:lnTo>
                <a:lnTo>
                  <a:pt x="166115" y="166116"/>
                </a:lnTo>
                <a:lnTo>
                  <a:pt x="174878" y="156972"/>
                </a:lnTo>
                <a:lnTo>
                  <a:pt x="137922" y="122047"/>
                </a:lnTo>
                <a:close/>
              </a:path>
              <a:path w="895350" h="846454">
                <a:moveTo>
                  <a:pt x="202564" y="183134"/>
                </a:moveTo>
                <a:lnTo>
                  <a:pt x="193801" y="192278"/>
                </a:lnTo>
                <a:lnTo>
                  <a:pt x="230758" y="227203"/>
                </a:lnTo>
                <a:lnTo>
                  <a:pt x="239522" y="217931"/>
                </a:lnTo>
                <a:lnTo>
                  <a:pt x="202564" y="183134"/>
                </a:lnTo>
                <a:close/>
              </a:path>
              <a:path w="895350" h="846454">
                <a:moveTo>
                  <a:pt x="267207" y="244221"/>
                </a:moveTo>
                <a:lnTo>
                  <a:pt x="258444" y="253365"/>
                </a:lnTo>
                <a:lnTo>
                  <a:pt x="295401" y="288290"/>
                </a:lnTo>
                <a:lnTo>
                  <a:pt x="304038" y="279019"/>
                </a:lnTo>
                <a:lnTo>
                  <a:pt x="267207" y="244221"/>
                </a:lnTo>
                <a:close/>
              </a:path>
              <a:path w="895350" h="846454">
                <a:moveTo>
                  <a:pt x="331724" y="305181"/>
                </a:moveTo>
                <a:lnTo>
                  <a:pt x="323088" y="314452"/>
                </a:lnTo>
                <a:lnTo>
                  <a:pt x="360045" y="349377"/>
                </a:lnTo>
                <a:lnTo>
                  <a:pt x="368680" y="340106"/>
                </a:lnTo>
                <a:lnTo>
                  <a:pt x="331724" y="305181"/>
                </a:lnTo>
                <a:close/>
              </a:path>
              <a:path w="895350" h="846454">
                <a:moveTo>
                  <a:pt x="396367" y="366268"/>
                </a:moveTo>
                <a:lnTo>
                  <a:pt x="387730" y="375539"/>
                </a:lnTo>
                <a:lnTo>
                  <a:pt x="424560" y="410337"/>
                </a:lnTo>
                <a:lnTo>
                  <a:pt x="433324" y="401193"/>
                </a:lnTo>
                <a:lnTo>
                  <a:pt x="396367" y="366268"/>
                </a:lnTo>
                <a:close/>
              </a:path>
              <a:path w="895350" h="846454">
                <a:moveTo>
                  <a:pt x="461009" y="427355"/>
                </a:moveTo>
                <a:lnTo>
                  <a:pt x="452247" y="436499"/>
                </a:lnTo>
                <a:lnTo>
                  <a:pt x="489203" y="471424"/>
                </a:lnTo>
                <a:lnTo>
                  <a:pt x="497967" y="462153"/>
                </a:lnTo>
                <a:lnTo>
                  <a:pt x="461009" y="427355"/>
                </a:lnTo>
                <a:close/>
              </a:path>
              <a:path w="895350" h="846454">
                <a:moveTo>
                  <a:pt x="525652" y="488315"/>
                </a:moveTo>
                <a:lnTo>
                  <a:pt x="516889" y="497586"/>
                </a:lnTo>
                <a:lnTo>
                  <a:pt x="553847" y="532511"/>
                </a:lnTo>
                <a:lnTo>
                  <a:pt x="562609" y="523240"/>
                </a:lnTo>
                <a:lnTo>
                  <a:pt x="525652" y="488315"/>
                </a:lnTo>
                <a:close/>
              </a:path>
              <a:path w="895350" h="846454">
                <a:moveTo>
                  <a:pt x="590296" y="549402"/>
                </a:moveTo>
                <a:lnTo>
                  <a:pt x="581532" y="558673"/>
                </a:lnTo>
                <a:lnTo>
                  <a:pt x="618489" y="593471"/>
                </a:lnTo>
                <a:lnTo>
                  <a:pt x="627252" y="584327"/>
                </a:lnTo>
                <a:lnTo>
                  <a:pt x="590296" y="549402"/>
                </a:lnTo>
                <a:close/>
              </a:path>
              <a:path w="895350" h="846454">
                <a:moveTo>
                  <a:pt x="654938" y="610489"/>
                </a:moveTo>
                <a:lnTo>
                  <a:pt x="646176" y="619633"/>
                </a:lnTo>
                <a:lnTo>
                  <a:pt x="683132" y="654558"/>
                </a:lnTo>
                <a:lnTo>
                  <a:pt x="691769" y="645287"/>
                </a:lnTo>
                <a:lnTo>
                  <a:pt x="654938" y="610489"/>
                </a:lnTo>
                <a:close/>
              </a:path>
              <a:path w="895350" h="846454">
                <a:moveTo>
                  <a:pt x="719454" y="671576"/>
                </a:moveTo>
                <a:lnTo>
                  <a:pt x="710819" y="680720"/>
                </a:lnTo>
                <a:lnTo>
                  <a:pt x="747776" y="715645"/>
                </a:lnTo>
                <a:lnTo>
                  <a:pt x="756411" y="706374"/>
                </a:lnTo>
                <a:lnTo>
                  <a:pt x="719454" y="671576"/>
                </a:lnTo>
                <a:close/>
              </a:path>
              <a:path w="895350" h="846454">
                <a:moveTo>
                  <a:pt x="865631" y="765937"/>
                </a:moveTo>
                <a:lnTo>
                  <a:pt x="813307" y="821309"/>
                </a:lnTo>
                <a:lnTo>
                  <a:pt x="894842" y="845947"/>
                </a:lnTo>
                <a:lnTo>
                  <a:pt x="880607" y="806958"/>
                </a:lnTo>
                <a:lnTo>
                  <a:pt x="844423" y="806958"/>
                </a:lnTo>
                <a:lnTo>
                  <a:pt x="839977" y="802894"/>
                </a:lnTo>
                <a:lnTo>
                  <a:pt x="848741" y="793623"/>
                </a:lnTo>
                <a:lnTo>
                  <a:pt x="875739" y="793623"/>
                </a:lnTo>
                <a:lnTo>
                  <a:pt x="865631" y="765937"/>
                </a:lnTo>
                <a:close/>
              </a:path>
              <a:path w="895350" h="846454">
                <a:moveTo>
                  <a:pt x="848741" y="793623"/>
                </a:moveTo>
                <a:lnTo>
                  <a:pt x="839977" y="802894"/>
                </a:lnTo>
                <a:lnTo>
                  <a:pt x="844423" y="806958"/>
                </a:lnTo>
                <a:lnTo>
                  <a:pt x="853058" y="797687"/>
                </a:lnTo>
                <a:lnTo>
                  <a:pt x="848741" y="793623"/>
                </a:lnTo>
                <a:close/>
              </a:path>
              <a:path w="895350" h="846454">
                <a:moveTo>
                  <a:pt x="875739" y="793623"/>
                </a:moveTo>
                <a:lnTo>
                  <a:pt x="848741" y="793623"/>
                </a:lnTo>
                <a:lnTo>
                  <a:pt x="853058" y="797687"/>
                </a:lnTo>
                <a:lnTo>
                  <a:pt x="844423" y="806958"/>
                </a:lnTo>
                <a:lnTo>
                  <a:pt x="880607" y="806958"/>
                </a:lnTo>
                <a:lnTo>
                  <a:pt x="875739" y="793623"/>
                </a:lnTo>
                <a:close/>
              </a:path>
              <a:path w="895350" h="846454">
                <a:moveTo>
                  <a:pt x="784098" y="732536"/>
                </a:moveTo>
                <a:lnTo>
                  <a:pt x="775461" y="741807"/>
                </a:lnTo>
                <a:lnTo>
                  <a:pt x="812292" y="776732"/>
                </a:lnTo>
                <a:lnTo>
                  <a:pt x="821054" y="767461"/>
                </a:lnTo>
                <a:lnTo>
                  <a:pt x="784098" y="7325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191884" y="4595495"/>
            <a:ext cx="873125" cy="520065"/>
          </a:xfrm>
          <a:custGeom>
            <a:avLst/>
            <a:gdLst/>
            <a:ahLst/>
            <a:cxnLst/>
            <a:rect l="l" t="t" r="r" b="b"/>
            <a:pathLst>
              <a:path w="873125" h="520064">
                <a:moveTo>
                  <a:pt x="6350" y="0"/>
                </a:moveTo>
                <a:lnTo>
                  <a:pt x="0" y="10921"/>
                </a:lnTo>
                <a:lnTo>
                  <a:pt x="43687" y="36829"/>
                </a:lnTo>
                <a:lnTo>
                  <a:pt x="50164" y="25907"/>
                </a:lnTo>
                <a:lnTo>
                  <a:pt x="6350" y="0"/>
                </a:lnTo>
                <a:close/>
              </a:path>
              <a:path w="873125" h="520064">
                <a:moveTo>
                  <a:pt x="82930" y="45211"/>
                </a:moveTo>
                <a:lnTo>
                  <a:pt x="76453" y="56133"/>
                </a:lnTo>
                <a:lnTo>
                  <a:pt x="120141" y="82041"/>
                </a:lnTo>
                <a:lnTo>
                  <a:pt x="126618" y="71119"/>
                </a:lnTo>
                <a:lnTo>
                  <a:pt x="82930" y="45211"/>
                </a:lnTo>
                <a:close/>
              </a:path>
              <a:path w="873125" h="520064">
                <a:moveTo>
                  <a:pt x="159512" y="90423"/>
                </a:moveTo>
                <a:lnTo>
                  <a:pt x="153035" y="101472"/>
                </a:lnTo>
                <a:lnTo>
                  <a:pt x="196723" y="127253"/>
                </a:lnTo>
                <a:lnTo>
                  <a:pt x="203200" y="116331"/>
                </a:lnTo>
                <a:lnTo>
                  <a:pt x="159512" y="90423"/>
                </a:lnTo>
                <a:close/>
              </a:path>
              <a:path w="873125" h="520064">
                <a:moveTo>
                  <a:pt x="235965" y="135762"/>
                </a:moveTo>
                <a:lnTo>
                  <a:pt x="229488" y="146684"/>
                </a:lnTo>
                <a:lnTo>
                  <a:pt x="273303" y="172465"/>
                </a:lnTo>
                <a:lnTo>
                  <a:pt x="279653" y="161543"/>
                </a:lnTo>
                <a:lnTo>
                  <a:pt x="235965" y="135762"/>
                </a:lnTo>
                <a:close/>
              </a:path>
              <a:path w="873125" h="520064">
                <a:moveTo>
                  <a:pt x="312546" y="180974"/>
                </a:moveTo>
                <a:lnTo>
                  <a:pt x="306069" y="191896"/>
                </a:lnTo>
                <a:lnTo>
                  <a:pt x="349758" y="217804"/>
                </a:lnTo>
                <a:lnTo>
                  <a:pt x="356235" y="206882"/>
                </a:lnTo>
                <a:lnTo>
                  <a:pt x="312546" y="180974"/>
                </a:lnTo>
                <a:close/>
              </a:path>
              <a:path w="873125" h="520064">
                <a:moveTo>
                  <a:pt x="389000" y="226186"/>
                </a:moveTo>
                <a:lnTo>
                  <a:pt x="382523" y="237108"/>
                </a:lnTo>
                <a:lnTo>
                  <a:pt x="426338" y="263016"/>
                </a:lnTo>
                <a:lnTo>
                  <a:pt x="432815" y="252094"/>
                </a:lnTo>
                <a:lnTo>
                  <a:pt x="389000" y="226186"/>
                </a:lnTo>
                <a:close/>
              </a:path>
              <a:path w="873125" h="520064">
                <a:moveTo>
                  <a:pt x="465582" y="271398"/>
                </a:moveTo>
                <a:lnTo>
                  <a:pt x="459105" y="282447"/>
                </a:lnTo>
                <a:lnTo>
                  <a:pt x="502792" y="308228"/>
                </a:lnTo>
                <a:lnTo>
                  <a:pt x="509269" y="297306"/>
                </a:lnTo>
                <a:lnTo>
                  <a:pt x="465582" y="271398"/>
                </a:lnTo>
                <a:close/>
              </a:path>
              <a:path w="873125" h="520064">
                <a:moveTo>
                  <a:pt x="542036" y="316737"/>
                </a:moveTo>
                <a:lnTo>
                  <a:pt x="535559" y="327659"/>
                </a:lnTo>
                <a:lnTo>
                  <a:pt x="579373" y="353440"/>
                </a:lnTo>
                <a:lnTo>
                  <a:pt x="585850" y="342518"/>
                </a:lnTo>
                <a:lnTo>
                  <a:pt x="542036" y="316737"/>
                </a:lnTo>
                <a:close/>
              </a:path>
              <a:path w="873125" h="520064">
                <a:moveTo>
                  <a:pt x="618616" y="361949"/>
                </a:moveTo>
                <a:lnTo>
                  <a:pt x="612139" y="372871"/>
                </a:lnTo>
                <a:lnTo>
                  <a:pt x="655828" y="398779"/>
                </a:lnTo>
                <a:lnTo>
                  <a:pt x="662305" y="387857"/>
                </a:lnTo>
                <a:lnTo>
                  <a:pt x="618616" y="361949"/>
                </a:lnTo>
                <a:close/>
              </a:path>
              <a:path w="873125" h="520064">
                <a:moveTo>
                  <a:pt x="695070" y="407161"/>
                </a:moveTo>
                <a:lnTo>
                  <a:pt x="688720" y="418083"/>
                </a:lnTo>
                <a:lnTo>
                  <a:pt x="732409" y="443991"/>
                </a:lnTo>
                <a:lnTo>
                  <a:pt x="738886" y="433069"/>
                </a:lnTo>
                <a:lnTo>
                  <a:pt x="695070" y="407161"/>
                </a:lnTo>
                <a:close/>
              </a:path>
              <a:path w="873125" h="520064">
                <a:moveTo>
                  <a:pt x="804289" y="486504"/>
                </a:moveTo>
                <a:lnTo>
                  <a:pt x="788162" y="513841"/>
                </a:lnTo>
                <a:lnTo>
                  <a:pt x="873124" y="519810"/>
                </a:lnTo>
                <a:lnTo>
                  <a:pt x="853371" y="489203"/>
                </a:lnTo>
                <a:lnTo>
                  <a:pt x="808863" y="489203"/>
                </a:lnTo>
                <a:lnTo>
                  <a:pt x="804289" y="486504"/>
                </a:lnTo>
                <a:close/>
              </a:path>
              <a:path w="873125" h="520064">
                <a:moveTo>
                  <a:pt x="810741" y="475568"/>
                </a:moveTo>
                <a:lnTo>
                  <a:pt x="804289" y="486504"/>
                </a:lnTo>
                <a:lnTo>
                  <a:pt x="808863" y="489203"/>
                </a:lnTo>
                <a:lnTo>
                  <a:pt x="815339" y="478281"/>
                </a:lnTo>
                <a:lnTo>
                  <a:pt x="810741" y="475568"/>
                </a:lnTo>
                <a:close/>
              </a:path>
              <a:path w="873125" h="520064">
                <a:moveTo>
                  <a:pt x="826896" y="448182"/>
                </a:moveTo>
                <a:lnTo>
                  <a:pt x="810741" y="475568"/>
                </a:lnTo>
                <a:lnTo>
                  <a:pt x="815339" y="478281"/>
                </a:lnTo>
                <a:lnTo>
                  <a:pt x="808863" y="489203"/>
                </a:lnTo>
                <a:lnTo>
                  <a:pt x="853371" y="489203"/>
                </a:lnTo>
                <a:lnTo>
                  <a:pt x="826896" y="448182"/>
                </a:lnTo>
                <a:close/>
              </a:path>
              <a:path w="873125" h="520064">
                <a:moveTo>
                  <a:pt x="771651" y="452500"/>
                </a:moveTo>
                <a:lnTo>
                  <a:pt x="765174" y="463422"/>
                </a:lnTo>
                <a:lnTo>
                  <a:pt x="804289" y="486504"/>
                </a:lnTo>
                <a:lnTo>
                  <a:pt x="810741" y="475568"/>
                </a:lnTo>
                <a:lnTo>
                  <a:pt x="771651" y="452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16141" y="4538471"/>
            <a:ext cx="817880" cy="259715"/>
          </a:xfrm>
          <a:custGeom>
            <a:avLst/>
            <a:gdLst/>
            <a:ahLst/>
            <a:cxnLst/>
            <a:rect l="l" t="t" r="r" b="b"/>
            <a:pathLst>
              <a:path w="817879" h="259714">
                <a:moveTo>
                  <a:pt x="3556" y="0"/>
                </a:moveTo>
                <a:lnTo>
                  <a:pt x="0" y="12191"/>
                </a:lnTo>
                <a:lnTo>
                  <a:pt x="48768" y="26415"/>
                </a:lnTo>
                <a:lnTo>
                  <a:pt x="52324" y="14223"/>
                </a:lnTo>
                <a:lnTo>
                  <a:pt x="3556" y="0"/>
                </a:lnTo>
                <a:close/>
              </a:path>
              <a:path w="817879" h="259714">
                <a:moveTo>
                  <a:pt x="88900" y="24891"/>
                </a:moveTo>
                <a:lnTo>
                  <a:pt x="85344" y="37083"/>
                </a:lnTo>
                <a:lnTo>
                  <a:pt x="134112" y="51307"/>
                </a:lnTo>
                <a:lnTo>
                  <a:pt x="137668" y="39115"/>
                </a:lnTo>
                <a:lnTo>
                  <a:pt x="88900" y="24891"/>
                </a:lnTo>
                <a:close/>
              </a:path>
              <a:path w="817879" h="259714">
                <a:moveTo>
                  <a:pt x="174244" y="49783"/>
                </a:moveTo>
                <a:lnTo>
                  <a:pt x="170687" y="61975"/>
                </a:lnTo>
                <a:lnTo>
                  <a:pt x="219456" y="76200"/>
                </a:lnTo>
                <a:lnTo>
                  <a:pt x="223012" y="64007"/>
                </a:lnTo>
                <a:lnTo>
                  <a:pt x="174244" y="49783"/>
                </a:lnTo>
                <a:close/>
              </a:path>
              <a:path w="817879" h="259714">
                <a:moveTo>
                  <a:pt x="259587" y="74675"/>
                </a:moveTo>
                <a:lnTo>
                  <a:pt x="256032" y="86867"/>
                </a:lnTo>
                <a:lnTo>
                  <a:pt x="304800" y="101091"/>
                </a:lnTo>
                <a:lnTo>
                  <a:pt x="308356" y="88900"/>
                </a:lnTo>
                <a:lnTo>
                  <a:pt x="259587" y="74675"/>
                </a:lnTo>
                <a:close/>
              </a:path>
              <a:path w="817879" h="259714">
                <a:moveTo>
                  <a:pt x="344932" y="99567"/>
                </a:moveTo>
                <a:lnTo>
                  <a:pt x="341376" y="111759"/>
                </a:lnTo>
                <a:lnTo>
                  <a:pt x="390143" y="125983"/>
                </a:lnTo>
                <a:lnTo>
                  <a:pt x="393700" y="113791"/>
                </a:lnTo>
                <a:lnTo>
                  <a:pt x="344932" y="99567"/>
                </a:lnTo>
                <a:close/>
              </a:path>
              <a:path w="817879" h="259714">
                <a:moveTo>
                  <a:pt x="430276" y="124459"/>
                </a:moveTo>
                <a:lnTo>
                  <a:pt x="426719" y="136651"/>
                </a:lnTo>
                <a:lnTo>
                  <a:pt x="475488" y="151002"/>
                </a:lnTo>
                <a:lnTo>
                  <a:pt x="479043" y="138810"/>
                </a:lnTo>
                <a:lnTo>
                  <a:pt x="430276" y="124459"/>
                </a:lnTo>
                <a:close/>
              </a:path>
              <a:path w="817879" h="259714">
                <a:moveTo>
                  <a:pt x="515619" y="149478"/>
                </a:moveTo>
                <a:lnTo>
                  <a:pt x="512063" y="161670"/>
                </a:lnTo>
                <a:lnTo>
                  <a:pt x="560832" y="175894"/>
                </a:lnTo>
                <a:lnTo>
                  <a:pt x="564388" y="163702"/>
                </a:lnTo>
                <a:lnTo>
                  <a:pt x="515619" y="149478"/>
                </a:lnTo>
                <a:close/>
              </a:path>
              <a:path w="817879" h="259714">
                <a:moveTo>
                  <a:pt x="600963" y="174370"/>
                </a:moveTo>
                <a:lnTo>
                  <a:pt x="597408" y="186562"/>
                </a:lnTo>
                <a:lnTo>
                  <a:pt x="646176" y="200786"/>
                </a:lnTo>
                <a:lnTo>
                  <a:pt x="649732" y="188594"/>
                </a:lnTo>
                <a:lnTo>
                  <a:pt x="600963" y="174370"/>
                </a:lnTo>
                <a:close/>
              </a:path>
              <a:path w="817879" h="259714">
                <a:moveTo>
                  <a:pt x="755268" y="186308"/>
                </a:moveTo>
                <a:lnTo>
                  <a:pt x="733933" y="259460"/>
                </a:lnTo>
                <a:lnTo>
                  <a:pt x="817753" y="244220"/>
                </a:lnTo>
                <a:lnTo>
                  <a:pt x="755268" y="186308"/>
                </a:lnTo>
                <a:close/>
              </a:path>
              <a:path w="817879" h="259714">
                <a:moveTo>
                  <a:pt x="686308" y="199262"/>
                </a:moveTo>
                <a:lnTo>
                  <a:pt x="682752" y="211454"/>
                </a:lnTo>
                <a:lnTo>
                  <a:pt x="731519" y="225678"/>
                </a:lnTo>
                <a:lnTo>
                  <a:pt x="735076" y="213486"/>
                </a:lnTo>
                <a:lnTo>
                  <a:pt x="686308" y="19926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219316" y="4423283"/>
            <a:ext cx="830580" cy="76200"/>
          </a:xfrm>
          <a:custGeom>
            <a:avLst/>
            <a:gdLst/>
            <a:ahLst/>
            <a:cxnLst/>
            <a:rect l="l" t="t" r="r" b="b"/>
            <a:pathLst>
              <a:path w="830579" h="76200">
                <a:moveTo>
                  <a:pt x="254" y="15875"/>
                </a:moveTo>
                <a:lnTo>
                  <a:pt x="0" y="28575"/>
                </a:lnTo>
                <a:lnTo>
                  <a:pt x="50800" y="29591"/>
                </a:lnTo>
                <a:lnTo>
                  <a:pt x="51054" y="16891"/>
                </a:lnTo>
                <a:lnTo>
                  <a:pt x="254" y="15875"/>
                </a:lnTo>
                <a:close/>
              </a:path>
              <a:path w="830579" h="76200">
                <a:moveTo>
                  <a:pt x="89154" y="17780"/>
                </a:moveTo>
                <a:lnTo>
                  <a:pt x="88900" y="30480"/>
                </a:lnTo>
                <a:lnTo>
                  <a:pt x="139700" y="31496"/>
                </a:lnTo>
                <a:lnTo>
                  <a:pt x="139954" y="18796"/>
                </a:lnTo>
                <a:lnTo>
                  <a:pt x="89154" y="17780"/>
                </a:lnTo>
                <a:close/>
              </a:path>
              <a:path w="830579" h="76200">
                <a:moveTo>
                  <a:pt x="178054" y="19558"/>
                </a:moveTo>
                <a:lnTo>
                  <a:pt x="177800" y="32258"/>
                </a:lnTo>
                <a:lnTo>
                  <a:pt x="228600" y="33401"/>
                </a:lnTo>
                <a:lnTo>
                  <a:pt x="228854" y="20701"/>
                </a:lnTo>
                <a:lnTo>
                  <a:pt x="178054" y="19558"/>
                </a:lnTo>
                <a:close/>
              </a:path>
              <a:path w="830579" h="76200">
                <a:moveTo>
                  <a:pt x="266954" y="21463"/>
                </a:moveTo>
                <a:lnTo>
                  <a:pt x="266573" y="34163"/>
                </a:lnTo>
                <a:lnTo>
                  <a:pt x="317373" y="35306"/>
                </a:lnTo>
                <a:lnTo>
                  <a:pt x="317627" y="22606"/>
                </a:lnTo>
                <a:lnTo>
                  <a:pt x="266954" y="21463"/>
                </a:lnTo>
                <a:close/>
              </a:path>
              <a:path w="830579" h="76200">
                <a:moveTo>
                  <a:pt x="355727" y="23368"/>
                </a:moveTo>
                <a:lnTo>
                  <a:pt x="355473" y="36068"/>
                </a:lnTo>
                <a:lnTo>
                  <a:pt x="406273" y="37084"/>
                </a:lnTo>
                <a:lnTo>
                  <a:pt x="406527" y="24384"/>
                </a:lnTo>
                <a:lnTo>
                  <a:pt x="355727" y="23368"/>
                </a:lnTo>
                <a:close/>
              </a:path>
              <a:path w="830579" h="76200">
                <a:moveTo>
                  <a:pt x="444627" y="25273"/>
                </a:moveTo>
                <a:lnTo>
                  <a:pt x="444373" y="37973"/>
                </a:lnTo>
                <a:lnTo>
                  <a:pt x="495173" y="38989"/>
                </a:lnTo>
                <a:lnTo>
                  <a:pt x="495427" y="26289"/>
                </a:lnTo>
                <a:lnTo>
                  <a:pt x="444627" y="25273"/>
                </a:lnTo>
                <a:close/>
              </a:path>
              <a:path w="830579" h="76200">
                <a:moveTo>
                  <a:pt x="533527" y="27051"/>
                </a:moveTo>
                <a:lnTo>
                  <a:pt x="533273" y="39751"/>
                </a:lnTo>
                <a:lnTo>
                  <a:pt x="584073" y="40894"/>
                </a:lnTo>
                <a:lnTo>
                  <a:pt x="584327" y="28194"/>
                </a:lnTo>
                <a:lnTo>
                  <a:pt x="533527" y="27051"/>
                </a:lnTo>
                <a:close/>
              </a:path>
              <a:path w="830579" h="76200">
                <a:moveTo>
                  <a:pt x="622427" y="28956"/>
                </a:moveTo>
                <a:lnTo>
                  <a:pt x="622173" y="41656"/>
                </a:lnTo>
                <a:lnTo>
                  <a:pt x="672973" y="42672"/>
                </a:lnTo>
                <a:lnTo>
                  <a:pt x="673227" y="29972"/>
                </a:lnTo>
                <a:lnTo>
                  <a:pt x="622427" y="28956"/>
                </a:lnTo>
                <a:close/>
              </a:path>
              <a:path w="830579" h="76200">
                <a:moveTo>
                  <a:pt x="755014" y="0"/>
                </a:moveTo>
                <a:lnTo>
                  <a:pt x="754327" y="31721"/>
                </a:lnTo>
                <a:lnTo>
                  <a:pt x="762127" y="31877"/>
                </a:lnTo>
                <a:lnTo>
                  <a:pt x="761873" y="44577"/>
                </a:lnTo>
                <a:lnTo>
                  <a:pt x="754049" y="44577"/>
                </a:lnTo>
                <a:lnTo>
                  <a:pt x="753363" y="76200"/>
                </a:lnTo>
                <a:lnTo>
                  <a:pt x="819904" y="44577"/>
                </a:lnTo>
                <a:lnTo>
                  <a:pt x="761873" y="44577"/>
                </a:lnTo>
                <a:lnTo>
                  <a:pt x="754052" y="44420"/>
                </a:lnTo>
                <a:lnTo>
                  <a:pt x="820233" y="44420"/>
                </a:lnTo>
                <a:lnTo>
                  <a:pt x="830326" y="39624"/>
                </a:lnTo>
                <a:lnTo>
                  <a:pt x="755014" y="0"/>
                </a:lnTo>
                <a:close/>
              </a:path>
              <a:path w="830579" h="76200">
                <a:moveTo>
                  <a:pt x="754327" y="31721"/>
                </a:moveTo>
                <a:lnTo>
                  <a:pt x="754052" y="44420"/>
                </a:lnTo>
                <a:lnTo>
                  <a:pt x="761873" y="44577"/>
                </a:lnTo>
                <a:lnTo>
                  <a:pt x="762127" y="31877"/>
                </a:lnTo>
                <a:lnTo>
                  <a:pt x="754327" y="31721"/>
                </a:lnTo>
                <a:close/>
              </a:path>
              <a:path w="830579" h="76200">
                <a:moveTo>
                  <a:pt x="711327" y="30861"/>
                </a:moveTo>
                <a:lnTo>
                  <a:pt x="711073" y="43561"/>
                </a:lnTo>
                <a:lnTo>
                  <a:pt x="754052" y="44420"/>
                </a:lnTo>
                <a:lnTo>
                  <a:pt x="754327" y="31721"/>
                </a:lnTo>
                <a:lnTo>
                  <a:pt x="711327" y="3086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217920" y="4125595"/>
            <a:ext cx="793750" cy="226060"/>
          </a:xfrm>
          <a:custGeom>
            <a:avLst/>
            <a:gdLst/>
            <a:ahLst/>
            <a:cxnLst/>
            <a:rect l="l" t="t" r="r" b="b"/>
            <a:pathLst>
              <a:path w="793750" h="226060">
                <a:moveTo>
                  <a:pt x="49149" y="201040"/>
                </a:moveTo>
                <a:lnTo>
                  <a:pt x="0" y="213613"/>
                </a:lnTo>
                <a:lnTo>
                  <a:pt x="3047" y="225932"/>
                </a:lnTo>
                <a:lnTo>
                  <a:pt x="52324" y="213359"/>
                </a:lnTo>
                <a:lnTo>
                  <a:pt x="49149" y="201040"/>
                </a:lnTo>
                <a:close/>
              </a:path>
              <a:path w="793750" h="226060">
                <a:moveTo>
                  <a:pt x="135381" y="179196"/>
                </a:moveTo>
                <a:lnTo>
                  <a:pt x="86105" y="191642"/>
                </a:lnTo>
                <a:lnTo>
                  <a:pt x="89280" y="203961"/>
                </a:lnTo>
                <a:lnTo>
                  <a:pt x="138429" y="191515"/>
                </a:lnTo>
                <a:lnTo>
                  <a:pt x="135381" y="179196"/>
                </a:lnTo>
                <a:close/>
              </a:path>
              <a:path w="793750" h="226060">
                <a:moveTo>
                  <a:pt x="221487" y="157225"/>
                </a:moveTo>
                <a:lnTo>
                  <a:pt x="172212" y="169798"/>
                </a:lnTo>
                <a:lnTo>
                  <a:pt x="175387" y="182117"/>
                </a:lnTo>
                <a:lnTo>
                  <a:pt x="224662" y="169544"/>
                </a:lnTo>
                <a:lnTo>
                  <a:pt x="221487" y="157225"/>
                </a:lnTo>
                <a:close/>
              </a:path>
              <a:path w="793750" h="226060">
                <a:moveTo>
                  <a:pt x="307594" y="135254"/>
                </a:moveTo>
                <a:lnTo>
                  <a:pt x="258444" y="147827"/>
                </a:lnTo>
                <a:lnTo>
                  <a:pt x="261492" y="160146"/>
                </a:lnTo>
                <a:lnTo>
                  <a:pt x="310769" y="147573"/>
                </a:lnTo>
                <a:lnTo>
                  <a:pt x="307594" y="135254"/>
                </a:lnTo>
                <a:close/>
              </a:path>
              <a:path w="793750" h="226060">
                <a:moveTo>
                  <a:pt x="393826" y="113410"/>
                </a:moveTo>
                <a:lnTo>
                  <a:pt x="344550" y="125856"/>
                </a:lnTo>
                <a:lnTo>
                  <a:pt x="347725" y="138175"/>
                </a:lnTo>
                <a:lnTo>
                  <a:pt x="396875" y="125729"/>
                </a:lnTo>
                <a:lnTo>
                  <a:pt x="393826" y="113410"/>
                </a:lnTo>
                <a:close/>
              </a:path>
              <a:path w="793750" h="226060">
                <a:moveTo>
                  <a:pt x="479932" y="91439"/>
                </a:moveTo>
                <a:lnTo>
                  <a:pt x="430783" y="104012"/>
                </a:lnTo>
                <a:lnTo>
                  <a:pt x="433831" y="116331"/>
                </a:lnTo>
                <a:lnTo>
                  <a:pt x="483107" y="103758"/>
                </a:lnTo>
                <a:lnTo>
                  <a:pt x="479932" y="91439"/>
                </a:lnTo>
                <a:close/>
              </a:path>
              <a:path w="793750" h="226060">
                <a:moveTo>
                  <a:pt x="566165" y="69468"/>
                </a:moveTo>
                <a:lnTo>
                  <a:pt x="516889" y="82041"/>
                </a:lnTo>
                <a:lnTo>
                  <a:pt x="520064" y="94360"/>
                </a:lnTo>
                <a:lnTo>
                  <a:pt x="569213" y="81787"/>
                </a:lnTo>
                <a:lnTo>
                  <a:pt x="566165" y="69468"/>
                </a:lnTo>
                <a:close/>
              </a:path>
              <a:path w="793750" h="226060">
                <a:moveTo>
                  <a:pt x="652272" y="47624"/>
                </a:moveTo>
                <a:lnTo>
                  <a:pt x="602996" y="60070"/>
                </a:lnTo>
                <a:lnTo>
                  <a:pt x="606171" y="72389"/>
                </a:lnTo>
                <a:lnTo>
                  <a:pt x="655447" y="59943"/>
                </a:lnTo>
                <a:lnTo>
                  <a:pt x="652272" y="47624"/>
                </a:lnTo>
                <a:close/>
              </a:path>
              <a:path w="793750" h="226060">
                <a:moveTo>
                  <a:pt x="782622" y="27685"/>
                </a:moveTo>
                <a:lnTo>
                  <a:pt x="730630" y="27685"/>
                </a:lnTo>
                <a:lnTo>
                  <a:pt x="733678" y="40004"/>
                </a:lnTo>
                <a:lnTo>
                  <a:pt x="721405" y="43129"/>
                </a:lnTo>
                <a:lnTo>
                  <a:pt x="729233" y="73913"/>
                </a:lnTo>
                <a:lnTo>
                  <a:pt x="782622" y="27685"/>
                </a:lnTo>
                <a:close/>
              </a:path>
              <a:path w="793750" h="226060">
                <a:moveTo>
                  <a:pt x="718278" y="30831"/>
                </a:moveTo>
                <a:lnTo>
                  <a:pt x="689228" y="38226"/>
                </a:lnTo>
                <a:lnTo>
                  <a:pt x="692276" y="50545"/>
                </a:lnTo>
                <a:lnTo>
                  <a:pt x="721405" y="43129"/>
                </a:lnTo>
                <a:lnTo>
                  <a:pt x="718278" y="30831"/>
                </a:lnTo>
                <a:close/>
              </a:path>
              <a:path w="793750" h="226060">
                <a:moveTo>
                  <a:pt x="730630" y="27685"/>
                </a:moveTo>
                <a:lnTo>
                  <a:pt x="718278" y="30831"/>
                </a:lnTo>
                <a:lnTo>
                  <a:pt x="721405" y="43129"/>
                </a:lnTo>
                <a:lnTo>
                  <a:pt x="733678" y="40004"/>
                </a:lnTo>
                <a:lnTo>
                  <a:pt x="730630" y="27685"/>
                </a:lnTo>
                <a:close/>
              </a:path>
              <a:path w="793750" h="226060">
                <a:moveTo>
                  <a:pt x="710437" y="0"/>
                </a:moveTo>
                <a:lnTo>
                  <a:pt x="718278" y="30831"/>
                </a:lnTo>
                <a:lnTo>
                  <a:pt x="730630" y="27685"/>
                </a:lnTo>
                <a:lnTo>
                  <a:pt x="782622" y="27685"/>
                </a:lnTo>
                <a:lnTo>
                  <a:pt x="793623" y="18160"/>
                </a:lnTo>
                <a:lnTo>
                  <a:pt x="71043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15253" y="3911600"/>
            <a:ext cx="844550" cy="387350"/>
          </a:xfrm>
          <a:custGeom>
            <a:avLst/>
            <a:gdLst/>
            <a:ahLst/>
            <a:cxnLst/>
            <a:rect l="l" t="t" r="r" b="b"/>
            <a:pathLst>
              <a:path w="844550" h="387350">
                <a:moveTo>
                  <a:pt x="46355" y="354838"/>
                </a:moveTo>
                <a:lnTo>
                  <a:pt x="0" y="375538"/>
                </a:lnTo>
                <a:lnTo>
                  <a:pt x="5207" y="387223"/>
                </a:lnTo>
                <a:lnTo>
                  <a:pt x="51562" y="366394"/>
                </a:lnTo>
                <a:lnTo>
                  <a:pt x="46355" y="354838"/>
                </a:lnTo>
                <a:close/>
              </a:path>
              <a:path w="844550" h="387350">
                <a:moveTo>
                  <a:pt x="127508" y="318388"/>
                </a:moveTo>
                <a:lnTo>
                  <a:pt x="81152" y="339217"/>
                </a:lnTo>
                <a:lnTo>
                  <a:pt x="86360" y="350774"/>
                </a:lnTo>
                <a:lnTo>
                  <a:pt x="132714" y="329945"/>
                </a:lnTo>
                <a:lnTo>
                  <a:pt x="127508" y="318388"/>
                </a:lnTo>
                <a:close/>
              </a:path>
              <a:path w="844550" h="387350">
                <a:moveTo>
                  <a:pt x="208661" y="281939"/>
                </a:moveTo>
                <a:lnTo>
                  <a:pt x="162306" y="302768"/>
                </a:lnTo>
                <a:lnTo>
                  <a:pt x="167512" y="314325"/>
                </a:lnTo>
                <a:lnTo>
                  <a:pt x="213868" y="293497"/>
                </a:lnTo>
                <a:lnTo>
                  <a:pt x="208661" y="281939"/>
                </a:lnTo>
                <a:close/>
              </a:path>
              <a:path w="844550" h="387350">
                <a:moveTo>
                  <a:pt x="289687" y="245491"/>
                </a:moveTo>
                <a:lnTo>
                  <a:pt x="243332" y="266319"/>
                </a:lnTo>
                <a:lnTo>
                  <a:pt x="248538" y="277875"/>
                </a:lnTo>
                <a:lnTo>
                  <a:pt x="294894" y="257048"/>
                </a:lnTo>
                <a:lnTo>
                  <a:pt x="289687" y="245491"/>
                </a:lnTo>
                <a:close/>
              </a:path>
              <a:path w="844550" h="387350">
                <a:moveTo>
                  <a:pt x="370840" y="209169"/>
                </a:moveTo>
                <a:lnTo>
                  <a:pt x="324485" y="229869"/>
                </a:lnTo>
                <a:lnTo>
                  <a:pt x="329692" y="241554"/>
                </a:lnTo>
                <a:lnTo>
                  <a:pt x="376047" y="220725"/>
                </a:lnTo>
                <a:lnTo>
                  <a:pt x="370840" y="209169"/>
                </a:lnTo>
                <a:close/>
              </a:path>
              <a:path w="844550" h="387350">
                <a:moveTo>
                  <a:pt x="451866" y="172719"/>
                </a:moveTo>
                <a:lnTo>
                  <a:pt x="405511" y="193548"/>
                </a:lnTo>
                <a:lnTo>
                  <a:pt x="410718" y="205105"/>
                </a:lnTo>
                <a:lnTo>
                  <a:pt x="457073" y="184276"/>
                </a:lnTo>
                <a:lnTo>
                  <a:pt x="451866" y="172719"/>
                </a:lnTo>
                <a:close/>
              </a:path>
              <a:path w="844550" h="387350">
                <a:moveTo>
                  <a:pt x="533019" y="136270"/>
                </a:moveTo>
                <a:lnTo>
                  <a:pt x="486664" y="157099"/>
                </a:lnTo>
                <a:lnTo>
                  <a:pt x="491871" y="168656"/>
                </a:lnTo>
                <a:lnTo>
                  <a:pt x="538226" y="147827"/>
                </a:lnTo>
                <a:lnTo>
                  <a:pt x="533019" y="136270"/>
                </a:lnTo>
                <a:close/>
              </a:path>
              <a:path w="844550" h="387350">
                <a:moveTo>
                  <a:pt x="614045" y="99822"/>
                </a:moveTo>
                <a:lnTo>
                  <a:pt x="567690" y="120650"/>
                </a:lnTo>
                <a:lnTo>
                  <a:pt x="572897" y="132206"/>
                </a:lnTo>
                <a:lnTo>
                  <a:pt x="619251" y="111379"/>
                </a:lnTo>
                <a:lnTo>
                  <a:pt x="614045" y="99822"/>
                </a:lnTo>
                <a:close/>
              </a:path>
              <a:path w="844550" h="387350">
                <a:moveTo>
                  <a:pt x="695198" y="63373"/>
                </a:moveTo>
                <a:lnTo>
                  <a:pt x="648843" y="84200"/>
                </a:lnTo>
                <a:lnTo>
                  <a:pt x="654050" y="95885"/>
                </a:lnTo>
                <a:lnTo>
                  <a:pt x="700404" y="75056"/>
                </a:lnTo>
                <a:lnTo>
                  <a:pt x="695198" y="63373"/>
                </a:lnTo>
                <a:close/>
              </a:path>
              <a:path w="844550" h="387350">
                <a:moveTo>
                  <a:pt x="824847" y="27050"/>
                </a:moveTo>
                <a:lnTo>
                  <a:pt x="776351" y="27050"/>
                </a:lnTo>
                <a:lnTo>
                  <a:pt x="781430" y="38607"/>
                </a:lnTo>
                <a:lnTo>
                  <a:pt x="777176" y="40524"/>
                </a:lnTo>
                <a:lnTo>
                  <a:pt x="790194" y="69468"/>
                </a:lnTo>
                <a:lnTo>
                  <a:pt x="824847" y="27050"/>
                </a:lnTo>
                <a:close/>
              </a:path>
              <a:path w="844550" h="387350">
                <a:moveTo>
                  <a:pt x="771997" y="29007"/>
                </a:moveTo>
                <a:lnTo>
                  <a:pt x="729996" y="47879"/>
                </a:lnTo>
                <a:lnTo>
                  <a:pt x="735202" y="59436"/>
                </a:lnTo>
                <a:lnTo>
                  <a:pt x="777176" y="40524"/>
                </a:lnTo>
                <a:lnTo>
                  <a:pt x="771997" y="29007"/>
                </a:lnTo>
                <a:close/>
              </a:path>
              <a:path w="844550" h="387350">
                <a:moveTo>
                  <a:pt x="776351" y="27050"/>
                </a:moveTo>
                <a:lnTo>
                  <a:pt x="771997" y="29007"/>
                </a:lnTo>
                <a:lnTo>
                  <a:pt x="777176" y="40524"/>
                </a:lnTo>
                <a:lnTo>
                  <a:pt x="781430" y="38607"/>
                </a:lnTo>
                <a:lnTo>
                  <a:pt x="776351" y="27050"/>
                </a:lnTo>
                <a:close/>
              </a:path>
              <a:path w="844550" h="387350">
                <a:moveTo>
                  <a:pt x="758951" y="0"/>
                </a:moveTo>
                <a:lnTo>
                  <a:pt x="771997" y="29007"/>
                </a:lnTo>
                <a:lnTo>
                  <a:pt x="776351" y="27050"/>
                </a:lnTo>
                <a:lnTo>
                  <a:pt x="824847" y="27050"/>
                </a:lnTo>
                <a:lnTo>
                  <a:pt x="844042" y="3556"/>
                </a:lnTo>
                <a:lnTo>
                  <a:pt x="75895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02426" y="3738371"/>
            <a:ext cx="857885" cy="523240"/>
          </a:xfrm>
          <a:custGeom>
            <a:avLst/>
            <a:gdLst/>
            <a:ahLst/>
            <a:cxnLst/>
            <a:rect l="l" t="t" r="r" b="b"/>
            <a:pathLst>
              <a:path w="857884" h="523239">
                <a:moveTo>
                  <a:pt x="43434" y="485775"/>
                </a:moveTo>
                <a:lnTo>
                  <a:pt x="0" y="512063"/>
                </a:lnTo>
                <a:lnTo>
                  <a:pt x="6603" y="522985"/>
                </a:lnTo>
                <a:lnTo>
                  <a:pt x="50037" y="496569"/>
                </a:lnTo>
                <a:lnTo>
                  <a:pt x="43434" y="485775"/>
                </a:lnTo>
                <a:close/>
              </a:path>
              <a:path w="857884" h="523239">
                <a:moveTo>
                  <a:pt x="119507" y="439673"/>
                </a:moveTo>
                <a:lnTo>
                  <a:pt x="76073" y="465963"/>
                </a:lnTo>
                <a:lnTo>
                  <a:pt x="82676" y="476884"/>
                </a:lnTo>
                <a:lnTo>
                  <a:pt x="126111" y="450595"/>
                </a:lnTo>
                <a:lnTo>
                  <a:pt x="119507" y="439673"/>
                </a:lnTo>
                <a:close/>
              </a:path>
              <a:path w="857884" h="523239">
                <a:moveTo>
                  <a:pt x="195452" y="393572"/>
                </a:moveTo>
                <a:lnTo>
                  <a:pt x="152019" y="419988"/>
                </a:lnTo>
                <a:lnTo>
                  <a:pt x="158623" y="430783"/>
                </a:lnTo>
                <a:lnTo>
                  <a:pt x="202057" y="404494"/>
                </a:lnTo>
                <a:lnTo>
                  <a:pt x="195452" y="393572"/>
                </a:lnTo>
                <a:close/>
              </a:path>
              <a:path w="857884" h="523239">
                <a:moveTo>
                  <a:pt x="271525" y="347598"/>
                </a:moveTo>
                <a:lnTo>
                  <a:pt x="228091" y="373888"/>
                </a:lnTo>
                <a:lnTo>
                  <a:pt x="234696" y="384682"/>
                </a:lnTo>
                <a:lnTo>
                  <a:pt x="278129" y="358394"/>
                </a:lnTo>
                <a:lnTo>
                  <a:pt x="271525" y="347598"/>
                </a:lnTo>
                <a:close/>
              </a:path>
              <a:path w="857884" h="523239">
                <a:moveTo>
                  <a:pt x="347599" y="301497"/>
                </a:moveTo>
                <a:lnTo>
                  <a:pt x="304165" y="327786"/>
                </a:lnTo>
                <a:lnTo>
                  <a:pt x="310769" y="338708"/>
                </a:lnTo>
                <a:lnTo>
                  <a:pt x="354202" y="312292"/>
                </a:lnTo>
                <a:lnTo>
                  <a:pt x="347599" y="301497"/>
                </a:lnTo>
                <a:close/>
              </a:path>
              <a:path w="857884" h="523239">
                <a:moveTo>
                  <a:pt x="423545" y="255396"/>
                </a:moveTo>
                <a:lnTo>
                  <a:pt x="380110" y="281685"/>
                </a:lnTo>
                <a:lnTo>
                  <a:pt x="386715" y="292607"/>
                </a:lnTo>
                <a:lnTo>
                  <a:pt x="430149" y="266319"/>
                </a:lnTo>
                <a:lnTo>
                  <a:pt x="423545" y="255396"/>
                </a:lnTo>
                <a:close/>
              </a:path>
              <a:path w="857884" h="523239">
                <a:moveTo>
                  <a:pt x="499618" y="209295"/>
                </a:moveTo>
                <a:lnTo>
                  <a:pt x="456183" y="235711"/>
                </a:lnTo>
                <a:lnTo>
                  <a:pt x="462788" y="246506"/>
                </a:lnTo>
                <a:lnTo>
                  <a:pt x="506222" y="220217"/>
                </a:lnTo>
                <a:lnTo>
                  <a:pt x="499618" y="209295"/>
                </a:lnTo>
                <a:close/>
              </a:path>
              <a:path w="857884" h="523239">
                <a:moveTo>
                  <a:pt x="575691" y="163321"/>
                </a:moveTo>
                <a:lnTo>
                  <a:pt x="532256" y="189610"/>
                </a:lnTo>
                <a:lnTo>
                  <a:pt x="538860" y="200405"/>
                </a:lnTo>
                <a:lnTo>
                  <a:pt x="582295" y="174116"/>
                </a:lnTo>
                <a:lnTo>
                  <a:pt x="575691" y="163321"/>
                </a:lnTo>
                <a:close/>
              </a:path>
              <a:path w="857884" h="523239">
                <a:moveTo>
                  <a:pt x="651764" y="117220"/>
                </a:moveTo>
                <a:lnTo>
                  <a:pt x="608202" y="143509"/>
                </a:lnTo>
                <a:lnTo>
                  <a:pt x="614806" y="154431"/>
                </a:lnTo>
                <a:lnTo>
                  <a:pt x="658241" y="128015"/>
                </a:lnTo>
                <a:lnTo>
                  <a:pt x="651764" y="117220"/>
                </a:lnTo>
                <a:close/>
              </a:path>
              <a:path w="857884" h="523239">
                <a:moveTo>
                  <a:pt x="727709" y="71119"/>
                </a:moveTo>
                <a:lnTo>
                  <a:pt x="684276" y="97408"/>
                </a:lnTo>
                <a:lnTo>
                  <a:pt x="690879" y="108330"/>
                </a:lnTo>
                <a:lnTo>
                  <a:pt x="734314" y="82041"/>
                </a:lnTo>
                <a:lnTo>
                  <a:pt x="727709" y="71119"/>
                </a:lnTo>
                <a:close/>
              </a:path>
              <a:path w="857884" h="523239">
                <a:moveTo>
                  <a:pt x="840087" y="27431"/>
                </a:moveTo>
                <a:lnTo>
                  <a:pt x="799719" y="27431"/>
                </a:lnTo>
                <a:lnTo>
                  <a:pt x="806323" y="38353"/>
                </a:lnTo>
                <a:lnTo>
                  <a:pt x="795457" y="44943"/>
                </a:lnTo>
                <a:lnTo>
                  <a:pt x="811910" y="72135"/>
                </a:lnTo>
                <a:lnTo>
                  <a:pt x="840087" y="27431"/>
                </a:lnTo>
                <a:close/>
              </a:path>
              <a:path w="857884" h="523239">
                <a:moveTo>
                  <a:pt x="788866" y="34048"/>
                </a:moveTo>
                <a:lnTo>
                  <a:pt x="760349" y="51434"/>
                </a:lnTo>
                <a:lnTo>
                  <a:pt x="766952" y="62229"/>
                </a:lnTo>
                <a:lnTo>
                  <a:pt x="795457" y="44943"/>
                </a:lnTo>
                <a:lnTo>
                  <a:pt x="788866" y="34048"/>
                </a:lnTo>
                <a:close/>
              </a:path>
              <a:path w="857884" h="523239">
                <a:moveTo>
                  <a:pt x="799719" y="27431"/>
                </a:moveTo>
                <a:lnTo>
                  <a:pt x="788866" y="34048"/>
                </a:lnTo>
                <a:lnTo>
                  <a:pt x="795457" y="44943"/>
                </a:lnTo>
                <a:lnTo>
                  <a:pt x="806323" y="38353"/>
                </a:lnTo>
                <a:lnTo>
                  <a:pt x="799719" y="27431"/>
                </a:lnTo>
                <a:close/>
              </a:path>
              <a:path w="857884" h="523239">
                <a:moveTo>
                  <a:pt x="857376" y="0"/>
                </a:moveTo>
                <a:lnTo>
                  <a:pt x="772414" y="6857"/>
                </a:lnTo>
                <a:lnTo>
                  <a:pt x="788866" y="34048"/>
                </a:lnTo>
                <a:lnTo>
                  <a:pt x="799719" y="27431"/>
                </a:lnTo>
                <a:lnTo>
                  <a:pt x="840087" y="27431"/>
                </a:lnTo>
                <a:lnTo>
                  <a:pt x="85737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62421" y="3569208"/>
            <a:ext cx="888365" cy="631190"/>
          </a:xfrm>
          <a:custGeom>
            <a:avLst/>
            <a:gdLst/>
            <a:ahLst/>
            <a:cxnLst/>
            <a:rect l="l" t="t" r="r" b="b"/>
            <a:pathLst>
              <a:path w="888365" h="631189">
                <a:moveTo>
                  <a:pt x="41528" y="590930"/>
                </a:moveTo>
                <a:lnTo>
                  <a:pt x="0" y="620267"/>
                </a:lnTo>
                <a:lnTo>
                  <a:pt x="7365" y="630681"/>
                </a:lnTo>
                <a:lnTo>
                  <a:pt x="48767" y="601344"/>
                </a:lnTo>
                <a:lnTo>
                  <a:pt x="41528" y="590930"/>
                </a:lnTo>
                <a:close/>
              </a:path>
              <a:path w="888365" h="631189">
                <a:moveTo>
                  <a:pt x="114045" y="539622"/>
                </a:moveTo>
                <a:lnTo>
                  <a:pt x="72643" y="568959"/>
                </a:lnTo>
                <a:lnTo>
                  <a:pt x="79882" y="579373"/>
                </a:lnTo>
                <a:lnTo>
                  <a:pt x="121412" y="550036"/>
                </a:lnTo>
                <a:lnTo>
                  <a:pt x="114045" y="539622"/>
                </a:lnTo>
                <a:close/>
              </a:path>
              <a:path w="888365" h="631189">
                <a:moveTo>
                  <a:pt x="186689" y="488314"/>
                </a:moveTo>
                <a:lnTo>
                  <a:pt x="145161" y="517651"/>
                </a:lnTo>
                <a:lnTo>
                  <a:pt x="152526" y="527938"/>
                </a:lnTo>
                <a:lnTo>
                  <a:pt x="193928" y="498601"/>
                </a:lnTo>
                <a:lnTo>
                  <a:pt x="186689" y="488314"/>
                </a:lnTo>
                <a:close/>
              </a:path>
              <a:path w="888365" h="631189">
                <a:moveTo>
                  <a:pt x="259206" y="436879"/>
                </a:moveTo>
                <a:lnTo>
                  <a:pt x="217804" y="466216"/>
                </a:lnTo>
                <a:lnTo>
                  <a:pt x="225043" y="476630"/>
                </a:lnTo>
                <a:lnTo>
                  <a:pt x="266573" y="447293"/>
                </a:lnTo>
                <a:lnTo>
                  <a:pt x="259206" y="436879"/>
                </a:lnTo>
                <a:close/>
              </a:path>
              <a:path w="888365" h="631189">
                <a:moveTo>
                  <a:pt x="331850" y="385571"/>
                </a:moveTo>
                <a:lnTo>
                  <a:pt x="290321" y="414908"/>
                </a:lnTo>
                <a:lnTo>
                  <a:pt x="297688" y="425322"/>
                </a:lnTo>
                <a:lnTo>
                  <a:pt x="339089" y="395985"/>
                </a:lnTo>
                <a:lnTo>
                  <a:pt x="331850" y="385571"/>
                </a:lnTo>
                <a:close/>
              </a:path>
              <a:path w="888365" h="631189">
                <a:moveTo>
                  <a:pt x="404368" y="334263"/>
                </a:moveTo>
                <a:lnTo>
                  <a:pt x="362838" y="363600"/>
                </a:lnTo>
                <a:lnTo>
                  <a:pt x="370204" y="374014"/>
                </a:lnTo>
                <a:lnTo>
                  <a:pt x="411733" y="344677"/>
                </a:lnTo>
                <a:lnTo>
                  <a:pt x="404368" y="334263"/>
                </a:lnTo>
                <a:close/>
              </a:path>
              <a:path w="888365" h="631189">
                <a:moveTo>
                  <a:pt x="477011" y="282955"/>
                </a:moveTo>
                <a:lnTo>
                  <a:pt x="435482" y="312292"/>
                </a:lnTo>
                <a:lnTo>
                  <a:pt x="442849" y="322579"/>
                </a:lnTo>
                <a:lnTo>
                  <a:pt x="484250" y="293242"/>
                </a:lnTo>
                <a:lnTo>
                  <a:pt x="477011" y="282955"/>
                </a:lnTo>
                <a:close/>
              </a:path>
              <a:path w="888365" h="631189">
                <a:moveTo>
                  <a:pt x="549528" y="231520"/>
                </a:moveTo>
                <a:lnTo>
                  <a:pt x="508000" y="260857"/>
                </a:lnTo>
                <a:lnTo>
                  <a:pt x="515365" y="271271"/>
                </a:lnTo>
                <a:lnTo>
                  <a:pt x="556895" y="241934"/>
                </a:lnTo>
                <a:lnTo>
                  <a:pt x="549528" y="231520"/>
                </a:lnTo>
                <a:close/>
              </a:path>
              <a:path w="888365" h="631189">
                <a:moveTo>
                  <a:pt x="622046" y="180212"/>
                </a:moveTo>
                <a:lnTo>
                  <a:pt x="580644" y="209549"/>
                </a:lnTo>
                <a:lnTo>
                  <a:pt x="588009" y="219963"/>
                </a:lnTo>
                <a:lnTo>
                  <a:pt x="629411" y="190626"/>
                </a:lnTo>
                <a:lnTo>
                  <a:pt x="622046" y="180212"/>
                </a:lnTo>
                <a:close/>
              </a:path>
              <a:path w="888365" h="631189">
                <a:moveTo>
                  <a:pt x="694689" y="128904"/>
                </a:moveTo>
                <a:lnTo>
                  <a:pt x="653160" y="158241"/>
                </a:lnTo>
                <a:lnTo>
                  <a:pt x="660526" y="168655"/>
                </a:lnTo>
                <a:lnTo>
                  <a:pt x="702055" y="139318"/>
                </a:lnTo>
                <a:lnTo>
                  <a:pt x="694689" y="128904"/>
                </a:lnTo>
                <a:close/>
              </a:path>
              <a:path w="888365" h="631189">
                <a:moveTo>
                  <a:pt x="767206" y="77596"/>
                </a:moveTo>
                <a:lnTo>
                  <a:pt x="725804" y="106933"/>
                </a:lnTo>
                <a:lnTo>
                  <a:pt x="733171" y="117220"/>
                </a:lnTo>
                <a:lnTo>
                  <a:pt x="774573" y="87883"/>
                </a:lnTo>
                <a:lnTo>
                  <a:pt x="767206" y="77596"/>
                </a:lnTo>
                <a:close/>
              </a:path>
              <a:path w="888365" h="631189">
                <a:moveTo>
                  <a:pt x="871016" y="31495"/>
                </a:moveTo>
                <a:lnTo>
                  <a:pt x="832357" y="31495"/>
                </a:lnTo>
                <a:lnTo>
                  <a:pt x="839724" y="41909"/>
                </a:lnTo>
                <a:lnTo>
                  <a:pt x="829380" y="49204"/>
                </a:lnTo>
                <a:lnTo>
                  <a:pt x="847725" y="75056"/>
                </a:lnTo>
                <a:lnTo>
                  <a:pt x="871016" y="31495"/>
                </a:lnTo>
                <a:close/>
              </a:path>
              <a:path w="888365" h="631189">
                <a:moveTo>
                  <a:pt x="822016" y="38827"/>
                </a:moveTo>
                <a:lnTo>
                  <a:pt x="798322" y="55625"/>
                </a:lnTo>
                <a:lnTo>
                  <a:pt x="805687" y="65912"/>
                </a:lnTo>
                <a:lnTo>
                  <a:pt x="829380" y="49204"/>
                </a:lnTo>
                <a:lnTo>
                  <a:pt x="822016" y="38827"/>
                </a:lnTo>
                <a:close/>
              </a:path>
              <a:path w="888365" h="631189">
                <a:moveTo>
                  <a:pt x="832357" y="31495"/>
                </a:moveTo>
                <a:lnTo>
                  <a:pt x="822016" y="38827"/>
                </a:lnTo>
                <a:lnTo>
                  <a:pt x="829380" y="49204"/>
                </a:lnTo>
                <a:lnTo>
                  <a:pt x="839724" y="41909"/>
                </a:lnTo>
                <a:lnTo>
                  <a:pt x="832357" y="31495"/>
                </a:lnTo>
                <a:close/>
              </a:path>
              <a:path w="888365" h="631189">
                <a:moveTo>
                  <a:pt x="887856" y="0"/>
                </a:moveTo>
                <a:lnTo>
                  <a:pt x="803655" y="12953"/>
                </a:lnTo>
                <a:lnTo>
                  <a:pt x="822016" y="38827"/>
                </a:lnTo>
                <a:lnTo>
                  <a:pt x="832357" y="31495"/>
                </a:lnTo>
                <a:lnTo>
                  <a:pt x="871016" y="31495"/>
                </a:lnTo>
                <a:lnTo>
                  <a:pt x="88785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96508" y="3392423"/>
            <a:ext cx="944244" cy="786130"/>
          </a:xfrm>
          <a:custGeom>
            <a:avLst/>
            <a:gdLst/>
            <a:ahLst/>
            <a:cxnLst/>
            <a:rect l="l" t="t" r="r" b="b"/>
            <a:pathLst>
              <a:path w="944245" h="786129">
                <a:moveTo>
                  <a:pt x="39115" y="743712"/>
                </a:moveTo>
                <a:lnTo>
                  <a:pt x="0" y="776224"/>
                </a:lnTo>
                <a:lnTo>
                  <a:pt x="8127" y="785876"/>
                </a:lnTo>
                <a:lnTo>
                  <a:pt x="47243" y="753490"/>
                </a:lnTo>
                <a:lnTo>
                  <a:pt x="39115" y="743712"/>
                </a:lnTo>
                <a:close/>
              </a:path>
              <a:path w="944245" h="786129">
                <a:moveTo>
                  <a:pt x="107441" y="686815"/>
                </a:moveTo>
                <a:lnTo>
                  <a:pt x="68325" y="719327"/>
                </a:lnTo>
                <a:lnTo>
                  <a:pt x="76453" y="729107"/>
                </a:lnTo>
                <a:lnTo>
                  <a:pt x="115569" y="696594"/>
                </a:lnTo>
                <a:lnTo>
                  <a:pt x="107441" y="686815"/>
                </a:lnTo>
                <a:close/>
              </a:path>
              <a:path w="944245" h="786129">
                <a:moveTo>
                  <a:pt x="175767" y="630046"/>
                </a:moveTo>
                <a:lnTo>
                  <a:pt x="136778" y="662558"/>
                </a:lnTo>
                <a:lnTo>
                  <a:pt x="144906" y="672338"/>
                </a:lnTo>
                <a:lnTo>
                  <a:pt x="183895" y="639826"/>
                </a:lnTo>
                <a:lnTo>
                  <a:pt x="175767" y="630046"/>
                </a:lnTo>
                <a:close/>
              </a:path>
              <a:path w="944245" h="786129">
                <a:moveTo>
                  <a:pt x="244220" y="573277"/>
                </a:moveTo>
                <a:lnTo>
                  <a:pt x="205104" y="605663"/>
                </a:lnTo>
                <a:lnTo>
                  <a:pt x="213232" y="615442"/>
                </a:lnTo>
                <a:lnTo>
                  <a:pt x="252349" y="583057"/>
                </a:lnTo>
                <a:lnTo>
                  <a:pt x="244220" y="573277"/>
                </a:lnTo>
                <a:close/>
              </a:path>
              <a:path w="944245" h="786129">
                <a:moveTo>
                  <a:pt x="312546" y="516381"/>
                </a:moveTo>
                <a:lnTo>
                  <a:pt x="273430" y="548894"/>
                </a:lnTo>
                <a:lnTo>
                  <a:pt x="281558" y="558673"/>
                </a:lnTo>
                <a:lnTo>
                  <a:pt x="320675" y="526161"/>
                </a:lnTo>
                <a:lnTo>
                  <a:pt x="312546" y="516381"/>
                </a:lnTo>
                <a:close/>
              </a:path>
              <a:path w="944245" h="786129">
                <a:moveTo>
                  <a:pt x="380872" y="459613"/>
                </a:moveTo>
                <a:lnTo>
                  <a:pt x="341883" y="491998"/>
                </a:lnTo>
                <a:lnTo>
                  <a:pt x="350012" y="501776"/>
                </a:lnTo>
                <a:lnTo>
                  <a:pt x="389000" y="469392"/>
                </a:lnTo>
                <a:lnTo>
                  <a:pt x="380872" y="459613"/>
                </a:lnTo>
                <a:close/>
              </a:path>
              <a:path w="944245" h="786129">
                <a:moveTo>
                  <a:pt x="449325" y="402717"/>
                </a:moveTo>
                <a:lnTo>
                  <a:pt x="410210" y="435228"/>
                </a:lnTo>
                <a:lnTo>
                  <a:pt x="418338" y="445007"/>
                </a:lnTo>
                <a:lnTo>
                  <a:pt x="457453" y="412495"/>
                </a:lnTo>
                <a:lnTo>
                  <a:pt x="449325" y="402717"/>
                </a:lnTo>
                <a:close/>
              </a:path>
              <a:path w="944245" h="786129">
                <a:moveTo>
                  <a:pt x="517651" y="345948"/>
                </a:moveTo>
                <a:lnTo>
                  <a:pt x="478536" y="378459"/>
                </a:lnTo>
                <a:lnTo>
                  <a:pt x="486663" y="388238"/>
                </a:lnTo>
                <a:lnTo>
                  <a:pt x="525780" y="355726"/>
                </a:lnTo>
                <a:lnTo>
                  <a:pt x="517651" y="345948"/>
                </a:lnTo>
                <a:close/>
              </a:path>
              <a:path w="944245" h="786129">
                <a:moveTo>
                  <a:pt x="585977" y="289178"/>
                </a:moveTo>
                <a:lnTo>
                  <a:pt x="546988" y="321563"/>
                </a:lnTo>
                <a:lnTo>
                  <a:pt x="555116" y="331343"/>
                </a:lnTo>
                <a:lnTo>
                  <a:pt x="594106" y="298831"/>
                </a:lnTo>
                <a:lnTo>
                  <a:pt x="585977" y="289178"/>
                </a:lnTo>
                <a:close/>
              </a:path>
              <a:path w="944245" h="786129">
                <a:moveTo>
                  <a:pt x="654431" y="232282"/>
                </a:moveTo>
                <a:lnTo>
                  <a:pt x="615314" y="264794"/>
                </a:lnTo>
                <a:lnTo>
                  <a:pt x="623442" y="274574"/>
                </a:lnTo>
                <a:lnTo>
                  <a:pt x="662559" y="242062"/>
                </a:lnTo>
                <a:lnTo>
                  <a:pt x="654431" y="232282"/>
                </a:lnTo>
                <a:close/>
              </a:path>
              <a:path w="944245" h="786129">
                <a:moveTo>
                  <a:pt x="722757" y="175513"/>
                </a:moveTo>
                <a:lnTo>
                  <a:pt x="683767" y="207899"/>
                </a:lnTo>
                <a:lnTo>
                  <a:pt x="691768" y="217677"/>
                </a:lnTo>
                <a:lnTo>
                  <a:pt x="730885" y="185292"/>
                </a:lnTo>
                <a:lnTo>
                  <a:pt x="722757" y="175513"/>
                </a:lnTo>
                <a:close/>
              </a:path>
              <a:path w="944245" h="786129">
                <a:moveTo>
                  <a:pt x="791210" y="118617"/>
                </a:moveTo>
                <a:lnTo>
                  <a:pt x="752093" y="151129"/>
                </a:lnTo>
                <a:lnTo>
                  <a:pt x="760221" y="160909"/>
                </a:lnTo>
                <a:lnTo>
                  <a:pt x="799211" y="128397"/>
                </a:lnTo>
                <a:lnTo>
                  <a:pt x="791210" y="118617"/>
                </a:lnTo>
                <a:close/>
              </a:path>
              <a:path w="944245" h="786129">
                <a:moveTo>
                  <a:pt x="859536" y="61849"/>
                </a:moveTo>
                <a:lnTo>
                  <a:pt x="820419" y="94361"/>
                </a:lnTo>
                <a:lnTo>
                  <a:pt x="828547" y="104012"/>
                </a:lnTo>
                <a:lnTo>
                  <a:pt x="867663" y="71627"/>
                </a:lnTo>
                <a:lnTo>
                  <a:pt x="859536" y="61849"/>
                </a:lnTo>
                <a:close/>
              </a:path>
              <a:path w="944245" h="786129">
                <a:moveTo>
                  <a:pt x="943863" y="0"/>
                </a:moveTo>
                <a:lnTo>
                  <a:pt x="860933" y="19430"/>
                </a:lnTo>
                <a:lnTo>
                  <a:pt x="909573" y="77977"/>
                </a:lnTo>
                <a:lnTo>
                  <a:pt x="923088" y="47243"/>
                </a:lnTo>
                <a:lnTo>
                  <a:pt x="896873" y="47243"/>
                </a:lnTo>
                <a:lnTo>
                  <a:pt x="888872" y="37464"/>
                </a:lnTo>
                <a:lnTo>
                  <a:pt x="890905" y="35687"/>
                </a:lnTo>
                <a:lnTo>
                  <a:pt x="928171" y="35687"/>
                </a:lnTo>
                <a:lnTo>
                  <a:pt x="943863" y="0"/>
                </a:lnTo>
                <a:close/>
              </a:path>
              <a:path w="944245" h="786129">
                <a:moveTo>
                  <a:pt x="890905" y="35687"/>
                </a:moveTo>
                <a:lnTo>
                  <a:pt x="888872" y="37464"/>
                </a:lnTo>
                <a:lnTo>
                  <a:pt x="896873" y="47243"/>
                </a:lnTo>
                <a:lnTo>
                  <a:pt x="899033" y="45465"/>
                </a:lnTo>
                <a:lnTo>
                  <a:pt x="890905" y="35687"/>
                </a:lnTo>
                <a:close/>
              </a:path>
              <a:path w="944245" h="786129">
                <a:moveTo>
                  <a:pt x="928171" y="35687"/>
                </a:moveTo>
                <a:lnTo>
                  <a:pt x="890905" y="35687"/>
                </a:lnTo>
                <a:lnTo>
                  <a:pt x="899033" y="45465"/>
                </a:lnTo>
                <a:lnTo>
                  <a:pt x="896873" y="47243"/>
                </a:lnTo>
                <a:lnTo>
                  <a:pt x="923088" y="47243"/>
                </a:lnTo>
                <a:lnTo>
                  <a:pt x="928171" y="3568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97523" y="5670803"/>
            <a:ext cx="1355090" cy="551815"/>
          </a:xfrm>
          <a:custGeom>
            <a:avLst/>
            <a:gdLst/>
            <a:ahLst/>
            <a:cxnLst/>
            <a:rect l="l" t="t" r="r" b="b"/>
            <a:pathLst>
              <a:path w="1355090" h="551814">
                <a:moveTo>
                  <a:pt x="1262887" y="0"/>
                </a:moveTo>
                <a:lnTo>
                  <a:pt x="91948" y="0"/>
                </a:lnTo>
                <a:lnTo>
                  <a:pt x="56149" y="7226"/>
                </a:lnTo>
                <a:lnTo>
                  <a:pt x="26924" y="26933"/>
                </a:lnTo>
                <a:lnTo>
                  <a:pt x="7223" y="56160"/>
                </a:lnTo>
                <a:lnTo>
                  <a:pt x="0" y="91948"/>
                </a:lnTo>
                <a:lnTo>
                  <a:pt x="0" y="459740"/>
                </a:lnTo>
                <a:lnTo>
                  <a:pt x="7223" y="495527"/>
                </a:lnTo>
                <a:lnTo>
                  <a:pt x="26924" y="524754"/>
                </a:lnTo>
                <a:lnTo>
                  <a:pt x="56149" y="544461"/>
                </a:lnTo>
                <a:lnTo>
                  <a:pt x="91948" y="551688"/>
                </a:lnTo>
                <a:lnTo>
                  <a:pt x="1262887" y="551688"/>
                </a:lnTo>
                <a:lnTo>
                  <a:pt x="1298686" y="544461"/>
                </a:lnTo>
                <a:lnTo>
                  <a:pt x="1327911" y="524754"/>
                </a:lnTo>
                <a:lnTo>
                  <a:pt x="1347612" y="495527"/>
                </a:lnTo>
                <a:lnTo>
                  <a:pt x="1354835" y="459740"/>
                </a:lnTo>
                <a:lnTo>
                  <a:pt x="1354835" y="91948"/>
                </a:lnTo>
                <a:lnTo>
                  <a:pt x="1347612" y="56160"/>
                </a:lnTo>
                <a:lnTo>
                  <a:pt x="1327911" y="26933"/>
                </a:lnTo>
                <a:lnTo>
                  <a:pt x="1298686" y="7226"/>
                </a:lnTo>
                <a:lnTo>
                  <a:pt x="1262887" y="0"/>
                </a:lnTo>
                <a:close/>
              </a:path>
            </a:pathLst>
          </a:custGeom>
          <a:solidFill>
            <a:srgbClr val="D1EF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97523" y="5670803"/>
            <a:ext cx="1355090" cy="551815"/>
          </a:xfrm>
          <a:custGeom>
            <a:avLst/>
            <a:gdLst/>
            <a:ahLst/>
            <a:cxnLst/>
            <a:rect l="l" t="t" r="r" b="b"/>
            <a:pathLst>
              <a:path w="1355090" h="551814">
                <a:moveTo>
                  <a:pt x="0" y="91948"/>
                </a:moveTo>
                <a:lnTo>
                  <a:pt x="7223" y="56160"/>
                </a:lnTo>
                <a:lnTo>
                  <a:pt x="26924" y="26933"/>
                </a:lnTo>
                <a:lnTo>
                  <a:pt x="56149" y="7226"/>
                </a:lnTo>
                <a:lnTo>
                  <a:pt x="91948" y="0"/>
                </a:lnTo>
                <a:lnTo>
                  <a:pt x="1262887" y="0"/>
                </a:lnTo>
                <a:lnTo>
                  <a:pt x="1298686" y="7226"/>
                </a:lnTo>
                <a:lnTo>
                  <a:pt x="1327911" y="26933"/>
                </a:lnTo>
                <a:lnTo>
                  <a:pt x="1347612" y="56160"/>
                </a:lnTo>
                <a:lnTo>
                  <a:pt x="1354835" y="91948"/>
                </a:lnTo>
                <a:lnTo>
                  <a:pt x="1354835" y="459740"/>
                </a:lnTo>
                <a:lnTo>
                  <a:pt x="1347612" y="495527"/>
                </a:lnTo>
                <a:lnTo>
                  <a:pt x="1327911" y="524754"/>
                </a:lnTo>
                <a:lnTo>
                  <a:pt x="1298686" y="544461"/>
                </a:lnTo>
                <a:lnTo>
                  <a:pt x="1262887" y="551688"/>
                </a:lnTo>
                <a:lnTo>
                  <a:pt x="91948" y="551688"/>
                </a:lnTo>
                <a:lnTo>
                  <a:pt x="56149" y="544461"/>
                </a:lnTo>
                <a:lnTo>
                  <a:pt x="26924" y="524754"/>
                </a:lnTo>
                <a:lnTo>
                  <a:pt x="7223" y="495527"/>
                </a:lnTo>
                <a:lnTo>
                  <a:pt x="0" y="459740"/>
                </a:lnTo>
                <a:lnTo>
                  <a:pt x="0" y="9194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270497" y="5723671"/>
            <a:ext cx="1009015" cy="389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07010">
              <a:lnSpc>
                <a:spcPct val="120200"/>
              </a:lnSpc>
            </a:pPr>
            <a:r>
              <a:rPr dirty="0" sz="1050" b="1">
                <a:latin typeface="Malgun Gothic"/>
                <a:cs typeface="Malgun Gothic"/>
              </a:rPr>
              <a:t>문자</a:t>
            </a:r>
            <a:r>
              <a:rPr dirty="0" sz="1050" spc="-100" b="1">
                <a:latin typeface="Malgun Gothic"/>
                <a:cs typeface="Malgun Gothic"/>
              </a:rPr>
              <a:t> </a:t>
            </a:r>
            <a:r>
              <a:rPr dirty="0" sz="1050" spc="-10" b="1">
                <a:latin typeface="Malgun Gothic"/>
                <a:cs typeface="Malgun Gothic"/>
              </a:rPr>
              <a:t>인식 </a:t>
            </a:r>
            <a:r>
              <a:rPr dirty="0" sz="1050" spc="-15" b="1">
                <a:latin typeface="Malgun Gothic"/>
                <a:cs typeface="Malgun Gothic"/>
              </a:rPr>
              <a:t> </a:t>
            </a:r>
            <a:r>
              <a:rPr dirty="0" sz="1050" spc="135" b="1">
                <a:latin typeface="Arial"/>
                <a:cs typeface="Arial"/>
              </a:rPr>
              <a:t>(</a:t>
            </a:r>
            <a:r>
              <a:rPr dirty="0" sz="1050" spc="65" b="1">
                <a:latin typeface="Arial"/>
                <a:cs typeface="Arial"/>
              </a:rPr>
              <a:t>R</a:t>
            </a:r>
            <a:r>
              <a:rPr dirty="0" sz="1050" spc="60" b="1">
                <a:latin typeface="Arial"/>
                <a:cs typeface="Arial"/>
              </a:rPr>
              <a:t>ec</a:t>
            </a:r>
            <a:r>
              <a:rPr dirty="0" sz="1050" spc="50" b="1">
                <a:latin typeface="Arial"/>
                <a:cs typeface="Arial"/>
              </a:rPr>
              <a:t>o</a:t>
            </a:r>
            <a:r>
              <a:rPr dirty="0" sz="1050" spc="40" b="1">
                <a:latin typeface="Arial"/>
                <a:cs typeface="Arial"/>
              </a:rPr>
              <a:t>gn</a:t>
            </a:r>
            <a:r>
              <a:rPr dirty="0" sz="1050" spc="85" b="1">
                <a:latin typeface="Arial"/>
                <a:cs typeface="Arial"/>
              </a:rPr>
              <a:t>i</a:t>
            </a:r>
            <a:r>
              <a:rPr dirty="0" sz="1050" spc="85" b="1">
                <a:latin typeface="Arial"/>
                <a:cs typeface="Arial"/>
              </a:rPr>
              <a:t>t</a:t>
            </a:r>
            <a:r>
              <a:rPr dirty="0" sz="1050" spc="85" b="1">
                <a:latin typeface="Arial"/>
                <a:cs typeface="Arial"/>
              </a:rPr>
              <a:t>i</a:t>
            </a:r>
            <a:r>
              <a:rPr dirty="0" sz="1050" spc="50" b="1">
                <a:latin typeface="Arial"/>
                <a:cs typeface="Arial"/>
              </a:rPr>
              <a:t>o</a:t>
            </a:r>
            <a:r>
              <a:rPr dirty="0" sz="1050" spc="40" b="1">
                <a:latin typeface="Arial"/>
                <a:cs typeface="Arial"/>
              </a:rPr>
              <a:t>n</a:t>
            </a:r>
            <a:r>
              <a:rPr dirty="0" sz="1050" spc="130" b="1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76693" y="3328563"/>
            <a:ext cx="175260" cy="1567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1590" marR="5080" indent="-5080">
              <a:lnSpc>
                <a:spcPct val="103699"/>
              </a:lnSpc>
            </a:pPr>
            <a:r>
              <a:rPr dirty="0" sz="1100">
                <a:latin typeface="Gulim"/>
                <a:cs typeface="Gulim"/>
              </a:rPr>
              <a:t>전  남  </a:t>
            </a:r>
            <a:r>
              <a:rPr dirty="0" sz="1100">
                <a:latin typeface="Gulim"/>
                <a:cs typeface="Gulim"/>
              </a:rPr>
              <a:t>8</a:t>
            </a:r>
            <a:endParaRPr sz="1100">
              <a:latin typeface="Gulim"/>
              <a:cs typeface="Gulim"/>
            </a:endParaRPr>
          </a:p>
          <a:p>
            <a:pPr algn="just" marL="38100">
              <a:lnSpc>
                <a:spcPct val="100000"/>
              </a:lnSpc>
              <a:spcBef>
                <a:spcPts val="40"/>
              </a:spcBef>
            </a:pPr>
            <a:r>
              <a:rPr dirty="0" sz="1100">
                <a:latin typeface="Gulim"/>
                <a:cs typeface="Gulim"/>
              </a:rPr>
              <a:t>0</a:t>
            </a:r>
            <a:endParaRPr sz="1100">
              <a:latin typeface="Gulim"/>
              <a:cs typeface="Gulim"/>
            </a:endParaRPr>
          </a:p>
          <a:p>
            <a:pPr algn="just" marL="38100" indent="-26034">
              <a:lnSpc>
                <a:spcPct val="100000"/>
              </a:lnSpc>
              <a:spcBef>
                <a:spcPts val="465"/>
              </a:spcBef>
            </a:pPr>
            <a:r>
              <a:rPr dirty="0" sz="1100">
                <a:latin typeface="Gulim"/>
                <a:cs typeface="Gulim"/>
              </a:rPr>
              <a:t>바</a:t>
            </a:r>
            <a:endParaRPr sz="1100">
              <a:latin typeface="Gulim"/>
              <a:cs typeface="Gulim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</a:pPr>
            <a:r>
              <a:rPr dirty="0" sz="1100">
                <a:latin typeface="Gulim"/>
                <a:cs typeface="Gulim"/>
              </a:rPr>
              <a:t>1</a:t>
            </a:r>
            <a:endParaRPr sz="1100">
              <a:latin typeface="Gulim"/>
              <a:cs typeface="Gulim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</a:pPr>
            <a:r>
              <a:rPr dirty="0" sz="1100">
                <a:latin typeface="Gulim"/>
                <a:cs typeface="Gulim"/>
              </a:rPr>
              <a:t>9</a:t>
            </a:r>
            <a:endParaRPr sz="1100">
              <a:latin typeface="Gulim"/>
              <a:cs typeface="Guli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97268" y="5029200"/>
            <a:ext cx="116205" cy="21653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70"/>
              </a:spcBef>
            </a:pPr>
            <a:r>
              <a:rPr dirty="0" sz="1100">
                <a:latin typeface="Gulim"/>
                <a:cs typeface="Gulim"/>
              </a:rPr>
              <a:t>1</a:t>
            </a:r>
            <a:endParaRPr sz="1100">
              <a:latin typeface="Gulim"/>
              <a:cs typeface="Guli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97268" y="5346191"/>
            <a:ext cx="116205" cy="21653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200"/>
              </a:spcBef>
            </a:pPr>
            <a:r>
              <a:rPr dirty="0" sz="1100">
                <a:latin typeface="Gulim"/>
                <a:cs typeface="Gulim"/>
              </a:rPr>
              <a:t>2</a:t>
            </a:r>
            <a:endParaRPr sz="1100">
              <a:latin typeface="Gulim"/>
              <a:cs typeface="Gulim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33571" y="4055364"/>
            <a:ext cx="1165860" cy="8229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280915" y="5058155"/>
            <a:ext cx="1303020" cy="551815"/>
          </a:xfrm>
          <a:custGeom>
            <a:avLst/>
            <a:gdLst/>
            <a:ahLst/>
            <a:cxnLst/>
            <a:rect l="l" t="t" r="r" b="b"/>
            <a:pathLst>
              <a:path w="1303020" h="551814">
                <a:moveTo>
                  <a:pt x="1211072" y="0"/>
                </a:moveTo>
                <a:lnTo>
                  <a:pt x="91948" y="0"/>
                </a:lnTo>
                <a:lnTo>
                  <a:pt x="56149" y="7223"/>
                </a:lnTo>
                <a:lnTo>
                  <a:pt x="26924" y="26924"/>
                </a:lnTo>
                <a:lnTo>
                  <a:pt x="7223" y="56149"/>
                </a:lnTo>
                <a:lnTo>
                  <a:pt x="0" y="91948"/>
                </a:lnTo>
                <a:lnTo>
                  <a:pt x="0" y="459740"/>
                </a:lnTo>
                <a:lnTo>
                  <a:pt x="7223" y="495538"/>
                </a:lnTo>
                <a:lnTo>
                  <a:pt x="26924" y="524764"/>
                </a:lnTo>
                <a:lnTo>
                  <a:pt x="56149" y="544464"/>
                </a:lnTo>
                <a:lnTo>
                  <a:pt x="91948" y="551688"/>
                </a:lnTo>
                <a:lnTo>
                  <a:pt x="1211072" y="551688"/>
                </a:lnTo>
                <a:lnTo>
                  <a:pt x="1246870" y="544464"/>
                </a:lnTo>
                <a:lnTo>
                  <a:pt x="1276096" y="524764"/>
                </a:lnTo>
                <a:lnTo>
                  <a:pt x="1295796" y="495538"/>
                </a:lnTo>
                <a:lnTo>
                  <a:pt x="1303020" y="459740"/>
                </a:lnTo>
                <a:lnTo>
                  <a:pt x="1303020" y="91948"/>
                </a:lnTo>
                <a:lnTo>
                  <a:pt x="1295796" y="56149"/>
                </a:lnTo>
                <a:lnTo>
                  <a:pt x="1276096" y="26924"/>
                </a:lnTo>
                <a:lnTo>
                  <a:pt x="1246870" y="7223"/>
                </a:lnTo>
                <a:lnTo>
                  <a:pt x="1211072" y="0"/>
                </a:lnTo>
                <a:close/>
              </a:path>
            </a:pathLst>
          </a:custGeom>
          <a:solidFill>
            <a:srgbClr val="D1EF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280915" y="5058155"/>
            <a:ext cx="1303020" cy="551815"/>
          </a:xfrm>
          <a:custGeom>
            <a:avLst/>
            <a:gdLst/>
            <a:ahLst/>
            <a:cxnLst/>
            <a:rect l="l" t="t" r="r" b="b"/>
            <a:pathLst>
              <a:path w="1303020" h="551814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1211072" y="0"/>
                </a:lnTo>
                <a:lnTo>
                  <a:pt x="1246870" y="7223"/>
                </a:lnTo>
                <a:lnTo>
                  <a:pt x="1276096" y="26924"/>
                </a:lnTo>
                <a:lnTo>
                  <a:pt x="1295796" y="56149"/>
                </a:lnTo>
                <a:lnTo>
                  <a:pt x="1303020" y="91948"/>
                </a:lnTo>
                <a:lnTo>
                  <a:pt x="1303020" y="459740"/>
                </a:lnTo>
                <a:lnTo>
                  <a:pt x="1295796" y="495538"/>
                </a:lnTo>
                <a:lnTo>
                  <a:pt x="1276096" y="524764"/>
                </a:lnTo>
                <a:lnTo>
                  <a:pt x="1246870" y="544464"/>
                </a:lnTo>
                <a:lnTo>
                  <a:pt x="1211072" y="551688"/>
                </a:lnTo>
                <a:lnTo>
                  <a:pt x="91948" y="551688"/>
                </a:lnTo>
                <a:lnTo>
                  <a:pt x="56149" y="544464"/>
                </a:lnTo>
                <a:lnTo>
                  <a:pt x="26924" y="524764"/>
                </a:lnTo>
                <a:lnTo>
                  <a:pt x="7223" y="495538"/>
                </a:lnTo>
                <a:lnTo>
                  <a:pt x="0" y="459740"/>
                </a:lnTo>
                <a:lnTo>
                  <a:pt x="0" y="9194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405376" y="5143372"/>
            <a:ext cx="1056005" cy="357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0025">
              <a:lnSpc>
                <a:spcPct val="100000"/>
              </a:lnSpc>
            </a:pPr>
            <a:r>
              <a:rPr dirty="0" sz="1050" spc="5" b="1">
                <a:latin typeface="Gulim"/>
                <a:cs typeface="Gulim"/>
              </a:rPr>
              <a:t>번호판검출</a:t>
            </a:r>
            <a:endParaRPr sz="105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050" spc="75" b="1">
                <a:latin typeface="Arial"/>
                <a:cs typeface="Arial"/>
              </a:rPr>
              <a:t>(LP</a:t>
            </a:r>
            <a:r>
              <a:rPr dirty="0" sz="1050" spc="-50" b="1">
                <a:latin typeface="Arial"/>
                <a:cs typeface="Arial"/>
              </a:rPr>
              <a:t> </a:t>
            </a:r>
            <a:r>
              <a:rPr dirty="0" sz="1050" spc="70" b="1">
                <a:latin typeface="Arial"/>
                <a:cs typeface="Arial"/>
              </a:rPr>
              <a:t>Detection)</a:t>
            </a:r>
            <a:endParaRPr sz="10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192270" y="4076700"/>
            <a:ext cx="981710" cy="615315"/>
          </a:xfrm>
          <a:custGeom>
            <a:avLst/>
            <a:gdLst/>
            <a:ahLst/>
            <a:cxnLst/>
            <a:rect l="l" t="t" r="r" b="b"/>
            <a:pathLst>
              <a:path w="981710" h="615314">
                <a:moveTo>
                  <a:pt x="43052" y="577342"/>
                </a:moveTo>
                <a:lnTo>
                  <a:pt x="0" y="604266"/>
                </a:lnTo>
                <a:lnTo>
                  <a:pt x="6603" y="614933"/>
                </a:lnTo>
                <a:lnTo>
                  <a:pt x="49783" y="588137"/>
                </a:lnTo>
                <a:lnTo>
                  <a:pt x="43052" y="577342"/>
                </a:lnTo>
                <a:close/>
              </a:path>
              <a:path w="981710" h="615314">
                <a:moveTo>
                  <a:pt x="118490" y="530351"/>
                </a:moveTo>
                <a:lnTo>
                  <a:pt x="75437" y="557149"/>
                </a:lnTo>
                <a:lnTo>
                  <a:pt x="82041" y="567944"/>
                </a:lnTo>
                <a:lnTo>
                  <a:pt x="125221" y="541147"/>
                </a:lnTo>
                <a:lnTo>
                  <a:pt x="118490" y="530351"/>
                </a:lnTo>
                <a:close/>
              </a:path>
              <a:path w="981710" h="615314">
                <a:moveTo>
                  <a:pt x="193928" y="483235"/>
                </a:moveTo>
                <a:lnTo>
                  <a:pt x="150875" y="510158"/>
                </a:lnTo>
                <a:lnTo>
                  <a:pt x="157606" y="520954"/>
                </a:lnTo>
                <a:lnTo>
                  <a:pt x="200659" y="494030"/>
                </a:lnTo>
                <a:lnTo>
                  <a:pt x="193928" y="483235"/>
                </a:lnTo>
                <a:close/>
              </a:path>
              <a:path w="981710" h="615314">
                <a:moveTo>
                  <a:pt x="269366" y="436244"/>
                </a:moveTo>
                <a:lnTo>
                  <a:pt x="226313" y="463169"/>
                </a:lnTo>
                <a:lnTo>
                  <a:pt x="233044" y="473963"/>
                </a:lnTo>
                <a:lnTo>
                  <a:pt x="276097" y="447039"/>
                </a:lnTo>
                <a:lnTo>
                  <a:pt x="269366" y="436244"/>
                </a:lnTo>
                <a:close/>
              </a:path>
              <a:path w="981710" h="615314">
                <a:moveTo>
                  <a:pt x="344804" y="389255"/>
                </a:moveTo>
                <a:lnTo>
                  <a:pt x="301751" y="416051"/>
                </a:lnTo>
                <a:lnTo>
                  <a:pt x="308482" y="426847"/>
                </a:lnTo>
                <a:lnTo>
                  <a:pt x="351535" y="400050"/>
                </a:lnTo>
                <a:lnTo>
                  <a:pt x="344804" y="389255"/>
                </a:lnTo>
                <a:close/>
              </a:path>
              <a:path w="981710" h="615314">
                <a:moveTo>
                  <a:pt x="420242" y="342138"/>
                </a:moveTo>
                <a:lnTo>
                  <a:pt x="377189" y="369062"/>
                </a:lnTo>
                <a:lnTo>
                  <a:pt x="383920" y="379856"/>
                </a:lnTo>
                <a:lnTo>
                  <a:pt x="426974" y="352932"/>
                </a:lnTo>
                <a:lnTo>
                  <a:pt x="420242" y="342138"/>
                </a:lnTo>
                <a:close/>
              </a:path>
              <a:path w="981710" h="615314">
                <a:moveTo>
                  <a:pt x="495680" y="295148"/>
                </a:moveTo>
                <a:lnTo>
                  <a:pt x="452627" y="322072"/>
                </a:lnTo>
                <a:lnTo>
                  <a:pt x="459358" y="332867"/>
                </a:lnTo>
                <a:lnTo>
                  <a:pt x="502412" y="305943"/>
                </a:lnTo>
                <a:lnTo>
                  <a:pt x="495680" y="295148"/>
                </a:lnTo>
                <a:close/>
              </a:path>
              <a:path w="981710" h="615314">
                <a:moveTo>
                  <a:pt x="571118" y="248157"/>
                </a:moveTo>
                <a:lnTo>
                  <a:pt x="528065" y="274955"/>
                </a:lnTo>
                <a:lnTo>
                  <a:pt x="534796" y="285750"/>
                </a:lnTo>
                <a:lnTo>
                  <a:pt x="577850" y="258952"/>
                </a:lnTo>
                <a:lnTo>
                  <a:pt x="571118" y="248157"/>
                </a:lnTo>
                <a:close/>
              </a:path>
              <a:path w="981710" h="615314">
                <a:moveTo>
                  <a:pt x="646556" y="201168"/>
                </a:moveTo>
                <a:lnTo>
                  <a:pt x="603503" y="227964"/>
                </a:lnTo>
                <a:lnTo>
                  <a:pt x="610234" y="238760"/>
                </a:lnTo>
                <a:lnTo>
                  <a:pt x="653288" y="211836"/>
                </a:lnTo>
                <a:lnTo>
                  <a:pt x="646556" y="201168"/>
                </a:lnTo>
                <a:close/>
              </a:path>
              <a:path w="981710" h="615314">
                <a:moveTo>
                  <a:pt x="721994" y="154050"/>
                </a:moveTo>
                <a:lnTo>
                  <a:pt x="678941" y="180975"/>
                </a:lnTo>
                <a:lnTo>
                  <a:pt x="685672" y="191769"/>
                </a:lnTo>
                <a:lnTo>
                  <a:pt x="728726" y="164845"/>
                </a:lnTo>
                <a:lnTo>
                  <a:pt x="721994" y="154050"/>
                </a:lnTo>
                <a:close/>
              </a:path>
              <a:path w="981710" h="615314">
                <a:moveTo>
                  <a:pt x="797432" y="107061"/>
                </a:moveTo>
                <a:lnTo>
                  <a:pt x="754379" y="133985"/>
                </a:lnTo>
                <a:lnTo>
                  <a:pt x="761110" y="144652"/>
                </a:lnTo>
                <a:lnTo>
                  <a:pt x="804163" y="117856"/>
                </a:lnTo>
                <a:lnTo>
                  <a:pt x="797432" y="107061"/>
                </a:lnTo>
                <a:close/>
              </a:path>
              <a:path w="981710" h="615314">
                <a:moveTo>
                  <a:pt x="872870" y="60070"/>
                </a:moveTo>
                <a:lnTo>
                  <a:pt x="829817" y="86868"/>
                </a:lnTo>
                <a:lnTo>
                  <a:pt x="836549" y="97662"/>
                </a:lnTo>
                <a:lnTo>
                  <a:pt x="879601" y="70738"/>
                </a:lnTo>
                <a:lnTo>
                  <a:pt x="872870" y="60070"/>
                </a:lnTo>
                <a:close/>
              </a:path>
              <a:path w="981710" h="615314">
                <a:moveTo>
                  <a:pt x="963950" y="28193"/>
                </a:moveTo>
                <a:lnTo>
                  <a:pt x="923925" y="28193"/>
                </a:lnTo>
                <a:lnTo>
                  <a:pt x="930655" y="38988"/>
                </a:lnTo>
                <a:lnTo>
                  <a:pt x="919922" y="45706"/>
                </a:lnTo>
                <a:lnTo>
                  <a:pt x="936751" y="72643"/>
                </a:lnTo>
                <a:lnTo>
                  <a:pt x="963950" y="28193"/>
                </a:lnTo>
                <a:close/>
              </a:path>
              <a:path w="981710" h="615314">
                <a:moveTo>
                  <a:pt x="913182" y="34917"/>
                </a:moveTo>
                <a:lnTo>
                  <a:pt x="905255" y="39877"/>
                </a:lnTo>
                <a:lnTo>
                  <a:pt x="911987" y="50673"/>
                </a:lnTo>
                <a:lnTo>
                  <a:pt x="919922" y="45706"/>
                </a:lnTo>
                <a:lnTo>
                  <a:pt x="913182" y="34917"/>
                </a:lnTo>
                <a:close/>
              </a:path>
              <a:path w="981710" h="615314">
                <a:moveTo>
                  <a:pt x="923925" y="28193"/>
                </a:moveTo>
                <a:lnTo>
                  <a:pt x="913182" y="34917"/>
                </a:lnTo>
                <a:lnTo>
                  <a:pt x="919922" y="45706"/>
                </a:lnTo>
                <a:lnTo>
                  <a:pt x="930655" y="38988"/>
                </a:lnTo>
                <a:lnTo>
                  <a:pt x="923925" y="28193"/>
                </a:lnTo>
                <a:close/>
              </a:path>
              <a:path w="981710" h="615314">
                <a:moveTo>
                  <a:pt x="981201" y="0"/>
                </a:moveTo>
                <a:lnTo>
                  <a:pt x="896365" y="8000"/>
                </a:lnTo>
                <a:lnTo>
                  <a:pt x="913182" y="34917"/>
                </a:lnTo>
                <a:lnTo>
                  <a:pt x="923925" y="28193"/>
                </a:lnTo>
                <a:lnTo>
                  <a:pt x="963950" y="28193"/>
                </a:lnTo>
                <a:lnTo>
                  <a:pt x="9812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87952" y="4820411"/>
            <a:ext cx="986155" cy="76200"/>
          </a:xfrm>
          <a:custGeom>
            <a:avLst/>
            <a:gdLst/>
            <a:ahLst/>
            <a:cxnLst/>
            <a:rect l="l" t="t" r="r" b="b"/>
            <a:pathLst>
              <a:path w="986154" h="76200">
                <a:moveTo>
                  <a:pt x="50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0800" y="44450"/>
                </a:lnTo>
                <a:lnTo>
                  <a:pt x="50800" y="31750"/>
                </a:lnTo>
                <a:close/>
              </a:path>
              <a:path w="986154" h="76200">
                <a:moveTo>
                  <a:pt x="139700" y="31750"/>
                </a:moveTo>
                <a:lnTo>
                  <a:pt x="88900" y="31750"/>
                </a:lnTo>
                <a:lnTo>
                  <a:pt x="88900" y="44450"/>
                </a:lnTo>
                <a:lnTo>
                  <a:pt x="139700" y="44450"/>
                </a:lnTo>
                <a:lnTo>
                  <a:pt x="139700" y="31750"/>
                </a:lnTo>
                <a:close/>
              </a:path>
              <a:path w="986154" h="76200">
                <a:moveTo>
                  <a:pt x="228600" y="31750"/>
                </a:moveTo>
                <a:lnTo>
                  <a:pt x="177800" y="31750"/>
                </a:lnTo>
                <a:lnTo>
                  <a:pt x="177800" y="44450"/>
                </a:lnTo>
                <a:lnTo>
                  <a:pt x="228600" y="44450"/>
                </a:lnTo>
                <a:lnTo>
                  <a:pt x="228600" y="31750"/>
                </a:lnTo>
                <a:close/>
              </a:path>
              <a:path w="986154" h="76200">
                <a:moveTo>
                  <a:pt x="317500" y="31750"/>
                </a:moveTo>
                <a:lnTo>
                  <a:pt x="266700" y="31750"/>
                </a:lnTo>
                <a:lnTo>
                  <a:pt x="266700" y="44450"/>
                </a:lnTo>
                <a:lnTo>
                  <a:pt x="317500" y="44450"/>
                </a:lnTo>
                <a:lnTo>
                  <a:pt x="317500" y="31750"/>
                </a:lnTo>
                <a:close/>
              </a:path>
              <a:path w="986154" h="76200">
                <a:moveTo>
                  <a:pt x="406400" y="31750"/>
                </a:moveTo>
                <a:lnTo>
                  <a:pt x="355600" y="31750"/>
                </a:lnTo>
                <a:lnTo>
                  <a:pt x="355600" y="44450"/>
                </a:lnTo>
                <a:lnTo>
                  <a:pt x="406400" y="44450"/>
                </a:lnTo>
                <a:lnTo>
                  <a:pt x="406400" y="31750"/>
                </a:lnTo>
                <a:close/>
              </a:path>
              <a:path w="986154" h="76200">
                <a:moveTo>
                  <a:pt x="495300" y="31750"/>
                </a:moveTo>
                <a:lnTo>
                  <a:pt x="444500" y="31750"/>
                </a:lnTo>
                <a:lnTo>
                  <a:pt x="444500" y="44450"/>
                </a:lnTo>
                <a:lnTo>
                  <a:pt x="495300" y="44450"/>
                </a:lnTo>
                <a:lnTo>
                  <a:pt x="495300" y="31750"/>
                </a:lnTo>
                <a:close/>
              </a:path>
              <a:path w="986154" h="76200">
                <a:moveTo>
                  <a:pt x="584200" y="31750"/>
                </a:moveTo>
                <a:lnTo>
                  <a:pt x="533400" y="31750"/>
                </a:lnTo>
                <a:lnTo>
                  <a:pt x="533400" y="44450"/>
                </a:lnTo>
                <a:lnTo>
                  <a:pt x="584200" y="44450"/>
                </a:lnTo>
                <a:lnTo>
                  <a:pt x="584200" y="31750"/>
                </a:lnTo>
                <a:close/>
              </a:path>
              <a:path w="986154" h="76200">
                <a:moveTo>
                  <a:pt x="673100" y="31750"/>
                </a:moveTo>
                <a:lnTo>
                  <a:pt x="622300" y="31750"/>
                </a:lnTo>
                <a:lnTo>
                  <a:pt x="622300" y="44450"/>
                </a:lnTo>
                <a:lnTo>
                  <a:pt x="673100" y="44450"/>
                </a:lnTo>
                <a:lnTo>
                  <a:pt x="673100" y="31750"/>
                </a:lnTo>
                <a:close/>
              </a:path>
              <a:path w="986154" h="76200">
                <a:moveTo>
                  <a:pt x="762000" y="31750"/>
                </a:moveTo>
                <a:lnTo>
                  <a:pt x="711200" y="31750"/>
                </a:lnTo>
                <a:lnTo>
                  <a:pt x="711200" y="44450"/>
                </a:lnTo>
                <a:lnTo>
                  <a:pt x="762000" y="44450"/>
                </a:lnTo>
                <a:lnTo>
                  <a:pt x="762000" y="31750"/>
                </a:lnTo>
                <a:close/>
              </a:path>
              <a:path w="986154" h="76200">
                <a:moveTo>
                  <a:pt x="850900" y="31750"/>
                </a:moveTo>
                <a:lnTo>
                  <a:pt x="800100" y="31750"/>
                </a:lnTo>
                <a:lnTo>
                  <a:pt x="800100" y="44450"/>
                </a:lnTo>
                <a:lnTo>
                  <a:pt x="850900" y="44450"/>
                </a:lnTo>
                <a:lnTo>
                  <a:pt x="850900" y="31750"/>
                </a:lnTo>
                <a:close/>
              </a:path>
              <a:path w="986154" h="76200">
                <a:moveTo>
                  <a:pt x="909574" y="0"/>
                </a:moveTo>
                <a:lnTo>
                  <a:pt x="909574" y="76200"/>
                </a:lnTo>
                <a:lnTo>
                  <a:pt x="973074" y="44450"/>
                </a:lnTo>
                <a:lnTo>
                  <a:pt x="922274" y="44450"/>
                </a:lnTo>
                <a:lnTo>
                  <a:pt x="922274" y="31750"/>
                </a:lnTo>
                <a:lnTo>
                  <a:pt x="973074" y="31750"/>
                </a:lnTo>
                <a:lnTo>
                  <a:pt x="909574" y="0"/>
                </a:lnTo>
                <a:close/>
              </a:path>
              <a:path w="986154" h="76200">
                <a:moveTo>
                  <a:pt x="909574" y="31750"/>
                </a:moveTo>
                <a:lnTo>
                  <a:pt x="889000" y="31750"/>
                </a:lnTo>
                <a:lnTo>
                  <a:pt x="889000" y="44450"/>
                </a:lnTo>
                <a:lnTo>
                  <a:pt x="909574" y="44450"/>
                </a:lnTo>
                <a:lnTo>
                  <a:pt x="909574" y="31750"/>
                </a:lnTo>
                <a:close/>
              </a:path>
              <a:path w="986154" h="76200">
                <a:moveTo>
                  <a:pt x="973074" y="31750"/>
                </a:moveTo>
                <a:lnTo>
                  <a:pt x="922274" y="31750"/>
                </a:lnTo>
                <a:lnTo>
                  <a:pt x="922274" y="44450"/>
                </a:lnTo>
                <a:lnTo>
                  <a:pt x="973074" y="44450"/>
                </a:lnTo>
                <a:lnTo>
                  <a:pt x="985774" y="38100"/>
                </a:lnTo>
                <a:lnTo>
                  <a:pt x="973074" y="317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930396" y="4693920"/>
            <a:ext cx="248920" cy="165100"/>
          </a:xfrm>
          <a:custGeom>
            <a:avLst/>
            <a:gdLst/>
            <a:ahLst/>
            <a:cxnLst/>
            <a:rect l="l" t="t" r="r" b="b"/>
            <a:pathLst>
              <a:path w="248920" h="165100">
                <a:moveTo>
                  <a:pt x="0" y="164591"/>
                </a:moveTo>
                <a:lnTo>
                  <a:pt x="248412" y="164591"/>
                </a:lnTo>
                <a:lnTo>
                  <a:pt x="248412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ln w="12700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097268" y="5346191"/>
            <a:ext cx="116205" cy="216535"/>
          </a:xfrm>
          <a:custGeom>
            <a:avLst/>
            <a:gdLst/>
            <a:ahLst/>
            <a:cxnLst/>
            <a:rect l="l" t="t" r="r" b="b"/>
            <a:pathLst>
              <a:path w="116204" h="216535">
                <a:moveTo>
                  <a:pt x="0" y="216407"/>
                </a:moveTo>
                <a:lnTo>
                  <a:pt x="115824" y="216407"/>
                </a:lnTo>
                <a:lnTo>
                  <a:pt x="115824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799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097268" y="5346191"/>
            <a:ext cx="116205" cy="216535"/>
          </a:xfrm>
          <a:custGeom>
            <a:avLst/>
            <a:gdLst/>
            <a:ahLst/>
            <a:cxnLst/>
            <a:rect l="l" t="t" r="r" b="b"/>
            <a:pathLst>
              <a:path w="116204" h="216535">
                <a:moveTo>
                  <a:pt x="0" y="216407"/>
                </a:moveTo>
                <a:lnTo>
                  <a:pt x="115824" y="216407"/>
                </a:lnTo>
                <a:lnTo>
                  <a:pt x="115824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ln w="12191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097268" y="5029200"/>
            <a:ext cx="116205" cy="216535"/>
          </a:xfrm>
          <a:custGeom>
            <a:avLst/>
            <a:gdLst/>
            <a:ahLst/>
            <a:cxnLst/>
            <a:rect l="l" t="t" r="r" b="b"/>
            <a:pathLst>
              <a:path w="116204" h="216535">
                <a:moveTo>
                  <a:pt x="0" y="216408"/>
                </a:moveTo>
                <a:lnTo>
                  <a:pt x="115824" y="216408"/>
                </a:lnTo>
                <a:lnTo>
                  <a:pt x="115824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799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097268" y="5029200"/>
            <a:ext cx="116205" cy="216535"/>
          </a:xfrm>
          <a:custGeom>
            <a:avLst/>
            <a:gdLst/>
            <a:ahLst/>
            <a:cxnLst/>
            <a:rect l="l" t="t" r="r" b="b"/>
            <a:pathLst>
              <a:path w="116204" h="216535">
                <a:moveTo>
                  <a:pt x="0" y="216408"/>
                </a:moveTo>
                <a:lnTo>
                  <a:pt x="115824" y="216408"/>
                </a:lnTo>
                <a:lnTo>
                  <a:pt x="115824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ln w="12192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082796" y="479374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44195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082796" y="4771644"/>
            <a:ext cx="58419" cy="44450"/>
          </a:xfrm>
          <a:custGeom>
            <a:avLst/>
            <a:gdLst/>
            <a:ahLst/>
            <a:cxnLst/>
            <a:rect l="l" t="t" r="r" b="b"/>
            <a:pathLst>
              <a:path w="58420" h="44450">
                <a:moveTo>
                  <a:pt x="0" y="44195"/>
                </a:moveTo>
                <a:lnTo>
                  <a:pt x="57912" y="44195"/>
                </a:lnTo>
                <a:lnTo>
                  <a:pt x="57912" y="0"/>
                </a:lnTo>
                <a:lnTo>
                  <a:pt x="0" y="0"/>
                </a:lnTo>
                <a:lnTo>
                  <a:pt x="0" y="44195"/>
                </a:lnTo>
                <a:close/>
              </a:path>
            </a:pathLst>
          </a:custGeom>
          <a:ln w="12192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49" name="object 4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5606541" y="4257802"/>
          <a:ext cx="575945" cy="331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965"/>
                <a:gridCol w="110490"/>
                <a:gridCol w="72516"/>
                <a:gridCol w="116459"/>
                <a:gridCol w="148463"/>
              </a:tblGrid>
              <a:tr h="102870">
                <a:tc>
                  <a:txBody>
                    <a:bodyPr/>
                    <a:lstStyle/>
                    <a:p>
                      <a:pPr/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699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15519">
                <a:tc>
                  <a:txBody>
                    <a:bodyPr/>
                    <a:lstStyle/>
                    <a:p>
                      <a:pPr/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699">
                      <a:solidFill>
                        <a:srgbClr val="FF0000"/>
                      </a:solidFill>
                      <a:prstDash val="solid"/>
                    </a:lnT>
                    <a:lnB w="12699">
                      <a:solidFill>
                        <a:srgbClr val="FF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R w="61468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7997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1468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7997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15214"/>
            <a:ext cx="8482330" cy="1193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75" b="1">
                <a:solidFill>
                  <a:srgbClr val="4D4D4D"/>
                </a:solidFill>
                <a:latin typeface="Arial Black"/>
                <a:cs typeface="Arial Black"/>
              </a:rPr>
              <a:t>1</a:t>
            </a:r>
            <a:r>
              <a:rPr dirty="0" sz="2600" spc="-175">
                <a:solidFill>
                  <a:srgbClr val="4D4D4D"/>
                </a:solidFill>
                <a:latin typeface="Gulim"/>
                <a:cs typeface="Gulim"/>
              </a:rPr>
              <a:t>. </a:t>
            </a:r>
            <a:r>
              <a:rPr dirty="0" sz="2600">
                <a:solidFill>
                  <a:srgbClr val="4D4D4D"/>
                </a:solidFill>
                <a:latin typeface="Gulim"/>
                <a:cs typeface="Gulim"/>
              </a:rPr>
              <a:t>기술의</a:t>
            </a:r>
            <a:r>
              <a:rPr dirty="0" sz="2600" spc="55">
                <a:solidFill>
                  <a:srgbClr val="4D4D4D"/>
                </a:solidFill>
                <a:latin typeface="Gulim"/>
                <a:cs typeface="Gulim"/>
              </a:rPr>
              <a:t> </a:t>
            </a:r>
            <a:r>
              <a:rPr dirty="0" sz="2600">
                <a:solidFill>
                  <a:srgbClr val="4D4D4D"/>
                </a:solidFill>
                <a:latin typeface="Gulim"/>
                <a:cs typeface="Gulim"/>
              </a:rPr>
              <a:t>개요</a:t>
            </a:r>
            <a:endParaRPr sz="2600">
              <a:latin typeface="Gulim"/>
              <a:cs typeface="Gulim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350">
              <a:latin typeface="Times New Roman"/>
              <a:cs typeface="Times New Roman"/>
            </a:endParaRPr>
          </a:p>
          <a:p>
            <a:pPr marL="64769">
              <a:lnSpc>
                <a:spcPts val="3295"/>
              </a:lnSpc>
            </a:pPr>
            <a:r>
              <a:rPr dirty="0" sz="2800" spc="-5">
                <a:solidFill>
                  <a:srgbClr val="CC0066"/>
                </a:solidFill>
                <a:latin typeface="Gulim"/>
                <a:cs typeface="Gulim"/>
              </a:rPr>
              <a:t>▣</a:t>
            </a:r>
            <a:r>
              <a:rPr dirty="0" sz="2800" spc="-235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20" b="1">
                <a:solidFill>
                  <a:srgbClr val="CC0066"/>
                </a:solidFill>
                <a:latin typeface="Gulim"/>
                <a:cs typeface="Gulim"/>
              </a:rPr>
              <a:t>딥러닝</a:t>
            </a:r>
            <a:r>
              <a:rPr dirty="0" sz="2800" spc="-8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25" b="1">
                <a:solidFill>
                  <a:srgbClr val="CC0066"/>
                </a:solidFill>
                <a:latin typeface="Gulim"/>
                <a:cs typeface="Gulim"/>
              </a:rPr>
              <a:t>기반</a:t>
            </a:r>
            <a:r>
              <a:rPr dirty="0" sz="2800" spc="-7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차량</a:t>
            </a:r>
            <a:r>
              <a:rPr dirty="0" sz="2800" spc="-7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25" b="1">
                <a:solidFill>
                  <a:srgbClr val="CC0066"/>
                </a:solidFill>
                <a:latin typeface="Gulim"/>
                <a:cs typeface="Gulim"/>
              </a:rPr>
              <a:t>검출</a:t>
            </a:r>
            <a:r>
              <a:rPr dirty="0" sz="2800" spc="-6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45" b="1">
                <a:solidFill>
                  <a:srgbClr val="CC0066"/>
                </a:solidFill>
                <a:latin typeface="Gulim"/>
                <a:cs typeface="Gulim"/>
              </a:rPr>
              <a:t>및</a:t>
            </a:r>
            <a:r>
              <a:rPr dirty="0" sz="2800" spc="-6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20" b="1">
                <a:solidFill>
                  <a:srgbClr val="CC0066"/>
                </a:solidFill>
                <a:latin typeface="Gulim"/>
                <a:cs typeface="Gulim"/>
              </a:rPr>
              <a:t>번호판</a:t>
            </a:r>
            <a:r>
              <a:rPr dirty="0" sz="2800" spc="-9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25" b="1">
                <a:solidFill>
                  <a:srgbClr val="CC0066"/>
                </a:solidFill>
                <a:latin typeface="Gulim"/>
                <a:cs typeface="Gulim"/>
              </a:rPr>
              <a:t>인식</a:t>
            </a:r>
            <a:r>
              <a:rPr dirty="0" sz="2800" spc="-6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-615" b="1">
                <a:solidFill>
                  <a:srgbClr val="CC0066"/>
                </a:solidFill>
                <a:latin typeface="Gulim"/>
                <a:cs typeface="Gulim"/>
              </a:rPr>
              <a:t>기술</a:t>
            </a:r>
            <a:r>
              <a:rPr dirty="0" baseline="32407" sz="2700" spc="-922">
                <a:latin typeface="Gulim"/>
                <a:cs typeface="Gulim"/>
              </a:rPr>
              <a:t>기술</a:t>
            </a:r>
            <a:r>
              <a:rPr dirty="0" baseline="32407" sz="2700" spc="-15">
                <a:latin typeface="Gulim"/>
                <a:cs typeface="Gulim"/>
              </a:rPr>
              <a:t> </a:t>
            </a:r>
            <a:r>
              <a:rPr dirty="0" baseline="32407" sz="2700">
                <a:latin typeface="Gulim"/>
                <a:cs typeface="Gulim"/>
              </a:rPr>
              <a:t>적용</a:t>
            </a:r>
            <a:r>
              <a:rPr dirty="0" baseline="32407" sz="2700" spc="-15">
                <a:latin typeface="Gulim"/>
                <a:cs typeface="Gulim"/>
              </a:rPr>
              <a:t> </a:t>
            </a:r>
            <a:r>
              <a:rPr dirty="0" baseline="32407" sz="2700">
                <a:latin typeface="Gulim"/>
                <a:cs typeface="Gulim"/>
              </a:rPr>
              <a:t>사례</a:t>
            </a:r>
            <a:endParaRPr baseline="32407" sz="27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715" y="1644395"/>
            <a:ext cx="4809744" cy="3224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04744" y="2808732"/>
            <a:ext cx="58419" cy="129539"/>
          </a:xfrm>
          <a:custGeom>
            <a:avLst/>
            <a:gdLst/>
            <a:ahLst/>
            <a:cxnLst/>
            <a:rect l="l" t="t" r="r" b="b"/>
            <a:pathLst>
              <a:path w="58419" h="129539">
                <a:moveTo>
                  <a:pt x="0" y="129539"/>
                </a:moveTo>
                <a:lnTo>
                  <a:pt x="57912" y="129539"/>
                </a:lnTo>
                <a:lnTo>
                  <a:pt x="57912" y="0"/>
                </a:lnTo>
                <a:lnTo>
                  <a:pt x="0" y="0"/>
                </a:lnTo>
                <a:lnTo>
                  <a:pt x="0" y="129539"/>
                </a:lnTo>
                <a:close/>
              </a:path>
            </a:pathLst>
          </a:custGeom>
          <a:solidFill>
            <a:srgbClr val="799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04744" y="2808732"/>
            <a:ext cx="58419" cy="129539"/>
          </a:xfrm>
          <a:custGeom>
            <a:avLst/>
            <a:gdLst/>
            <a:ahLst/>
            <a:cxnLst/>
            <a:rect l="l" t="t" r="r" b="b"/>
            <a:pathLst>
              <a:path w="58419" h="129539">
                <a:moveTo>
                  <a:pt x="0" y="129539"/>
                </a:moveTo>
                <a:lnTo>
                  <a:pt x="57912" y="129539"/>
                </a:lnTo>
                <a:lnTo>
                  <a:pt x="57912" y="0"/>
                </a:lnTo>
                <a:lnTo>
                  <a:pt x="0" y="0"/>
                </a:lnTo>
                <a:lnTo>
                  <a:pt x="0" y="129539"/>
                </a:lnTo>
                <a:close/>
              </a:path>
            </a:pathLst>
          </a:custGeom>
          <a:ln w="12192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79826" y="2974848"/>
            <a:ext cx="0" cy="131445"/>
          </a:xfrm>
          <a:custGeom>
            <a:avLst/>
            <a:gdLst/>
            <a:ahLst/>
            <a:cxnLst/>
            <a:rect l="l" t="t" r="r" b="b"/>
            <a:pathLst>
              <a:path w="0" h="131444">
                <a:moveTo>
                  <a:pt x="0" y="0"/>
                </a:moveTo>
                <a:lnTo>
                  <a:pt x="0" y="131063"/>
                </a:lnTo>
              </a:path>
            </a:pathLst>
          </a:custGeom>
          <a:ln w="56387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51632" y="2974848"/>
            <a:ext cx="56515" cy="131445"/>
          </a:xfrm>
          <a:custGeom>
            <a:avLst/>
            <a:gdLst/>
            <a:ahLst/>
            <a:cxnLst/>
            <a:rect l="l" t="t" r="r" b="b"/>
            <a:pathLst>
              <a:path w="56514" h="131444">
                <a:moveTo>
                  <a:pt x="0" y="131063"/>
                </a:moveTo>
                <a:lnTo>
                  <a:pt x="56387" y="131063"/>
                </a:lnTo>
                <a:lnTo>
                  <a:pt x="56387" y="0"/>
                </a:lnTo>
                <a:lnTo>
                  <a:pt x="0" y="0"/>
                </a:lnTo>
                <a:lnTo>
                  <a:pt x="0" y="131063"/>
                </a:lnTo>
                <a:close/>
              </a:path>
            </a:pathLst>
          </a:custGeom>
          <a:ln w="12192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01902" y="3500628"/>
            <a:ext cx="0" cy="129539"/>
          </a:xfrm>
          <a:custGeom>
            <a:avLst/>
            <a:gdLst/>
            <a:ahLst/>
            <a:cxnLst/>
            <a:rect l="l" t="t" r="r" b="b"/>
            <a:pathLst>
              <a:path w="0"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56387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73708" y="3500628"/>
            <a:ext cx="56515" cy="129539"/>
          </a:xfrm>
          <a:custGeom>
            <a:avLst/>
            <a:gdLst/>
            <a:ahLst/>
            <a:cxnLst/>
            <a:rect l="l" t="t" r="r" b="b"/>
            <a:pathLst>
              <a:path w="56515" h="129539">
                <a:moveTo>
                  <a:pt x="0" y="129540"/>
                </a:moveTo>
                <a:lnTo>
                  <a:pt x="56387" y="129540"/>
                </a:lnTo>
                <a:lnTo>
                  <a:pt x="56387" y="0"/>
                </a:lnTo>
                <a:lnTo>
                  <a:pt x="0" y="0"/>
                </a:lnTo>
                <a:lnTo>
                  <a:pt x="0" y="129540"/>
                </a:lnTo>
                <a:close/>
              </a:path>
            </a:pathLst>
          </a:custGeom>
          <a:ln w="12192">
            <a:solidFill>
              <a:srgbClr val="799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0" y="2820923"/>
            <a:ext cx="4486656" cy="3576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75" b="1">
                <a:latin typeface="Arial Black"/>
                <a:cs typeface="Arial Black"/>
              </a:rPr>
              <a:t>2</a:t>
            </a:r>
            <a:r>
              <a:rPr dirty="0" spc="-175">
                <a:latin typeface="Gulim"/>
                <a:cs typeface="Gulim"/>
              </a:rPr>
              <a:t>. </a:t>
            </a:r>
            <a:r>
              <a:rPr dirty="0"/>
              <a:t>기술이전 내용 및</a:t>
            </a:r>
            <a:r>
              <a:rPr dirty="0" spc="40"/>
              <a:t> </a:t>
            </a:r>
            <a:r>
              <a:rPr dirty="0"/>
              <a:t>범위</a:t>
            </a:r>
            <a:endParaRPr sz="28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6431" y="1914779"/>
            <a:ext cx="152400" cy="160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6431" y="2326258"/>
            <a:ext cx="152400" cy="160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66431" y="3972052"/>
            <a:ext cx="152400" cy="1600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66431" y="4383532"/>
            <a:ext cx="152400" cy="1600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66431" y="4795139"/>
            <a:ext cx="152400" cy="1600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35965" y="984884"/>
            <a:ext cx="8136255" cy="401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515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20" b="1">
                <a:solidFill>
                  <a:srgbClr val="CC0066"/>
                </a:solidFill>
                <a:latin typeface="Gulim"/>
                <a:cs typeface="Gulim"/>
              </a:rPr>
              <a:t>기술이전</a:t>
            </a:r>
            <a:r>
              <a:rPr dirty="0" sz="2800" spc="-10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25" b="1">
                <a:solidFill>
                  <a:srgbClr val="CC0066"/>
                </a:solidFill>
                <a:latin typeface="Gulim"/>
                <a:cs typeface="Gulim"/>
              </a:rPr>
              <a:t>내용</a:t>
            </a:r>
            <a:r>
              <a:rPr dirty="0" sz="2800" spc="-8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45" b="1">
                <a:solidFill>
                  <a:srgbClr val="CC0066"/>
                </a:solidFill>
                <a:latin typeface="Gulim"/>
                <a:cs typeface="Gulim"/>
              </a:rPr>
              <a:t>및</a:t>
            </a:r>
            <a:r>
              <a:rPr dirty="0" sz="2800" spc="-7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5" b="1">
                <a:solidFill>
                  <a:srgbClr val="CC0066"/>
                </a:solidFill>
                <a:latin typeface="Gulim"/>
                <a:cs typeface="Gulim"/>
              </a:rPr>
              <a:t>범위</a:t>
            </a:r>
            <a:endParaRPr sz="2800">
              <a:latin typeface="Gulim"/>
              <a:cs typeface="Gulim"/>
            </a:endParaRPr>
          </a:p>
          <a:p>
            <a:pPr marL="489584">
              <a:lnSpc>
                <a:spcPct val="100000"/>
              </a:lnSpc>
              <a:spcBef>
                <a:spcPts val="464"/>
              </a:spcBef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45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20" b="1">
                <a:latin typeface="Gulim"/>
                <a:cs typeface="Gulim"/>
              </a:rPr>
              <a:t>기술명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:</a:t>
            </a:r>
            <a:r>
              <a:rPr dirty="0" sz="2000" spc="-25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딥러닝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기반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다중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자동차번호판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인식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기술</a:t>
            </a:r>
            <a:endParaRPr sz="2000">
              <a:latin typeface="Gulim"/>
              <a:cs typeface="Gulim"/>
            </a:endParaRPr>
          </a:p>
          <a:p>
            <a:pPr marL="1015365">
              <a:lnSpc>
                <a:spcPct val="100000"/>
              </a:lnSpc>
              <a:spcBef>
                <a:spcPts val="575"/>
              </a:spcBef>
            </a:pPr>
            <a:r>
              <a:rPr dirty="0" sz="1800" spc="10" b="1">
                <a:latin typeface="Gulim"/>
                <a:cs typeface="Gulim"/>
              </a:rPr>
              <a:t>영상에서</a:t>
            </a:r>
            <a:r>
              <a:rPr dirty="0" sz="1800" spc="-105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차량의</a:t>
            </a:r>
            <a:r>
              <a:rPr dirty="0" sz="1800" spc="-90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위치</a:t>
            </a:r>
            <a:r>
              <a:rPr dirty="0" sz="1800" spc="-85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검출</a:t>
            </a:r>
            <a:r>
              <a:rPr dirty="0" sz="1800" spc="-95" b="1">
                <a:latin typeface="Gulim"/>
                <a:cs typeface="Gulim"/>
              </a:rPr>
              <a:t> </a:t>
            </a:r>
            <a:r>
              <a:rPr dirty="0" sz="1800" spc="15" b="1">
                <a:latin typeface="Gulim"/>
                <a:cs typeface="Gulim"/>
              </a:rPr>
              <a:t>기술</a:t>
            </a:r>
            <a:endParaRPr sz="1800">
              <a:latin typeface="Gulim"/>
              <a:cs typeface="Gulim"/>
            </a:endParaRPr>
          </a:p>
          <a:p>
            <a:pPr marL="1015365" marR="5080">
              <a:lnSpc>
                <a:spcPct val="150000"/>
              </a:lnSpc>
            </a:pPr>
            <a:r>
              <a:rPr dirty="0" sz="1800" spc="20" b="1">
                <a:latin typeface="Gulim"/>
                <a:cs typeface="Gulim"/>
              </a:rPr>
              <a:t>자동차</a:t>
            </a:r>
            <a:r>
              <a:rPr dirty="0" sz="1800" spc="-90" b="1">
                <a:latin typeface="Gulim"/>
                <a:cs typeface="Gulim"/>
              </a:rPr>
              <a:t> </a:t>
            </a:r>
            <a:r>
              <a:rPr dirty="0" sz="1800" spc="15" b="1">
                <a:latin typeface="Gulim"/>
                <a:cs typeface="Gulim"/>
              </a:rPr>
              <a:t>번호판</a:t>
            </a:r>
            <a:r>
              <a:rPr dirty="0" sz="1800" spc="-90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규격을</a:t>
            </a:r>
            <a:r>
              <a:rPr dirty="0" sz="1800" spc="-95" b="1">
                <a:latin typeface="Gulim"/>
                <a:cs typeface="Gulim"/>
              </a:rPr>
              <a:t> </a:t>
            </a:r>
            <a:r>
              <a:rPr dirty="0" sz="1800" spc="15" b="1">
                <a:latin typeface="Gulim"/>
                <a:cs typeface="Gulim"/>
              </a:rPr>
              <a:t>따르는</a:t>
            </a:r>
            <a:r>
              <a:rPr dirty="0" sz="1800" spc="-90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자동차</a:t>
            </a:r>
            <a:r>
              <a:rPr dirty="0" sz="1800" spc="-90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번호판</a:t>
            </a:r>
            <a:r>
              <a:rPr dirty="0" sz="1800" spc="-90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인식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b="1">
                <a:latin typeface="Gulim"/>
                <a:cs typeface="Gulim"/>
              </a:rPr>
              <a:t>기술</a:t>
            </a:r>
            <a:r>
              <a:rPr dirty="0" sz="1800" b="1">
                <a:latin typeface="Gulim"/>
                <a:cs typeface="Gulim"/>
              </a:rPr>
              <a:t>(</a:t>
            </a:r>
            <a:r>
              <a:rPr dirty="0" sz="1800" b="1">
                <a:latin typeface="Gulim"/>
                <a:cs typeface="Gulim"/>
              </a:rPr>
              <a:t>전기자동차번호 </a:t>
            </a:r>
            <a:r>
              <a:rPr dirty="0" sz="1800" spc="-495" b="1">
                <a:latin typeface="Gulim"/>
                <a:cs typeface="Gulim"/>
              </a:rPr>
              <a:t> </a:t>
            </a:r>
            <a:r>
              <a:rPr dirty="0" sz="1800" spc="10" b="1">
                <a:latin typeface="Gulim"/>
                <a:cs typeface="Gulim"/>
              </a:rPr>
              <a:t>판</a:t>
            </a:r>
            <a:r>
              <a:rPr dirty="0" sz="1800" spc="10" b="1">
                <a:latin typeface="Gulim"/>
                <a:cs typeface="Gulim"/>
              </a:rPr>
              <a:t>, </a:t>
            </a:r>
            <a:r>
              <a:rPr dirty="0" sz="1800" spc="25" b="1">
                <a:latin typeface="Gulim"/>
                <a:cs typeface="Gulim"/>
              </a:rPr>
              <a:t>신규 </a:t>
            </a:r>
            <a:r>
              <a:rPr dirty="0" sz="1800" spc="15" b="1">
                <a:latin typeface="Gulim"/>
                <a:cs typeface="Gulim"/>
              </a:rPr>
              <a:t>앞</a:t>
            </a:r>
            <a:r>
              <a:rPr dirty="0" sz="1800" spc="15" b="1">
                <a:latin typeface="Gulim"/>
                <a:cs typeface="Gulim"/>
              </a:rPr>
              <a:t>3</a:t>
            </a:r>
            <a:r>
              <a:rPr dirty="0" sz="1800" spc="15" b="1">
                <a:latin typeface="Gulim"/>
                <a:cs typeface="Gulim"/>
              </a:rPr>
              <a:t>자리 </a:t>
            </a:r>
            <a:r>
              <a:rPr dirty="0" sz="1800" spc="20" b="1">
                <a:latin typeface="Gulim"/>
                <a:cs typeface="Gulim"/>
              </a:rPr>
              <a:t>번호판</a:t>
            </a:r>
            <a:r>
              <a:rPr dirty="0" sz="1800" spc="-405" b="1">
                <a:latin typeface="Gulim"/>
                <a:cs typeface="Gulim"/>
              </a:rPr>
              <a:t> </a:t>
            </a:r>
            <a:r>
              <a:rPr dirty="0" sz="1800" spc="10" b="1">
                <a:latin typeface="Gulim"/>
                <a:cs typeface="Gulim"/>
              </a:rPr>
              <a:t>수용</a:t>
            </a:r>
            <a:r>
              <a:rPr dirty="0" sz="1800" spc="10" b="1">
                <a:latin typeface="Gulim"/>
                <a:cs typeface="Gulim"/>
              </a:rPr>
              <a:t>)</a:t>
            </a:r>
            <a:endParaRPr sz="1800">
              <a:latin typeface="Gulim"/>
              <a:cs typeface="Gulim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150">
              <a:latin typeface="Times New Roman"/>
              <a:cs typeface="Times New Roman"/>
            </a:endParaRPr>
          </a:p>
          <a:p>
            <a:pPr marL="489584">
              <a:lnSpc>
                <a:spcPct val="100000"/>
              </a:lnSpc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80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15" b="1">
                <a:latin typeface="Gulim"/>
                <a:cs typeface="Gulim"/>
              </a:rPr>
              <a:t>기술이전</a:t>
            </a:r>
            <a:r>
              <a:rPr dirty="0" sz="2000" spc="-140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대상</a:t>
            </a:r>
            <a:endParaRPr sz="2000">
              <a:latin typeface="Gulim"/>
              <a:cs typeface="Gulim"/>
            </a:endParaRPr>
          </a:p>
          <a:p>
            <a:pPr marL="1015365">
              <a:lnSpc>
                <a:spcPct val="100000"/>
              </a:lnSpc>
              <a:spcBef>
                <a:spcPts val="570"/>
              </a:spcBef>
            </a:pPr>
            <a:r>
              <a:rPr dirty="0" sz="1800" spc="20" b="1">
                <a:latin typeface="Gulim"/>
                <a:cs typeface="Gulim"/>
              </a:rPr>
              <a:t>딥러닝</a:t>
            </a:r>
            <a:r>
              <a:rPr dirty="0" sz="1800" spc="-95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기반</a:t>
            </a:r>
            <a:r>
              <a:rPr dirty="0" sz="1800" spc="-85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다중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spc="5" b="1">
                <a:latin typeface="Gulim"/>
                <a:cs typeface="Gulim"/>
              </a:rPr>
              <a:t>자동차번호판</a:t>
            </a:r>
            <a:r>
              <a:rPr dirty="0" sz="1800" spc="-95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인식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spc="5" b="1">
                <a:latin typeface="Gulim"/>
                <a:cs typeface="Gulim"/>
              </a:rPr>
              <a:t>라이브러리</a:t>
            </a:r>
            <a:endParaRPr sz="1800">
              <a:latin typeface="Gulim"/>
              <a:cs typeface="Gulim"/>
            </a:endParaRPr>
          </a:p>
          <a:p>
            <a:pPr marL="1015365" marR="913130">
              <a:lnSpc>
                <a:spcPct val="150000"/>
              </a:lnSpc>
            </a:pPr>
            <a:r>
              <a:rPr dirty="0" sz="1800" spc="25" b="1">
                <a:latin typeface="Gulim"/>
                <a:cs typeface="Gulim"/>
              </a:rPr>
              <a:t>관련</a:t>
            </a:r>
            <a:r>
              <a:rPr dirty="0" sz="1800" spc="-75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기술</a:t>
            </a:r>
            <a:r>
              <a:rPr dirty="0" sz="1800" spc="-75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문서</a:t>
            </a:r>
            <a:r>
              <a:rPr dirty="0" sz="1800" spc="-70" b="1">
                <a:latin typeface="Gulim"/>
                <a:cs typeface="Gulim"/>
              </a:rPr>
              <a:t> </a:t>
            </a:r>
            <a:r>
              <a:rPr dirty="0" sz="1800" spc="10" b="1">
                <a:latin typeface="Gulim"/>
                <a:cs typeface="Gulim"/>
              </a:rPr>
              <a:t>:</a:t>
            </a:r>
            <a:r>
              <a:rPr dirty="0" sz="1800" spc="-25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자동차</a:t>
            </a:r>
            <a:r>
              <a:rPr dirty="0" sz="1800" spc="-85" b="1">
                <a:latin typeface="Gulim"/>
                <a:cs typeface="Gulim"/>
              </a:rPr>
              <a:t> </a:t>
            </a:r>
            <a:r>
              <a:rPr dirty="0" sz="1800" spc="15" b="1">
                <a:latin typeface="Gulim"/>
                <a:cs typeface="Gulim"/>
              </a:rPr>
              <a:t>번호판</a:t>
            </a:r>
            <a:r>
              <a:rPr dirty="0" sz="1800" spc="-85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인식</a:t>
            </a:r>
            <a:r>
              <a:rPr dirty="0" sz="1800" spc="-70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기술</a:t>
            </a:r>
            <a:r>
              <a:rPr dirty="0" sz="1800" spc="-75" b="1">
                <a:latin typeface="Gulim"/>
                <a:cs typeface="Gulim"/>
              </a:rPr>
              <a:t> </a:t>
            </a:r>
            <a:r>
              <a:rPr dirty="0" sz="1800" spc="10" b="1">
                <a:latin typeface="Gulim"/>
                <a:cs typeface="Gulim"/>
              </a:rPr>
              <a:t>요구사항</a:t>
            </a:r>
            <a:r>
              <a:rPr dirty="0" sz="1800" spc="-85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정의서</a:t>
            </a:r>
            <a:r>
              <a:rPr dirty="0" sz="1800" spc="-85" b="1">
                <a:latin typeface="Gulim"/>
                <a:cs typeface="Gulim"/>
              </a:rPr>
              <a:t> </a:t>
            </a:r>
            <a:r>
              <a:rPr dirty="0" sz="1800" spc="30" b="1">
                <a:latin typeface="Gulim"/>
                <a:cs typeface="Gulim"/>
              </a:rPr>
              <a:t>등 </a:t>
            </a:r>
            <a:r>
              <a:rPr dirty="0" sz="1800" spc="-490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관련 </a:t>
            </a:r>
            <a:r>
              <a:rPr dirty="0" sz="1800" spc="20" b="1">
                <a:latin typeface="Gulim"/>
                <a:cs typeface="Gulim"/>
              </a:rPr>
              <a:t>특허 실시권</a:t>
            </a:r>
            <a:r>
              <a:rPr dirty="0" sz="1800" spc="-335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1</a:t>
            </a:r>
            <a:r>
              <a:rPr dirty="0" sz="1800" spc="20" b="1">
                <a:latin typeface="Gulim"/>
                <a:cs typeface="Gulim"/>
              </a:rPr>
              <a:t>건</a:t>
            </a:r>
            <a:endParaRPr sz="1800">
              <a:latin typeface="Gulim"/>
              <a:cs typeface="Gulim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75" b="1">
                <a:latin typeface="Arial Black"/>
                <a:cs typeface="Arial Black"/>
              </a:rPr>
              <a:t>2</a:t>
            </a:r>
            <a:r>
              <a:rPr dirty="0" spc="-175">
                <a:latin typeface="Gulim"/>
                <a:cs typeface="Gulim"/>
              </a:rPr>
              <a:t>. </a:t>
            </a:r>
            <a:r>
              <a:rPr dirty="0"/>
              <a:t>기술이전 내용 및</a:t>
            </a:r>
            <a:r>
              <a:rPr dirty="0" spc="40"/>
              <a:t> </a:t>
            </a:r>
            <a:r>
              <a:rPr dirty="0"/>
              <a:t>범위</a:t>
            </a:r>
            <a:endParaRPr sz="2800">
              <a:latin typeface="Gulim"/>
              <a:cs typeface="Guli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984884"/>
            <a:ext cx="6748780" cy="790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520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기술</a:t>
            </a:r>
            <a:r>
              <a:rPr dirty="0" sz="2800" spc="-9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25" b="1">
                <a:solidFill>
                  <a:srgbClr val="CC0066"/>
                </a:solidFill>
                <a:latin typeface="Gulim"/>
                <a:cs typeface="Gulim"/>
              </a:rPr>
              <a:t>개발</a:t>
            </a:r>
            <a:r>
              <a:rPr dirty="0" sz="2800" spc="-8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5" b="1">
                <a:solidFill>
                  <a:srgbClr val="CC0066"/>
                </a:solidFill>
                <a:latin typeface="Gulim"/>
                <a:cs typeface="Gulim"/>
              </a:rPr>
              <a:t>현황</a:t>
            </a:r>
            <a:endParaRPr sz="2800">
              <a:latin typeface="Gulim"/>
              <a:cs typeface="Gulim"/>
            </a:endParaRPr>
          </a:p>
          <a:p>
            <a:pPr marL="857250" indent="-367665">
              <a:lnSpc>
                <a:spcPct val="100000"/>
              </a:lnSpc>
              <a:spcBef>
                <a:spcPts val="464"/>
              </a:spcBef>
              <a:buClr>
                <a:srgbClr val="6600CC"/>
              </a:buClr>
              <a:buFont typeface="Wingdings"/>
              <a:buChar char=""/>
              <a:tabLst>
                <a:tab pos="857885" algn="l"/>
              </a:tabLst>
            </a:pPr>
            <a:r>
              <a:rPr dirty="0" sz="2000" spc="-20" b="1">
                <a:latin typeface="Gulim"/>
                <a:cs typeface="Gulim"/>
              </a:rPr>
              <a:t>기술성숙도</a:t>
            </a:r>
            <a:r>
              <a:rPr dirty="0" sz="2000" spc="-20">
                <a:latin typeface="Gulim"/>
                <a:cs typeface="Gulim"/>
              </a:rPr>
              <a:t>(TRL</a:t>
            </a:r>
            <a:r>
              <a:rPr dirty="0" sz="2000" spc="-254">
                <a:latin typeface="Gulim"/>
                <a:cs typeface="Gulim"/>
              </a:rPr>
              <a:t> </a:t>
            </a:r>
            <a:r>
              <a:rPr dirty="0" sz="2000">
                <a:latin typeface="Gulim"/>
                <a:cs typeface="Gulim"/>
              </a:rPr>
              <a:t>:</a:t>
            </a:r>
            <a:r>
              <a:rPr dirty="0" sz="2000" spc="-220">
                <a:latin typeface="Gulim"/>
                <a:cs typeface="Gulim"/>
              </a:rPr>
              <a:t> </a:t>
            </a:r>
            <a:r>
              <a:rPr dirty="0" sz="2000" spc="-90">
                <a:latin typeface="Gulim"/>
                <a:cs typeface="Gulim"/>
              </a:rPr>
              <a:t>Technology</a:t>
            </a:r>
            <a:r>
              <a:rPr dirty="0" sz="2000" spc="-254">
                <a:latin typeface="Gulim"/>
                <a:cs typeface="Gulim"/>
              </a:rPr>
              <a:t> </a:t>
            </a:r>
            <a:r>
              <a:rPr dirty="0" sz="2000" spc="-85">
                <a:latin typeface="Gulim"/>
                <a:cs typeface="Gulim"/>
              </a:rPr>
              <a:t>Readiness</a:t>
            </a:r>
            <a:r>
              <a:rPr dirty="0" sz="2000" spc="-254">
                <a:latin typeface="Gulim"/>
                <a:cs typeface="Gulim"/>
              </a:rPr>
              <a:t> </a:t>
            </a:r>
            <a:r>
              <a:rPr dirty="0" sz="2000" spc="-80">
                <a:latin typeface="Gulim"/>
                <a:cs typeface="Gulim"/>
              </a:rPr>
              <a:t>Level)</a:t>
            </a:r>
            <a:r>
              <a:rPr dirty="0" sz="2000" spc="-60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단계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:</a:t>
            </a:r>
            <a:endParaRPr sz="2000">
              <a:latin typeface="Gulim"/>
              <a:cs typeface="Guli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6625" y="1470533"/>
            <a:ext cx="1187450" cy="302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5"/>
              </a:lnSpc>
              <a:tabLst>
                <a:tab pos="269875" algn="l"/>
                <a:tab pos="577850" algn="l"/>
              </a:tabLst>
            </a:pPr>
            <a:r>
              <a:rPr dirty="0" sz="2000" spc="10" b="1">
                <a:latin typeface="Gulim"/>
                <a:cs typeface="Gulim"/>
              </a:rPr>
              <a:t>(</a:t>
            </a:r>
            <a:r>
              <a:rPr dirty="0" sz="2000" spc="10" b="1">
                <a:latin typeface="Gulim"/>
                <a:cs typeface="Gulim"/>
              </a:rPr>
              <a:t>	</a:t>
            </a:r>
            <a:r>
              <a:rPr dirty="0" sz="2000" spc="20" b="1">
                <a:latin typeface="Gulim"/>
                <a:cs typeface="Gulim"/>
              </a:rPr>
              <a:t>7</a:t>
            </a:r>
            <a:r>
              <a:rPr dirty="0" sz="2000" spc="20" b="1">
                <a:latin typeface="Gulim"/>
                <a:cs typeface="Gulim"/>
              </a:rPr>
              <a:t>	</a:t>
            </a:r>
            <a:r>
              <a:rPr dirty="0" sz="2000" spc="15" b="1">
                <a:latin typeface="Gulim"/>
                <a:cs typeface="Gulim"/>
              </a:rPr>
              <a:t>)</a:t>
            </a:r>
            <a:r>
              <a:rPr dirty="0" sz="2000" b="1">
                <a:latin typeface="Gulim"/>
                <a:cs typeface="Gulim"/>
              </a:rPr>
              <a:t>단계</a:t>
            </a:r>
            <a:endParaRPr sz="2000">
              <a:latin typeface="Gulim"/>
              <a:cs typeface="Guli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4611" y="1844039"/>
            <a:ext cx="8572500" cy="4181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95"/>
              </a:lnSpc>
            </a:pPr>
            <a:r>
              <a:rPr dirty="0" sz="2800" spc="-175" b="1">
                <a:latin typeface="Arial Black"/>
                <a:cs typeface="Arial Black"/>
              </a:rPr>
              <a:t>3</a:t>
            </a:r>
            <a:r>
              <a:rPr dirty="0" spc="-175">
                <a:latin typeface="Gulim"/>
                <a:cs typeface="Gulim"/>
              </a:rPr>
              <a:t>. </a:t>
            </a:r>
            <a:r>
              <a:rPr dirty="0"/>
              <a:t>경쟁기술과</a:t>
            </a:r>
            <a:r>
              <a:rPr dirty="0" spc="50"/>
              <a:t> </a:t>
            </a:r>
            <a:r>
              <a:rPr dirty="0"/>
              <a:t>비교</a:t>
            </a:r>
            <a:endParaRPr sz="28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6431" y="2569717"/>
            <a:ext cx="152400" cy="160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5965" y="1127886"/>
            <a:ext cx="8265159" cy="282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 </a:t>
            </a:r>
            <a:r>
              <a:rPr dirty="0" sz="2800" spc="20" b="1">
                <a:solidFill>
                  <a:srgbClr val="CC0066"/>
                </a:solidFill>
                <a:latin typeface="Gulim"/>
                <a:cs typeface="Gulim"/>
              </a:rPr>
              <a:t>기술의</a:t>
            </a:r>
            <a:r>
              <a:rPr dirty="0" sz="2800" spc="-62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특징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/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우수성</a:t>
            </a:r>
            <a:endParaRPr sz="2800">
              <a:latin typeface="Gulim"/>
              <a:cs typeface="Gulim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3900">
              <a:latin typeface="Times New Roman"/>
              <a:cs typeface="Times New Roman"/>
            </a:endParaRPr>
          </a:p>
          <a:p>
            <a:pPr marL="489584">
              <a:lnSpc>
                <a:spcPct val="100000"/>
              </a:lnSpc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45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10" b="1">
                <a:latin typeface="Gulim"/>
                <a:cs typeface="Gulim"/>
              </a:rPr>
              <a:t>영상만으로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다중</a:t>
            </a:r>
            <a:r>
              <a:rPr dirty="0" sz="2000" spc="-7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차량의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번호판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영역의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검출과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인식이</a:t>
            </a:r>
            <a:r>
              <a:rPr dirty="0" sz="2000" spc="-90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가능함</a:t>
            </a:r>
            <a:endParaRPr sz="2000">
              <a:latin typeface="Gulim"/>
              <a:cs typeface="Gulim"/>
            </a:endParaRPr>
          </a:p>
          <a:p>
            <a:pPr marL="1015365">
              <a:lnSpc>
                <a:spcPct val="100000"/>
              </a:lnSpc>
              <a:spcBef>
                <a:spcPts val="570"/>
              </a:spcBef>
            </a:pPr>
            <a:r>
              <a:rPr dirty="0" sz="1800" spc="20" b="1">
                <a:latin typeface="Gulim"/>
                <a:cs typeface="Gulim"/>
              </a:rPr>
              <a:t>검출률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spc="10" b="1">
                <a:latin typeface="Gulim"/>
                <a:cs typeface="Gulim"/>
              </a:rPr>
              <a:t>:</a:t>
            </a:r>
            <a:r>
              <a:rPr dirty="0" sz="1800" spc="-35" b="1">
                <a:latin typeface="Gulim"/>
                <a:cs typeface="Gulim"/>
              </a:rPr>
              <a:t> </a:t>
            </a:r>
            <a:r>
              <a:rPr dirty="0" sz="1800" spc="5" b="1">
                <a:latin typeface="Gulim"/>
                <a:cs typeface="Gulim"/>
              </a:rPr>
              <a:t>99.9%</a:t>
            </a:r>
            <a:r>
              <a:rPr dirty="0" sz="1800" spc="-70" b="1">
                <a:latin typeface="Gulim"/>
                <a:cs typeface="Gulim"/>
              </a:rPr>
              <a:t> </a:t>
            </a:r>
            <a:r>
              <a:rPr dirty="0" sz="1800" spc="5" b="1">
                <a:latin typeface="Gulim"/>
                <a:cs typeface="Gulim"/>
              </a:rPr>
              <a:t>이상</a:t>
            </a:r>
            <a:r>
              <a:rPr dirty="0" sz="1800" spc="5" b="1">
                <a:latin typeface="Gulim"/>
                <a:cs typeface="Gulim"/>
              </a:rPr>
              <a:t>,</a:t>
            </a:r>
            <a:r>
              <a:rPr dirty="0" sz="1800" spc="-55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인식률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spc="10" b="1">
                <a:latin typeface="Gulim"/>
                <a:cs typeface="Gulim"/>
              </a:rPr>
              <a:t>:</a:t>
            </a:r>
            <a:r>
              <a:rPr dirty="0" sz="1800" spc="-20" b="1">
                <a:latin typeface="Gulim"/>
                <a:cs typeface="Gulim"/>
              </a:rPr>
              <a:t> </a:t>
            </a:r>
            <a:r>
              <a:rPr dirty="0" sz="1800" spc="5" b="1">
                <a:latin typeface="Gulim"/>
                <a:cs typeface="Gulim"/>
              </a:rPr>
              <a:t>99.5%</a:t>
            </a:r>
            <a:r>
              <a:rPr dirty="0" sz="1800" spc="-70" b="1">
                <a:latin typeface="Gulim"/>
                <a:cs typeface="Gulim"/>
              </a:rPr>
              <a:t> </a:t>
            </a:r>
            <a:r>
              <a:rPr dirty="0" sz="1800" spc="5" b="1">
                <a:latin typeface="Gulim"/>
                <a:cs typeface="Gulim"/>
              </a:rPr>
              <a:t>이상</a:t>
            </a:r>
            <a:r>
              <a:rPr dirty="0" sz="1800" spc="5" b="1">
                <a:latin typeface="Gulim"/>
                <a:cs typeface="Gulim"/>
              </a:rPr>
              <a:t>(</a:t>
            </a:r>
            <a:r>
              <a:rPr dirty="0" sz="1800" spc="5" b="1">
                <a:latin typeface="Gulim"/>
                <a:cs typeface="Gulim"/>
              </a:rPr>
              <a:t>실제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고객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spc="25" b="1">
                <a:latin typeface="Gulim"/>
                <a:cs typeface="Gulim"/>
              </a:rPr>
              <a:t>현장</a:t>
            </a:r>
            <a:r>
              <a:rPr dirty="0" sz="1800" spc="-70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데이터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spc="10" b="1">
                <a:latin typeface="Gulim"/>
                <a:cs typeface="Gulim"/>
              </a:rPr>
              <a:t>적용</a:t>
            </a:r>
            <a:r>
              <a:rPr dirty="0" sz="1800" spc="10" b="1">
                <a:latin typeface="Gulim"/>
                <a:cs typeface="Gulim"/>
              </a:rPr>
              <a:t>)</a:t>
            </a:r>
            <a:endParaRPr sz="1800">
              <a:latin typeface="Gulim"/>
              <a:cs typeface="Gulim"/>
            </a:endParaRPr>
          </a:p>
          <a:p>
            <a:pPr marL="489584">
              <a:lnSpc>
                <a:spcPct val="100000"/>
              </a:lnSpc>
              <a:spcBef>
                <a:spcPts val="985"/>
              </a:spcBef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45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25" b="1">
                <a:latin typeface="Gulim"/>
                <a:cs typeface="Gulim"/>
              </a:rPr>
              <a:t>단일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정지영상뿐만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아니라</a:t>
            </a:r>
            <a:r>
              <a:rPr dirty="0" sz="2000" spc="-90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동영상에서의</a:t>
            </a:r>
            <a:r>
              <a:rPr dirty="0" sz="2000" spc="-9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번호판</a:t>
            </a:r>
            <a:r>
              <a:rPr dirty="0" sz="2000" spc="-9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인식이</a:t>
            </a:r>
            <a:r>
              <a:rPr dirty="0" sz="2000" spc="-9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가능</a:t>
            </a:r>
            <a:endParaRPr sz="2000">
              <a:latin typeface="Gulim"/>
              <a:cs typeface="Gulim"/>
            </a:endParaRPr>
          </a:p>
          <a:p>
            <a:pPr marL="489584">
              <a:lnSpc>
                <a:spcPct val="100000"/>
              </a:lnSpc>
              <a:spcBef>
                <a:spcPts val="480"/>
              </a:spcBef>
            </a:pPr>
            <a:r>
              <a:rPr dirty="0" sz="2000" spc="5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55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10" b="1">
                <a:latin typeface="Gulim"/>
                <a:cs typeface="Gulim"/>
              </a:rPr>
              <a:t>루프</a:t>
            </a:r>
            <a:r>
              <a:rPr dirty="0" sz="2000" spc="10" b="1">
                <a:latin typeface="Gulim"/>
                <a:cs typeface="Gulim"/>
              </a:rPr>
              <a:t>/</a:t>
            </a:r>
            <a:r>
              <a:rPr dirty="0" sz="2000" spc="10" b="1">
                <a:latin typeface="Gulim"/>
                <a:cs typeface="Gulim"/>
              </a:rPr>
              <a:t>레이저</a:t>
            </a:r>
            <a:r>
              <a:rPr dirty="0" sz="2000" spc="-95" b="1">
                <a:latin typeface="Gulim"/>
                <a:cs typeface="Gulim"/>
              </a:rPr>
              <a:t> </a:t>
            </a:r>
            <a:r>
              <a:rPr dirty="0" sz="2000" spc="40" b="1">
                <a:latin typeface="Gulim"/>
                <a:cs typeface="Gulim"/>
              </a:rPr>
              <a:t>등</a:t>
            </a:r>
            <a:r>
              <a:rPr dirty="0" sz="2000" spc="-6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차량</a:t>
            </a:r>
            <a:r>
              <a:rPr dirty="0" sz="2000" spc="-7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검지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센서가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필요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없음</a:t>
            </a:r>
            <a:endParaRPr sz="2000">
              <a:latin typeface="Gulim"/>
              <a:cs typeface="Gulim"/>
            </a:endParaRPr>
          </a:p>
          <a:p>
            <a:pPr marL="489584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45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25" b="1">
                <a:latin typeface="Gulim"/>
                <a:cs typeface="Gulim"/>
              </a:rPr>
              <a:t>머신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러닝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기반의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기술로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잡영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40" b="1">
                <a:latin typeface="Gulim"/>
                <a:cs typeface="Gulim"/>
              </a:rPr>
              <a:t>및</a:t>
            </a:r>
            <a:r>
              <a:rPr dirty="0" sz="2000" spc="-50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왜곡</a:t>
            </a:r>
            <a:r>
              <a:rPr dirty="0" sz="2000" spc="15" b="1">
                <a:latin typeface="Gulim"/>
                <a:cs typeface="Gulim"/>
              </a:rPr>
              <a:t>,</a:t>
            </a:r>
            <a:r>
              <a:rPr dirty="0" sz="2000" spc="-4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조도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변화에</a:t>
            </a:r>
            <a:r>
              <a:rPr dirty="0" sz="2000" spc="-70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강인함</a:t>
            </a:r>
            <a:endParaRPr sz="2000">
              <a:latin typeface="Gulim"/>
              <a:cs typeface="Guli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95"/>
              </a:lnSpc>
            </a:pPr>
            <a:r>
              <a:rPr dirty="0" sz="2800" spc="-175" b="1">
                <a:latin typeface="Arial Black"/>
                <a:cs typeface="Arial Black"/>
              </a:rPr>
              <a:t>4</a:t>
            </a:r>
            <a:r>
              <a:rPr dirty="0" spc="-175">
                <a:latin typeface="Gulim"/>
                <a:cs typeface="Gulim"/>
              </a:rPr>
              <a:t>. </a:t>
            </a:r>
            <a:r>
              <a:rPr dirty="0"/>
              <a:t>기술의</a:t>
            </a:r>
            <a:r>
              <a:rPr dirty="0" spc="60"/>
              <a:t> </a:t>
            </a:r>
            <a:r>
              <a:rPr dirty="0"/>
              <a:t>사업성</a:t>
            </a:r>
            <a:endParaRPr sz="2800">
              <a:latin typeface="Gulim"/>
              <a:cs typeface="Guli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642" y="1124458"/>
            <a:ext cx="8413750" cy="5142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715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예상</a:t>
            </a:r>
            <a:r>
              <a:rPr dirty="0" sz="2800" spc="-9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응용</a:t>
            </a:r>
            <a:r>
              <a:rPr dirty="0" sz="2800" spc="-7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제품</a:t>
            </a:r>
            <a:r>
              <a:rPr dirty="0" sz="2800" spc="-9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50" b="1">
                <a:solidFill>
                  <a:srgbClr val="CC0066"/>
                </a:solidFill>
                <a:latin typeface="Gulim"/>
                <a:cs typeface="Gulim"/>
              </a:rPr>
              <a:t>및</a:t>
            </a:r>
            <a:r>
              <a:rPr dirty="0" sz="2800" spc="-7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서비스</a:t>
            </a:r>
            <a:endParaRPr sz="2800">
              <a:latin typeface="Gulim"/>
              <a:cs typeface="Gulim"/>
            </a:endParaRPr>
          </a:p>
          <a:p>
            <a:pPr marL="774700" marR="5080" indent="-285115">
              <a:lnSpc>
                <a:spcPct val="100000"/>
              </a:lnSpc>
              <a:spcBef>
                <a:spcPts val="465"/>
              </a:spcBef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50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b="1">
                <a:latin typeface="Gulim"/>
                <a:cs typeface="Gulim"/>
              </a:rPr>
              <a:t>과속</a:t>
            </a:r>
            <a:r>
              <a:rPr dirty="0" sz="2000" b="1">
                <a:latin typeface="Gulim"/>
                <a:cs typeface="Gulim"/>
              </a:rPr>
              <a:t>/</a:t>
            </a:r>
            <a:r>
              <a:rPr dirty="0" sz="2000" b="1">
                <a:latin typeface="Gulim"/>
                <a:cs typeface="Gulim"/>
              </a:rPr>
              <a:t>주정차위반</a:t>
            </a:r>
            <a:r>
              <a:rPr dirty="0" sz="2000" spc="90" b="1">
                <a:latin typeface="Gulim"/>
                <a:cs typeface="Gulim"/>
              </a:rPr>
              <a:t> </a:t>
            </a:r>
            <a:r>
              <a:rPr dirty="0" sz="2000" b="1">
                <a:latin typeface="Gulim"/>
                <a:cs typeface="Gulim"/>
              </a:rPr>
              <a:t>단속</a:t>
            </a:r>
            <a:r>
              <a:rPr dirty="0" sz="2000" b="1">
                <a:latin typeface="Gulim"/>
                <a:cs typeface="Gulim"/>
              </a:rPr>
              <a:t>/</a:t>
            </a:r>
            <a:r>
              <a:rPr dirty="0" sz="2000" b="1">
                <a:latin typeface="Gulim"/>
                <a:cs typeface="Gulim"/>
              </a:rPr>
              <a:t>톨게이트</a:t>
            </a:r>
            <a:r>
              <a:rPr dirty="0" sz="2000" spc="85" b="1">
                <a:latin typeface="Gulim"/>
                <a:cs typeface="Gulim"/>
              </a:rPr>
              <a:t> </a:t>
            </a:r>
            <a:r>
              <a:rPr dirty="0" sz="2000" spc="5" b="1">
                <a:latin typeface="Gulim"/>
                <a:cs typeface="Gulim"/>
              </a:rPr>
              <a:t>과금</a:t>
            </a:r>
            <a:r>
              <a:rPr dirty="0" sz="2000" spc="5" b="1">
                <a:latin typeface="Gulim"/>
                <a:cs typeface="Gulim"/>
              </a:rPr>
              <a:t>,</a:t>
            </a:r>
            <a:r>
              <a:rPr dirty="0" sz="2000" spc="110" b="1">
                <a:latin typeface="Gulim"/>
                <a:cs typeface="Gulim"/>
              </a:rPr>
              <a:t> </a:t>
            </a:r>
            <a:r>
              <a:rPr dirty="0" sz="2000" spc="5" b="1">
                <a:latin typeface="Gulim"/>
                <a:cs typeface="Gulim"/>
              </a:rPr>
              <a:t>교통정보수집</a:t>
            </a:r>
            <a:r>
              <a:rPr dirty="0" sz="2000" spc="75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등의</a:t>
            </a:r>
            <a:r>
              <a:rPr dirty="0" sz="2000" spc="9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교통</a:t>
            </a:r>
            <a:r>
              <a:rPr dirty="0" sz="2000" spc="95" b="1">
                <a:latin typeface="Gulim"/>
                <a:cs typeface="Gulim"/>
              </a:rPr>
              <a:t> </a:t>
            </a:r>
            <a:r>
              <a:rPr dirty="0" sz="2000" spc="-10" b="1">
                <a:latin typeface="Gulim"/>
                <a:cs typeface="Gulim"/>
              </a:rPr>
              <a:t>분야 </a:t>
            </a:r>
            <a:r>
              <a:rPr dirty="0" sz="2000" spc="-55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차량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번호판</a:t>
            </a:r>
            <a:r>
              <a:rPr dirty="0" sz="2000" spc="-9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인식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40" b="1">
                <a:latin typeface="Gulim"/>
                <a:cs typeface="Gulim"/>
              </a:rPr>
              <a:t>및</a:t>
            </a:r>
            <a:r>
              <a:rPr dirty="0" sz="2000" spc="-6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과금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시스템</a:t>
            </a:r>
            <a:endParaRPr sz="2000">
              <a:latin typeface="Gulim"/>
              <a:cs typeface="Gulim"/>
            </a:endParaRPr>
          </a:p>
          <a:p>
            <a:pPr marL="774700" marR="6350" indent="-28511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50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20" b="1">
                <a:latin typeface="Gulim"/>
                <a:cs typeface="Gulim"/>
              </a:rPr>
              <a:t>대형</a:t>
            </a:r>
            <a:r>
              <a:rPr dirty="0" sz="2000" spc="120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건물</a:t>
            </a:r>
            <a:r>
              <a:rPr dirty="0" sz="2000" spc="120" b="1">
                <a:latin typeface="Gulim"/>
                <a:cs typeface="Gulim"/>
              </a:rPr>
              <a:t> </a:t>
            </a:r>
            <a:r>
              <a:rPr dirty="0" sz="2000" spc="40" b="1">
                <a:latin typeface="Gulim"/>
                <a:cs typeface="Gulim"/>
              </a:rPr>
              <a:t>및</a:t>
            </a:r>
            <a:r>
              <a:rPr dirty="0" sz="2000" spc="120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주차장</a:t>
            </a:r>
            <a:r>
              <a:rPr dirty="0" sz="2000" spc="120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등의</a:t>
            </a:r>
            <a:r>
              <a:rPr dirty="0" sz="2000" spc="105" b="1">
                <a:latin typeface="Gulim"/>
                <a:cs typeface="Gulim"/>
              </a:rPr>
              <a:t> </a:t>
            </a:r>
            <a:r>
              <a:rPr dirty="0" sz="2000" spc="5" b="1">
                <a:latin typeface="Gulim"/>
                <a:cs typeface="Gulim"/>
              </a:rPr>
              <a:t>출입통제</a:t>
            </a:r>
            <a:r>
              <a:rPr dirty="0" sz="2000" spc="120" b="1">
                <a:latin typeface="Gulim"/>
                <a:cs typeface="Gulim"/>
              </a:rPr>
              <a:t> </a:t>
            </a:r>
            <a:r>
              <a:rPr dirty="0" sz="2000" spc="40" b="1">
                <a:latin typeface="Gulim"/>
                <a:cs typeface="Gulim"/>
              </a:rPr>
              <a:t>및</a:t>
            </a:r>
            <a:r>
              <a:rPr dirty="0" sz="2000" spc="11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주차</a:t>
            </a:r>
            <a:r>
              <a:rPr dirty="0" sz="2000" spc="12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관리</a:t>
            </a:r>
            <a:r>
              <a:rPr dirty="0" sz="2000" spc="105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분야의</a:t>
            </a:r>
            <a:r>
              <a:rPr dirty="0" sz="2000" spc="12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차량</a:t>
            </a:r>
            <a:r>
              <a:rPr dirty="0" sz="2000" spc="105" b="1">
                <a:latin typeface="Gulim"/>
                <a:cs typeface="Gulim"/>
              </a:rPr>
              <a:t> </a:t>
            </a:r>
            <a:r>
              <a:rPr dirty="0" sz="2000" spc="-10" b="1">
                <a:latin typeface="Gulim"/>
                <a:cs typeface="Gulim"/>
              </a:rPr>
              <a:t>관리 </a:t>
            </a:r>
            <a:r>
              <a:rPr dirty="0" sz="2000" spc="-55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시스템</a:t>
            </a:r>
            <a:endParaRPr sz="2000">
              <a:latin typeface="Gulim"/>
              <a:cs typeface="Gulim"/>
            </a:endParaRPr>
          </a:p>
          <a:p>
            <a:pPr marL="489584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50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20" b="1">
                <a:latin typeface="Gulim"/>
                <a:cs typeface="Gulim"/>
              </a:rPr>
              <a:t>수배자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40" b="1">
                <a:latin typeface="Gulim"/>
                <a:cs typeface="Gulim"/>
              </a:rPr>
              <a:t>및</a:t>
            </a:r>
            <a:r>
              <a:rPr dirty="0" sz="2000" spc="-6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체납자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검색</a:t>
            </a:r>
            <a:r>
              <a:rPr dirty="0" sz="2000" spc="-6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등의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방범</a:t>
            </a:r>
            <a:r>
              <a:rPr dirty="0" sz="2000" spc="-75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분야의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문제차량</a:t>
            </a:r>
            <a:r>
              <a:rPr dirty="0" sz="2000" spc="-8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검색</a:t>
            </a:r>
            <a:r>
              <a:rPr dirty="0" sz="2000" spc="-70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시스템</a:t>
            </a:r>
            <a:endParaRPr sz="2000">
              <a:latin typeface="Gulim"/>
              <a:cs typeface="Gulim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10">
                <a:solidFill>
                  <a:srgbClr val="D50092"/>
                </a:solidFill>
                <a:latin typeface="Gulim"/>
                <a:cs typeface="Gulim"/>
              </a:rPr>
              <a:t>▣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기술이전 </a:t>
            </a:r>
            <a:r>
              <a:rPr dirty="0" sz="2800" spc="25" b="1">
                <a:solidFill>
                  <a:srgbClr val="CC0066"/>
                </a:solidFill>
                <a:latin typeface="Gulim"/>
                <a:cs typeface="Gulim"/>
              </a:rPr>
              <a:t>업체</a:t>
            </a:r>
            <a:r>
              <a:rPr dirty="0" sz="2800" spc="-22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5" b="1">
                <a:solidFill>
                  <a:srgbClr val="CC0066"/>
                </a:solidFill>
                <a:latin typeface="Gulim"/>
                <a:cs typeface="Gulim"/>
              </a:rPr>
              <a:t>조건</a:t>
            </a:r>
            <a:endParaRPr sz="2800">
              <a:latin typeface="Gulim"/>
              <a:cs typeface="Gulim"/>
            </a:endParaRPr>
          </a:p>
          <a:p>
            <a:pPr marL="489584">
              <a:lnSpc>
                <a:spcPct val="100000"/>
              </a:lnSpc>
              <a:spcBef>
                <a:spcPts val="459"/>
              </a:spcBef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50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20" b="1">
                <a:latin typeface="Gulim"/>
                <a:cs typeface="Gulim"/>
              </a:rPr>
              <a:t>지능형</a:t>
            </a:r>
            <a:r>
              <a:rPr dirty="0" sz="2000" spc="-90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영상처리</a:t>
            </a:r>
            <a:r>
              <a:rPr dirty="0" sz="2000" spc="-9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관련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기술</a:t>
            </a:r>
            <a:r>
              <a:rPr dirty="0" sz="2000" spc="-65" b="1">
                <a:latin typeface="Gulim"/>
                <a:cs typeface="Gulim"/>
              </a:rPr>
              <a:t> </a:t>
            </a:r>
            <a:r>
              <a:rPr dirty="0" sz="2000" spc="40" b="1">
                <a:latin typeface="Gulim"/>
                <a:cs typeface="Gulim"/>
              </a:rPr>
              <a:t>및</a:t>
            </a:r>
            <a:r>
              <a:rPr dirty="0" sz="2000" spc="-6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인력</a:t>
            </a:r>
            <a:r>
              <a:rPr dirty="0" sz="2000" spc="-6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보유</a:t>
            </a:r>
            <a:endParaRPr sz="2000">
              <a:latin typeface="Gulim"/>
              <a:cs typeface="Gulim"/>
            </a:endParaRPr>
          </a:p>
          <a:p>
            <a:pPr marL="489584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50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25" b="1">
                <a:latin typeface="Gulim"/>
                <a:cs typeface="Gulim"/>
              </a:rPr>
              <a:t>영상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관련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제품에</a:t>
            </a:r>
            <a:r>
              <a:rPr dirty="0" sz="2000" spc="-9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대한</a:t>
            </a:r>
            <a:r>
              <a:rPr dirty="0" sz="2000" spc="-6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상용화</a:t>
            </a:r>
            <a:r>
              <a:rPr dirty="0" sz="2000" spc="-9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경험</a:t>
            </a:r>
            <a:r>
              <a:rPr dirty="0" sz="2000" spc="-65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보유</a:t>
            </a:r>
            <a:endParaRPr sz="2000">
              <a:latin typeface="Gulim"/>
              <a:cs typeface="Gulim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D50092"/>
                </a:solidFill>
                <a:latin typeface="Gulim"/>
                <a:cs typeface="Gulim"/>
              </a:rPr>
              <a:t>▣</a:t>
            </a:r>
            <a:r>
              <a:rPr dirty="0" sz="2800" spc="-114">
                <a:solidFill>
                  <a:srgbClr val="D50092"/>
                </a:solidFill>
                <a:latin typeface="Gulim"/>
                <a:cs typeface="Gulim"/>
              </a:rPr>
              <a:t> </a:t>
            </a:r>
            <a:r>
              <a:rPr dirty="0" sz="2800" spc="5" b="1">
                <a:solidFill>
                  <a:srgbClr val="CC0066"/>
                </a:solidFill>
                <a:latin typeface="Gulim"/>
                <a:cs typeface="Gulim"/>
              </a:rPr>
              <a:t>기대효과</a:t>
            </a:r>
            <a:endParaRPr sz="2800">
              <a:latin typeface="Gulim"/>
              <a:cs typeface="Gulim"/>
            </a:endParaRPr>
          </a:p>
          <a:p>
            <a:pPr marL="489584">
              <a:lnSpc>
                <a:spcPct val="100000"/>
              </a:lnSpc>
              <a:spcBef>
                <a:spcPts val="459"/>
              </a:spcBef>
            </a:pPr>
            <a:r>
              <a:rPr dirty="0" sz="2000">
                <a:solidFill>
                  <a:srgbClr val="6600CC"/>
                </a:solidFill>
                <a:latin typeface="Wingdings"/>
                <a:cs typeface="Wingdings"/>
              </a:rPr>
              <a:t></a:t>
            </a:r>
            <a:r>
              <a:rPr dirty="0" sz="2000" spc="-1545">
                <a:solidFill>
                  <a:srgbClr val="6600CC"/>
                </a:solidFill>
                <a:latin typeface="Wingdings"/>
                <a:cs typeface="Wingdings"/>
              </a:rPr>
              <a:t></a:t>
            </a:r>
            <a:r>
              <a:rPr dirty="0" sz="2000" spc="25" b="1">
                <a:latin typeface="Gulim"/>
                <a:cs typeface="Gulim"/>
              </a:rPr>
              <a:t>기존</a:t>
            </a:r>
            <a:r>
              <a:rPr dirty="0" sz="2000" spc="-70" b="1">
                <a:latin typeface="Gulim"/>
                <a:cs typeface="Gulim"/>
              </a:rPr>
              <a:t> </a:t>
            </a:r>
            <a:r>
              <a:rPr dirty="0" sz="2000" spc="20" b="1">
                <a:latin typeface="Gulim"/>
                <a:cs typeface="Gulim"/>
              </a:rPr>
              <a:t>지능형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차량</a:t>
            </a:r>
            <a:r>
              <a:rPr dirty="0" sz="2000" spc="-70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정보</a:t>
            </a:r>
            <a:r>
              <a:rPr dirty="0" sz="2000" spc="-55" b="1">
                <a:latin typeface="Gulim"/>
                <a:cs typeface="Gulim"/>
              </a:rPr>
              <a:t> </a:t>
            </a:r>
            <a:r>
              <a:rPr dirty="0" sz="2000" spc="25" b="1">
                <a:latin typeface="Gulim"/>
                <a:cs typeface="Gulim"/>
              </a:rPr>
              <a:t>관리</a:t>
            </a:r>
            <a:r>
              <a:rPr dirty="0" sz="2000" spc="-70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시스템</a:t>
            </a:r>
            <a:r>
              <a:rPr dirty="0" sz="2000" spc="-70" b="1">
                <a:latin typeface="Gulim"/>
                <a:cs typeface="Gulim"/>
              </a:rPr>
              <a:t> </a:t>
            </a:r>
            <a:r>
              <a:rPr dirty="0" sz="2000" spc="5" b="1">
                <a:latin typeface="Gulim"/>
                <a:cs typeface="Gulim"/>
              </a:rPr>
              <a:t>제품</a:t>
            </a:r>
            <a:r>
              <a:rPr dirty="0" sz="2000" spc="5" b="1">
                <a:latin typeface="Gulim"/>
                <a:cs typeface="Gulim"/>
              </a:rPr>
              <a:t>/</a:t>
            </a:r>
            <a:r>
              <a:rPr dirty="0" sz="2000" spc="5" b="1">
                <a:latin typeface="Gulim"/>
                <a:cs typeface="Gulim"/>
              </a:rPr>
              <a:t>솔루션의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10" b="1">
                <a:latin typeface="Gulim"/>
                <a:cs typeface="Gulim"/>
              </a:rPr>
              <a:t>부가가치</a:t>
            </a:r>
            <a:r>
              <a:rPr dirty="0" sz="2000" spc="-80" b="1">
                <a:latin typeface="Gulim"/>
                <a:cs typeface="Gulim"/>
              </a:rPr>
              <a:t> </a:t>
            </a:r>
            <a:r>
              <a:rPr dirty="0" sz="2000" spc="15" b="1">
                <a:latin typeface="Gulim"/>
                <a:cs typeface="Gulim"/>
              </a:rPr>
              <a:t>제고</a:t>
            </a:r>
            <a:endParaRPr sz="2000">
              <a:latin typeface="Gulim"/>
              <a:cs typeface="Guli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49440" y="6411467"/>
            <a:ext cx="1277111" cy="347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대경권연구센터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장지훈</dc:creator>
  <dc:title>슬라이드 제목 없음</dc:title>
  <dcterms:created xsi:type="dcterms:W3CDTF">2020-09-29T14:47:26Z</dcterms:created>
  <dcterms:modified xsi:type="dcterms:W3CDTF">2020-09-29T14:47:26Z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2020-09-29T00:00:00Z</vt:filetime>
  </property>
</Properties>
</file>