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24" r:id="rId2"/>
    <p:sldId id="347" r:id="rId3"/>
    <p:sldId id="444" r:id="rId4"/>
    <p:sldId id="450" r:id="rId5"/>
    <p:sldId id="451" r:id="rId6"/>
    <p:sldId id="449" r:id="rId7"/>
    <p:sldId id="452" r:id="rId8"/>
    <p:sldId id="448" r:id="rId9"/>
    <p:sldId id="453" r:id="rId10"/>
    <p:sldId id="442" r:id="rId11"/>
    <p:sldId id="445" r:id="rId12"/>
    <p:sldId id="434" r:id="rId13"/>
  </p:sldIdLst>
  <p:sldSz cx="9144000" cy="6858000" type="screen4x3"/>
  <p:notesSz cx="6797675" cy="987425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 pos="6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43D92"/>
    <a:srgbClr val="DDDDDD"/>
    <a:srgbClr val="FFCCFF"/>
    <a:srgbClr val="BDEEFF"/>
    <a:srgbClr val="3333CC"/>
    <a:srgbClr val="800000"/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2" autoAdjust="0"/>
    <p:restoredTop sz="94660" autoAdjust="0"/>
  </p:normalViewPr>
  <p:slideViewPr>
    <p:cSldViewPr>
      <p:cViewPr varScale="1">
        <p:scale>
          <a:sx n="118" d="100"/>
          <a:sy n="118" d="100"/>
        </p:scale>
        <p:origin x="1218" y="108"/>
      </p:cViewPr>
      <p:guideLst>
        <p:guide orient="horz" pos="1104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44" y="-90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75"/>
            <a:ext cx="190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ctr" anchorCtr="0" compatLnSpc="1">
            <a:prstTxWarp prst="textNoShape">
              <a:avLst/>
            </a:prstTxWarp>
            <a:spAutoFit/>
          </a:bodyPr>
          <a:lstStyle>
            <a:lvl1pPr defTabSz="926858"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572250" y="92075"/>
            <a:ext cx="190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ctr" anchorCtr="0" compatLnSpc="1">
            <a:prstTxWarp prst="textNoShape">
              <a:avLst/>
            </a:prstTxWarp>
            <a:spAutoFit/>
          </a:bodyPr>
          <a:lstStyle>
            <a:lvl1pPr algn="r" defTabSz="926858"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94850"/>
            <a:ext cx="190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  <a:spAutoFit/>
          </a:bodyPr>
          <a:lstStyle>
            <a:lvl1pPr defTabSz="926858" eaLnBrk="1" latinLnBrk="1" hangingPunct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37300" y="9594850"/>
            <a:ext cx="425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  <a:spAutoFit/>
          </a:bodyPr>
          <a:lstStyle>
            <a:lvl1pPr algn="r" defTabSz="925513" eaLnBrk="1" latinLnBrk="1" hangingPunct="1">
              <a:defRPr sz="1200"/>
            </a:lvl1pPr>
          </a:lstStyle>
          <a:p>
            <a:pPr>
              <a:defRPr/>
            </a:pPr>
            <a:fld id="{705D8ECC-38EC-40DA-95A5-F72335C248D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04632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defTabSz="920366" eaLnBrk="1" latinLnBrk="1" hangingPunct="1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algn="r" defTabSz="920366" eaLnBrk="1" latinLnBrk="1" hangingPunct="1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문자열 유형을 편집하려면 누르십시오</a:t>
            </a:r>
            <a:r>
              <a:rPr lang="en-US" altLang="ko-KR" noProof="0" smtClean="0"/>
              <a:t>.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세째 수준</a:t>
            </a:r>
          </a:p>
          <a:p>
            <a:pPr lvl="3"/>
            <a:r>
              <a:rPr lang="ko-KR" altLang="en-US" noProof="0" smtClean="0"/>
              <a:t>네째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defTabSz="920366" eaLnBrk="1" latinLnBrk="1" hangingPunct="1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algn="r" defTabSz="919163" eaLnBrk="1" latin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0BEE53A-BDCB-4E74-B725-446342B180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251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7" descr="D:\pskwork\ETRI\bmp\title.bmp"/>
          <p:cNvPicPr>
            <a:picLocks noChangeAspect="1" noChangeArrowheads="1"/>
          </p:cNvPicPr>
          <p:nvPr/>
        </p:nvPicPr>
        <p:blipFill>
          <a:blip r:embed="rId2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496175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30" descr="C:\My Documents\DS\New Folder\로고심볼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10200"/>
            <a:ext cx="31242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2" name="Rectangle 10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838200"/>
          </a:xfrm>
        </p:spPr>
        <p:txBody>
          <a:bodyPr/>
          <a:lstStyle>
            <a:lvl1pPr marL="0" indent="0" algn="ctr">
              <a:buFont typeface="굴림체" pitchFamily="49" charset="-127"/>
              <a:buNone/>
              <a:defRPr sz="1800"/>
            </a:lvl1pPr>
          </a:lstStyle>
          <a:p>
            <a:r>
              <a:rPr lang="ko-KR" altLang="en-US"/>
              <a:t>마스터 부제목을  입력하십시요</a:t>
            </a:r>
          </a:p>
        </p:txBody>
      </p:sp>
    </p:spTree>
    <p:extLst>
      <p:ext uri="{BB962C8B-B14F-4D97-AF65-F5344CB8AC3E}">
        <p14:creationId xmlns:p14="http://schemas.microsoft.com/office/powerpoint/2010/main" val="3664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E58F1-62E7-48D8-9E2A-E3347EA6228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7070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96050" y="890588"/>
            <a:ext cx="1962150" cy="505301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890588"/>
            <a:ext cx="5734050" cy="505301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26032-D448-4190-B255-9218E6F2807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0598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890588"/>
            <a:ext cx="7772400" cy="57943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396240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B2D1C-CFCA-4D2A-99D0-5FBF3A825C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923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11B7-D9A6-4B70-B8EB-9A805C8839D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4262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E890B-348F-4A11-AF18-57EDDBCE6AD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0990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A1DA6-397E-4387-9993-0DAF7FF9637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97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8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38C0B-509D-40EC-BEA3-95E41D68CE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2611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B3E71-DF45-4CDC-BEDF-AC38F72AC2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120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3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8B4F0-BF6E-4373-8D07-59A58FB6001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233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B6DF7-253C-4EC1-81EE-F3FB7B038A6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8183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8E68F-5AB0-4CEF-8B3C-946CFE7D082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962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7"/>
          <p:cNvSpPr>
            <a:spLocks noChangeArrowheads="1"/>
          </p:cNvSpPr>
          <p:nvPr userDrawn="1"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DE6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1" hangingPunct="1">
              <a:defRPr/>
            </a:pPr>
            <a:endParaRPr lang="ko-KR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문자열 유형을 편집하려면 누르십시오</a:t>
            </a:r>
            <a:r>
              <a:rPr lang="en-US" altLang="ko-KR" smtClean="0"/>
              <a:t>.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세째 수준</a:t>
            </a:r>
          </a:p>
          <a:p>
            <a:pPr lvl="3"/>
            <a:r>
              <a:rPr lang="ko-KR" altLang="en-US" smtClean="0"/>
              <a:t>네째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90588"/>
            <a:ext cx="777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제목 작성</a:t>
            </a:r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0125" y="6400800"/>
            <a:ext cx="2530475" cy="3048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eaLnBrk="1" latinLnBrk="1" hangingPunct="1">
              <a:defRPr sz="1400"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4225" y="6400800"/>
            <a:ext cx="434975" cy="3048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1" latinLnBrk="1" hangingPunct="1">
              <a:defRPr sz="1400" b="1"/>
            </a:lvl1pPr>
          </a:lstStyle>
          <a:p>
            <a:pPr>
              <a:defRPr/>
            </a:pPr>
            <a:fld id="{1A013039-D6CE-4165-978A-C1F9D888B7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31" name="Picture 46" descr="D:\홍보실\●홍보실 업무 자료\2003홍보실업무보고\상단 이미지(4)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0" descr="D:\2004 기술이전\ETRI CI\2004 변경 로고심볼.wm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92"/>
          <p:cNvSpPr txBox="1">
            <a:spLocks noChangeArrowheads="1"/>
          </p:cNvSpPr>
          <p:nvPr userDrawn="1"/>
        </p:nvSpPr>
        <p:spPr bwMode="auto">
          <a:xfrm>
            <a:off x="1066800" y="6400800"/>
            <a:ext cx="121920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defRPr/>
            </a:pPr>
            <a:r>
              <a:rPr lang="en-US" altLang="ko-KR" sz="1200" smtClean="0">
                <a:latin typeface="휴먼새내기체" pitchFamily="18" charset="-127"/>
                <a:ea typeface="휴먼새내기체" pitchFamily="18" charset="-127"/>
              </a:rPr>
              <a:t>Proprietary</a:t>
            </a:r>
          </a:p>
        </p:txBody>
      </p:sp>
      <p:pic>
        <p:nvPicPr>
          <p:cNvPr id="1034" name="Picture 93" descr="D:\2004 기술이전\ETRI CI\2004 변경 로고심볼.wm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00813"/>
            <a:ext cx="609600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CC0066"/>
        </a:buClr>
        <a:buFont typeface="굴림체" panose="020B0609000101010101" pitchFamily="49" charset="-127"/>
        <a:buChar char="▣"/>
        <a:defRPr kumimoji="1"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6600CC"/>
        </a:buClr>
        <a:buFont typeface="굴림체" panose="020B0609000101010101" pitchFamily="49" charset="-127"/>
        <a:buChar char="◈"/>
        <a:defRPr kumimoji="1"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바닥글 개체 틀 1"/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400" smtClean="0">
                <a:latin typeface="굴림" panose="020B0600000101010101" pitchFamily="50" charset="-127"/>
              </a:rPr>
              <a:t>ETRI OOO</a:t>
            </a:r>
            <a:r>
              <a:rPr lang="ko-KR" altLang="en-US" sz="1400" smtClean="0">
                <a:latin typeface="굴림" panose="020B0600000101010101" pitchFamily="50" charset="-127"/>
              </a:rPr>
              <a:t>연구소</a:t>
            </a:r>
            <a:r>
              <a:rPr lang="en-US" altLang="ko-KR" sz="1400" smtClean="0">
                <a:latin typeface="굴림" panose="020B0600000101010101" pitchFamily="50" charset="-127"/>
              </a:rPr>
              <a:t>(</a:t>
            </a:r>
            <a:r>
              <a:rPr lang="ko-KR" altLang="en-US" sz="1400" smtClean="0">
                <a:latin typeface="굴림" panose="020B0600000101010101" pitchFamily="50" charset="-127"/>
              </a:rPr>
              <a:t>단</a:t>
            </a:r>
            <a:r>
              <a:rPr lang="en-US" altLang="ko-KR" sz="1400" smtClean="0">
                <a:latin typeface="굴림" panose="020B0600000101010101" pitchFamily="50" charset="-127"/>
              </a:rPr>
              <a:t>, </a:t>
            </a:r>
            <a:r>
              <a:rPr lang="ko-KR" altLang="en-US" sz="1400" smtClean="0">
                <a:latin typeface="굴림" panose="020B0600000101010101" pitchFamily="50" charset="-127"/>
              </a:rPr>
              <a:t>본부</a:t>
            </a:r>
            <a:r>
              <a:rPr lang="en-US" altLang="ko-KR" sz="1400" smtClean="0">
                <a:latin typeface="굴림" panose="020B0600000101010101" pitchFamily="50" charset="-127"/>
              </a:rPr>
              <a:t>)</a:t>
            </a:r>
            <a:r>
              <a:rPr lang="ko-KR" altLang="en-US" sz="1400" smtClean="0">
                <a:latin typeface="굴림" panose="020B0600000101010101" pitchFamily="50" charset="-127"/>
              </a:rPr>
              <a:t>명</a:t>
            </a:r>
          </a:p>
        </p:txBody>
      </p:sp>
      <p:sp>
        <p:nvSpPr>
          <p:cNvPr id="5123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4FB57A9-D35F-4E83-8EC3-C7F3C134F818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5124" name="Rectangle 2054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</a:endParaRPr>
          </a:p>
        </p:txBody>
      </p:sp>
      <p:sp>
        <p:nvSpPr>
          <p:cNvPr id="5125" name="Rectangle 2060"/>
          <p:cNvSpPr>
            <a:spLocks noChangeArrowheads="1"/>
          </p:cNvSpPr>
          <p:nvPr/>
        </p:nvSpPr>
        <p:spPr bwMode="auto">
          <a:xfrm>
            <a:off x="76200" y="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</a:endParaRPr>
          </a:p>
        </p:txBody>
      </p:sp>
      <p:sp>
        <p:nvSpPr>
          <p:cNvPr id="334851" name="Rectangle 2051"/>
          <p:cNvSpPr>
            <a:spLocks noChangeArrowheads="1"/>
          </p:cNvSpPr>
          <p:nvPr/>
        </p:nvSpPr>
        <p:spPr bwMode="auto">
          <a:xfrm>
            <a:off x="1143000" y="928688"/>
            <a:ext cx="7010400" cy="1200150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rgbClr val="D3D3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3600">
                <a:solidFill>
                  <a:srgbClr val="0000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다중 </a:t>
            </a:r>
            <a:r>
              <a:rPr lang="en-US" altLang="ko-KR" sz="3600">
                <a:solidFill>
                  <a:srgbClr val="0000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GPU</a:t>
            </a:r>
            <a:r>
              <a:rPr lang="ko-KR" altLang="en-US" sz="3600">
                <a:solidFill>
                  <a:srgbClr val="0000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를 이용한 고속 고품질 </a:t>
            </a:r>
            <a:r>
              <a:rPr lang="en-US" altLang="ko-KR" sz="3600">
                <a:solidFill>
                  <a:srgbClr val="0000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HD-to-UHD </a:t>
            </a:r>
            <a:r>
              <a:rPr lang="ko-KR" altLang="en-US" sz="3600">
                <a:solidFill>
                  <a:srgbClr val="0000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비디오 변환기</a:t>
            </a:r>
          </a:p>
        </p:txBody>
      </p:sp>
      <p:pic>
        <p:nvPicPr>
          <p:cNvPr id="334863" name="Picture 2063" descr="보고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65" name="Text Box 2065"/>
          <p:cNvSpPr txBox="1">
            <a:spLocks noChangeArrowheads="1"/>
          </p:cNvSpPr>
          <p:nvPr/>
        </p:nvSpPr>
        <p:spPr bwMode="auto">
          <a:xfrm>
            <a:off x="6934200" y="2743200"/>
            <a:ext cx="2133600" cy="14954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>
                <a:solidFill>
                  <a:srgbClr val="ECECEC"/>
                </a:solidFill>
                <a:latin typeface="Arial Black" panose="020B0A04020102020204" pitchFamily="34" charset="0"/>
                <a:ea typeface="휴먼각진헤드라인"/>
                <a:cs typeface="휴먼각진헤드라인"/>
              </a:rPr>
              <a:t>ETRI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>
                <a:solidFill>
                  <a:srgbClr val="ECECEC"/>
                </a:solidFill>
                <a:latin typeface="Arial Black" panose="020B0A04020102020204" pitchFamily="34" charset="0"/>
                <a:ea typeface="휴먼각진헤드라인"/>
                <a:cs typeface="휴먼각진헤드라인"/>
              </a:rPr>
              <a:t>Technology Marketing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>
                <a:solidFill>
                  <a:srgbClr val="ECECEC"/>
                </a:solidFill>
                <a:latin typeface="Arial Black" panose="020B0A04020102020204" pitchFamily="34" charset="0"/>
                <a:ea typeface="휴먼각진헤드라인"/>
                <a:cs typeface="휴먼각진헤드라인"/>
              </a:rPr>
              <a:t>Strategy</a:t>
            </a:r>
          </a:p>
        </p:txBody>
      </p:sp>
      <p:sp>
        <p:nvSpPr>
          <p:cNvPr id="334866" name="Rectangle 2066"/>
          <p:cNvSpPr>
            <a:spLocks noChangeArrowheads="1"/>
          </p:cNvSpPr>
          <p:nvPr/>
        </p:nvSpPr>
        <p:spPr bwMode="auto">
          <a:xfrm>
            <a:off x="76200" y="762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 i="1">
                <a:solidFill>
                  <a:srgbClr val="5F5F5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IT R&amp;D Global Leader</a:t>
            </a:r>
          </a:p>
        </p:txBody>
      </p:sp>
      <p:pic>
        <p:nvPicPr>
          <p:cNvPr id="334870" name="Picture 2070" descr="좌우로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76950"/>
            <a:ext cx="2816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871" name="Picture 2071" descr="2004 변경 로고심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 Box 2072"/>
          <p:cNvSpPr txBox="1">
            <a:spLocks noChangeArrowheads="1"/>
          </p:cNvSpPr>
          <p:nvPr/>
        </p:nvSpPr>
        <p:spPr bwMode="auto">
          <a:xfrm>
            <a:off x="179388" y="620713"/>
            <a:ext cx="1728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200">
                <a:latin typeface="굴림" panose="020B0600000101010101" pitchFamily="50" charset="-127"/>
              </a:rPr>
              <a:t>[</a:t>
            </a:r>
            <a:r>
              <a:rPr lang="ko-KR" altLang="en-US" sz="1200">
                <a:latin typeface="굴림" panose="020B0600000101010101" pitchFamily="50" charset="-127"/>
              </a:rPr>
              <a:t>첨부 제</a:t>
            </a:r>
            <a:r>
              <a:rPr lang="en-US" altLang="ko-KR" sz="1200">
                <a:latin typeface="굴림" panose="020B0600000101010101" pitchFamily="50" charset="-127"/>
              </a:rPr>
              <a:t>4</a:t>
            </a:r>
            <a:r>
              <a:rPr lang="ko-KR" altLang="en-US" sz="1200">
                <a:latin typeface="굴림" panose="020B0600000101010101" pitchFamily="50" charset="-127"/>
              </a:rPr>
              <a:t>호</a:t>
            </a:r>
            <a:r>
              <a:rPr lang="en-US" altLang="ko-KR" sz="1200">
                <a:latin typeface="굴림" panose="020B0600000101010101" pitchFamily="50" charset="-127"/>
              </a:rPr>
              <a:t>]</a:t>
            </a:r>
          </a:p>
        </p:txBody>
      </p:sp>
      <p:sp>
        <p:nvSpPr>
          <p:cNvPr id="14" name="Text Box 2061"/>
          <p:cNvSpPr txBox="1">
            <a:spLocks noChangeArrowheads="1"/>
          </p:cNvSpPr>
          <p:nvPr/>
        </p:nvSpPr>
        <p:spPr bwMode="auto">
          <a:xfrm>
            <a:off x="2714625" y="4657725"/>
            <a:ext cx="4214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정세윤 </a:t>
            </a:r>
            <a:r>
              <a:rPr kumimoji="0" lang="en-US" altLang="ko-KR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(jsy@etri.re.kr</a:t>
            </a:r>
            <a:r>
              <a:rPr kumimoji="0"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algn="ctr">
              <a:defRPr/>
            </a:pPr>
            <a:r>
              <a:rPr kumimoji="0"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영상미디어연구실</a:t>
            </a:r>
          </a:p>
        </p:txBody>
      </p:sp>
      <p:sp>
        <p:nvSpPr>
          <p:cNvPr id="16" name="Text Box 2061"/>
          <p:cNvSpPr txBox="1">
            <a:spLocks noChangeArrowheads="1"/>
          </p:cNvSpPr>
          <p:nvPr/>
        </p:nvSpPr>
        <p:spPr bwMode="auto">
          <a:xfrm>
            <a:off x="6634163" y="6400800"/>
            <a:ext cx="1798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</a:t>
            </a:r>
            <a:r>
              <a:rPr lang="en-US" altLang="ko-KR" sz="1200" dirty="0"/>
              <a:t>·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미디어연구소</a:t>
            </a:r>
            <a:endParaRPr kumimoji="0" lang="ko-KR" altLang="en-US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autoUpdateAnimBg="0"/>
      <p:bldP spid="334865" grpId="0" autoUpdateAnimBg="0"/>
      <p:bldP spid="334866" grpId="0" autoUpdateAnimBg="0"/>
      <p:bldP spid="14" grpId="0" autoUpdateAnimBg="0"/>
      <p:bldP spid="1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D9E58BD-1DE7-4BCB-A028-C0A731DAA80E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5425"/>
            <a:ext cx="7162800" cy="5857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rPr>
              <a:t>3.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rPr>
              <a:t>경쟁기술과 비교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7650" y="1123950"/>
            <a:ext cx="8788846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latinLnBrk="1">
              <a:spcBef>
                <a:spcPct val="20000"/>
              </a:spcBef>
              <a:buClr>
                <a:srgbClr val="0070C0"/>
              </a:buClr>
              <a:buFont typeface="굴림체" pitchFamily="49" charset="-127"/>
              <a:buChar char="▣"/>
              <a:defRPr/>
            </a:pPr>
            <a:r>
              <a:rPr lang="en-US" altLang="ko-KR" sz="20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기존</a:t>
            </a:r>
            <a:r>
              <a:rPr lang="en-US" altLang="ko-KR" sz="20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선행</a:t>
            </a:r>
            <a:r>
              <a:rPr lang="en-US" altLang="ko-KR" sz="20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기술과 비교하여 유리한 점 </a:t>
            </a:r>
            <a:endParaRPr lang="en-US" altLang="ko-KR" sz="20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55625" lvl="1" indent="-285750" algn="just" eaLnBrk="1" latin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기존의 </a:t>
            </a:r>
            <a:r>
              <a:rPr lang="ko-KR" altLang="en-US" sz="1600" dirty="0" err="1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저복잡도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보간 기술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(</a:t>
            </a:r>
            <a:r>
              <a:rPr lang="ko-KR" altLang="en-US" sz="160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예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: bilinear)</a:t>
            </a:r>
            <a:r>
              <a:rPr lang="ko-KR" altLang="en-US" sz="160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의 화질 한계를 보완하고자 멀티프레임 기반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SR </a:t>
            </a:r>
            <a:r>
              <a:rPr lang="ko-KR" altLang="en-US" sz="160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솔루션들이 출시되었으나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,</a:t>
            </a:r>
            <a:r>
              <a:rPr lang="ko-KR" altLang="en-US" sz="160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높은 연산량 대비 화질 향상 효과가 미미한 단점이 있음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555625" lvl="1" indent="-285750" algn="just" eaLnBrk="1" latin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본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기술의 경우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단일프레임 기반의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ETRI SR</a:t>
            </a:r>
            <a:r>
              <a:rPr lang="ko-KR" altLang="en-US" sz="160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을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사용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,</a:t>
            </a:r>
            <a:r>
              <a:rPr lang="ko-KR" altLang="en-US" sz="16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lang="ko-KR" altLang="en-US" sz="160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멀티프레임 방식 대비 복잡도가 낮고 고속화가 용이하면서도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lang="ko-KR" altLang="en-US" sz="160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타방법 대비 높은 </a:t>
            </a:r>
            <a:r>
              <a:rPr lang="ko-KR" altLang="en-US" sz="160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주관적 화질을 </a:t>
            </a:r>
            <a:r>
              <a:rPr lang="ko-KR" altLang="en-US" sz="160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가짐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555625" lvl="1" indent="-285750" algn="just" eaLnBrk="1" latin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본 기술은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GPU </a:t>
            </a:r>
            <a:r>
              <a:rPr lang="ko-KR" altLang="en-US" sz="160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기반 고속 구현을 통해 실시간급 변환 속도를 제공하므로 활용성이 높음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269875" lvl="1" algn="just" eaLnBrk="1" latinLnBrk="1" hangingPunct="1">
              <a:spcBef>
                <a:spcPct val="20000"/>
              </a:spcBef>
              <a:defRPr/>
            </a:pPr>
            <a:endParaRPr lang="ko-KR" altLang="en-US" sz="1600" dirty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342900" lvl="1" indent="-342900" algn="just" latinLnBrk="1">
              <a:spcBef>
                <a:spcPct val="20000"/>
              </a:spcBef>
              <a:buClr>
                <a:srgbClr val="0070C0"/>
              </a:buClr>
              <a:buFont typeface="굴림체" pitchFamily="49" charset="-127"/>
              <a:buChar char="▣"/>
              <a:defRPr/>
            </a:pPr>
            <a:r>
              <a:rPr lang="ko-KR" altLang="en-US" sz="20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기존</a:t>
            </a:r>
            <a:r>
              <a:rPr lang="en-US" altLang="ko-KR" sz="20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선행</a:t>
            </a:r>
            <a:r>
              <a:rPr lang="en-US" altLang="ko-KR" sz="20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기술과 비교하여 불리한 점 </a:t>
            </a:r>
            <a:endParaRPr lang="en-US" altLang="ko-KR" sz="20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34988" lvl="1" indent="-268288" algn="just" eaLnBrk="1" latinLnBrk="1" hangingPunct="1">
              <a:buFont typeface="Wingdings" panose="05000000000000000000" pitchFamily="2" charset="2"/>
              <a:buChar char="§"/>
              <a:defRPr/>
            </a:pPr>
            <a:r>
              <a:rPr lang="ko-KR" altLang="en-US" sz="1600" dirty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없음</a:t>
            </a:r>
            <a:r>
              <a:rPr lang="en-US" altLang="ko-KR" sz="1600" dirty="0"/>
              <a:t> </a:t>
            </a:r>
            <a:endParaRPr lang="en-US" altLang="ko-KR" sz="1600" b="1" dirty="0"/>
          </a:p>
          <a:p>
            <a:pPr lvl="1" eaLnBrk="1" latinLnBrk="1" hangingPunct="1">
              <a:spcBef>
                <a:spcPct val="20000"/>
              </a:spcBef>
              <a:buClr>
                <a:srgbClr val="CC0066"/>
              </a:buClr>
              <a:defRPr/>
            </a:pPr>
            <a:endParaRPr lang="en-US" altLang="ko-KR" sz="1600" dirty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342900" indent="-342900" algn="just" latinLnBrk="1">
              <a:spcBef>
                <a:spcPct val="20000"/>
              </a:spcBef>
              <a:buClr>
                <a:srgbClr val="0070C0"/>
              </a:buClr>
              <a:buFont typeface="굴림체" pitchFamily="49" charset="-127"/>
              <a:buChar char="▣"/>
              <a:defRPr/>
            </a:pPr>
            <a:r>
              <a:rPr lang="ko-KR" altLang="en-US" sz="20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상용화를 위한 생산설비 등 추가 비용</a:t>
            </a:r>
            <a:endParaRPr lang="en-US" altLang="ko-KR" sz="20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39750" lvl="1" indent="-27305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본 기술은 범용 하드웨어 상의 소프트웨어 형태로 동작하기 때문에 별도의 생산 설비 비용이 요구되지 않음</a:t>
            </a:r>
            <a:endParaRPr lang="en-US" altLang="ko-KR" sz="1600" dirty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eaLnBrk="1" latinLnBrk="1" hangingPunct="1">
              <a:spcBef>
                <a:spcPct val="20000"/>
              </a:spcBef>
              <a:buClr>
                <a:srgbClr val="CC0066"/>
              </a:buClr>
              <a:defRPr/>
            </a:pPr>
            <a:endParaRPr lang="en-US" altLang="ko-KR" dirty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342900" indent="-342900" algn="just" latinLnBrk="1">
              <a:spcBef>
                <a:spcPct val="20000"/>
              </a:spcBef>
              <a:buClr>
                <a:srgbClr val="0070C0"/>
              </a:buClr>
              <a:buFont typeface="굴림체" pitchFamily="49" charset="-127"/>
              <a:buChar char="▣"/>
              <a:defRPr/>
            </a:pPr>
            <a:r>
              <a:rPr lang="ko-KR" altLang="en-US" sz="20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상용화를 위한 추가적인 기술개발 내용</a:t>
            </a:r>
            <a:endParaRPr lang="en-US" altLang="ko-KR" sz="20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55625" indent="-285750" eaLnBrk="1" latin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서비스 분야에 따라 기술이전 업체 측의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S/W GUI </a:t>
            </a:r>
            <a:r>
              <a:rPr lang="ko-KR" altLang="en-US" sz="160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기능 개선 혹은 입출력 인터페이스 연결 등의 추가 기술 개발이 필요할 수 있음</a:t>
            </a:r>
            <a:endParaRPr lang="ko-KR" altLang="en-US" sz="1600" dirty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7" name="Text Box 2061"/>
          <p:cNvSpPr txBox="1">
            <a:spLocks noChangeArrowheads="1"/>
          </p:cNvSpPr>
          <p:nvPr/>
        </p:nvSpPr>
        <p:spPr bwMode="auto">
          <a:xfrm>
            <a:off x="6634163" y="6400800"/>
            <a:ext cx="1798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</a:t>
            </a:r>
            <a:r>
              <a:rPr lang="en-US" altLang="ko-KR" sz="1200" dirty="0"/>
              <a:t>·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미디어연구소</a:t>
            </a:r>
            <a:endParaRPr kumimoji="0" lang="ko-KR" altLang="en-US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4423D42-C303-4D2A-87DC-8411A48488E7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5932"/>
            <a:ext cx="7162800" cy="584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rPr>
              <a:t>기술의 사업성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66700" y="1341438"/>
            <a:ext cx="85725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latinLnBrk="1">
              <a:spcBef>
                <a:spcPct val="20000"/>
              </a:spcBef>
              <a:buClr>
                <a:srgbClr val="0070C0"/>
              </a:buClr>
              <a:buFont typeface="굴림체" pitchFamily="49" charset="-127"/>
              <a:buChar char="▣"/>
              <a:defRPr/>
            </a:pPr>
            <a:r>
              <a:rPr lang="en-US" altLang="ko-KR" sz="20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예상 응용 제품 및 서비스 </a:t>
            </a:r>
            <a:endParaRPr lang="en-US" altLang="ko-KR" sz="20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just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endParaRPr lang="en-US" altLang="ko-KR" sz="2800" b="1" dirty="0">
              <a:solidFill>
                <a:srgbClr val="CC0066"/>
              </a:solidFill>
            </a:endParaRPr>
          </a:p>
          <a:p>
            <a:pPr marL="342900" indent="-342900" algn="just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endParaRPr lang="en-US" altLang="ko-KR" sz="2800" b="1" dirty="0">
              <a:solidFill>
                <a:srgbClr val="CC0066"/>
              </a:solidFill>
            </a:endParaRPr>
          </a:p>
          <a:p>
            <a:pPr marL="342900" indent="-342900" algn="just" latinLnBrk="1">
              <a:spcBef>
                <a:spcPct val="20000"/>
              </a:spcBef>
              <a:buClr>
                <a:srgbClr val="0070C0"/>
              </a:buClr>
              <a:buFont typeface="굴림체" pitchFamily="49" charset="-127"/>
              <a:buChar char="▣"/>
              <a:defRPr/>
            </a:pPr>
            <a:endParaRPr lang="en-US" altLang="ko-KR" sz="20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just" latinLnBrk="1">
              <a:spcBef>
                <a:spcPct val="20000"/>
              </a:spcBef>
              <a:buClr>
                <a:srgbClr val="0070C0"/>
              </a:buClr>
              <a:buFont typeface="굴림체" pitchFamily="49" charset="-127"/>
              <a:buChar char="▣"/>
              <a:defRPr/>
            </a:pPr>
            <a:endParaRPr lang="en-US" altLang="ko-KR" sz="20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just" latinLnBrk="1">
              <a:spcBef>
                <a:spcPct val="20000"/>
              </a:spcBef>
              <a:buClr>
                <a:srgbClr val="0070C0"/>
              </a:buClr>
              <a:buFont typeface="굴림체" pitchFamily="49" charset="-127"/>
              <a:buChar char="▣"/>
              <a:defRPr/>
            </a:pPr>
            <a:endParaRPr lang="en-US" altLang="ko-KR" sz="20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just" eaLnBrk="1" latinLnBrk="1" hangingPunct="1">
              <a:spcBef>
                <a:spcPct val="20000"/>
              </a:spcBef>
              <a:buClr>
                <a:srgbClr val="CC0066"/>
              </a:buClr>
              <a:defRPr/>
            </a:pPr>
            <a:r>
              <a:rPr lang="ko-KR" altLang="en-US" sz="2800" b="1" dirty="0" smtClean="0">
                <a:solidFill>
                  <a:srgbClr val="CC0066"/>
                </a:solidFill>
              </a:rPr>
              <a:t> </a:t>
            </a:r>
            <a:endParaRPr lang="en-US" altLang="ko-KR" sz="2800" b="1" dirty="0">
              <a:solidFill>
                <a:srgbClr val="CC0066"/>
              </a:solidFill>
            </a:endParaRPr>
          </a:p>
          <a:p>
            <a:pPr marL="342900" indent="-342900" algn="just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endParaRPr lang="en-US" altLang="ko-KR" sz="2800" b="1" dirty="0">
              <a:solidFill>
                <a:srgbClr val="CC0066"/>
              </a:solidFill>
            </a:endParaRPr>
          </a:p>
          <a:p>
            <a:pPr algn="just" eaLnBrk="1" latinLnBrk="1" hangingPunct="1">
              <a:spcBef>
                <a:spcPct val="20000"/>
              </a:spcBef>
              <a:buClr>
                <a:srgbClr val="CC0066"/>
              </a:buClr>
              <a:defRPr/>
            </a:pPr>
            <a:endParaRPr lang="en-US" altLang="ko-KR" sz="2800" b="1" dirty="0">
              <a:solidFill>
                <a:srgbClr val="CC0066"/>
              </a:solidFill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00998"/>
              </p:ext>
            </p:extLst>
          </p:nvPr>
        </p:nvGraphicFramePr>
        <p:xfrm>
          <a:off x="965386" y="2180836"/>
          <a:ext cx="7175128" cy="1463675"/>
        </p:xfrm>
        <a:graphic>
          <a:graphicData uri="http://schemas.openxmlformats.org/drawingml/2006/table">
            <a:tbl>
              <a:tblPr/>
              <a:tblGrid>
                <a:gridCol w="3954438"/>
                <a:gridCol w="3220690"/>
              </a:tblGrid>
              <a:tr h="305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예상 제품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/</a:t>
                      </a:r>
                      <a:r>
                        <a:rPr kumimoji="0" 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서비스</a:t>
                      </a:r>
                    </a:p>
                  </a:txBody>
                  <a:tcPr marL="91430" marR="91430" marT="45770" marB="457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예상 수요자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(</a:t>
                      </a:r>
                      <a:r>
                        <a:rPr kumimoji="0" 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층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)</a:t>
                      </a:r>
                      <a:endParaRPr kumimoji="0" lang="ko-KR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91430" marR="91430" marT="45770" marB="457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58666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콘텐츠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 제작을 위한 고품질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HD-to-UHD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비디오 변환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S/W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송출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/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재생을 위한 실시간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HD-to-UHD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변환기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Surveillance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영상 처리</a:t>
                      </a:r>
                      <a:endParaRPr kumimoji="0" 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91430" marR="91430" marT="45770" marB="457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방송 서비스 사업자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UHD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콘텐츠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 제작자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디스플레이 업체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방송 장비 업체</a:t>
                      </a:r>
                      <a:endParaRPr kumimoji="0" lang="ko-K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91430" marR="91430" marT="45770" marB="457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8"/>
                    </a:solidFill>
                  </a:tcPr>
                </a:tc>
              </a:tr>
            </a:tbl>
          </a:graphicData>
        </a:graphic>
      </p:graphicFrame>
      <p:sp>
        <p:nvSpPr>
          <p:cNvPr id="8" name="Text Box 2061"/>
          <p:cNvSpPr txBox="1">
            <a:spLocks noChangeArrowheads="1"/>
          </p:cNvSpPr>
          <p:nvPr/>
        </p:nvSpPr>
        <p:spPr bwMode="auto">
          <a:xfrm>
            <a:off x="6634163" y="6400800"/>
            <a:ext cx="1798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</a:t>
            </a:r>
            <a:r>
              <a:rPr lang="en-US" altLang="ko-KR" sz="1200" dirty="0"/>
              <a:t>·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미디어연구소</a:t>
            </a:r>
            <a:endParaRPr kumimoji="0" lang="ko-KR" altLang="en-US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2019" y="4410180"/>
            <a:ext cx="8785225" cy="12249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819150" lvl="1" indent="-342900" algn="just" latinLnBrk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기대 효과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</a:endParaRPr>
          </a:p>
          <a:p>
            <a:pPr marL="1276350" lvl="2" indent="-342900" algn="just" latinLnBrk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고품질 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HD-to-UHD </a:t>
            </a:r>
            <a:r>
              <a:rPr lang="ko-KR" altLang="en-US" sz="1600" spc="-150">
                <a:latin typeface="맑은 고딕" pitchFamily="50" charset="-127"/>
                <a:ea typeface="맑은 고딕" pitchFamily="50" charset="-127"/>
              </a:rPr>
              <a:t>변환 기술을 이용한 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UHD </a:t>
            </a:r>
            <a:r>
              <a:rPr lang="ko-KR" altLang="en-US" sz="1600" spc="-150">
                <a:latin typeface="맑은 고딕" pitchFamily="50" charset="-127"/>
                <a:ea typeface="맑은 고딕" pitchFamily="50" charset="-127"/>
              </a:rPr>
              <a:t>콘텐츠 제작 비용 절감 </a:t>
            </a:r>
          </a:p>
          <a:p>
            <a:pPr marL="1276350" lvl="2" indent="-342900" algn="just" latinLnBrk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UHD </a:t>
            </a:r>
            <a:r>
              <a:rPr lang="ko-KR" altLang="en-US" sz="1600" spc="-150">
                <a:latin typeface="맑은 고딕" pitchFamily="50" charset="-127"/>
                <a:ea typeface="맑은 고딕" pitchFamily="50" charset="-127"/>
              </a:rPr>
              <a:t>콘텐츠 공급 부족 해소를 통한 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UHD </a:t>
            </a:r>
            <a:r>
              <a:rPr lang="ko-KR" altLang="en-US" sz="1600" spc="-150">
                <a:latin typeface="맑은 고딕" pitchFamily="50" charset="-127"/>
                <a:ea typeface="맑은 고딕" pitchFamily="50" charset="-127"/>
              </a:rPr>
              <a:t>콘텐츠 산업 활성화  </a:t>
            </a:r>
          </a:p>
          <a:p>
            <a:pPr marL="1276350" lvl="2" indent="-342900" algn="just" latinLnBrk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전문가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600" spc="-150">
                <a:latin typeface="맑은 고딕" pitchFamily="50" charset="-127"/>
                <a:ea typeface="맑은 고딕" pitchFamily="50" charset="-127"/>
              </a:rPr>
              <a:t>일반 사용자의 제작 방식을 반영한 제품 제공을 통해 수요자 </a:t>
            </a:r>
            <a:r>
              <a:rPr lang="ko-KR" altLang="en-US" sz="1600" spc="-150" smtClean="0">
                <a:latin typeface="맑은 고딕" pitchFamily="50" charset="-127"/>
                <a:ea typeface="맑은 고딕" pitchFamily="50" charset="-127"/>
              </a:rPr>
              <a:t>만족</a:t>
            </a:r>
            <a:endParaRPr lang="ko-KR" altLang="en-US" sz="1600" spc="-15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29"/>
          <p:cNvSpPr>
            <a:spLocks noChangeArrowheads="1"/>
          </p:cNvSpPr>
          <p:nvPr/>
        </p:nvSpPr>
        <p:spPr bwMode="auto">
          <a:xfrm>
            <a:off x="0" y="6243638"/>
            <a:ext cx="9144000" cy="3048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</a:endParaRPr>
          </a:p>
        </p:txBody>
      </p:sp>
      <p:sp>
        <p:nvSpPr>
          <p:cNvPr id="16387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6080125" y="6548438"/>
            <a:ext cx="2530475" cy="30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400" smtClean="0">
                <a:latin typeface="굴림" panose="020B0600000101010101" pitchFamily="50" charset="-127"/>
              </a:rPr>
              <a:t>ETRI OOO</a:t>
            </a:r>
            <a:r>
              <a:rPr lang="ko-KR" altLang="en-US" sz="1400" smtClean="0">
                <a:latin typeface="굴림" panose="020B0600000101010101" pitchFamily="50" charset="-127"/>
              </a:rPr>
              <a:t>연구소</a:t>
            </a:r>
            <a:r>
              <a:rPr lang="en-US" altLang="ko-KR" sz="1400" smtClean="0">
                <a:latin typeface="굴림" panose="020B0600000101010101" pitchFamily="50" charset="-127"/>
              </a:rPr>
              <a:t>(</a:t>
            </a:r>
            <a:r>
              <a:rPr lang="ko-KR" altLang="en-US" sz="1400" smtClean="0">
                <a:latin typeface="굴림" panose="020B0600000101010101" pitchFamily="50" charset="-127"/>
              </a:rPr>
              <a:t>단</a:t>
            </a:r>
            <a:r>
              <a:rPr lang="en-US" altLang="ko-KR" sz="1400" smtClean="0">
                <a:latin typeface="굴림" panose="020B0600000101010101" pitchFamily="50" charset="-127"/>
              </a:rPr>
              <a:t>, </a:t>
            </a:r>
            <a:r>
              <a:rPr lang="ko-KR" altLang="en-US" sz="1400" smtClean="0">
                <a:latin typeface="굴림" panose="020B0600000101010101" pitchFamily="50" charset="-127"/>
              </a:rPr>
              <a:t>본부</a:t>
            </a:r>
            <a:r>
              <a:rPr lang="en-US" altLang="ko-KR" sz="1400" smtClean="0">
                <a:latin typeface="굴림" panose="020B0600000101010101" pitchFamily="50" charset="-127"/>
              </a:rPr>
              <a:t>)</a:t>
            </a:r>
            <a:r>
              <a:rPr lang="ko-KR" altLang="en-US" sz="1400" smtClean="0">
                <a:latin typeface="굴림" panose="020B0600000101010101" pitchFamily="50" charset="-127"/>
              </a:rPr>
              <a:t>명</a:t>
            </a:r>
          </a:p>
        </p:txBody>
      </p:sp>
      <p:sp>
        <p:nvSpPr>
          <p:cNvPr id="16388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8404225" y="6548438"/>
            <a:ext cx="434975" cy="30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B27CAA-FD2D-4D11-AD49-2C4BBFCD4DCD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pic>
        <p:nvPicPr>
          <p:cNvPr id="16389" name="Picture 522" descr="D:\과거홍보\●ETRI CIS\연구원 이미지\연구장면(4개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25650"/>
            <a:ext cx="4572000" cy="3579813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523"/>
          <p:cNvSpPr txBox="1">
            <a:spLocks noChangeArrowheads="1"/>
          </p:cNvSpPr>
          <p:nvPr/>
        </p:nvSpPr>
        <p:spPr bwMode="auto">
          <a:xfrm>
            <a:off x="2057400" y="1339850"/>
            <a:ext cx="2667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ko-KR" altLang="en-US" sz="3100">
                <a:solidFill>
                  <a:srgbClr val="FF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3100">
                <a:solidFill>
                  <a:srgbClr val="FF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</p:txBody>
      </p:sp>
      <p:sp>
        <p:nvSpPr>
          <p:cNvPr id="16391" name="Rectangle 529"/>
          <p:cNvSpPr>
            <a:spLocks noChangeArrowheads="1"/>
          </p:cNvSpPr>
          <p:nvPr/>
        </p:nvSpPr>
        <p:spPr bwMode="auto">
          <a:xfrm>
            <a:off x="0" y="6548438"/>
            <a:ext cx="9144000" cy="3048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</a:endParaRPr>
          </a:p>
        </p:txBody>
      </p:sp>
      <p:sp>
        <p:nvSpPr>
          <p:cNvPr id="16392" name="Rectangle 530"/>
          <p:cNvSpPr>
            <a:spLocks noChangeArrowheads="1"/>
          </p:cNvSpPr>
          <p:nvPr/>
        </p:nvSpPr>
        <p:spPr bwMode="auto">
          <a:xfrm>
            <a:off x="107950" y="6262688"/>
            <a:ext cx="83820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90000"/>
              </a:lnSpc>
              <a:buFont typeface="굴림체" panose="020B0609000101010101" pitchFamily="49" charset="-127"/>
              <a:buNone/>
            </a:pPr>
            <a:r>
              <a:rPr lang="en-US" altLang="ko-KR" b="1">
                <a:solidFill>
                  <a:srgbClr val="000099"/>
                </a:solidFill>
                <a:latin typeface="굴림" panose="020B0600000101010101" pitchFamily="50" charset="-127"/>
              </a:rPr>
              <a:t>♣ </a:t>
            </a:r>
            <a:r>
              <a:rPr lang="ko-KR" altLang="en-US" b="1">
                <a:solidFill>
                  <a:srgbClr val="000099"/>
                </a:solidFill>
                <a:latin typeface="굴림" panose="020B0600000101010101" pitchFamily="50" charset="-127"/>
              </a:rPr>
              <a:t>기술이전 책임자</a:t>
            </a:r>
            <a:r>
              <a:rPr lang="en-US" altLang="ko-KR" b="1">
                <a:solidFill>
                  <a:srgbClr val="000099"/>
                </a:solidFill>
                <a:latin typeface="굴림" panose="020B0600000101010101" pitchFamily="50" charset="-127"/>
              </a:rPr>
              <a:t>: </a:t>
            </a:r>
            <a:r>
              <a:rPr lang="ko-KR" altLang="en-US" b="1">
                <a:solidFill>
                  <a:srgbClr val="000099"/>
                </a:solidFill>
                <a:latin typeface="굴림" panose="020B0600000101010101" pitchFamily="50" charset="-127"/>
              </a:rPr>
              <a:t>정세윤 </a:t>
            </a:r>
            <a:r>
              <a:rPr lang="en-US" altLang="ko-KR" b="1">
                <a:solidFill>
                  <a:srgbClr val="000099"/>
                </a:solidFill>
                <a:latin typeface="굴림" panose="020B0600000101010101" pitchFamily="50" charset="-127"/>
              </a:rPr>
              <a:t>(042-860-5724, jsy@etri.re.kr)</a:t>
            </a:r>
          </a:p>
          <a:p>
            <a:pPr eaLnBrk="1" hangingPunct="1">
              <a:lnSpc>
                <a:spcPct val="90000"/>
              </a:lnSpc>
              <a:buFont typeface="굴림체" panose="020B0609000101010101" pitchFamily="49" charset="-127"/>
              <a:buNone/>
            </a:pPr>
            <a:r>
              <a:rPr lang="en-US" altLang="ko-KR" b="1">
                <a:solidFill>
                  <a:srgbClr val="000099"/>
                </a:solidFill>
                <a:latin typeface="굴림" panose="020B0600000101010101" pitchFamily="50" charset="-127"/>
              </a:rPr>
              <a:t>♣ </a:t>
            </a:r>
            <a:r>
              <a:rPr lang="ko-KR" altLang="en-US" b="1">
                <a:solidFill>
                  <a:srgbClr val="000099"/>
                </a:solidFill>
                <a:latin typeface="굴림" panose="020B0600000101010101" pitchFamily="50" charset="-127"/>
              </a:rPr>
              <a:t>기술 문의</a:t>
            </a:r>
            <a:r>
              <a:rPr lang="en-US" altLang="ko-KR" b="1">
                <a:solidFill>
                  <a:srgbClr val="000099"/>
                </a:solidFill>
                <a:latin typeface="굴림" panose="020B0600000101010101" pitchFamily="50" charset="-127"/>
              </a:rPr>
              <a:t>: </a:t>
            </a:r>
            <a:r>
              <a:rPr lang="ko-KR" altLang="en-US" b="1">
                <a:solidFill>
                  <a:srgbClr val="000099"/>
                </a:solidFill>
                <a:latin typeface="굴림" panose="020B0600000101010101" pitchFamily="50" charset="-127"/>
              </a:rPr>
              <a:t>이대열 </a:t>
            </a:r>
            <a:r>
              <a:rPr lang="en-US" altLang="ko-KR" b="1">
                <a:solidFill>
                  <a:srgbClr val="000099"/>
                </a:solidFill>
                <a:latin typeface="굴림" panose="020B0600000101010101" pitchFamily="50" charset="-127"/>
              </a:rPr>
              <a:t>(042-860-6541, daelee711@etri.re.kr)</a:t>
            </a:r>
          </a:p>
          <a:p>
            <a:pPr eaLnBrk="1" hangingPunct="1">
              <a:lnSpc>
                <a:spcPct val="90000"/>
              </a:lnSpc>
              <a:buFont typeface="굴림체" panose="020B0609000101010101" pitchFamily="49" charset="-127"/>
              <a:buNone/>
            </a:pPr>
            <a:r>
              <a:rPr lang="en-US" altLang="ko-KR" b="1">
                <a:solidFill>
                  <a:srgbClr val="000099"/>
                </a:solidFill>
                <a:latin typeface="굴림" panose="020B0600000101010101" pitchFamily="50" charset="-127"/>
              </a:rPr>
              <a:t>    </a:t>
            </a:r>
          </a:p>
        </p:txBody>
      </p:sp>
      <p:sp>
        <p:nvSpPr>
          <p:cNvPr id="16393" name="Text Box 531"/>
          <p:cNvSpPr txBox="1">
            <a:spLocks noChangeArrowheads="1"/>
          </p:cNvSpPr>
          <p:nvPr/>
        </p:nvSpPr>
        <p:spPr bwMode="auto">
          <a:xfrm>
            <a:off x="5562600" y="5715000"/>
            <a:ext cx="1600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500" b="1">
                <a:solidFill>
                  <a:srgbClr val="3333CC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t>www.etri.re.kr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F1B4CA9-A353-4CF4-9139-89CA992C9940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pic>
        <p:nvPicPr>
          <p:cNvPr id="6147" name="Picture 742" descr="D:\홍보실\●홍보실 업무 자료\2003홍보실업무보고\상단 이미지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AutoShape 743"/>
          <p:cNvSpPr>
            <a:spLocks noChangeArrowheads="1"/>
          </p:cNvSpPr>
          <p:nvPr/>
        </p:nvSpPr>
        <p:spPr bwMode="auto">
          <a:xfrm>
            <a:off x="1143000" y="1524000"/>
            <a:ext cx="5715000" cy="4119563"/>
          </a:xfrm>
          <a:prstGeom prst="roundRect">
            <a:avLst>
              <a:gd name="adj" fmla="val 4852"/>
            </a:avLst>
          </a:prstGeom>
          <a:solidFill>
            <a:srgbClr val="FFFFFF"/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895350" indent="-60960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  <a:defRPr/>
            </a:pPr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rPr>
              <a:t>목    차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CC0066"/>
              </a:buClr>
              <a:buFontTx/>
              <a:buNone/>
              <a:defRPr/>
            </a:pPr>
            <a:r>
              <a:rPr lang="en-US" altLang="ko-KR" sz="2500" b="1" dirty="0">
                <a:solidFill>
                  <a:srgbClr val="FF6600"/>
                </a:solidFill>
              </a:rPr>
              <a:t>----------------------------------------------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  <a:defRPr/>
            </a:pPr>
            <a:r>
              <a:rPr lang="en-US" altLang="ko-KR" sz="2500" b="1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500" b="1" dirty="0">
                <a:latin typeface="맑은 고딕" pitchFamily="50" charset="-127"/>
                <a:ea typeface="맑은 고딕" pitchFamily="50" charset="-127"/>
              </a:rPr>
              <a:t>기술의 개요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  <a:defRPr/>
            </a:pPr>
            <a:r>
              <a:rPr lang="en-US" altLang="ko-KR" sz="2500" b="1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2500" b="1" dirty="0">
                <a:latin typeface="맑은 고딕" pitchFamily="50" charset="-127"/>
                <a:ea typeface="맑은 고딕" pitchFamily="50" charset="-127"/>
              </a:rPr>
              <a:t>기술이전 내용 및 범위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  <a:defRPr/>
            </a:pPr>
            <a:r>
              <a:rPr lang="en-US" altLang="ko-KR" sz="2500" b="1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2500" b="1" dirty="0">
                <a:latin typeface="맑은 고딕" pitchFamily="50" charset="-127"/>
                <a:ea typeface="맑은 고딕" pitchFamily="50" charset="-127"/>
              </a:rPr>
              <a:t>경쟁기술과 비교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  <a:defRPr/>
            </a:pPr>
            <a:r>
              <a:rPr lang="en-US" altLang="ko-KR" sz="2500" b="1" dirty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2500" b="1" dirty="0">
                <a:latin typeface="맑은 고딕" pitchFamily="50" charset="-127"/>
                <a:ea typeface="맑은 고딕" pitchFamily="50" charset="-127"/>
              </a:rPr>
              <a:t>기술의 사업성 </a:t>
            </a:r>
          </a:p>
        </p:txBody>
      </p:sp>
      <p:sp>
        <p:nvSpPr>
          <p:cNvPr id="6" name="Text Box 2061"/>
          <p:cNvSpPr txBox="1">
            <a:spLocks noChangeArrowheads="1"/>
          </p:cNvSpPr>
          <p:nvPr/>
        </p:nvSpPr>
        <p:spPr bwMode="auto">
          <a:xfrm>
            <a:off x="6634163" y="6400800"/>
            <a:ext cx="1798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</a:t>
            </a:r>
            <a:r>
              <a:rPr lang="en-US" altLang="ko-KR" sz="1200" dirty="0"/>
              <a:t>·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미디어연구소</a:t>
            </a:r>
            <a:endParaRPr kumimoji="0" lang="ko-KR" altLang="en-US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DBD73A-D244-4DC0-8C16-8C4FFF317ADD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5425"/>
            <a:ext cx="5867400" cy="5857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rPr>
              <a:t>기술의 </a:t>
            </a:r>
            <a:r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rPr>
              <a:t>개요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rPr>
              <a:t>1/3)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5413" y="1268413"/>
            <a:ext cx="87137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latinLnBrk="1">
              <a:spcBef>
                <a:spcPct val="20000"/>
              </a:spcBef>
              <a:buClr>
                <a:srgbClr val="0070C0"/>
              </a:buClr>
              <a:buFont typeface="굴림체" pitchFamily="49" charset="-127"/>
              <a:buChar char="▣"/>
              <a:defRPr/>
            </a:pPr>
            <a:r>
              <a:rPr lang="en-US" altLang="ko-KR" sz="20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UHD </a:t>
            </a:r>
            <a:r>
              <a:rPr lang="ko-KR" altLang="en-US" sz="20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방송 서비스 대두</a:t>
            </a:r>
            <a:endParaRPr lang="en-US" altLang="ko-KR" sz="20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19150" lvl="1" indent="-342900" algn="just" latinLnBrk="1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방송 서비스가 디지털화 되고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50" smtClean="0">
                <a:latin typeface="맑은 고딕" pitchFamily="50" charset="-127"/>
                <a:ea typeface="맑은 고딕" pitchFamily="50" charset="-127"/>
              </a:rPr>
              <a:t>사용자들의 멀티미디어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소비 경향이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고해상도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 고품질화 됨에 따라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, HD(High Definition)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 해상도 대비 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배에서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 16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배의 해상도를 가지는 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UHD(Ultra High Definition)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방송이 차세대 방송 기술로 주목 받고 있음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  <a:p>
            <a:pPr marL="819150" lvl="1" indent="-342900" algn="just" latinLnBrk="1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UHD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방송 서비스의 성공을 위해서는 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UHD </a:t>
            </a:r>
            <a:r>
              <a:rPr lang="ko-KR" altLang="en-US" sz="1600" spc="-150" dirty="0" err="1">
                <a:latin typeface="맑은 고딕" pitchFamily="50" charset="-127"/>
                <a:ea typeface="맑은 고딕" pitchFamily="50" charset="-127"/>
              </a:rPr>
              <a:t>콘텐츠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 수급이 중요한 사안이나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현재로서는 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UHD </a:t>
            </a:r>
            <a:r>
              <a:rPr lang="ko-KR" altLang="en-US" sz="1600" spc="-150" dirty="0" err="1">
                <a:latin typeface="맑은 고딕" pitchFamily="50" charset="-127"/>
                <a:ea typeface="맑은 고딕" pitchFamily="50" charset="-127"/>
              </a:rPr>
              <a:t>콘텐츠의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 양이 충분하지 못함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  <a:p>
            <a:pPr marL="819150" lvl="1" indent="-342900" algn="just" latinLnBrk="1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기존 제작된 우수 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HD </a:t>
            </a:r>
            <a:r>
              <a:rPr lang="ko-KR" altLang="en-US" sz="1600" spc="-150" dirty="0" err="1">
                <a:latin typeface="맑은 고딕" pitchFamily="50" charset="-127"/>
                <a:ea typeface="맑은 고딕" pitchFamily="50" charset="-127"/>
              </a:rPr>
              <a:t>콘텐츠를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 고품질의 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UHD </a:t>
            </a:r>
            <a:r>
              <a:rPr lang="ko-KR" altLang="en-US" sz="1600" spc="-150" dirty="0" err="1">
                <a:latin typeface="맑은 고딕" pitchFamily="50" charset="-127"/>
                <a:ea typeface="맑은 고딕" pitchFamily="50" charset="-127"/>
              </a:rPr>
              <a:t>콘텐츠로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 변환하는 기술이 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UHD </a:t>
            </a:r>
            <a:r>
              <a:rPr lang="ko-KR" altLang="en-US" sz="1600" spc="-150" dirty="0" err="1">
                <a:latin typeface="맑은 고딕" pitchFamily="50" charset="-127"/>
                <a:ea typeface="맑은 고딕" pitchFamily="50" charset="-127"/>
              </a:rPr>
              <a:t>콘텐츠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 공급 방안의 일환으로 주목을 받고 있음 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  <a:p>
            <a:pPr marL="819150" lvl="1" indent="-342900" algn="just" latinLnBrk="1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altLang="ko-KR" spc="-150" dirty="0"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just" latinLnBrk="1">
              <a:spcBef>
                <a:spcPct val="20000"/>
              </a:spcBef>
              <a:buClr>
                <a:srgbClr val="0070C0"/>
              </a:buClr>
              <a:buFont typeface="굴림체" pitchFamily="49" charset="-127"/>
              <a:buChar char="▣"/>
              <a:defRPr/>
            </a:pPr>
            <a:r>
              <a:rPr lang="en-US" altLang="ko-KR" sz="20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고품질 </a:t>
            </a:r>
            <a:r>
              <a:rPr lang="en-US" altLang="ko-KR" sz="20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HD-to-UHD </a:t>
            </a:r>
            <a:r>
              <a:rPr lang="ko-KR" altLang="en-US" sz="20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비디오 변환기</a:t>
            </a:r>
            <a:endParaRPr lang="en-US" altLang="ko-KR" sz="20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19150" lvl="1" indent="-342900" algn="just" latinLnBrk="1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본 기술은 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HD(1920x1080) </a:t>
            </a:r>
            <a:r>
              <a:rPr lang="ko-KR" altLang="en-US" sz="1600" spc="-150" dirty="0" err="1">
                <a:latin typeface="맑은 고딕" pitchFamily="50" charset="-127"/>
                <a:ea typeface="맑은 고딕" pitchFamily="50" charset="-127"/>
              </a:rPr>
              <a:t>콘텐츠를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 고품질의 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UHD(3840x2160) </a:t>
            </a:r>
            <a:r>
              <a:rPr lang="ko-KR" altLang="en-US" sz="1600" spc="-150" dirty="0" err="1">
                <a:latin typeface="맑은 고딕" pitchFamily="50" charset="-127"/>
                <a:ea typeface="맑은 고딕" pitchFamily="50" charset="-127"/>
              </a:rPr>
              <a:t>콘텐츠로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 변환하여 활용할 수 있는 기술로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ETRI </a:t>
            </a:r>
            <a:r>
              <a:rPr lang="ko-KR" altLang="en-US" sz="1600" spc="-150">
                <a:latin typeface="맑은 고딕" pitchFamily="50" charset="-127"/>
                <a:ea typeface="맑은 고딕" pitchFamily="50" charset="-127"/>
              </a:rPr>
              <a:t>초해상도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(Super Resolution: SR) </a:t>
            </a:r>
            <a:r>
              <a:rPr lang="ko-KR" altLang="en-US" sz="1600" spc="-150" smtClean="0">
                <a:latin typeface="맑은 고딕" pitchFamily="50" charset="-127"/>
                <a:ea typeface="맑은 고딕" pitchFamily="50" charset="-127"/>
              </a:rPr>
              <a:t>기술과 전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600" spc="-150" smtClean="0">
                <a:latin typeface="맑은 고딕" pitchFamily="50" charset="-127"/>
                <a:ea typeface="맑은 고딕" pitchFamily="50" charset="-127"/>
              </a:rPr>
              <a:t>후처리 필터를 활용하여 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HD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입력 영상을 고품질의 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UHD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 영상으로 변환</a:t>
            </a:r>
          </a:p>
          <a:p>
            <a:pPr marL="819150" lvl="1" indent="-342900" algn="just" latinLnBrk="1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altLang="ko-KR" spc="-150" dirty="0">
              <a:latin typeface="맑은 고딕" pitchFamily="50" charset="-127"/>
              <a:ea typeface="맑은 고딕" pitchFamily="50" charset="-127"/>
            </a:endParaRPr>
          </a:p>
          <a:p>
            <a:pPr marL="971550" lvl="1" indent="-285750" algn="just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ko-KR" altLang="ko-KR" sz="120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8" name="Text Box 2061"/>
          <p:cNvSpPr txBox="1">
            <a:spLocks noChangeArrowheads="1"/>
          </p:cNvSpPr>
          <p:nvPr/>
        </p:nvSpPr>
        <p:spPr bwMode="auto">
          <a:xfrm>
            <a:off x="6634163" y="6400800"/>
            <a:ext cx="1798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</a:t>
            </a:r>
            <a:r>
              <a:rPr lang="en-US" altLang="ko-KR" sz="1200" dirty="0"/>
              <a:t>·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미디어연구소</a:t>
            </a:r>
            <a:endParaRPr kumimoji="0" lang="ko-KR" altLang="en-US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7F7B3D-5F63-404B-9EF5-56426163EA41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5425"/>
            <a:ext cx="5867400" cy="5857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rPr>
              <a:t>기술의 </a:t>
            </a:r>
            <a:r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rPr>
              <a:t>개요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rPr>
              <a:t>(2/3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5413" y="1036638"/>
            <a:ext cx="8713787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latinLnBrk="1">
              <a:spcBef>
                <a:spcPct val="20000"/>
              </a:spcBef>
              <a:buClr>
                <a:srgbClr val="0070C0"/>
              </a:buClr>
              <a:buFont typeface="굴림체" pitchFamily="49" charset="-127"/>
              <a:buChar char="▣"/>
              <a:defRPr/>
            </a:pPr>
            <a:r>
              <a:rPr lang="ko-KR" altLang="en-US" sz="2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기존 </a:t>
            </a:r>
            <a:r>
              <a:rPr lang="ko-KR" altLang="en-US" sz="20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업스케일링</a:t>
            </a:r>
            <a:r>
              <a:rPr lang="ko-KR" altLang="en-US" sz="2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기술</a:t>
            </a:r>
            <a:endParaRPr lang="en-US" altLang="ko-KR" sz="20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just" latinLnBrk="1">
              <a:spcBef>
                <a:spcPct val="20000"/>
              </a:spcBef>
              <a:buClr>
                <a:srgbClr val="0070C0"/>
              </a:buClr>
              <a:defRPr/>
            </a:pPr>
            <a:r>
              <a:rPr lang="en-US" altLang="ko-KR" sz="2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342900" indent="-342900" algn="just" latinLnBrk="1">
              <a:spcBef>
                <a:spcPct val="20000"/>
              </a:spcBef>
              <a:buClr>
                <a:srgbClr val="0070C0"/>
              </a:buClr>
              <a:buFont typeface="굴림체" pitchFamily="49" charset="-127"/>
              <a:buChar char="▣"/>
              <a:defRPr/>
            </a:pPr>
            <a:r>
              <a:rPr lang="en-US" altLang="ko-KR" sz="2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ETRI SR </a:t>
            </a:r>
            <a:r>
              <a:rPr lang="ko-KR" altLang="en-US" sz="2000" b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기술</a:t>
            </a:r>
            <a:endParaRPr lang="en-US" altLang="ko-KR" sz="2000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276350" lvl="2" indent="-342900" algn="just" latinLnBrk="1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ko-KR" altLang="en-US" spc="-150" dirty="0">
              <a:latin typeface="맑은 고딕" pitchFamily="50" charset="-127"/>
              <a:ea typeface="맑은 고딕" pitchFamily="50" charset="-127"/>
            </a:endParaRPr>
          </a:p>
          <a:p>
            <a:pPr marL="819150" lvl="1" indent="-342900" algn="just" latinLnBrk="1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ko-KR" altLang="ko-KR" sz="120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06808" y="2108752"/>
            <a:ext cx="8382000" cy="9294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19150" lvl="1" indent="-342900" algn="just" latinLnBrk="1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tabLst>
                <a:tab pos="266700" algn="l"/>
              </a:tabLst>
              <a:defRPr/>
            </a:pPr>
            <a:r>
              <a:rPr lang="ko-KR" altLang="en-US" sz="1600" spc="-90" dirty="0">
                <a:latin typeface="맑은 고딕" pitchFamily="50" charset="-127"/>
                <a:ea typeface="맑은 고딕" pitchFamily="50" charset="-127"/>
              </a:rPr>
              <a:t>고주파 신호 복원 기법을 중심으로 선명한 고해상도 영상 생성</a:t>
            </a:r>
            <a:endParaRPr lang="en-US" altLang="ko-KR" sz="1600" spc="-90" dirty="0">
              <a:latin typeface="맑은 고딕" pitchFamily="50" charset="-127"/>
              <a:ea typeface="맑은 고딕" pitchFamily="50" charset="-127"/>
            </a:endParaRPr>
          </a:p>
          <a:p>
            <a:pPr marL="819150" lvl="1" indent="-342900" algn="just" latinLnBrk="1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tabLst>
                <a:tab pos="266700" algn="l"/>
              </a:tabLst>
              <a:defRPr/>
            </a:pPr>
            <a:r>
              <a:rPr lang="ko-KR" altLang="en-US" sz="1600" spc="-90" dirty="0">
                <a:latin typeface="맑은 고딕" pitchFamily="50" charset="-127"/>
                <a:ea typeface="맑은 고딕" pitchFamily="50" charset="-127"/>
              </a:rPr>
              <a:t>단일프레임 기반의 기술을 이용하여 적은 메모리 및 연산 복잡도를 가짐 </a:t>
            </a:r>
            <a:endParaRPr lang="en-US" altLang="ko-KR" sz="1600" spc="-90" dirty="0">
              <a:latin typeface="맑은 고딕" pitchFamily="50" charset="-127"/>
              <a:ea typeface="맑은 고딕" pitchFamily="50" charset="-127"/>
            </a:endParaRPr>
          </a:p>
          <a:p>
            <a:pPr marL="819150" lvl="1" indent="-342900" algn="just" latinLnBrk="1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tabLst>
                <a:tab pos="266700" algn="l"/>
              </a:tabLst>
              <a:defRPr/>
            </a:pPr>
            <a:r>
              <a:rPr lang="en-US" altLang="ko-KR" sz="1600" spc="-90" dirty="0">
                <a:latin typeface="맑은 고딕" pitchFamily="50" charset="-127"/>
                <a:ea typeface="맑은 고딕" pitchFamily="50" charset="-127"/>
              </a:rPr>
              <a:t>GPU </a:t>
            </a:r>
            <a:r>
              <a:rPr lang="ko-KR" altLang="en-US" sz="1600" spc="-90">
                <a:latin typeface="맑은 고딕" pitchFamily="50" charset="-127"/>
                <a:ea typeface="맑은 고딕" pitchFamily="50" charset="-127"/>
              </a:rPr>
              <a:t>기반 고속화를 통한 실시간급 변환속도 제공</a:t>
            </a:r>
            <a:endParaRPr lang="ko-KR" altLang="en-US" sz="1600" spc="-9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8199" name="그룹 19"/>
          <p:cNvGrpSpPr>
            <a:grpSpLocks/>
          </p:cNvGrpSpPr>
          <p:nvPr/>
        </p:nvGrpSpPr>
        <p:grpSpPr bwMode="auto">
          <a:xfrm>
            <a:off x="5553901" y="3065003"/>
            <a:ext cx="3476625" cy="3322637"/>
            <a:chOff x="181903" y="2204864"/>
            <a:chExt cx="3830283" cy="3627601"/>
          </a:xfrm>
        </p:grpSpPr>
        <p:grpSp>
          <p:nvGrpSpPr>
            <p:cNvPr id="8202" name="그룹 20"/>
            <p:cNvGrpSpPr>
              <a:grpSpLocks/>
            </p:cNvGrpSpPr>
            <p:nvPr/>
          </p:nvGrpSpPr>
          <p:grpSpPr bwMode="auto">
            <a:xfrm>
              <a:off x="469042" y="5513593"/>
              <a:ext cx="3037950" cy="318872"/>
              <a:chOff x="5372326" y="4192631"/>
              <a:chExt cx="3037950" cy="318872"/>
            </a:xfrm>
          </p:grpSpPr>
          <p:sp>
            <p:nvSpPr>
              <p:cNvPr id="8209" name="TextBox 27"/>
              <p:cNvSpPr txBox="1">
                <a:spLocks noChangeArrowheads="1"/>
              </p:cNvSpPr>
              <p:nvPr/>
            </p:nvSpPr>
            <p:spPr bwMode="auto">
              <a:xfrm>
                <a:off x="5372326" y="4192631"/>
                <a:ext cx="1349353" cy="302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spcBef>
                    <a:spcPct val="20000"/>
                  </a:spcBef>
                  <a:buClr>
                    <a:srgbClr val="CC0066"/>
                  </a:buClr>
                  <a:buFont typeface="굴림체" panose="020B0609000101010101" pitchFamily="49" charset="-127"/>
                  <a:buChar char="▣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lr>
                    <a:srgbClr val="6600CC"/>
                  </a:buClr>
                  <a:buFont typeface="굴림체" panose="020B0609000101010101" pitchFamily="49" charset="-127"/>
                  <a:buChar char="◈"/>
                  <a:defRPr kumimoji="1" sz="1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–"/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10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10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ko-KR" sz="1200" b="1">
                    <a:latin typeface="굴림" panose="020B0600000101010101" pitchFamily="50" charset="-127"/>
                  </a:rPr>
                  <a:t>Bilinear </a:t>
                </a:r>
                <a:r>
                  <a:rPr lang="ko-KR" altLang="en-US" sz="1200" b="1">
                    <a:latin typeface="굴림" panose="020B0600000101010101" pitchFamily="50" charset="-127"/>
                  </a:rPr>
                  <a:t>보간법</a:t>
                </a:r>
              </a:p>
            </p:txBody>
          </p:sp>
          <p:sp>
            <p:nvSpPr>
              <p:cNvPr id="8210" name="TextBox 28"/>
              <p:cNvSpPr txBox="1">
                <a:spLocks noChangeArrowheads="1"/>
              </p:cNvSpPr>
              <p:nvPr/>
            </p:nvSpPr>
            <p:spPr bwMode="auto">
              <a:xfrm>
                <a:off x="7467035" y="4209015"/>
                <a:ext cx="943241" cy="302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spcBef>
                    <a:spcPct val="20000"/>
                  </a:spcBef>
                  <a:buClr>
                    <a:srgbClr val="CC0066"/>
                  </a:buClr>
                  <a:buFont typeface="굴림체" panose="020B0609000101010101" pitchFamily="49" charset="-127"/>
                  <a:buChar char="▣"/>
                  <a:defRPr kumimoji="1"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lr>
                    <a:srgbClr val="6600CC"/>
                  </a:buClr>
                  <a:buFont typeface="굴림체" panose="020B0609000101010101" pitchFamily="49" charset="-127"/>
                  <a:buChar char="◈"/>
                  <a:defRPr kumimoji="1" sz="14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–"/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10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10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000">
                    <a:solidFill>
                      <a:schemeClr val="tx1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ko-KR" sz="1200" b="1">
                    <a:latin typeface="굴림" panose="020B0600000101010101" pitchFamily="50" charset="-127"/>
                  </a:rPr>
                  <a:t>  ETRI SR</a:t>
                </a:r>
                <a:endParaRPr lang="ko-KR" altLang="en-US" sz="1200" b="1">
                  <a:latin typeface="굴림" panose="020B0600000101010101" pitchFamily="50" charset="-127"/>
                </a:endParaRPr>
              </a:p>
            </p:txBody>
          </p:sp>
        </p:grpSp>
        <p:pic>
          <p:nvPicPr>
            <p:cNvPr id="8203" name="그림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46" r="31290"/>
            <a:stretch>
              <a:fillRect/>
            </a:stretch>
          </p:blipFill>
          <p:spPr bwMode="auto">
            <a:xfrm>
              <a:off x="2131330" y="3326321"/>
              <a:ext cx="1880856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그림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298" r="31947"/>
            <a:stretch>
              <a:fillRect/>
            </a:stretch>
          </p:blipFill>
          <p:spPr bwMode="auto">
            <a:xfrm>
              <a:off x="181903" y="3333425"/>
              <a:ext cx="1904209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그림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255" y="2475455"/>
              <a:ext cx="894153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그림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219" y="2204864"/>
              <a:ext cx="1788306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오른쪽 화살표 25"/>
            <p:cNvSpPr/>
            <p:nvPr/>
          </p:nvSpPr>
          <p:spPr bwMode="auto">
            <a:xfrm>
              <a:off x="1399198" y="2570570"/>
              <a:ext cx="596405" cy="291179"/>
            </a:xfrm>
            <a:prstGeom prst="rightArrow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ko-KR" altLang="en-US" kern="0">
                <a:solidFill>
                  <a:srgbClr val="000000"/>
                </a:solidFill>
                <a:latin typeface="Arial"/>
                <a:ea typeface="굴림" charset="-127"/>
                <a:cs typeface="Tahoma" pitchFamily="34" charset="0"/>
              </a:endParaRPr>
            </a:p>
          </p:txBody>
        </p:sp>
        <p:sp>
          <p:nvSpPr>
            <p:cNvPr id="8208" name="TextBox 26"/>
            <p:cNvSpPr txBox="1">
              <a:spLocks noChangeArrowheads="1"/>
            </p:cNvSpPr>
            <p:nvPr/>
          </p:nvSpPr>
          <p:spPr bwMode="auto">
            <a:xfrm>
              <a:off x="1123311" y="2869674"/>
              <a:ext cx="1080232" cy="285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Clr>
                  <a:srgbClr val="CC0066"/>
                </a:buClr>
                <a:buFont typeface="굴림체" panose="020B0609000101010101" pitchFamily="49" charset="-127"/>
                <a:buChar char="▣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rgbClr val="6600CC"/>
                </a:buClr>
                <a:buFont typeface="굴림체" panose="020B0609000101010101" pitchFamily="49" charset="-127"/>
                <a:buChar char="◈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–"/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10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10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algn="ctr" eaLnBrk="1" latinLnBrk="0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1100" b="1">
                  <a:latin typeface="굴림" panose="020B0600000101010101" pitchFamily="50" charset="-127"/>
                </a:rPr>
                <a:t>HD to UHD</a:t>
              </a:r>
              <a:endParaRPr lang="ko-KR" altLang="en-US" sz="1100" b="1">
                <a:latin typeface="굴림" panose="020B0600000101010101" pitchFamily="50" charset="-127"/>
              </a:endParaRPr>
            </a:p>
          </p:txBody>
        </p:sp>
      </p:grpSp>
      <p:sp>
        <p:nvSpPr>
          <p:cNvPr id="19" name="Text Box 2061"/>
          <p:cNvSpPr txBox="1">
            <a:spLocks noChangeArrowheads="1"/>
          </p:cNvSpPr>
          <p:nvPr/>
        </p:nvSpPr>
        <p:spPr bwMode="auto">
          <a:xfrm>
            <a:off x="6634163" y="6400800"/>
            <a:ext cx="1798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</a:t>
            </a:r>
            <a:r>
              <a:rPr lang="en-US" altLang="ko-KR" sz="1200" dirty="0"/>
              <a:t>·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미디어연구소</a:t>
            </a:r>
            <a:endParaRPr kumimoji="0" lang="ko-KR" altLang="en-US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263" y="3253858"/>
            <a:ext cx="5361329" cy="2856724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206808" y="1424284"/>
            <a:ext cx="838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819150" lvl="1" indent="-342900" algn="just" latinLnBrk="1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tabLst>
                <a:tab pos="266700" algn="l"/>
              </a:tabLst>
              <a:defRPr/>
            </a:pPr>
            <a:r>
              <a:rPr lang="ko-KR" altLang="en-US" sz="1600" spc="-90" dirty="0" smtClean="0">
                <a:latin typeface="맑은 고딕" pitchFamily="50" charset="-127"/>
                <a:ea typeface="맑은 고딕" pitchFamily="50" charset="-127"/>
              </a:rPr>
              <a:t>고주파 신호 복원력 불충분</a:t>
            </a:r>
            <a:r>
              <a:rPr lang="en-US" altLang="ko-KR" sz="1600" spc="-9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90" smtClean="0">
                <a:latin typeface="맑은 고딕" pitchFamily="50" charset="-127"/>
                <a:ea typeface="맑은 고딕" pitchFamily="50" charset="-127"/>
              </a:rPr>
              <a:t>화질 향상 한계 발생</a:t>
            </a:r>
            <a:endParaRPr lang="en-US" altLang="ko-KR" sz="1600" spc="-9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9C1167-32F3-4A19-AAC3-9B1918872B8C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5425"/>
            <a:ext cx="5867400" cy="5857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rPr>
              <a:t>기술의 </a:t>
            </a:r>
            <a:r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rPr>
              <a:t>개요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rPr>
              <a:t>(3/3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5413" y="1036638"/>
            <a:ext cx="871378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latinLnBrk="1">
              <a:spcBef>
                <a:spcPct val="20000"/>
              </a:spcBef>
              <a:buClr>
                <a:srgbClr val="0070C0"/>
              </a:buClr>
              <a:buFont typeface="굴림체" pitchFamily="49" charset="-127"/>
              <a:buChar char="▣"/>
              <a:defRPr/>
            </a:pPr>
            <a:r>
              <a:rPr lang="en-US" altLang="ko-KR" sz="20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사용자 편의를 위한 두가지 모드의 </a:t>
            </a:r>
            <a:r>
              <a:rPr lang="en-US" altLang="ko-KR" sz="2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S/W </a:t>
            </a:r>
            <a:r>
              <a:rPr lang="ko-KR" altLang="en-US" sz="2000" b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제공</a:t>
            </a:r>
            <a:endParaRPr lang="en-US" altLang="ko-KR" sz="20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276350" lvl="2" indent="-342900" algn="just" latinLnBrk="1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ko-KR" altLang="en-US" spc="-150" dirty="0">
              <a:latin typeface="맑은 고딕" pitchFamily="50" charset="-127"/>
              <a:ea typeface="맑은 고딕" pitchFamily="50" charset="-127"/>
            </a:endParaRPr>
          </a:p>
          <a:p>
            <a:pPr marL="819150" lvl="1" indent="-342900" algn="just" latinLnBrk="1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ko-KR" altLang="ko-KR" sz="120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79400" y="1752600"/>
            <a:ext cx="4572000" cy="5488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lvl="1">
              <a:spcAft>
                <a:spcPts val="200"/>
              </a:spcAft>
              <a:buClr>
                <a:srgbClr val="FF0000"/>
              </a:buClr>
              <a:buSzPct val="80000"/>
              <a:defRPr/>
            </a:pP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일반 사용자를 위한 모드로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50" smtClean="0">
                <a:latin typeface="맑은 고딕" pitchFamily="50" charset="-127"/>
                <a:ea typeface="맑은 고딕" pitchFamily="50" charset="-127"/>
              </a:rPr>
              <a:t>입력 영상을 지정하면</a:t>
            </a:r>
            <a:endParaRPr lang="en-US" altLang="ko-KR" sz="1400" spc="-150" dirty="0" smtClean="0">
              <a:latin typeface="맑은 고딕" pitchFamily="50" charset="-127"/>
              <a:ea typeface="맑은 고딕" pitchFamily="50" charset="-127"/>
            </a:endParaRPr>
          </a:p>
          <a:p>
            <a:pPr marL="266700" lvl="1">
              <a:spcAft>
                <a:spcPts val="200"/>
              </a:spcAft>
              <a:buClr>
                <a:srgbClr val="FF0000"/>
              </a:buClr>
              <a:buSzPct val="80000"/>
              <a:defRPr/>
            </a:pPr>
            <a:r>
              <a:rPr lang="en-US" altLang="ko-KR" sz="1400" b="1" u="sng" spc="-150" dirty="0" smtClean="0">
                <a:latin typeface="맑은 고딕" pitchFamily="50" charset="-127"/>
                <a:ea typeface="맑은 고딕" pitchFamily="50" charset="-127"/>
              </a:rPr>
              <a:t>ETRI SR </a:t>
            </a:r>
            <a:r>
              <a:rPr lang="ko-KR" altLang="en-US" sz="1400" b="1" u="sng" spc="-150" smtClean="0">
                <a:latin typeface="맑은 고딕" pitchFamily="50" charset="-127"/>
                <a:ea typeface="맑은 고딕" pitchFamily="50" charset="-127"/>
              </a:rPr>
              <a:t>필터를 이용하여 자동으로 변환 수행</a:t>
            </a:r>
            <a:endParaRPr lang="en-US" altLang="ko-KR" sz="1400" b="1" u="sng" spc="-1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4479925" y="1747838"/>
            <a:ext cx="4572000" cy="5488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lvl="1">
              <a:spcAft>
                <a:spcPts val="200"/>
              </a:spcAft>
              <a:buClr>
                <a:srgbClr val="FF0000"/>
              </a:buClr>
              <a:buSzPct val="80000"/>
              <a:defRPr/>
            </a:pP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전문 제작자를 위한 모드로</a:t>
            </a:r>
            <a:r>
              <a:rPr lang="en-US" altLang="ko-KR" sz="14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50" smtClean="0">
                <a:latin typeface="맑은 고딕" pitchFamily="50" charset="-127"/>
                <a:ea typeface="맑은 고딕" pitchFamily="50" charset="-127"/>
              </a:rPr>
              <a:t>변환 작업에 필요한 </a:t>
            </a:r>
            <a:r>
              <a:rPr lang="en-US" altLang="ko-KR" sz="1400" b="1" u="sng" spc="-150" dirty="0" smtClean="0">
                <a:latin typeface="맑은 고딕" pitchFamily="50" charset="-127"/>
                <a:ea typeface="맑은 고딕" pitchFamily="50" charset="-127"/>
              </a:rPr>
              <a:t>ETRI SR</a:t>
            </a:r>
          </a:p>
          <a:p>
            <a:pPr marL="266700" lvl="1">
              <a:spcAft>
                <a:spcPts val="200"/>
              </a:spcAft>
              <a:buClr>
                <a:srgbClr val="FF0000"/>
              </a:buClr>
              <a:buSzPct val="80000"/>
              <a:defRPr/>
            </a:pPr>
            <a:r>
              <a:rPr lang="ko-KR" altLang="en-US" sz="1400" b="1" u="sng" spc="-150" dirty="0" smtClean="0">
                <a:latin typeface="맑은 고딕" pitchFamily="50" charset="-127"/>
                <a:ea typeface="맑은 고딕" pitchFamily="50" charset="-127"/>
              </a:rPr>
              <a:t>및 다양한 영상 필터의 적용 구간과 강도를 조절 </a:t>
            </a:r>
            <a:r>
              <a:rPr lang="ko-KR" altLang="en-US" sz="1400" spc="-150" dirty="0" smtClean="0">
                <a:latin typeface="맑은 고딕" pitchFamily="50" charset="-127"/>
                <a:ea typeface="맑은 고딕" pitchFamily="50" charset="-127"/>
              </a:rPr>
              <a:t>가능</a:t>
            </a:r>
            <a:endParaRPr lang="en-US" altLang="ko-KR" sz="1400" spc="-1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-374650" y="1379538"/>
            <a:ext cx="19161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19150" lvl="1" indent="-342900" algn="just" latinLnBrk="1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tabLst>
                <a:tab pos="266700" algn="l"/>
              </a:tabLst>
              <a:defRPr/>
            </a:pP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자동 모드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3892550" y="1379538"/>
            <a:ext cx="19161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19150" lvl="1" indent="-342900" algn="just" latinLnBrk="1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tabLst>
                <a:tab pos="266700" algn="l"/>
              </a:tabLst>
              <a:defRPr/>
            </a:pP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수동 모드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 Box 2061"/>
          <p:cNvSpPr txBox="1">
            <a:spLocks noChangeArrowheads="1"/>
          </p:cNvSpPr>
          <p:nvPr/>
        </p:nvSpPr>
        <p:spPr bwMode="auto">
          <a:xfrm>
            <a:off x="6634163" y="6400800"/>
            <a:ext cx="1798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</a:t>
            </a:r>
            <a:r>
              <a:rPr lang="en-US" altLang="ko-KR" sz="1200" dirty="0"/>
              <a:t>·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미디어연구소</a:t>
            </a:r>
            <a:endParaRPr kumimoji="0" lang="ko-KR" altLang="en-US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2298" y="2450746"/>
            <a:ext cx="4072865" cy="3522209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006" y="2451100"/>
            <a:ext cx="3495830" cy="3521856"/>
          </a:xfrm>
          <a:prstGeom prst="rect">
            <a:avLst/>
          </a:prstGeom>
        </p:spPr>
      </p:pic>
      <p:sp>
        <p:nvSpPr>
          <p:cNvPr id="17" name="사각형 설명선 16"/>
          <p:cNvSpPr/>
          <p:nvPr/>
        </p:nvSpPr>
        <p:spPr>
          <a:xfrm>
            <a:off x="852061" y="2671372"/>
            <a:ext cx="944353" cy="173999"/>
          </a:xfrm>
          <a:prstGeom prst="wedgeRectCallout">
            <a:avLst>
              <a:gd name="adj1" fmla="val 76944"/>
              <a:gd name="adj2" fmla="val 71033"/>
            </a:avLst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050" b="1" dirty="0" smtClean="0">
                <a:solidFill>
                  <a:schemeClr val="tx1"/>
                </a:solidFill>
              </a:rPr>
              <a:t>입력 영상 선택</a:t>
            </a:r>
            <a:endParaRPr lang="en-US" altLang="ko-KR" sz="1050" b="1" dirty="0" smtClean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60573" y="45015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 smtClean="0">
              <a:solidFill>
                <a:srgbClr val="FF0000"/>
              </a:solidFill>
            </a:endParaRPr>
          </a:p>
        </p:txBody>
      </p:sp>
      <p:sp>
        <p:nvSpPr>
          <p:cNvPr id="19" name="사각형 설명선 18"/>
          <p:cNvSpPr/>
          <p:nvPr/>
        </p:nvSpPr>
        <p:spPr>
          <a:xfrm>
            <a:off x="2272243" y="3113030"/>
            <a:ext cx="656321" cy="164369"/>
          </a:xfrm>
          <a:prstGeom prst="wedgeRectCallout">
            <a:avLst>
              <a:gd name="adj1" fmla="val 88198"/>
              <a:gd name="adj2" fmla="val 80957"/>
            </a:avLst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050" b="1" dirty="0" smtClean="0">
                <a:solidFill>
                  <a:schemeClr val="tx1"/>
                </a:solidFill>
              </a:rPr>
              <a:t>변환 수행</a:t>
            </a:r>
            <a:endParaRPr lang="en-US" altLang="ko-KR" sz="1050" b="1" dirty="0" smtClean="0">
              <a:solidFill>
                <a:schemeClr val="tx1"/>
              </a:solidFill>
            </a:endParaRPr>
          </a:p>
        </p:txBody>
      </p:sp>
      <p:sp>
        <p:nvSpPr>
          <p:cNvPr id="20" name="사각형 설명선 19"/>
          <p:cNvSpPr/>
          <p:nvPr/>
        </p:nvSpPr>
        <p:spPr>
          <a:xfrm>
            <a:off x="6356527" y="4984452"/>
            <a:ext cx="944405" cy="156571"/>
          </a:xfrm>
          <a:prstGeom prst="wedgeRectCallout">
            <a:avLst>
              <a:gd name="adj1" fmla="val 37268"/>
              <a:gd name="adj2" fmla="val 128948"/>
            </a:avLst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050" b="1" dirty="0">
                <a:solidFill>
                  <a:schemeClr val="tx1"/>
                </a:solidFill>
              </a:rPr>
              <a:t>ETRI SR</a:t>
            </a:r>
            <a:r>
              <a:rPr lang="ko-KR" altLang="en-US" sz="1050" b="1">
                <a:solidFill>
                  <a:schemeClr val="tx1"/>
                </a:solidFill>
              </a:rPr>
              <a:t> 필터</a:t>
            </a:r>
          </a:p>
        </p:txBody>
      </p:sp>
      <p:sp>
        <p:nvSpPr>
          <p:cNvPr id="21" name="사각형 설명선 20"/>
          <p:cNvSpPr/>
          <p:nvPr/>
        </p:nvSpPr>
        <p:spPr>
          <a:xfrm>
            <a:off x="5254239" y="4870867"/>
            <a:ext cx="944405" cy="156571"/>
          </a:xfrm>
          <a:prstGeom prst="wedgeRectCallout">
            <a:avLst>
              <a:gd name="adj1" fmla="val 44573"/>
              <a:gd name="adj2" fmla="val 122289"/>
            </a:avLst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050" b="1" dirty="0" smtClean="0">
                <a:solidFill>
                  <a:schemeClr val="tx1"/>
                </a:solidFill>
              </a:rPr>
              <a:t>전처리 필터</a:t>
            </a:r>
            <a:endParaRPr lang="ko-KR" altLang="en-US" sz="1050" b="1" dirty="0">
              <a:solidFill>
                <a:schemeClr val="tx1"/>
              </a:solidFill>
            </a:endParaRPr>
          </a:p>
        </p:txBody>
      </p:sp>
      <p:sp>
        <p:nvSpPr>
          <p:cNvPr id="22" name="사각형 설명선 21"/>
          <p:cNvSpPr/>
          <p:nvPr/>
        </p:nvSpPr>
        <p:spPr>
          <a:xfrm>
            <a:off x="7438685" y="5077975"/>
            <a:ext cx="871755" cy="156571"/>
          </a:xfrm>
          <a:prstGeom prst="wedgeRectCallout">
            <a:avLst>
              <a:gd name="adj1" fmla="val -9411"/>
              <a:gd name="adj2" fmla="val 131085"/>
            </a:avLst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050" b="1" dirty="0" smtClean="0">
                <a:solidFill>
                  <a:schemeClr val="tx1"/>
                </a:solidFill>
              </a:rPr>
              <a:t>후처리 </a:t>
            </a:r>
            <a:r>
              <a:rPr lang="ko-KR" altLang="en-US" sz="1050" b="1" dirty="0">
                <a:solidFill>
                  <a:schemeClr val="tx1"/>
                </a:solidFill>
              </a:rPr>
              <a:t>필터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6214" y="4717563"/>
            <a:ext cx="704990" cy="163785"/>
          </a:xfrm>
          <a:prstGeom prst="rect">
            <a:avLst/>
          </a:prstGeom>
        </p:spPr>
      </p:pic>
      <p:sp>
        <p:nvSpPr>
          <p:cNvPr id="24" name="왼쪽/오른쪽 화살표 23"/>
          <p:cNvSpPr/>
          <p:nvPr/>
        </p:nvSpPr>
        <p:spPr>
          <a:xfrm>
            <a:off x="7376214" y="5443008"/>
            <a:ext cx="607357" cy="109768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사각형 설명선 24"/>
          <p:cNvSpPr/>
          <p:nvPr/>
        </p:nvSpPr>
        <p:spPr>
          <a:xfrm>
            <a:off x="6990421" y="5747513"/>
            <a:ext cx="944405" cy="156571"/>
          </a:xfrm>
          <a:prstGeom prst="wedgeRectCallout">
            <a:avLst>
              <a:gd name="adj1" fmla="val 21131"/>
              <a:gd name="adj2" fmla="val -189424"/>
            </a:avLst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050" b="1" dirty="0" smtClean="0">
                <a:solidFill>
                  <a:schemeClr val="tx1"/>
                </a:solidFill>
              </a:rPr>
              <a:t>필터 적용 구간</a:t>
            </a:r>
            <a:endParaRPr lang="ko-KR" altLang="en-US" sz="1050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B732BFE-FFA1-4B2C-ADBB-18A8E4F6E8CC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5425"/>
            <a:ext cx="5867400" cy="5857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rPr>
              <a:t>기술 이전 내용 및 범위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5413" y="1125538"/>
            <a:ext cx="871378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9150" lvl="1" indent="-342900" algn="just" latinLnBrk="1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ko-KR" altLang="ko-KR" sz="120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25413" y="1125538"/>
            <a:ext cx="876776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latinLnBrk="1">
              <a:spcBef>
                <a:spcPct val="20000"/>
              </a:spcBef>
              <a:buClr>
                <a:srgbClr val="0070C0"/>
              </a:buClr>
              <a:buFont typeface="굴림체" pitchFamily="49" charset="-127"/>
              <a:buChar char="▣"/>
              <a:defRPr/>
            </a:pPr>
            <a:r>
              <a:rPr lang="ko-KR" altLang="en-US" sz="20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기술 이전 내용</a:t>
            </a:r>
            <a:endParaRPr lang="en-US" altLang="ko-KR" sz="20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19150" lvl="1" indent="-342900" algn="just" latinLnBrk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HD(1920x1080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입력 영상을 고품질의 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UHD(3840x2160)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 영상으로 변환하는 기술</a:t>
            </a:r>
          </a:p>
          <a:p>
            <a:pPr marL="1276350" lvl="2" indent="-342900" algn="just" latinLnBrk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ETRI SR </a:t>
            </a:r>
            <a:r>
              <a:rPr lang="ko-KR" altLang="en-US" sz="1600" spc="-150" smtClean="0">
                <a:latin typeface="맑은 고딕" pitchFamily="50" charset="-127"/>
                <a:ea typeface="맑은 고딕" pitchFamily="50" charset="-127"/>
              </a:rPr>
              <a:t>을 이용한 고속 고품질 </a:t>
            </a:r>
            <a:r>
              <a:rPr lang="ko-KR" altLang="en-US" sz="1600" spc="-150">
                <a:latin typeface="맑은 고딕" pitchFamily="50" charset="-127"/>
                <a:ea typeface="맑은 고딕" pitchFamily="50" charset="-127"/>
              </a:rPr>
              <a:t>공간해상도 </a:t>
            </a:r>
            <a:r>
              <a:rPr lang="ko-KR" altLang="en-US" sz="1600" spc="-150" smtClean="0">
                <a:latin typeface="맑은 고딕" pitchFamily="50" charset="-127"/>
                <a:ea typeface="맑은 고딕" pitchFamily="50" charset="-127"/>
              </a:rPr>
              <a:t>향상 기능 지원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  <a:p>
            <a:pPr marL="1733550" lvl="3" indent="-342900" algn="just" latinLnBrk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원본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UHD </a:t>
            </a:r>
            <a:r>
              <a:rPr lang="ko-KR" altLang="en-US" sz="1600" spc="-150" smtClean="0">
                <a:latin typeface="맑은 고딕" pitchFamily="50" charset="-127"/>
                <a:ea typeface="맑은 고딕" pitchFamily="50" charset="-127"/>
              </a:rPr>
              <a:t>영상 수준의 화질 제공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spc="-150" smtClean="0">
                <a:latin typeface="맑은 고딕" pitchFamily="50" charset="-127"/>
                <a:ea typeface="맑은 고딕" pitchFamily="50" charset="-127"/>
              </a:rPr>
              <a:t>화질저하인지율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15%</a:t>
            </a:r>
          </a:p>
          <a:p>
            <a:pPr marL="1390650" lvl="3" algn="just" latinLnBrk="1">
              <a:spcBef>
                <a:spcPct val="20000"/>
              </a:spcBef>
              <a:defRPr/>
            </a:pP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  <a:p>
            <a:pPr marL="1390650" lvl="3" algn="just" latinLnBrk="1">
              <a:spcBef>
                <a:spcPct val="20000"/>
              </a:spcBef>
              <a:defRPr/>
            </a:pPr>
            <a:endParaRPr lang="en-US" altLang="ko-KR" sz="1600" spc="-150" dirty="0" smtClean="0">
              <a:latin typeface="맑은 고딕" pitchFamily="50" charset="-127"/>
              <a:ea typeface="맑은 고딕" pitchFamily="50" charset="-127"/>
            </a:endParaRPr>
          </a:p>
          <a:p>
            <a:pPr marL="1733550" lvl="3" indent="-342900" algn="just" latinLnBrk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n-US" altLang="ko-KR" sz="1600" spc="-15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 Box 2061"/>
          <p:cNvSpPr txBox="1">
            <a:spLocks noChangeArrowheads="1"/>
          </p:cNvSpPr>
          <p:nvPr/>
        </p:nvSpPr>
        <p:spPr bwMode="auto">
          <a:xfrm>
            <a:off x="6634163" y="6400800"/>
            <a:ext cx="1798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</a:t>
            </a:r>
            <a:r>
              <a:rPr lang="en-US" altLang="ko-KR" sz="1200" dirty="0"/>
              <a:t>·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미디어연구소</a:t>
            </a:r>
            <a:endParaRPr kumimoji="0" lang="ko-KR" altLang="en-US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0249" name="_x186838008" descr="EMB0000286c58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54" y="4292539"/>
            <a:ext cx="5124926" cy="207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734306"/>
              </p:ext>
            </p:extLst>
          </p:nvPr>
        </p:nvGraphicFramePr>
        <p:xfrm>
          <a:off x="2339751" y="2493169"/>
          <a:ext cx="5009132" cy="4876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252283"/>
                <a:gridCol w="1252283"/>
                <a:gridCol w="1252283"/>
                <a:gridCol w="1252283"/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/>
                        <a:t>Bilinear </a:t>
                      </a:r>
                      <a:r>
                        <a:rPr lang="ko-KR" altLang="en-US" sz="1000" b="1" smtClean="0"/>
                        <a:t>보간법</a:t>
                      </a:r>
                      <a:endParaRPr lang="ko-KR" altLang="en-US" sz="10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/>
                        <a:t>ETRI</a:t>
                      </a:r>
                      <a:r>
                        <a:rPr lang="en-US" altLang="ko-KR" sz="1000" b="1" baseline="0" dirty="0" smtClean="0"/>
                        <a:t> </a:t>
                      </a:r>
                      <a:r>
                        <a:rPr lang="en-US" altLang="ko-KR" sz="1000" b="1" dirty="0" smtClean="0"/>
                        <a:t>SR</a:t>
                      </a:r>
                      <a:endParaRPr lang="ko-KR" altLang="en-US" sz="10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원본 </a:t>
                      </a:r>
                      <a:r>
                        <a:rPr lang="en-US" altLang="ko-KR" sz="1000" b="1" dirty="0" smtClean="0"/>
                        <a:t>UHD</a:t>
                      </a:r>
                      <a:endParaRPr lang="ko-KR" altLang="en-US" sz="10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000" b="1" kern="1200" dirty="0" smtClean="0"/>
                        <a:t>화질저하인지율</a:t>
                      </a:r>
                      <a:endParaRPr lang="ko-KR" altLang="en-US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kern="1200" dirty="0" smtClean="0"/>
                        <a:t>85%</a:t>
                      </a:r>
                      <a:endParaRPr lang="ko-KR" altLang="en-US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kern="1200" dirty="0" smtClean="0"/>
                        <a:t>15%</a:t>
                      </a:r>
                      <a:endParaRPr lang="ko-KR" altLang="en-US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kern="1200" dirty="0" smtClean="0"/>
                        <a:t>15%</a:t>
                      </a:r>
                      <a:endParaRPr lang="ko-KR" altLang="en-US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125413" y="3038675"/>
            <a:ext cx="9018587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3550" lvl="3" indent="-342900" algn="just" latinLnBrk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GPU </a:t>
            </a:r>
            <a:r>
              <a:rPr lang="ko-KR" altLang="en-US" sz="1600" spc="-150" smtClean="0">
                <a:latin typeface="맑은 고딕" pitchFamily="50" charset="-127"/>
                <a:ea typeface="맑은 고딕" pitchFamily="50" charset="-127"/>
              </a:rPr>
              <a:t>기반 고속화를 통한 </a:t>
            </a:r>
            <a:r>
              <a:rPr lang="ko-KR" altLang="en-US" sz="1600" spc="-150">
                <a:latin typeface="맑은 고딕" pitchFamily="50" charset="-127"/>
                <a:ea typeface="맑은 고딕" pitchFamily="50" charset="-127"/>
              </a:rPr>
              <a:t>빠른 </a:t>
            </a:r>
            <a:r>
              <a:rPr lang="ko-KR" altLang="en-US" sz="1600" spc="-150" smtClean="0">
                <a:latin typeface="맑은 고딕" pitchFamily="50" charset="-127"/>
                <a:ea typeface="맑은 고딕" pitchFamily="50" charset="-127"/>
              </a:rPr>
              <a:t>변환 속도 </a:t>
            </a:r>
            <a:r>
              <a:rPr lang="ko-KR" altLang="en-US" sz="1600" spc="-150">
                <a:latin typeface="맑은 고딕" pitchFamily="50" charset="-127"/>
                <a:ea typeface="맑은 고딕" pitchFamily="50" charset="-127"/>
              </a:rPr>
              <a:t>제공 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: 60fps @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NVIDIA 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GTX 980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Ti 4</a:t>
            </a:r>
            <a:r>
              <a:rPr lang="ko-KR" altLang="en-US" sz="1600" spc="-150" smtClean="0">
                <a:latin typeface="맑은 고딕" pitchFamily="50" charset="-127"/>
                <a:ea typeface="맑은 고딕" pitchFamily="50" charset="-127"/>
              </a:rPr>
              <a:t>장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  <a:p>
            <a:pPr marL="1276350" lvl="2" indent="-342900" algn="just" latinLnBrk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사용자 편의를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위한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두 가지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모드의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S/W</a:t>
            </a:r>
            <a:r>
              <a:rPr lang="ko-KR" altLang="en-US" sz="1600" spc="-150" smtClean="0">
                <a:latin typeface="맑은 고딕" pitchFamily="50" charset="-127"/>
                <a:ea typeface="맑은 고딕" pitchFamily="50" charset="-127"/>
              </a:rPr>
              <a:t> 제공</a:t>
            </a:r>
            <a:endParaRPr lang="en-US" altLang="ko-KR" sz="1600" spc="-150" dirty="0" smtClean="0">
              <a:latin typeface="맑은 고딕" pitchFamily="50" charset="-127"/>
              <a:ea typeface="맑은 고딕" pitchFamily="50" charset="-127"/>
            </a:endParaRPr>
          </a:p>
          <a:p>
            <a:pPr marL="1733550" lvl="3" indent="-342900" algn="just" latinLnBrk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자동 모드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: ETRI SR </a:t>
            </a:r>
            <a:r>
              <a:rPr lang="ko-KR" altLang="en-US" sz="1600" spc="-150">
                <a:latin typeface="맑은 고딕" pitchFamily="50" charset="-127"/>
                <a:ea typeface="맑은 고딕" pitchFamily="50" charset="-127"/>
              </a:rPr>
              <a:t>필터를 이용하여 자동으로 영상 변환 수행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  <a:p>
            <a:pPr marL="1733550" lvl="3" indent="-342900" algn="just" latinLnBrk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수동 모드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spc="-150">
                <a:latin typeface="맑은 고딕" pitchFamily="50" charset="-127"/>
                <a:ea typeface="맑은 고딕" pitchFamily="50" charset="-127"/>
              </a:rPr>
              <a:t>원하는 구간에 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ETRI SR </a:t>
            </a:r>
            <a:r>
              <a:rPr lang="ko-KR" altLang="en-US" sz="1600" spc="-150">
                <a:latin typeface="맑은 고딕" pitchFamily="50" charset="-127"/>
                <a:ea typeface="맑은 고딕" pitchFamily="50" charset="-127"/>
              </a:rPr>
              <a:t>및 다양한 전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600" spc="-150">
                <a:latin typeface="맑은 고딕" pitchFamily="50" charset="-127"/>
                <a:ea typeface="맑은 고딕" pitchFamily="50" charset="-127"/>
              </a:rPr>
              <a:t>후처리 필터를 적용할 수 있는 기능 제공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5090FDE-898E-4384-9D07-BF9E1BA84765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5425"/>
            <a:ext cx="5867400" cy="5857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rPr>
              <a:t>기술 이전 내용 및 범위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5413" y="1125538"/>
            <a:ext cx="871378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9150" lvl="1" indent="-342900" algn="just" latinLnBrk="1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ko-KR" altLang="ko-KR" sz="120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5413" y="1125538"/>
            <a:ext cx="8767762" cy="417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latinLnBrk="1">
              <a:spcBef>
                <a:spcPct val="20000"/>
              </a:spcBef>
              <a:buClr>
                <a:srgbClr val="0070C0"/>
              </a:buClr>
              <a:buFont typeface="굴림체" pitchFamily="49" charset="-127"/>
              <a:buChar char="▣"/>
              <a:defRPr/>
            </a:pPr>
            <a:r>
              <a:rPr lang="ko-KR" altLang="en-US" sz="20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기술 이전 범위</a:t>
            </a:r>
            <a:endParaRPr lang="en-US" altLang="ko-KR" sz="20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19150" lvl="1" indent="-342900" algn="just" latinLnBrk="1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다중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GPU</a:t>
            </a:r>
            <a:r>
              <a:rPr lang="ko-KR" altLang="en-US" sz="1600" spc="-150" smtClean="0">
                <a:latin typeface="맑은 고딕" pitchFamily="50" charset="-127"/>
                <a:ea typeface="맑은 고딕" pitchFamily="50" charset="-127"/>
              </a:rPr>
              <a:t>를 이용한 고속 고품질 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HD-to-UHD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비디오 </a:t>
            </a:r>
            <a:r>
              <a:rPr lang="ko-KR" altLang="en-US" sz="1600" spc="-150">
                <a:latin typeface="맑은 고딕" pitchFamily="50" charset="-127"/>
                <a:ea typeface="맑은 고딕" pitchFamily="50" charset="-127"/>
              </a:rPr>
              <a:t>변환기 </a:t>
            </a:r>
            <a:r>
              <a:rPr lang="ko-KR" altLang="en-US" sz="1600" spc="-150" smtClean="0">
                <a:latin typeface="맑은 고딕" pitchFamily="50" charset="-127"/>
                <a:ea typeface="맑은 고딕" pitchFamily="50" charset="-127"/>
              </a:rPr>
              <a:t>실행파일 및 소스코드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(C++)</a:t>
            </a:r>
            <a:endParaRPr lang="ko-KR" altLang="en-US" sz="1600" spc="-150" dirty="0">
              <a:latin typeface="맑은 고딕" pitchFamily="50" charset="-127"/>
              <a:ea typeface="맑은 고딕" pitchFamily="50" charset="-127"/>
            </a:endParaRPr>
          </a:p>
          <a:p>
            <a:pPr marL="1276350" lvl="2" indent="-342900" algn="just" latinLnBrk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H/W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사양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: Intel i7 CPU + NVIDIA GTX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980 Ti 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GPU </a:t>
            </a:r>
            <a:r>
              <a:rPr lang="ko-KR" altLang="en-US" sz="1600" spc="-150">
                <a:latin typeface="맑은 고딕" pitchFamily="50" charset="-127"/>
                <a:ea typeface="맑은 고딕" pitchFamily="50" charset="-127"/>
              </a:rPr>
              <a:t>카드 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600" spc="-150" smtClean="0">
                <a:latin typeface="맑은 고딕" pitchFamily="50" charset="-127"/>
                <a:ea typeface="맑은 고딕" pitchFamily="50" charset="-127"/>
              </a:rPr>
              <a:t>장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  <a:p>
            <a:pPr marL="1276350" lvl="2" indent="-342900" algn="just" latinLnBrk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실행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환경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: Windows 7 64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bit</a:t>
            </a:r>
          </a:p>
          <a:p>
            <a:pPr marL="1276350" lvl="2" indent="-342900" algn="just" latinLnBrk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n-US" altLang="ko-KR" sz="1600" spc="-150" dirty="0" smtClean="0">
              <a:latin typeface="맑은 고딕" pitchFamily="50" charset="-127"/>
              <a:ea typeface="맑은 고딕" pitchFamily="50" charset="-127"/>
            </a:endParaRPr>
          </a:p>
          <a:p>
            <a:pPr marL="819150" lvl="1" indent="-342900" algn="just" latinLnBrk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관련 특허의 </a:t>
            </a:r>
            <a:r>
              <a:rPr lang="ko-KR" altLang="en-US" sz="1600" spc="-150" dirty="0" err="1" smtClean="0">
                <a:latin typeface="맑은 고딕" pitchFamily="50" charset="-127"/>
                <a:ea typeface="맑은 고딕" pitchFamily="50" charset="-127"/>
              </a:rPr>
              <a:t>통상실시권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  <a:p>
            <a:pPr marL="1276350" lvl="2" indent="-342900" algn="just" latinLnBrk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sz="1600" spc="-150" dirty="0" err="1" smtClean="0">
                <a:latin typeface="맑은 고딕" pitchFamily="50" charset="-127"/>
                <a:ea typeface="맑은 고딕" pitchFamily="50" charset="-127"/>
              </a:rPr>
              <a:t>초해상도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기법을 이용한 영상 생성 방법 및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장치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spc="-150" smtClean="0">
                <a:latin typeface="맑은 고딕" pitchFamily="50" charset="-127"/>
                <a:ea typeface="맑은 고딕" pitchFamily="50" charset="-127"/>
              </a:rPr>
              <a:t>출원번호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: 2014-0030137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276350" lvl="2" indent="-342900" algn="just" latinLnBrk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영상의 영역 별로 선명화하는 고해상도 영상 생성 장치 및 </a:t>
            </a: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방법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spc="-150">
                <a:latin typeface="맑은 고딕" pitchFamily="50" charset="-127"/>
                <a:ea typeface="맑은 고딕" pitchFamily="50" charset="-127"/>
              </a:rPr>
              <a:t>출원번호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2014-0131780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276350" lvl="2" indent="-342900" algn="just" latinLnBrk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적응적 전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600" spc="-150">
                <a:latin typeface="맑은 고딕" pitchFamily="50" charset="-127"/>
                <a:ea typeface="맑은 고딕" pitchFamily="50" charset="-127"/>
              </a:rPr>
              <a:t>후처리 필터링을 이용하는 초해상도 영상 처리 </a:t>
            </a:r>
            <a:r>
              <a:rPr lang="ko-KR" altLang="en-US" sz="1600" spc="-150" smtClean="0">
                <a:latin typeface="맑은 고딕" pitchFamily="50" charset="-127"/>
                <a:ea typeface="맑은 고딕" pitchFamily="50" charset="-127"/>
              </a:rPr>
              <a:t>방법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spc="-150">
                <a:latin typeface="맑은 고딕" pitchFamily="50" charset="-127"/>
                <a:ea typeface="맑은 고딕" pitchFamily="50" charset="-127"/>
              </a:rPr>
              <a:t>출원번호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1600" spc="-150" dirty="0" smtClean="0">
                <a:latin typeface="맑은 고딕" pitchFamily="50" charset="-127"/>
                <a:ea typeface="맑은 고딕" pitchFamily="50" charset="-127"/>
              </a:rPr>
              <a:t>2015-0032697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276350" lvl="2" indent="-342900" algn="just" latinLnBrk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n-US" altLang="ko-KR" sz="1600" spc="-150" dirty="0" smtClean="0">
              <a:latin typeface="맑은 고딕" pitchFamily="50" charset="-127"/>
              <a:ea typeface="맑은 고딕" pitchFamily="50" charset="-127"/>
            </a:endParaRPr>
          </a:p>
          <a:p>
            <a:pPr marL="819150" lvl="1" indent="-342900" algn="just" latinLnBrk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기술 문서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  <a:p>
            <a:pPr marL="1276350" lvl="2" indent="-342900" algn="just" latinLnBrk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다중 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GPU</a:t>
            </a:r>
            <a:r>
              <a:rPr lang="ko-KR" altLang="en-US" sz="1600" spc="-150">
                <a:latin typeface="맑은 고딕" pitchFamily="50" charset="-127"/>
                <a:ea typeface="맑은 고딕" pitchFamily="50" charset="-127"/>
              </a:rPr>
              <a:t>를 이용한 고속 고품질 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HD-to-UHD </a:t>
            </a:r>
            <a:r>
              <a:rPr lang="ko-KR" altLang="en-US" sz="1600" spc="-150">
                <a:latin typeface="맑은 고딕" pitchFamily="50" charset="-127"/>
                <a:ea typeface="맑은 고딕" pitchFamily="50" charset="-127"/>
              </a:rPr>
              <a:t>비디오 변환기 요구사항정의서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  <a:p>
            <a:pPr marL="1276350" lvl="2" indent="-342900" algn="just" latinLnBrk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다중 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GPU</a:t>
            </a:r>
            <a:r>
              <a:rPr lang="ko-KR" altLang="en-US" sz="1600" spc="-150">
                <a:latin typeface="맑은 고딕" pitchFamily="50" charset="-127"/>
                <a:ea typeface="맑은 고딕" pitchFamily="50" charset="-127"/>
              </a:rPr>
              <a:t>를 이용한 고속 고품질 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HD-to-UHD </a:t>
            </a:r>
            <a:r>
              <a:rPr lang="ko-KR" altLang="en-US" sz="1600" spc="-150">
                <a:latin typeface="맑은 고딕" pitchFamily="50" charset="-127"/>
                <a:ea typeface="맑은 고딕" pitchFamily="50" charset="-127"/>
              </a:rPr>
              <a:t>비디오 변환기 시험절차결과서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  <a:p>
            <a:pPr marL="1276350" lvl="2" indent="-342900" algn="just" latinLnBrk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다중 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GPU</a:t>
            </a:r>
            <a:r>
              <a:rPr lang="ko-KR" altLang="en-US" sz="1600" spc="-150">
                <a:latin typeface="맑은 고딕" pitchFamily="50" charset="-127"/>
                <a:ea typeface="맑은 고딕" pitchFamily="50" charset="-127"/>
              </a:rPr>
              <a:t>를 이용한 고속 고품질 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HD-to-UHD </a:t>
            </a:r>
            <a:r>
              <a:rPr lang="ko-KR" altLang="en-US" sz="1600" spc="-150">
                <a:latin typeface="맑은 고딕" pitchFamily="50" charset="-127"/>
                <a:ea typeface="맑은 고딕" pitchFamily="50" charset="-127"/>
              </a:rPr>
              <a:t>비디오 변환기 상세설계서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  <a:p>
            <a:pPr marL="1276350" lvl="2" indent="-342900" algn="just" latinLnBrk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n-US" altLang="ko-KR" sz="1600" spc="-150" dirty="0" smtClean="0">
              <a:latin typeface="맑은 고딕" pitchFamily="50" charset="-127"/>
              <a:ea typeface="맑은 고딕" pitchFamily="50" charset="-127"/>
            </a:endParaRPr>
          </a:p>
          <a:p>
            <a:pPr marL="1276350" lvl="2" indent="-342900" algn="just" latinLnBrk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  <a:p>
            <a:pPr marL="1276350" lvl="2" indent="-342900" algn="just" latinLnBrk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  <a:p>
            <a:pPr marL="1276350" lvl="2" indent="-342900" algn="just" latinLnBrk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just" latinLnBrk="1">
              <a:spcBef>
                <a:spcPct val="20000"/>
              </a:spcBef>
              <a:buClr>
                <a:srgbClr val="0070C0"/>
              </a:buClr>
              <a:buFont typeface="굴림체" pitchFamily="49" charset="-127"/>
              <a:buChar char="▣"/>
              <a:defRPr/>
            </a:pP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just" latinLnBrk="1">
              <a:spcBef>
                <a:spcPct val="20000"/>
              </a:spcBef>
              <a:buClr>
                <a:srgbClr val="0070C0"/>
              </a:buClr>
              <a:buFont typeface="굴림체" pitchFamily="49" charset="-127"/>
              <a:buChar char="▣"/>
              <a:defRPr/>
            </a:pPr>
            <a:endParaRPr lang="en-US" altLang="ko-KR" sz="20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just" latinLnBrk="1">
              <a:spcBef>
                <a:spcPct val="20000"/>
              </a:spcBef>
              <a:buClr>
                <a:srgbClr val="0070C0"/>
              </a:buClr>
              <a:defRPr/>
            </a:pPr>
            <a:endParaRPr lang="en-US" altLang="ko-KR" sz="20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 Box 2061"/>
          <p:cNvSpPr txBox="1">
            <a:spLocks noChangeArrowheads="1"/>
          </p:cNvSpPr>
          <p:nvPr/>
        </p:nvSpPr>
        <p:spPr bwMode="auto">
          <a:xfrm>
            <a:off x="6634163" y="6400800"/>
            <a:ext cx="1798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</a:t>
            </a:r>
            <a:r>
              <a:rPr lang="en-US" altLang="ko-KR" sz="1200" dirty="0"/>
              <a:t>·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미디어연구소</a:t>
            </a:r>
            <a:endParaRPr kumimoji="0" lang="ko-KR" altLang="en-US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4CBADB8-2915-4A04-BE8F-B324FB1F4FA7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85725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 bwMode="auto">
          <a:xfrm>
            <a:off x="881063" y="3349625"/>
            <a:ext cx="7956550" cy="6477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ko-KR" altLang="en-US">
              <a:solidFill>
                <a:schemeClr val="tx1"/>
              </a:solidFill>
              <a:latin typeface="굴림" pitchFamily="50" charset="-127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4800" y="225425"/>
            <a:ext cx="5867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000099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en-US" altLang="ko-KR" kern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kern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rPr>
              <a:t>기술 이전 내용 및 범위</a:t>
            </a:r>
            <a:endParaRPr lang="ko-KR" altLang="en-US" kern="0" dirty="0">
              <a:solidFill>
                <a:schemeClr val="tx1">
                  <a:lumMod val="65000"/>
                  <a:lumOff val="3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25413" y="1125538"/>
            <a:ext cx="876776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latinLnBrk="1">
              <a:spcBef>
                <a:spcPct val="20000"/>
              </a:spcBef>
              <a:buClr>
                <a:srgbClr val="0070C0"/>
              </a:buClr>
              <a:buFont typeface="굴림체" pitchFamily="49" charset="-127"/>
              <a:buChar char="▣"/>
              <a:defRPr/>
            </a:pPr>
            <a:r>
              <a:rPr lang="ko-KR" altLang="en-US" sz="20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기술 개발 현황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  <a:p>
            <a:pPr marL="1276350" lvl="2" indent="-342900" algn="just" latinLnBrk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sz="1600" spc="-150" dirty="0" smtClean="0">
                <a:latin typeface="맑은 고딕" pitchFamily="50" charset="-127"/>
                <a:ea typeface="맑은 고딕" pitchFamily="50" charset="-127"/>
              </a:rPr>
              <a:t>기술성숙도 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(TRL: Technology Readiness Level) 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단계</a:t>
            </a:r>
            <a:r>
              <a:rPr lang="en-US" altLang="ko-KR" sz="1600" spc="-150" dirty="0">
                <a:latin typeface="맑은 고딕" pitchFamily="50" charset="-127"/>
                <a:ea typeface="맑은 고딕" pitchFamily="50" charset="-127"/>
              </a:rPr>
              <a:t>: 5</a:t>
            </a:r>
            <a:r>
              <a:rPr lang="ko-KR" altLang="en-US" sz="1600" spc="-150" dirty="0">
                <a:latin typeface="맑은 고딕" pitchFamily="50" charset="-127"/>
                <a:ea typeface="맑은 고딕" pitchFamily="50" charset="-127"/>
              </a:rPr>
              <a:t>단계</a:t>
            </a: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  <a:p>
            <a:pPr algn="just" latinLnBrk="1">
              <a:spcBef>
                <a:spcPct val="20000"/>
              </a:spcBef>
              <a:buClr>
                <a:srgbClr val="0070C0"/>
              </a:buClr>
              <a:defRPr/>
            </a:pPr>
            <a:endParaRPr lang="en-US" altLang="ko-KR" sz="20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 Box 2061"/>
          <p:cNvSpPr txBox="1">
            <a:spLocks noChangeArrowheads="1"/>
          </p:cNvSpPr>
          <p:nvPr/>
        </p:nvSpPr>
        <p:spPr bwMode="auto">
          <a:xfrm>
            <a:off x="6634163" y="6400800"/>
            <a:ext cx="1798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</a:t>
            </a:r>
            <a:r>
              <a:rPr lang="en-US" altLang="ko-KR" sz="1200" dirty="0"/>
              <a:t>·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미디어연구소</a:t>
            </a:r>
            <a:endParaRPr kumimoji="0" lang="ko-KR" altLang="en-US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C57A4B-8B44-4CBA-9E55-51BAFC1843BE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5425"/>
            <a:ext cx="7162800" cy="5857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rPr>
              <a:t>3.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rPr>
              <a:t>경쟁기술과 비교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5413" y="1125538"/>
            <a:ext cx="876776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latinLnBrk="1">
              <a:spcBef>
                <a:spcPct val="20000"/>
              </a:spcBef>
              <a:buClr>
                <a:srgbClr val="0070C0"/>
              </a:buClr>
              <a:buFont typeface="굴림체" pitchFamily="49" charset="-127"/>
              <a:buChar char="▣"/>
              <a:defRPr/>
            </a:pPr>
            <a:r>
              <a:rPr lang="ko-KR" altLang="en-US" sz="20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국내외 기술 현황</a:t>
            </a:r>
            <a:endParaRPr lang="en-US" altLang="ko-KR" sz="20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933450" lvl="2" algn="just" latinLnBrk="1">
              <a:spcBef>
                <a:spcPct val="20000"/>
              </a:spcBef>
              <a:defRPr/>
            </a:pP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just" latinLnBrk="1">
              <a:spcBef>
                <a:spcPct val="20000"/>
              </a:spcBef>
              <a:buClr>
                <a:srgbClr val="0070C0"/>
              </a:buClr>
              <a:buFont typeface="굴림체" pitchFamily="49" charset="-127"/>
              <a:buChar char="▣"/>
              <a:defRPr/>
            </a:pPr>
            <a:endParaRPr lang="en-US" altLang="ko-KR" sz="1600" spc="-150" dirty="0"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just" latinLnBrk="1">
              <a:spcBef>
                <a:spcPct val="20000"/>
              </a:spcBef>
              <a:buClr>
                <a:srgbClr val="0070C0"/>
              </a:buClr>
              <a:buFont typeface="굴림체" pitchFamily="49" charset="-127"/>
              <a:buChar char="▣"/>
              <a:defRPr/>
            </a:pPr>
            <a:endParaRPr lang="en-US" altLang="ko-KR" sz="20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just" latinLnBrk="1">
              <a:spcBef>
                <a:spcPct val="20000"/>
              </a:spcBef>
              <a:buClr>
                <a:srgbClr val="0070C0"/>
              </a:buClr>
              <a:defRPr/>
            </a:pPr>
            <a:endParaRPr lang="en-US" altLang="ko-KR" sz="20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0" y="5177709"/>
            <a:ext cx="8785225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19150" lvl="1" indent="-342900" algn="just" latinLnBrk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sz="1500" spc="-150" dirty="0">
                <a:latin typeface="맑은 고딕" pitchFamily="50" charset="-127"/>
                <a:ea typeface="맑은 고딕" pitchFamily="50" charset="-127"/>
              </a:rPr>
              <a:t>시사점</a:t>
            </a:r>
            <a:endParaRPr lang="en-US" altLang="ko-KR" sz="1500" spc="-150" dirty="0">
              <a:latin typeface="맑은 고딕" pitchFamily="50" charset="-127"/>
              <a:ea typeface="맑은 고딕" pitchFamily="50" charset="-127"/>
            </a:endParaRPr>
          </a:p>
          <a:p>
            <a:pPr marL="1276350" lvl="2" indent="-342900" algn="just" latinLnBrk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sz="1500" spc="-150" dirty="0" smtClean="0">
                <a:latin typeface="맑은 고딕" pitchFamily="50" charset="-127"/>
                <a:ea typeface="맑은 고딕" pitchFamily="50" charset="-127"/>
              </a:rPr>
              <a:t>SR </a:t>
            </a:r>
            <a:r>
              <a:rPr lang="ko-KR" altLang="en-US" sz="1500" spc="-150" smtClean="0">
                <a:latin typeface="맑은 고딕" pitchFamily="50" charset="-127"/>
                <a:ea typeface="맑은 고딕" pitchFamily="50" charset="-127"/>
              </a:rPr>
              <a:t>기반의 고속 고품질 자동변환 기능 필요</a:t>
            </a:r>
            <a:endParaRPr lang="en-US" altLang="ko-KR" sz="1500" spc="-150" dirty="0" smtClean="0">
              <a:latin typeface="맑은 고딕" pitchFamily="50" charset="-127"/>
              <a:ea typeface="맑은 고딕" pitchFamily="50" charset="-127"/>
            </a:endParaRPr>
          </a:p>
          <a:p>
            <a:pPr marL="1276350" lvl="2" indent="-342900" algn="just" latinLnBrk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sz="1500" spc="-150" dirty="0" smtClean="0">
                <a:latin typeface="맑은 고딕" pitchFamily="50" charset="-127"/>
                <a:ea typeface="맑은 고딕" pitchFamily="50" charset="-127"/>
              </a:rPr>
              <a:t>SR </a:t>
            </a:r>
            <a:r>
              <a:rPr lang="ko-KR" altLang="en-US" sz="1500" spc="-150" smtClean="0">
                <a:latin typeface="맑은 고딕" pitchFamily="50" charset="-127"/>
                <a:ea typeface="맑은 고딕" pitchFamily="50" charset="-127"/>
              </a:rPr>
              <a:t>기술과 더불어 </a:t>
            </a:r>
            <a:r>
              <a:rPr lang="ko-KR" altLang="en-US" sz="1500" spc="-150">
                <a:latin typeface="맑은 고딕" pitchFamily="50" charset="-127"/>
                <a:ea typeface="맑은 고딕" pitchFamily="50" charset="-127"/>
              </a:rPr>
              <a:t>다양한 </a:t>
            </a:r>
            <a:r>
              <a:rPr lang="ko-KR" altLang="en-US" sz="1500" spc="-150" smtClean="0">
                <a:latin typeface="맑은 고딕" pitchFamily="50" charset="-127"/>
                <a:ea typeface="맑은 고딕" pitchFamily="50" charset="-127"/>
              </a:rPr>
              <a:t>전</a:t>
            </a:r>
            <a:r>
              <a:rPr lang="en-US" altLang="ko-KR" sz="1500" spc="-15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500" spc="-150" smtClean="0">
                <a:latin typeface="맑은 고딕" pitchFamily="50" charset="-127"/>
                <a:ea typeface="맑은 고딕" pitchFamily="50" charset="-127"/>
              </a:rPr>
              <a:t>후처리 영상 필터와의 연계를 통해 화질을 추가 향상시킬 수 있음</a:t>
            </a:r>
            <a:endParaRPr lang="en-US" altLang="ko-KR" sz="1500" spc="-1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 Box 2061"/>
          <p:cNvSpPr txBox="1">
            <a:spLocks noChangeArrowheads="1"/>
          </p:cNvSpPr>
          <p:nvPr/>
        </p:nvSpPr>
        <p:spPr bwMode="auto">
          <a:xfrm>
            <a:off x="6634163" y="6400800"/>
            <a:ext cx="1798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</a:t>
            </a:r>
            <a:r>
              <a:rPr lang="en-US" altLang="ko-KR" sz="1200" dirty="0"/>
              <a:t>·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미디어연구소</a:t>
            </a:r>
            <a:endParaRPr kumimoji="0" lang="ko-KR" altLang="en-US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29297" y="1875816"/>
            <a:ext cx="8603254" cy="30653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361009" y="2014699"/>
            <a:ext cx="4224805" cy="2927340"/>
            <a:chOff x="314207" y="1976880"/>
            <a:chExt cx="4224805" cy="2927340"/>
          </a:xfrm>
        </p:grpSpPr>
        <p:pic>
          <p:nvPicPr>
            <p:cNvPr id="16" name="그림 1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00959" y="2397669"/>
              <a:ext cx="2775483" cy="16817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14207" y="1976880"/>
              <a:ext cx="28793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Clr>
                  <a:srgbClr val="0000FF"/>
                </a:buClr>
                <a:buFont typeface="Wingdings" panose="05000000000000000000" pitchFamily="2" charset="2"/>
                <a:buChar char="v"/>
              </a:pPr>
              <a:r>
                <a:rPr lang="en-US" altLang="ko-KR" sz="1400" b="1" dirty="0" err="1" smtClean="0"/>
                <a:t>Infognition</a:t>
              </a:r>
              <a:r>
                <a:rPr lang="en-US" altLang="ko-KR" sz="1400" b="1" dirty="0" smtClean="0"/>
                <a:t> Video </a:t>
              </a:r>
              <a:r>
                <a:rPr lang="en-US" altLang="ko-KR" sz="1400" b="1" dirty="0"/>
                <a:t>Enhancer</a:t>
              </a:r>
              <a:endParaRPr lang="ko-KR" altLang="en-US" sz="14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8387" y="4079379"/>
              <a:ext cx="4100625" cy="824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1950" indent="-342900" algn="just" latinLnBrk="1">
                <a:spcBef>
                  <a:spcPct val="20000"/>
                </a:spcBef>
                <a:buClr>
                  <a:srgbClr val="0000FF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altLang="ko-KR" sz="1400" spc="-150" dirty="0" smtClean="0">
                  <a:latin typeface="맑은 고딕" pitchFamily="50" charset="-127"/>
                  <a:ea typeface="맑은 고딕" pitchFamily="50" charset="-127"/>
                </a:rPr>
                <a:t>HD-to-UHD </a:t>
              </a:r>
              <a:r>
                <a:rPr lang="ko-KR" altLang="en-US" sz="1400" spc="-150">
                  <a:latin typeface="맑은 고딕" pitchFamily="50" charset="-127"/>
                  <a:ea typeface="맑은 고딕" pitchFamily="50" charset="-127"/>
                </a:rPr>
                <a:t>기능을 지원하는 스탠드얼론</a:t>
              </a:r>
              <a:r>
                <a:rPr lang="en-US" altLang="ko-KR" sz="1400" spc="-150" dirty="0">
                  <a:latin typeface="맑은 고딕" pitchFamily="50" charset="-127"/>
                  <a:ea typeface="맑은 고딕" pitchFamily="50" charset="-127"/>
                </a:rPr>
                <a:t> S/W</a:t>
              </a:r>
            </a:p>
            <a:p>
              <a:pPr marL="361950" indent="-342900" algn="just" latinLnBrk="1">
                <a:spcBef>
                  <a:spcPct val="20000"/>
                </a:spcBef>
                <a:buClr>
                  <a:srgbClr val="0000FF"/>
                </a:buClr>
                <a:buFont typeface="Wingdings" panose="05000000000000000000" pitchFamily="2" charset="2"/>
                <a:buChar char="§"/>
                <a:defRPr/>
              </a:pPr>
              <a:r>
                <a:rPr lang="ko-KR" altLang="en-US" sz="1400" spc="-150" dirty="0">
                  <a:latin typeface="맑은 고딕" pitchFamily="50" charset="-127"/>
                  <a:ea typeface="맑은 고딕" pitchFamily="50" charset="-127"/>
                </a:rPr>
                <a:t>멀티프레임 기반의 초해상도 기술</a:t>
              </a:r>
              <a:endParaRPr lang="en-US" altLang="ko-KR" sz="1400" spc="-150" dirty="0">
                <a:latin typeface="맑은 고딕" pitchFamily="50" charset="-127"/>
                <a:ea typeface="맑은 고딕" pitchFamily="50" charset="-127"/>
              </a:endParaRPr>
            </a:p>
            <a:p>
              <a:pPr marL="361950" indent="-342900" algn="just" latinLnBrk="1">
                <a:spcBef>
                  <a:spcPct val="20000"/>
                </a:spcBef>
                <a:buClr>
                  <a:srgbClr val="0000FF"/>
                </a:buClr>
                <a:buFont typeface="Wingdings" panose="05000000000000000000" pitchFamily="2" charset="2"/>
                <a:buChar char="§"/>
                <a:defRPr/>
              </a:pPr>
              <a:r>
                <a:rPr lang="ko-KR" altLang="en-US" sz="1400" spc="-150" dirty="0">
                  <a:latin typeface="맑은 고딕" pitchFamily="50" charset="-127"/>
                  <a:ea typeface="맑은 고딕" pitchFamily="50" charset="-127"/>
                </a:rPr>
                <a:t>다양한 </a:t>
              </a:r>
              <a:r>
                <a:rPr lang="ko-KR" altLang="en-US" sz="1400" spc="-150" dirty="0" err="1">
                  <a:latin typeface="맑은 고딕" pitchFamily="50" charset="-127"/>
                  <a:ea typeface="맑은 고딕" pitchFamily="50" charset="-127"/>
                </a:rPr>
                <a:t>오픈소스</a:t>
              </a:r>
              <a:r>
                <a:rPr lang="ko-KR" altLang="en-US" sz="1400" spc="-150" dirty="0">
                  <a:latin typeface="맑은 고딕" pitchFamily="50" charset="-127"/>
                  <a:ea typeface="맑은 고딕" pitchFamily="50" charset="-127"/>
                </a:rPr>
                <a:t> 필터와 연계 기능 제공</a:t>
              </a:r>
            </a:p>
          </p:txBody>
        </p:sp>
      </p:grpSp>
      <p:sp>
        <p:nvSpPr>
          <p:cNvPr id="29" name="모서리가 둥근 직사각형 28"/>
          <p:cNvSpPr/>
          <p:nvPr/>
        </p:nvSpPr>
        <p:spPr>
          <a:xfrm>
            <a:off x="314207" y="1572579"/>
            <a:ext cx="3855504" cy="383704"/>
          </a:xfrm>
          <a:prstGeom prst="roundRect">
            <a:avLst/>
          </a:prstGeom>
          <a:solidFill>
            <a:srgbClr val="043D9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FFFFFF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042752" y="1588269"/>
            <a:ext cx="23984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66CC"/>
              </a:buClr>
            </a:pPr>
            <a:r>
              <a:rPr lang="en-US" altLang="ko-K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HD-to-UHD </a:t>
            </a:r>
            <a:r>
              <a:rPr lang="ko-KR" alt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변환 솔루션</a:t>
            </a:r>
            <a:endParaRPr lang="ko-KR" alt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169711" y="2014699"/>
            <a:ext cx="5213191" cy="2914577"/>
            <a:chOff x="4327281" y="1979536"/>
            <a:chExt cx="5213191" cy="2914577"/>
          </a:xfrm>
        </p:grpSpPr>
        <p:sp>
          <p:nvSpPr>
            <p:cNvPr id="22" name="TextBox 21"/>
            <p:cNvSpPr txBox="1"/>
            <p:nvPr/>
          </p:nvSpPr>
          <p:spPr>
            <a:xfrm>
              <a:off x="4327281" y="1979536"/>
              <a:ext cx="4613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0000FF"/>
                </a:buClr>
                <a:buFont typeface="Wingdings" panose="05000000000000000000" pitchFamily="2" charset="2"/>
                <a:buChar char="v"/>
              </a:pPr>
              <a:r>
                <a:rPr lang="en-US" altLang="ko-KR" sz="1400" b="1" dirty="0" smtClean="0"/>
                <a:t>Adobe After Effect CC – Detail Preserving Upscale</a:t>
              </a:r>
              <a:endParaRPr lang="ko-KR" altLang="en-US" sz="14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27281" y="4069272"/>
              <a:ext cx="5213191" cy="824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1950" indent="-342900" algn="just" latinLnBrk="1">
                <a:spcBef>
                  <a:spcPct val="20000"/>
                </a:spcBef>
                <a:buClr>
                  <a:srgbClr val="0000FF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altLang="ko-KR" sz="1400" spc="-150" dirty="0">
                  <a:latin typeface="맑은 고딕" pitchFamily="50" charset="-127"/>
                  <a:ea typeface="맑은 고딕" pitchFamily="50" charset="-127"/>
                </a:rPr>
                <a:t>After Effect</a:t>
              </a:r>
              <a:r>
                <a:rPr lang="ko-KR" altLang="en-US" sz="1400" spc="-150">
                  <a:latin typeface="맑은 고딕" pitchFamily="50" charset="-127"/>
                  <a:ea typeface="맑은 고딕" pitchFamily="50" charset="-127"/>
                </a:rPr>
                <a:t>는 </a:t>
              </a:r>
              <a:r>
                <a:rPr lang="en-US" altLang="ko-KR" sz="1400" spc="-150" dirty="0">
                  <a:latin typeface="맑은 고딕" pitchFamily="50" charset="-127"/>
                  <a:ea typeface="맑은 고딕" pitchFamily="50" charset="-127"/>
                </a:rPr>
                <a:t>Adobe</a:t>
              </a:r>
              <a:r>
                <a:rPr lang="ko-KR" altLang="en-US" sz="1400" spc="-150">
                  <a:latin typeface="맑은 고딕" pitchFamily="50" charset="-127"/>
                  <a:ea typeface="맑은 고딕" pitchFamily="50" charset="-127"/>
                </a:rPr>
                <a:t>사 후편집 </a:t>
              </a:r>
              <a:r>
                <a:rPr lang="en-US" altLang="ko-KR" sz="1400" spc="-150" dirty="0">
                  <a:latin typeface="맑은 고딕" pitchFamily="50" charset="-127"/>
                  <a:ea typeface="맑은 고딕" pitchFamily="50" charset="-127"/>
                </a:rPr>
                <a:t>S/W</a:t>
              </a:r>
              <a:r>
                <a:rPr lang="ko-KR" altLang="en-US" sz="1400" spc="-150">
                  <a:latin typeface="맑은 고딕" pitchFamily="50" charset="-127"/>
                  <a:ea typeface="맑은 고딕" pitchFamily="50" charset="-127"/>
                </a:rPr>
                <a:t>로 다양한 영상 필터 제공</a:t>
              </a:r>
            </a:p>
            <a:p>
              <a:pPr marL="361950" indent="-342900" algn="just" latinLnBrk="1">
                <a:spcBef>
                  <a:spcPct val="20000"/>
                </a:spcBef>
                <a:buClr>
                  <a:srgbClr val="0000FF"/>
                </a:buClr>
                <a:buFont typeface="Wingdings" panose="05000000000000000000" pitchFamily="2" charset="2"/>
                <a:buChar char="§"/>
                <a:defRPr/>
              </a:pPr>
              <a:r>
                <a:rPr lang="ko-KR" altLang="en-US" sz="1400" spc="-150" dirty="0">
                  <a:latin typeface="맑은 고딕" pitchFamily="50" charset="-127"/>
                  <a:ea typeface="맑은 고딕" pitchFamily="50" charset="-127"/>
                </a:rPr>
                <a:t>고품질 해상도 향상 기술인 </a:t>
              </a:r>
              <a:r>
                <a:rPr lang="en-US" altLang="ko-KR" sz="1400" spc="-150" dirty="0">
                  <a:latin typeface="맑은 고딕" pitchFamily="50" charset="-127"/>
                  <a:ea typeface="맑은 고딕" pitchFamily="50" charset="-127"/>
                </a:rPr>
                <a:t>Detail-preserving </a:t>
              </a:r>
              <a:r>
                <a:rPr lang="ko-KR" altLang="en-US" sz="1400" spc="-150">
                  <a:latin typeface="맑은 고딕" pitchFamily="50" charset="-127"/>
                  <a:ea typeface="맑은 고딕" pitchFamily="50" charset="-127"/>
                </a:rPr>
                <a:t>필터 제공</a:t>
              </a:r>
            </a:p>
            <a:p>
              <a:pPr marL="361950" indent="-342900" algn="just" latinLnBrk="1">
                <a:spcBef>
                  <a:spcPct val="20000"/>
                </a:spcBef>
                <a:buClr>
                  <a:srgbClr val="0000FF"/>
                </a:buClr>
                <a:buFont typeface="Wingdings" panose="05000000000000000000" pitchFamily="2" charset="2"/>
                <a:buChar char="§"/>
                <a:defRPr/>
              </a:pPr>
              <a:r>
                <a:rPr lang="ko-KR" altLang="en-US" sz="1400" spc="-150" dirty="0">
                  <a:latin typeface="맑은 고딕" pitchFamily="50" charset="-127"/>
                  <a:ea typeface="맑은 고딕" pitchFamily="50" charset="-127"/>
                </a:rPr>
                <a:t>사용자가 직접 </a:t>
              </a:r>
              <a:r>
                <a:rPr lang="ko-KR" altLang="en-US" sz="1400" spc="-150" dirty="0" err="1">
                  <a:latin typeface="맑은 고딕" pitchFamily="50" charset="-127"/>
                  <a:ea typeface="맑은 고딕" pitchFamily="50" charset="-127"/>
                </a:rPr>
                <a:t>파라미터를</a:t>
              </a:r>
              <a:r>
                <a:rPr lang="ko-KR" altLang="en-US" sz="1400" spc="-150" dirty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400" spc="-150" dirty="0" smtClean="0">
                  <a:latin typeface="맑은 고딕" pitchFamily="50" charset="-127"/>
                  <a:ea typeface="맑은 고딕" pitchFamily="50" charset="-127"/>
                </a:rPr>
                <a:t>조정</a:t>
              </a:r>
              <a:r>
                <a:rPr lang="ko-KR" altLang="en-US" sz="1400" spc="-150" dirty="0">
                  <a:latin typeface="맑은 고딕" pitchFamily="50" charset="-127"/>
                  <a:ea typeface="맑은 고딕" pitchFamily="50" charset="-127"/>
                </a:rPr>
                <a:t>하</a:t>
              </a:r>
              <a:r>
                <a:rPr lang="ko-KR" altLang="en-US" sz="1400" spc="-150" dirty="0" smtClean="0">
                  <a:latin typeface="맑은 고딕" pitchFamily="50" charset="-127"/>
                  <a:ea typeface="맑은 고딕" pitchFamily="50" charset="-127"/>
                </a:rPr>
                <a:t>며 </a:t>
              </a:r>
              <a:r>
                <a:rPr lang="ko-KR" altLang="en-US" sz="1400" spc="-150" dirty="0">
                  <a:latin typeface="맑은 고딕" pitchFamily="50" charset="-127"/>
                  <a:ea typeface="맑은 고딕" pitchFamily="50" charset="-127"/>
                </a:rPr>
                <a:t>최적의 조합을 찾아야 함</a:t>
              </a:r>
              <a:endParaRPr lang="en-US" altLang="ko-KR" sz="1400" spc="-150" dirty="0"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31" name="그림 30" descr="시스템 생성 대체 텍스트:&#10;ㆍ Effect Controls: LAB128H.mov &#10;Project &#10;6 Artificial [酋飜ing 1 (…an) • LAB12BH.mov &#10;About. &#10;Fit to Comp Width &#10;Fit to Comp Height—I &#10;100% &#10;Bicubic &#10;Detail—preservlng &#10;Bicubic &#10;Detail—preserving Upscale &#10;ㆍ Scale &#10;ㆍ Reduce Noise &#10;ㆍ b Edge Contrast &#10;b Alpha 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1559" y="2443126"/>
              <a:ext cx="2200930" cy="14703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48104" y="2573486"/>
              <a:ext cx="1779087" cy="1176451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theme/theme1.xml><?xml version="1.0" encoding="utf-8"?>
<a:theme xmlns:a="http://schemas.openxmlformats.org/drawingml/2006/main" name="기본 디자인">
  <a:themeElements>
    <a:clrScheme name="기본 디자인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기본 디자인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18917</TotalTime>
  <Words>944</Words>
  <Application>Microsoft Office PowerPoint</Application>
  <PresentationFormat>화면 슬라이드 쇼(4:3)</PresentationFormat>
  <Paragraphs>168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6" baseType="lpstr">
      <vt:lpstr>HY견고딕</vt:lpstr>
      <vt:lpstr>HY헤드라인M</vt:lpstr>
      <vt:lpstr>굴림</vt:lpstr>
      <vt:lpstr>굴림체</vt:lpstr>
      <vt:lpstr>돋움</vt:lpstr>
      <vt:lpstr>맑은 고딕</vt:lpstr>
      <vt:lpstr>휴먼각진헤드라인</vt:lpstr>
      <vt:lpstr>휴먼새내기체</vt:lpstr>
      <vt:lpstr>Arial</vt:lpstr>
      <vt:lpstr>Arial Black</vt:lpstr>
      <vt:lpstr>Tahoma</vt:lpstr>
      <vt:lpstr>Times New Roman</vt:lpstr>
      <vt:lpstr>Wingdings</vt:lpstr>
      <vt:lpstr>기본 디자인</vt:lpstr>
      <vt:lpstr>PowerPoint 프레젠테이션</vt:lpstr>
      <vt:lpstr>PowerPoint 프레젠테이션</vt:lpstr>
      <vt:lpstr>1. 기술의 개요 (1/3)</vt:lpstr>
      <vt:lpstr>1. 기술의 개요 (2/3)</vt:lpstr>
      <vt:lpstr>1. 기술의 개요 (3/3)</vt:lpstr>
      <vt:lpstr>2. 기술 이전 내용 및 범위</vt:lpstr>
      <vt:lpstr>2. 기술 이전 내용 및 범위</vt:lpstr>
      <vt:lpstr>PowerPoint 프레젠테이션</vt:lpstr>
      <vt:lpstr>3. 경쟁기술과 비교</vt:lpstr>
      <vt:lpstr>3. 경쟁기술과 비교</vt:lpstr>
      <vt:lpstr>4. 기술의 사업성</vt:lpstr>
      <vt:lpstr>PowerPoint 프레젠테이션</vt:lpstr>
    </vt:vector>
  </TitlesOfParts>
  <Company>시스템공학연구소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제목 없음</dc:title>
  <dc:creator>장지훈</dc:creator>
  <cp:lastModifiedBy>Dae Yeol Lee</cp:lastModifiedBy>
  <cp:revision>1320</cp:revision>
  <cp:lastPrinted>2011-11-14T06:54:17Z</cp:lastPrinted>
  <dcterms:created xsi:type="dcterms:W3CDTF">1998-07-27T04:31:16Z</dcterms:created>
  <dcterms:modified xsi:type="dcterms:W3CDTF">2016-06-22T07:25:19Z</dcterms:modified>
</cp:coreProperties>
</file>