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4" r:id="rId2"/>
    <p:sldId id="347" r:id="rId3"/>
    <p:sldId id="444" r:id="rId4"/>
    <p:sldId id="446" r:id="rId5"/>
    <p:sldId id="448" r:id="rId6"/>
    <p:sldId id="442" r:id="rId7"/>
    <p:sldId id="445" r:id="rId8"/>
    <p:sldId id="443" r:id="rId9"/>
    <p:sldId id="434" r:id="rId10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DDDDDD"/>
    <a:srgbClr val="FFCCFF"/>
    <a:srgbClr val="BDEEFF"/>
    <a:srgbClr val="3333CC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 autoAdjust="0"/>
  </p:normalViewPr>
  <p:slideViewPr>
    <p:cSldViewPr>
      <p:cViewPr varScale="1">
        <p:scale>
          <a:sx n="130" d="100"/>
          <a:sy n="130" d="100"/>
        </p:scale>
        <p:origin x="1026" y="126"/>
      </p:cViewPr>
      <p:guideLst>
        <p:guide orient="horz" pos="1117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fld id="{4C93ADD1-3193-4E38-8E72-8FFD565A3F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048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itchFamily="18" charset="0"/>
              </a:defRPr>
            </a:lvl1pPr>
          </a:lstStyle>
          <a:p>
            <a:fld id="{4E051F1F-8EFB-45F5-8D62-E4A3D0978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58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24877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2E16E-20AA-4D30-9E8F-AF76297271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865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74C57-DCCF-4F45-9AAE-B51EF1BD0D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 dirty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4169C-51EF-499D-81EA-5FAB1879C2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378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C9CD4-97EB-4D52-BD56-A5BAF99E49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629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74F2-AF51-4BDA-9328-EE5209238D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668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C6E72-686B-4EC3-8022-74E90FF173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69AFB-5934-4042-99A4-88EC51A3B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0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63DAD-D21E-4F73-A2B7-94FA9497F8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099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E0229-404F-43A5-A1EF-C23AED9BF6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322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70DBF-B4AF-4D54-B091-0AA6ED02C4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96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04470-D24A-44A0-ADC0-1CEC6E5F2F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7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defRPr/>
            </a:pPr>
            <a:endParaRPr lang="ko-KR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fld id="{38356F3B-E326-4C64-A6E5-FF55F173175B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 smtClean="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itchFamily="50" charset="-127"/>
              </a:rPr>
              <a:t>ETRI OOO</a:t>
            </a:r>
            <a:r>
              <a:rPr lang="ko-KR" altLang="en-US" sz="1400" smtClean="0">
                <a:latin typeface="굴림" pitchFamily="50" charset="-127"/>
              </a:rPr>
              <a:t>연구소</a:t>
            </a:r>
            <a:r>
              <a:rPr lang="en-US" altLang="ko-KR" sz="1400" smtClean="0">
                <a:latin typeface="굴림" pitchFamily="50" charset="-127"/>
              </a:rPr>
              <a:t>(</a:t>
            </a:r>
            <a:r>
              <a:rPr lang="ko-KR" altLang="en-US" sz="1400" smtClean="0">
                <a:latin typeface="굴림" pitchFamily="50" charset="-127"/>
              </a:rPr>
              <a:t>단</a:t>
            </a:r>
            <a:r>
              <a:rPr lang="en-US" altLang="ko-KR" sz="1400" smtClean="0">
                <a:latin typeface="굴림" pitchFamily="50" charset="-127"/>
              </a:rPr>
              <a:t>, </a:t>
            </a:r>
            <a:r>
              <a:rPr lang="ko-KR" altLang="en-US" sz="1400" smtClean="0">
                <a:latin typeface="굴림" pitchFamily="50" charset="-127"/>
              </a:rPr>
              <a:t>본부</a:t>
            </a:r>
            <a:r>
              <a:rPr lang="en-US" altLang="ko-KR" sz="1400" smtClean="0">
                <a:latin typeface="굴림" pitchFamily="50" charset="-127"/>
              </a:rPr>
              <a:t>)</a:t>
            </a:r>
            <a:r>
              <a:rPr lang="ko-KR" altLang="en-US" sz="1400" smtClean="0">
                <a:latin typeface="굴림" pitchFamily="50" charset="-127"/>
              </a:rPr>
              <a:t>명</a:t>
            </a:r>
          </a:p>
        </p:txBody>
      </p:sp>
      <p:sp>
        <p:nvSpPr>
          <p:cNvPr id="512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DDD935-5ECE-4838-85B4-7BCEB07DE64A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5124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5125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3000" y="755560"/>
            <a:ext cx="7010400" cy="1200329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스포츠 중계방송 이벤트단위 영상 생성 및 </a:t>
            </a:r>
            <a:r>
              <a:rPr lang="ko-KR" altLang="en-US" sz="3600" dirty="0" err="1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브라우징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기술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/>
                <a:cs typeface="휴먼각진헤드라인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/>
                <a:cs typeface="휴먼각진헤드라인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/>
                <a:cs typeface="휴먼각진헤드라인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itchFamily="50" charset="-127"/>
              </a:rPr>
              <a:t>[</a:t>
            </a:r>
            <a:r>
              <a:rPr lang="ko-KR" altLang="en-US" sz="1200">
                <a:latin typeface="굴림" pitchFamily="50" charset="-127"/>
              </a:rPr>
              <a:t>별첨 </a:t>
            </a:r>
            <a:r>
              <a:rPr lang="en-US" altLang="ko-KR" sz="1200">
                <a:latin typeface="굴림" pitchFamily="50" charset="-127"/>
              </a:rPr>
              <a:t>5]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678113" y="4657725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함경</a:t>
            </a: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준</a:t>
            </a:r>
            <a:r>
              <a:rPr kumimoji="0"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(hahm@etri.re.kr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>
              <a:defRPr/>
            </a:pPr>
            <a:r>
              <a:rPr kumimoji="0" lang="ko-KR" alt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5733EA-795E-43BA-8617-FE620E40494B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>
              <a:latin typeface="굴림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8B9000-4605-44FB-83C2-57A50BE9E4F6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07950" y="1033463"/>
            <a:ext cx="8786813" cy="5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en-US" altLang="ko-KR" sz="2400" b="1" dirty="0">
                <a:solidFill>
                  <a:srgbClr val="CC0066"/>
                </a:solidFill>
                <a:latin typeface="굴림" pitchFamily="50" charset="-127"/>
              </a:rPr>
              <a:t> </a:t>
            </a:r>
            <a:r>
              <a:rPr lang="ko-KR" altLang="en-US" sz="2400" b="1" dirty="0" smtClean="0">
                <a:solidFill>
                  <a:srgbClr val="CC0066"/>
                </a:solidFill>
                <a:latin typeface="굴림" pitchFamily="50" charset="-127"/>
              </a:rPr>
              <a:t>이벤트단위 영상 생성을 위한 중계영상 정보 추출 기술</a:t>
            </a:r>
            <a:endParaRPr lang="ko-KR" altLang="en-US" sz="2400" b="1" dirty="0">
              <a:solidFill>
                <a:srgbClr val="CC0066"/>
              </a:solidFill>
              <a:latin typeface="굴림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2000" dirty="0"/>
              <a:t>스포츠 중계방송을 슛</a:t>
            </a:r>
            <a:r>
              <a:rPr lang="en-US" altLang="ko-KR" sz="2000" dirty="0"/>
              <a:t>, </a:t>
            </a:r>
            <a:r>
              <a:rPr lang="ko-KR" altLang="en-US" sz="2000"/>
              <a:t>골과 같은 이벤트 단위로 세그멘테이션하여 시청자에게 제공하기 위한 기술임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2000" dirty="0"/>
              <a:t>제안 기술을 통해 기존의 일방적인 중계방송 시청에서 사용자가 원하는 선수나 팀 혹은 이벤트 유형을 선택하여 시청할 수 있게 </a:t>
            </a:r>
            <a:r>
              <a:rPr lang="ko-KR" altLang="en-US" sz="2000" dirty="0" smtClean="0"/>
              <a:t>됨</a:t>
            </a:r>
            <a:endParaRPr lang="ko-KR" altLang="en-US" sz="2000" dirty="0"/>
          </a:p>
        </p:txBody>
      </p:sp>
      <p:sp>
        <p:nvSpPr>
          <p:cNvPr id="27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방송통신미디어연구소 스마트미디어플랫폼연구실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511300" y="3043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10" name="_x407692536" descr="EMB000013a00d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933291" cy="33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950" y="1033463"/>
            <a:ext cx="8786813" cy="5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en-US" altLang="ko-KR" b="1" dirty="0">
                <a:solidFill>
                  <a:srgbClr val="CC0066"/>
                </a:solidFill>
                <a:latin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CC0066"/>
                </a:solidFill>
                <a:latin typeface="굴림" pitchFamily="50" charset="-127"/>
              </a:rPr>
              <a:t>기술이전 내용 및 범위</a:t>
            </a:r>
            <a:endParaRPr lang="ko-KR" altLang="en-US" b="1" dirty="0">
              <a:solidFill>
                <a:srgbClr val="CC0066"/>
              </a:solidFill>
              <a:latin typeface="굴림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dirty="0"/>
              <a:t>주요 내용</a:t>
            </a:r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en-US" altLang="ko-KR" dirty="0"/>
              <a:t>A. </a:t>
            </a:r>
            <a:r>
              <a:rPr lang="ko-KR" altLang="en-US"/>
              <a:t>기술명</a:t>
            </a:r>
            <a:r>
              <a:rPr lang="en-US" altLang="ko-KR" dirty="0"/>
              <a:t>: </a:t>
            </a:r>
            <a:r>
              <a:rPr lang="ko-KR" altLang="en-US"/>
              <a:t>스포츠</a:t>
            </a:r>
            <a:r>
              <a:rPr lang="en-US" altLang="ko-KR" dirty="0"/>
              <a:t>(</a:t>
            </a:r>
            <a:r>
              <a:rPr lang="ko-KR" altLang="en-US"/>
              <a:t>농구</a:t>
            </a:r>
            <a:r>
              <a:rPr lang="en-US" altLang="ko-KR" dirty="0"/>
              <a:t>) </a:t>
            </a:r>
            <a:r>
              <a:rPr lang="ko-KR" altLang="en-US"/>
              <a:t>중계영상 영상정보 추출 기술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샷클래스 인식을 위한 딥러닝 학습 모델 생성 및 인식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경기시간 인식을 위한 딥러닝 학습 모델 생성 및 인식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Panning </a:t>
            </a:r>
            <a:r>
              <a:rPr lang="ko-KR" altLang="en-US"/>
              <a:t>정보 </a:t>
            </a:r>
            <a:r>
              <a:rPr lang="ko-KR" altLang="en-US"/>
              <a:t>추출 </a:t>
            </a:r>
            <a:r>
              <a:rPr lang="ko-KR" altLang="en-US" smtClean="0"/>
              <a:t>기능</a:t>
            </a:r>
            <a:endParaRPr lang="ko-KR" altLang="en-US" dirty="0"/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en-US" altLang="ko-KR" dirty="0" smtClean="0"/>
              <a:t>B</a:t>
            </a:r>
            <a:r>
              <a:rPr lang="en-US" altLang="ko-KR" dirty="0"/>
              <a:t>. </a:t>
            </a:r>
            <a:r>
              <a:rPr lang="ko-KR" altLang="en-US"/>
              <a:t>기술명</a:t>
            </a:r>
            <a:r>
              <a:rPr lang="en-US" altLang="ko-KR" dirty="0"/>
              <a:t>: </a:t>
            </a:r>
            <a:r>
              <a:rPr lang="ko-KR" altLang="en-US"/>
              <a:t>이벤트 기반 서비스를 위한 기본 정보 수집 기술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팀 정보 크롤링 및 </a:t>
            </a:r>
            <a:r>
              <a:rPr lang="en-US" altLang="ko-KR" dirty="0"/>
              <a:t>DB </a:t>
            </a:r>
            <a:r>
              <a:rPr lang="ko-KR" altLang="en-US"/>
              <a:t>저장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선수 정보 크롤링 및 </a:t>
            </a:r>
            <a:r>
              <a:rPr lang="en-US" altLang="ko-KR" dirty="0"/>
              <a:t>DB </a:t>
            </a:r>
            <a:r>
              <a:rPr lang="ko-KR" altLang="en-US"/>
              <a:t>저장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문자중계 정보 크롤링 및 </a:t>
            </a:r>
            <a:r>
              <a:rPr lang="en-US" altLang="ko-KR" dirty="0"/>
              <a:t>DB </a:t>
            </a:r>
            <a:r>
              <a:rPr lang="ko-KR" altLang="en-US"/>
              <a:t>저장 </a:t>
            </a:r>
            <a:r>
              <a:rPr lang="ko-KR" altLang="en-US" smtClean="0"/>
              <a:t>기능</a:t>
            </a:r>
            <a:endParaRPr lang="ko-KR" altLang="en-US" dirty="0"/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en-US" altLang="ko-KR" dirty="0" smtClean="0"/>
              <a:t>C</a:t>
            </a:r>
            <a:r>
              <a:rPr lang="en-US" altLang="ko-KR" dirty="0"/>
              <a:t>. </a:t>
            </a:r>
            <a:r>
              <a:rPr lang="ko-KR" altLang="en-US"/>
              <a:t>기술명</a:t>
            </a:r>
            <a:r>
              <a:rPr lang="en-US" altLang="ko-KR" dirty="0"/>
              <a:t>: </a:t>
            </a:r>
            <a:r>
              <a:rPr lang="ko-KR" altLang="en-US"/>
              <a:t>이벤트단위 영상 세그멘테이션 처리 기술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이벤트 구간경계 탐색 및 식별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기계학습 및 규칙 기반 이벤트 구간경계 보정 기술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영상클립 생성 및 메타데이터 </a:t>
            </a:r>
            <a:r>
              <a:rPr lang="en-US" altLang="ko-KR" dirty="0"/>
              <a:t>DB </a:t>
            </a:r>
            <a:r>
              <a:rPr lang="ko-KR" altLang="en-US"/>
              <a:t>저장 </a:t>
            </a:r>
            <a:r>
              <a:rPr lang="ko-KR" altLang="en-US" smtClean="0"/>
              <a:t>기능</a:t>
            </a:r>
            <a:endParaRPr lang="ko-KR" altLang="en-US" dirty="0"/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en-US" altLang="ko-KR" dirty="0" smtClean="0"/>
              <a:t>D</a:t>
            </a:r>
            <a:r>
              <a:rPr lang="en-US" altLang="ko-KR" dirty="0"/>
              <a:t>. </a:t>
            </a:r>
            <a:r>
              <a:rPr lang="ko-KR" altLang="en-US"/>
              <a:t>기술명</a:t>
            </a:r>
            <a:r>
              <a:rPr lang="en-US" altLang="ko-KR" dirty="0"/>
              <a:t>: </a:t>
            </a:r>
            <a:r>
              <a:rPr lang="ko-KR" altLang="en-US"/>
              <a:t>이벤트단위 영상 브라우징 기술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웹기반 경기 영상 스트리밍 재생 기능</a:t>
            </a:r>
          </a:p>
          <a:p>
            <a:pPr marL="914400" lvl="2" indent="0" algn="just" eaLnBrk="1" hangingPunct="1">
              <a:buNone/>
            </a:pPr>
            <a:r>
              <a:rPr lang="ko-KR" altLang="en-US" dirty="0"/>
              <a:t>	  </a:t>
            </a:r>
            <a:r>
              <a:rPr lang="en-US" altLang="ko-KR" dirty="0"/>
              <a:t>-. </a:t>
            </a:r>
            <a:r>
              <a:rPr lang="ko-KR" altLang="en-US"/>
              <a:t>선수</a:t>
            </a:r>
            <a:r>
              <a:rPr lang="en-US" altLang="ko-KR" dirty="0"/>
              <a:t>/</a:t>
            </a:r>
            <a:r>
              <a:rPr lang="ko-KR" altLang="en-US"/>
              <a:t>팀</a:t>
            </a:r>
            <a:r>
              <a:rPr lang="en-US" altLang="ko-KR" dirty="0"/>
              <a:t>/</a:t>
            </a:r>
            <a:r>
              <a:rPr lang="ko-KR" altLang="en-US"/>
              <a:t>이벤트 유형별 선택 </a:t>
            </a:r>
            <a:r>
              <a:rPr lang="ko-KR" altLang="en-US"/>
              <a:t>시청 </a:t>
            </a:r>
            <a:r>
              <a:rPr lang="ko-KR" altLang="en-US" smtClean="0"/>
              <a:t>기능</a:t>
            </a:r>
            <a:endParaRPr lang="ko-KR" altLang="en-US" dirty="0"/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dirty="0"/>
              <a:t>기술자료</a:t>
            </a:r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ko-KR" altLang="en-US" dirty="0" smtClean="0"/>
              <a:t>각 </a:t>
            </a:r>
            <a:r>
              <a:rPr lang="ko-KR" altLang="en-US" dirty="0"/>
              <a:t>기술 요구사항정의서</a:t>
            </a:r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ko-KR" altLang="en-US" dirty="0" smtClean="0"/>
              <a:t>각 </a:t>
            </a:r>
            <a:r>
              <a:rPr lang="ko-KR" altLang="en-US" dirty="0"/>
              <a:t>기술 시험절차서</a:t>
            </a:r>
            <a:r>
              <a:rPr lang="en-US" altLang="ko-KR" dirty="0"/>
              <a:t>/</a:t>
            </a:r>
            <a:r>
              <a:rPr lang="ko-KR" altLang="en-US" dirty="0"/>
              <a:t>결과서</a:t>
            </a:r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ko-KR" altLang="en-US" dirty="0" smtClean="0"/>
              <a:t>각 기술</a:t>
            </a:r>
            <a:r>
              <a:rPr lang="ko-KR" altLang="en-US" dirty="0" smtClean="0"/>
              <a:t>을 구현한 </a:t>
            </a:r>
            <a:r>
              <a:rPr lang="en-US" altLang="ko-KR" dirty="0" smtClean="0"/>
              <a:t>S/W</a:t>
            </a:r>
            <a:endParaRPr lang="ko-KR" altLang="en-US" dirty="0"/>
          </a:p>
        </p:txBody>
      </p:sp>
      <p:sp>
        <p:nvSpPr>
          <p:cNvPr id="819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7226A7-8954-447B-A923-E9B675D3CF5F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23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602532-8FA5-4D2E-803D-703350F7CF16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950" y="1033463"/>
            <a:ext cx="8786813" cy="5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ko-KR" altLang="en-US" sz="2400" b="1" dirty="0">
                <a:solidFill>
                  <a:srgbClr val="CC0066"/>
                </a:solidFill>
                <a:latin typeface="굴림" pitchFamily="50" charset="-127"/>
              </a:rPr>
              <a:t>기술 개발 현황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2000" dirty="0" smtClean="0"/>
              <a:t>기술성숙도</a:t>
            </a:r>
            <a:r>
              <a:rPr lang="en-US" altLang="ko-KR" sz="2000" dirty="0"/>
              <a:t>(TRL : Technology Readiness Level) </a:t>
            </a:r>
            <a:r>
              <a:rPr lang="ko-KR" altLang="en-US" sz="2000" dirty="0"/>
              <a:t>단계 </a:t>
            </a:r>
            <a:r>
              <a:rPr lang="en-US" altLang="ko-KR" sz="2000" dirty="0"/>
              <a:t>:  ( </a:t>
            </a:r>
            <a:r>
              <a:rPr lang="en-US" altLang="ko-KR" sz="2000" dirty="0" smtClean="0"/>
              <a:t>6 </a:t>
            </a:r>
            <a:r>
              <a:rPr lang="en-US" altLang="ko-KR" sz="2000" dirty="0"/>
              <a:t>)</a:t>
            </a:r>
            <a:r>
              <a:rPr lang="ko-KR" altLang="en-US" sz="2000" dirty="0" smtClean="0"/>
              <a:t>단계</a:t>
            </a:r>
            <a:endParaRPr lang="ko-KR" altLang="en-US" sz="20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89555"/>
              </p:ext>
            </p:extLst>
          </p:nvPr>
        </p:nvGraphicFramePr>
        <p:xfrm>
          <a:off x="755576" y="1922199"/>
          <a:ext cx="7200800" cy="444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250"/>
                <a:gridCol w="378854"/>
                <a:gridCol w="991972"/>
                <a:gridCol w="5272724"/>
              </a:tblGrid>
              <a:tr h="1897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 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부 설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17157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기초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연구</a:t>
                      </a:r>
                      <a:b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기초 이론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실험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∘기초이론 정립 단계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3745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8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실용 목적의 아이디어</a:t>
                      </a:r>
                      <a:r>
                        <a:rPr lang="en-US" altLang="ko-KR" sz="900" kern="0" spc="-18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특허 등 개념정립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13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기술개발 개념 정립 및 아이디어에 대한 특허 출원 단계</a:t>
                      </a:r>
                      <a:endParaRPr lang="ko-KR" altLang="en-US" sz="900" kern="0" spc="-13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32560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실험</a:t>
                      </a:r>
                      <a:b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실험실 규모의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기본성능 검증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∘실험실 환경에서 실험 또는 전산 시뮬레이션을 통해 기본성능이 검증될 수 있는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15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개발하려는 부품</a:t>
                      </a:r>
                      <a:r>
                        <a:rPr lang="en-US" altLang="ko-KR" sz="900" kern="0" spc="-15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-15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시스템의 기본 설계도면을 확보하는 단계</a:t>
                      </a:r>
                      <a:endParaRPr lang="ko-KR" altLang="en-US" sz="900" kern="0" spc="-1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4796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실험실 규모의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소재</a:t>
                      </a:r>
                      <a:r>
                        <a:rPr lang="en-US" altLang="ko-KR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부품</a:t>
                      </a:r>
                      <a:r>
                        <a:rPr lang="en-US" altLang="ko-KR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핵심성능 평가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16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시험샘풀을</a:t>
                      </a:r>
                      <a:r>
                        <a:rPr lang="ko-KR" altLang="en-US" sz="900" kern="0" spc="-16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제작하여 핵심성능에 대한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단계에서 도출된 다양한 결과 중에서 최적의 결과를 선택하려는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5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모사가 가능한 경우 최적화를 완료하는 단계</a:t>
                      </a:r>
                      <a:endParaRPr lang="ko-KR" altLang="en-US" sz="900" kern="0" spc="-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479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시작품</a:t>
                      </a:r>
                      <a:b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확정된 소재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부품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-19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 시작품 제작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성능 평가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∘확정된 소재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부품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시스템의 실험실 시작품 제작 및 성능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∘개발 대상의 생산을 고려하여 설계하나 실제 제작한 시작품 샘플은 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1~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수개 미만인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7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경제성을 고려하지 않고 기술의 핵심성능으로만 볼 때</a:t>
                      </a:r>
                      <a:r>
                        <a:rPr lang="en-US" altLang="ko-KR" sz="900" kern="0" spc="-7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kern="0" spc="-7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실제로 판매가 될 수 있는 정도로 목표 성능을 달성한 단계</a:t>
                      </a:r>
                      <a:endParaRPr lang="ko-KR" altLang="en-US" sz="900" kern="0" spc="-7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7877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파일롯 규모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시작품 제작 및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성능 평가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파일롯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규모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복수 개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~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양산규모의 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1/10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정도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시작품 제작 및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20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파일롯</a:t>
                      </a:r>
                      <a:r>
                        <a:rPr lang="ko-KR" altLang="en-US" sz="900" kern="0" spc="-2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규모 생산품에 대해 생산량</a:t>
                      </a:r>
                      <a:r>
                        <a:rPr lang="en-US" altLang="ko-KR" sz="900" kern="0" spc="-2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kern="0" spc="-2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생산용량</a:t>
                      </a:r>
                      <a:r>
                        <a:rPr lang="en-US" altLang="ko-KR" sz="900" kern="0" spc="-2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900" kern="0" spc="-2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불량률 등 제시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1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파일롯</a:t>
                      </a:r>
                      <a:r>
                        <a:rPr lang="ko-KR" altLang="en-US" sz="900" kern="0" spc="-1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생산을 위한 대규모 투자가 동반되는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3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생산기업이 수요기업 적용환경에 유사하게 자체 현장테스트를 실시하여 목표 성능을 만족시킨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ko-KR" altLang="en-US" sz="900" kern="0" spc="-22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성능 평가 결과에 대해 가능하면 공인인증 기관의 성적서 확보</a:t>
                      </a:r>
                      <a:endParaRPr lang="ko-KR" altLang="en-US" sz="900" kern="0" spc="-22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479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실용화</a:t>
                      </a:r>
                      <a:b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신뢰성평가 및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수요기업 평가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∘실제 환경에서 성능 검증이 이루어지는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∘부품 및 소재개발의 경우 수요업체에서 직접 </a:t>
                      </a:r>
                      <a:r>
                        <a:rPr lang="ko-KR" altLang="en-US" sz="900" kern="0" spc="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파일롯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시작품을 현장 평가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성능 및 신뢰성 평가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kern="0" spc="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∘가능하면 인증기관의 신뢰성 평가 결과 제출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269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시제품 인증 </a:t>
                      </a:r>
                      <a:b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표준화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∘표준화 및 인허가 취득 단계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  <a:tr h="3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사업화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∘본격적인 양산 및 사업화 단계</a:t>
                      </a:r>
                    </a:p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∘</a:t>
                      </a:r>
                      <a:r>
                        <a:rPr lang="en-US" altLang="ko-KR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6-</a:t>
                      </a:r>
                      <a:r>
                        <a:rPr lang="ko-KR" altLang="en-US" sz="900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시그마 등 품질관리가 중요한 단계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716" marR="36716" marT="10151" marB="1015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CCED9E-DFB5-4CFE-9291-F6515F992E3C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2228341" y="3213405"/>
            <a:ext cx="3101061" cy="35818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>
                <a:latin typeface="맑은 고딕" pitchFamily="50" charset="-127"/>
                <a:ea typeface="맑은 고딕" pitchFamily="50" charset="-127"/>
              </a:rPr>
              <a:t>기존 기술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85371" y="3212976"/>
            <a:ext cx="3096348" cy="358189"/>
          </a:xfrm>
          <a:prstGeom prst="roundRect">
            <a:avLst/>
          </a:prstGeom>
          <a:solidFill>
            <a:srgbClr val="00CC99">
              <a:lumMod val="75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r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본 기술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55576" y="3212976"/>
            <a:ext cx="1428760" cy="358189"/>
          </a:xfrm>
          <a:prstGeom prst="roundRect">
            <a:avLst/>
          </a:prstGeom>
          <a:solidFill>
            <a:srgbClr val="0070C0"/>
          </a:solidFill>
          <a:ln w="9525">
            <a:solidFill>
              <a:srgbClr val="000099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구분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256781" y="3643003"/>
            <a:ext cx="3057525" cy="15843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7200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30175" indent="-13017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영상정보를 추출하기 위한 기술은 다양하게 존재하나 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특정 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스포츠 종목에 국한된 기술이 대부분임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이벤트 구간 경계의 정확도를 측정하기 위한 객관적 기준이 제시되어 있지 않음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385743" y="3643003"/>
            <a:ext cx="3095625" cy="1584325"/>
          </a:xfrm>
          <a:prstGeom prst="roundRect">
            <a:avLst/>
          </a:prstGeom>
          <a:solidFill>
            <a:srgbClr val="EDFCE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7200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30175" indent="-13017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100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샷클래스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추출 및 카메라 </a:t>
            </a: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Panning </a:t>
            </a:r>
            <a:r>
              <a:rPr kumimoji="0" lang="ko-KR" altLang="en-US" sz="1100" kern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정보 추출 방법은 다른 스포츠 종목에 범용으로 적용 가능함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이벤트 구간 경계의 정확도를 측정하기 위한 객관적 기준을 제시하고 높은 정확도를 제공하도록 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규칙 및 기계학습 기반 경계 보정기술 개발함</a:t>
            </a:r>
            <a:r>
              <a:rPr kumimoji="0" lang="en-US" altLang="ko-KR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100" kern="0" dirty="0" smtClea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756593" y="3643003"/>
            <a:ext cx="1428750" cy="1584325"/>
          </a:xfrm>
          <a:prstGeom prst="roundRect">
            <a:avLst/>
          </a:prstGeom>
          <a:solidFill>
            <a:srgbClr val="D8F4F8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7200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kern="0" dirty="0" err="1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범용성</a:t>
            </a:r>
            <a:r>
              <a:rPr kumimoji="0" lang="ko-KR" altLang="en-US" sz="11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 및 이벤트 구간 경계 정확도</a:t>
            </a:r>
            <a:endParaRPr kumimoji="0" lang="ko-KR" altLang="en-US" sz="1100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950" y="1033463"/>
            <a:ext cx="8786813" cy="5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ko-KR" altLang="en-US" sz="2400" b="1" dirty="0" smtClean="0">
                <a:solidFill>
                  <a:srgbClr val="CC0066"/>
                </a:solidFill>
              </a:rPr>
              <a:t>기술의 특징</a:t>
            </a:r>
            <a:endParaRPr lang="ko-KR" altLang="en-US" sz="2400" b="1" dirty="0">
              <a:solidFill>
                <a:srgbClr val="CC0066"/>
              </a:solidFill>
              <a:latin typeface="굴림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1800" dirty="0"/>
              <a:t>문자중계</a:t>
            </a:r>
            <a:r>
              <a:rPr lang="en-US" altLang="ko-KR" sz="1800" dirty="0"/>
              <a:t>, </a:t>
            </a:r>
            <a:r>
              <a:rPr lang="ko-KR" altLang="en-US" sz="1800"/>
              <a:t>선수 정보</a:t>
            </a:r>
            <a:r>
              <a:rPr lang="en-US" altLang="ko-KR" sz="1800" dirty="0"/>
              <a:t>, </a:t>
            </a:r>
            <a:r>
              <a:rPr lang="ko-KR" altLang="en-US" sz="1800"/>
              <a:t>팀 정보와 같은 방송 </a:t>
            </a:r>
            <a:r>
              <a:rPr lang="en-US" altLang="ko-KR" sz="1800" dirty="0"/>
              <a:t>Context </a:t>
            </a:r>
            <a:r>
              <a:rPr lang="ko-KR" altLang="en-US" sz="1800"/>
              <a:t>데이터 수집 및 분석 기술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1800" dirty="0" err="1"/>
              <a:t>딥러닝</a:t>
            </a:r>
            <a:r>
              <a:rPr lang="ko-KR" altLang="en-US" sz="1800" dirty="0"/>
              <a:t> 기반 영상정보 </a:t>
            </a:r>
            <a:r>
              <a:rPr lang="en-US" altLang="ko-KR" sz="1800" dirty="0"/>
              <a:t>(</a:t>
            </a:r>
            <a:r>
              <a:rPr lang="ko-KR" altLang="en-US" sz="1800"/>
              <a:t>샷클래스</a:t>
            </a:r>
            <a:r>
              <a:rPr lang="en-US" altLang="ko-KR" sz="1800" dirty="0"/>
              <a:t>, </a:t>
            </a:r>
            <a:r>
              <a:rPr lang="ko-KR" altLang="en-US" sz="1800"/>
              <a:t>경기시간</a:t>
            </a:r>
            <a:r>
              <a:rPr lang="en-US" altLang="ko-KR" sz="1800" dirty="0"/>
              <a:t>, </a:t>
            </a:r>
            <a:r>
              <a:rPr lang="ko-KR" altLang="en-US" sz="1800"/>
              <a:t>카메라 </a:t>
            </a:r>
            <a:r>
              <a:rPr lang="en-US" altLang="ko-KR" sz="1800" dirty="0"/>
              <a:t>Panning) </a:t>
            </a:r>
            <a:r>
              <a:rPr lang="ko-KR" altLang="en-US" sz="1800"/>
              <a:t>추출 기술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ko-KR" altLang="en-US" sz="1800" dirty="0"/>
              <a:t>규칙 및 기계학습 기반 이벤트 단위 영상 </a:t>
            </a:r>
            <a:r>
              <a:rPr lang="ko-KR" altLang="en-US" sz="1800" dirty="0" err="1"/>
              <a:t>세그멘테이션</a:t>
            </a:r>
            <a:r>
              <a:rPr lang="ko-KR" altLang="en-US" sz="1800" dirty="0"/>
              <a:t> 기술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en-US" altLang="ko-KR" sz="1800" dirty="0"/>
              <a:t>TV</a:t>
            </a:r>
            <a:r>
              <a:rPr lang="ko-KR" altLang="en-US" sz="1800"/>
              <a:t>에서도 서비스 가능 하도록 웹 기반 사용자 친화 </a:t>
            </a:r>
            <a:r>
              <a:rPr lang="en-US" altLang="ko-KR" sz="1800" dirty="0"/>
              <a:t>UI </a:t>
            </a:r>
            <a:r>
              <a:rPr lang="ko-KR" altLang="en-US" sz="1800"/>
              <a:t>및 브라우징 기술</a:t>
            </a:r>
          </a:p>
          <a:p>
            <a:pPr lvl="2" algn="just" eaLnBrk="1" hangingPunct="1">
              <a:buFont typeface="Wingdings" pitchFamily="2" charset="2"/>
              <a:buChar char="v"/>
            </a:pPr>
            <a:endParaRPr lang="en-US" altLang="ko-KR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5B0A96-4E05-40C0-94F3-E2DC0F30ABB6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52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07950" y="1033463"/>
            <a:ext cx="8786813" cy="5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ko-KR" altLang="en-US" sz="2400" b="1" dirty="0" smtClean="0">
                <a:solidFill>
                  <a:srgbClr val="CC0066"/>
                </a:solidFill>
                <a:latin typeface="굴림" pitchFamily="50" charset="-127"/>
              </a:rPr>
              <a:t>예상 응용 제품 및 서비스</a:t>
            </a:r>
            <a:endParaRPr lang="ko-KR" altLang="en-US" sz="2400" b="1" dirty="0">
              <a:solidFill>
                <a:srgbClr val="CC0066"/>
              </a:solidFill>
              <a:latin typeface="굴림" pitchFamily="50" charset="-127"/>
            </a:endParaRPr>
          </a:p>
        </p:txBody>
      </p: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7" y="3550357"/>
            <a:ext cx="1853738" cy="18761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 bwMode="auto">
          <a:xfrm>
            <a:off x="914898" y="5407890"/>
            <a:ext cx="819455" cy="27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latinLnBrk="1" hangingPunct="1">
              <a:lnSpc>
                <a:spcPct val="110000"/>
              </a:lnSpc>
              <a:buSzPct val="95000"/>
            </a:pPr>
            <a: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[</a:t>
            </a: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문자중계</a:t>
            </a:r>
            <a: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]</a:t>
            </a:r>
            <a:endParaRPr lang="ko-KR" altLang="en-US" sz="11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charset="0"/>
            </a:endParaRPr>
          </a:p>
        </p:txBody>
      </p:sp>
      <p:pic>
        <p:nvPicPr>
          <p:cNvPr id="162" name="Picture 2" descr="http://cfile29.uf.tistory.com/image/2230194D52FF062F0B9A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2274"/>
            <a:ext cx="2290228" cy="12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TextBox 162"/>
          <p:cNvSpPr txBox="1"/>
          <p:nvPr/>
        </p:nvSpPr>
        <p:spPr bwMode="auto">
          <a:xfrm>
            <a:off x="695287" y="3097479"/>
            <a:ext cx="1258678" cy="27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latinLnBrk="1" hangingPunct="1">
              <a:lnSpc>
                <a:spcPct val="110000"/>
              </a:lnSpc>
              <a:buSzPct val="95000"/>
            </a:pPr>
            <a: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[</a:t>
            </a: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실시간 중계영상</a:t>
            </a:r>
            <a: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]</a:t>
            </a:r>
            <a:endParaRPr lang="ko-KR" altLang="en-US" sz="11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charset="0"/>
            </a:endParaRP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2407332" y="4237222"/>
            <a:ext cx="1196161" cy="265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1" latinLnBrk="1" hangingPunct="1">
              <a:lnSpc>
                <a:spcPct val="110000"/>
              </a:lnSpc>
              <a:buSzPct val="95000"/>
            </a:pP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이벤트 정보 추</a:t>
            </a:r>
            <a:r>
              <a:rPr lang="ko-KR" altLang="en-US" sz="11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출</a:t>
            </a:r>
            <a:endParaRPr lang="ko-KR" altLang="en-US" sz="11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charset="0"/>
            </a:endParaRPr>
          </a:p>
        </p:txBody>
      </p:sp>
      <p:pic>
        <p:nvPicPr>
          <p:cNvPr id="165" name="Picture 4" descr="samsung-smart-tv-2013-2014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12" y="1834138"/>
            <a:ext cx="1759129" cy="11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070" y="1534000"/>
            <a:ext cx="713439" cy="13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직사각형 166"/>
          <p:cNvSpPr/>
          <p:nvPr/>
        </p:nvSpPr>
        <p:spPr>
          <a:xfrm>
            <a:off x="7482641" y="1874089"/>
            <a:ext cx="1188515" cy="6608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grpSp>
        <p:nvGrpSpPr>
          <p:cNvPr id="168" name="그룹 167"/>
          <p:cNvGrpSpPr/>
          <p:nvPr/>
        </p:nvGrpSpPr>
        <p:grpSpPr>
          <a:xfrm>
            <a:off x="7786311" y="1931265"/>
            <a:ext cx="588556" cy="616256"/>
            <a:chOff x="7123869" y="2057018"/>
            <a:chExt cx="760216" cy="725019"/>
          </a:xfrm>
        </p:grpSpPr>
        <p:sp>
          <p:nvSpPr>
            <p:cNvPr id="169" name="Rectangle 98"/>
            <p:cNvSpPr>
              <a:spLocks noChangeAspect="1" noChangeArrowheads="1"/>
            </p:cNvSpPr>
            <p:nvPr/>
          </p:nvSpPr>
          <p:spPr bwMode="auto">
            <a:xfrm>
              <a:off x="7123869" y="2576513"/>
              <a:ext cx="760216" cy="20552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square" lIns="0" rIns="0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8810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600" b="1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CAM1</a:t>
              </a:r>
              <a:r>
                <a:rPr kumimoji="0" lang="ko-KR" altLang="en-US" sz="600" b="1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kumimoji="0" lang="en-US" altLang="ko-KR" sz="6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70" name="Picture 2" descr="C:\Users\kwangyk\Desktop\0411다중촬영\병아리\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859" y="2057018"/>
              <a:ext cx="222235" cy="518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1" name="TextBox 170"/>
          <p:cNvSpPr txBox="1"/>
          <p:nvPr/>
        </p:nvSpPr>
        <p:spPr bwMode="auto">
          <a:xfrm>
            <a:off x="7559254" y="2966235"/>
            <a:ext cx="948334" cy="3603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latinLnBrk="1" hangingPunct="1">
              <a:lnSpc>
                <a:spcPct val="110000"/>
              </a:lnSpc>
              <a:buSzPct val="95000"/>
            </a:pPr>
            <a:r>
              <a:rPr lang="ko-KR" altLang="en-US" sz="9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시청자</a:t>
            </a:r>
            <a:endParaRPr lang="ko-KR" altLang="en-US" sz="9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pic>
        <p:nvPicPr>
          <p:cNvPr id="172" name="그림 1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68" y="1861197"/>
            <a:ext cx="1186088" cy="672322"/>
          </a:xfrm>
          <a:prstGeom prst="rect">
            <a:avLst/>
          </a:prstGeom>
        </p:spPr>
      </p:pic>
      <p:pic>
        <p:nvPicPr>
          <p:cNvPr id="173" name="그림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41" y="1861197"/>
            <a:ext cx="805422" cy="561039"/>
          </a:xfrm>
          <a:prstGeom prst="rect">
            <a:avLst/>
          </a:prstGeom>
        </p:spPr>
      </p:pic>
      <p:pic>
        <p:nvPicPr>
          <p:cNvPr id="174" name="그림 1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78" y="1874091"/>
            <a:ext cx="358776" cy="204161"/>
          </a:xfrm>
          <a:prstGeom prst="rect">
            <a:avLst/>
          </a:prstGeom>
        </p:spPr>
      </p:pic>
      <p:pic>
        <p:nvPicPr>
          <p:cNvPr id="175" name="그림 1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69" y="2098995"/>
            <a:ext cx="369396" cy="193341"/>
          </a:xfrm>
          <a:prstGeom prst="rect">
            <a:avLst/>
          </a:prstGeom>
        </p:spPr>
      </p:pic>
      <p:pic>
        <p:nvPicPr>
          <p:cNvPr id="176" name="그림 1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69" y="2282260"/>
            <a:ext cx="369396" cy="176420"/>
          </a:xfrm>
          <a:prstGeom prst="rect">
            <a:avLst/>
          </a:prstGeom>
        </p:spPr>
      </p:pic>
      <p:sp>
        <p:nvSpPr>
          <p:cNvPr id="177" name="톱니 모양의 오른쪽 화살표 176"/>
          <p:cNvSpPr/>
          <p:nvPr/>
        </p:nvSpPr>
        <p:spPr>
          <a:xfrm rot="19704954">
            <a:off x="8114684" y="1952876"/>
            <a:ext cx="244035" cy="187092"/>
          </a:xfrm>
          <a:prstGeom prst="notchedRightArrow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78" name="TextBox 177"/>
          <p:cNvSpPr txBox="1"/>
          <p:nvPr/>
        </p:nvSpPr>
        <p:spPr bwMode="auto">
          <a:xfrm>
            <a:off x="4385171" y="3634134"/>
            <a:ext cx="1646605" cy="464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 eaLnBrk="1" latinLnBrk="1" hangingPunct="1">
              <a:lnSpc>
                <a:spcPct val="110000"/>
              </a:lnSpc>
              <a:buSzPct val="95000"/>
            </a:pP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방송영상 이벤트단위 </a:t>
            </a:r>
            <a: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/>
            </a:r>
            <a:br>
              <a:rPr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</a:br>
            <a:r>
              <a:rPr lang="ko-KR" altLang="en-US" sz="11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시맨틱</a:t>
            </a: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 </a:t>
            </a:r>
            <a:r>
              <a:rPr lang="ko-KR" altLang="en-US" sz="11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어노테이션</a:t>
            </a:r>
            <a:r>
              <a:rPr lang="ko-KR" altLang="en-US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charset="0"/>
              </a:rPr>
              <a:t> 생성</a:t>
            </a:r>
          </a:p>
        </p:txBody>
      </p:sp>
      <p:pic>
        <p:nvPicPr>
          <p:cNvPr id="17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91" y="2798916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0" y="2798916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49" y="2798916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78" y="2798916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91" y="3283650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0" y="3283650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73" y="3283650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02" y="3283650"/>
            <a:ext cx="648329" cy="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직사각형 186"/>
          <p:cNvSpPr/>
          <p:nvPr/>
        </p:nvSpPr>
        <p:spPr>
          <a:xfrm>
            <a:off x="3828725" y="1834139"/>
            <a:ext cx="2759499" cy="2393094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88" name="오른쪽 화살표 187"/>
          <p:cNvSpPr/>
          <p:nvPr/>
        </p:nvSpPr>
        <p:spPr>
          <a:xfrm>
            <a:off x="2384224" y="3585521"/>
            <a:ext cx="1512000" cy="56197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89" name="오른쪽 화살표 188"/>
          <p:cNvSpPr/>
          <p:nvPr/>
        </p:nvSpPr>
        <p:spPr>
          <a:xfrm>
            <a:off x="2384224" y="2450785"/>
            <a:ext cx="1512000" cy="56197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190" name="Picture 4" descr="http://pixabay.com/static/uploads/photo/2013/07/13/12/19/computer-159608_64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40" y="3372795"/>
            <a:ext cx="1051497" cy="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직사각형 190"/>
          <p:cNvSpPr/>
          <p:nvPr/>
        </p:nvSpPr>
        <p:spPr>
          <a:xfrm>
            <a:off x="7210545" y="3250377"/>
            <a:ext cx="1568034" cy="227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ko-KR" altLang="en-US" sz="9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주요</a:t>
            </a:r>
            <a:r>
              <a:rPr lang="en-US" altLang="ko-KR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2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이벤트 목록</a:t>
            </a:r>
            <a:endParaRPr lang="en-US" altLang="ko-KR" sz="9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슛 장면</a:t>
            </a:r>
            <a:endParaRPr lang="en-US" altLang="ko-KR" sz="9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골 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세이브 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Penalty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Shot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Faceoff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Hit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Foul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Icing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1" latinLnBrk="1" hangingPunct="1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altLang="ko-KR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Offside 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장면</a:t>
            </a:r>
            <a:endParaRPr lang="en-US" altLang="ko-KR" sz="11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cxnSp>
        <p:nvCxnSpPr>
          <p:cNvPr id="192" name="직선 연결선 191"/>
          <p:cNvCxnSpPr/>
          <p:nvPr/>
        </p:nvCxnSpPr>
        <p:spPr>
          <a:xfrm>
            <a:off x="6876256" y="1484784"/>
            <a:ext cx="0" cy="4896544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ysDot"/>
          </a:ln>
          <a:effectLst/>
        </p:spPr>
      </p:cxnSp>
      <p:pic>
        <p:nvPicPr>
          <p:cNvPr id="193" name="Picture 10" descr="http://cfile228.uf.daum.net/image/1519703E503B7922098DF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16" y="2636912"/>
            <a:ext cx="819623" cy="8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0" descr="http://cfile228.uf.daum.net/image/1519703E503B7922098DF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3967" y="2202026"/>
            <a:ext cx="819623" cy="8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 bwMode="auto">
          <a:xfrm>
            <a:off x="3995936" y="2012692"/>
            <a:ext cx="2326283" cy="369332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05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이벤트단위 영상 생성을 위한 </a:t>
            </a:r>
            <a:br>
              <a:rPr kumimoji="0" lang="ko-KR" altLang="en-US" sz="105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kumimoji="0" lang="ko-KR" altLang="en-US" sz="105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중계영상 정보 추출 기술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38EC25-B11A-4779-96F4-AFB5C75A0ED0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>
              <a:latin typeface="굴림" pitchFamily="50" charset="-127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</a:rPr>
              <a:t>국내외 시장 규모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</a:endParaRPr>
          </a:p>
        </p:txBody>
      </p:sp>
      <p:sp>
        <p:nvSpPr>
          <p:cNvPr id="10" name="Text Box 2061"/>
          <p:cNvSpPr txBox="1">
            <a:spLocks noChangeArrowheads="1"/>
          </p:cNvSpPr>
          <p:nvPr/>
        </p:nvSpPr>
        <p:spPr bwMode="auto">
          <a:xfrm>
            <a:off x="4211638" y="6400800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방송통신미디어연구부문 </a:t>
            </a:r>
            <a:r>
              <a:rPr kumimoji="0" lang="ko-KR" altLang="en-US" sz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미디어클라우드연구실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294" name="직사각형 2"/>
          <p:cNvSpPr>
            <a:spLocks noChangeArrowheads="1"/>
          </p:cNvSpPr>
          <p:nvPr/>
        </p:nvSpPr>
        <p:spPr bwMode="auto">
          <a:xfrm>
            <a:off x="611188" y="1700213"/>
            <a:ext cx="792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28575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indent="-342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ko-KR" altLang="en-US" sz="2000" b="1" dirty="0">
                <a:latin typeface="굴림" pitchFamily="50" charset="-127"/>
              </a:rPr>
              <a:t>객체 자동인식 및 진화된 지식융합서비스는 아직 시장규모가 크지 않아</a:t>
            </a:r>
            <a:r>
              <a:rPr lang="en-US" altLang="ko-KR" sz="2000" b="1" dirty="0">
                <a:latin typeface="굴림" pitchFamily="50" charset="-127"/>
              </a:rPr>
              <a:t>, </a:t>
            </a:r>
            <a:r>
              <a:rPr lang="ko-KR" altLang="en-US" sz="2000" b="1" dirty="0">
                <a:latin typeface="굴림" pitchFamily="50" charset="-127"/>
              </a:rPr>
              <a:t>향후 관련 시장의 성장잠재력이 큰 분야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>
                <a:srgbClr val="6600CC"/>
              </a:buClr>
              <a:buFont typeface="Wingdings" pitchFamily="2" charset="2"/>
              <a:buChar char="§"/>
            </a:pPr>
            <a:r>
              <a:rPr lang="ko-KR" altLang="en-US" sz="1600" b="1" dirty="0">
                <a:latin typeface="굴림" pitchFamily="50" charset="-127"/>
              </a:rPr>
              <a:t>이중  본 이전 기술과 가장 관련이 있는 지능형 영상분석 시장은 해외시장 규모는  </a:t>
            </a:r>
            <a:r>
              <a:rPr lang="en-US" altLang="ko-KR" sz="1600" b="1" dirty="0">
                <a:latin typeface="굴림" pitchFamily="50" charset="-127"/>
              </a:rPr>
              <a:t>2014</a:t>
            </a:r>
            <a:r>
              <a:rPr lang="ko-KR" altLang="en-US" sz="1600" b="1" dirty="0">
                <a:latin typeface="굴림" pitchFamily="50" charset="-127"/>
              </a:rPr>
              <a:t>년 약 </a:t>
            </a:r>
            <a:r>
              <a:rPr lang="en-US" altLang="ko-KR" sz="1600" b="1" dirty="0">
                <a:latin typeface="굴림" pitchFamily="50" charset="-127"/>
              </a:rPr>
              <a:t>4</a:t>
            </a:r>
            <a:r>
              <a:rPr lang="ko-KR" altLang="en-US" sz="1600" b="1" dirty="0">
                <a:latin typeface="굴림" pitchFamily="50" charset="-127"/>
              </a:rPr>
              <a:t>억</a:t>
            </a:r>
            <a:r>
              <a:rPr lang="en-US" altLang="ko-KR" sz="1600" b="1" dirty="0">
                <a:latin typeface="굴림" pitchFamily="50" charset="-127"/>
              </a:rPr>
              <a:t>$</a:t>
            </a:r>
            <a:r>
              <a:rPr lang="ko-KR" altLang="en-US" sz="1600" b="1" dirty="0">
                <a:latin typeface="굴림" pitchFamily="50" charset="-127"/>
              </a:rPr>
              <a:t>에서 </a:t>
            </a:r>
            <a:r>
              <a:rPr lang="en-US" altLang="ko-KR" sz="1600" b="1" dirty="0">
                <a:latin typeface="굴림" pitchFamily="50" charset="-127"/>
              </a:rPr>
              <a:t>2018</a:t>
            </a:r>
            <a:r>
              <a:rPr lang="ko-KR" altLang="en-US" sz="1600" b="1" dirty="0">
                <a:latin typeface="굴림" pitchFamily="50" charset="-127"/>
              </a:rPr>
              <a:t>년 </a:t>
            </a:r>
            <a:r>
              <a:rPr lang="en-US" altLang="ko-KR" sz="1600" b="1" dirty="0">
                <a:latin typeface="굴림" pitchFamily="50" charset="-127"/>
              </a:rPr>
              <a:t>8.7</a:t>
            </a:r>
            <a:r>
              <a:rPr lang="ko-KR" altLang="en-US" sz="1600" b="1" dirty="0">
                <a:latin typeface="굴림" pitchFamily="50" charset="-127"/>
              </a:rPr>
              <a:t>억</a:t>
            </a:r>
            <a:r>
              <a:rPr lang="en-US" altLang="ko-KR" sz="1600" b="1" dirty="0">
                <a:latin typeface="굴림" pitchFamily="50" charset="-127"/>
              </a:rPr>
              <a:t>$</a:t>
            </a:r>
            <a:r>
              <a:rPr lang="ko-KR" altLang="en-US" sz="1600" b="1" dirty="0">
                <a:latin typeface="굴림" pitchFamily="50" charset="-127"/>
              </a:rPr>
              <a:t>로 전망되며</a:t>
            </a:r>
            <a:r>
              <a:rPr lang="en-US" altLang="ko-KR" sz="1600" b="1" dirty="0">
                <a:latin typeface="굴림" pitchFamily="50" charset="-127"/>
              </a:rPr>
              <a:t>, </a:t>
            </a:r>
            <a:r>
              <a:rPr lang="ko-KR" altLang="en-US" sz="1600" b="1" dirty="0">
                <a:latin typeface="굴림" pitchFamily="50" charset="-127"/>
              </a:rPr>
              <a:t>국내 시장 규모는 </a:t>
            </a:r>
            <a:r>
              <a:rPr lang="en-US" altLang="ko-KR" sz="1600" b="1" dirty="0">
                <a:latin typeface="굴림" pitchFamily="50" charset="-127"/>
              </a:rPr>
              <a:t>2014</a:t>
            </a:r>
            <a:r>
              <a:rPr lang="ko-KR" altLang="en-US" sz="1600" b="1" dirty="0">
                <a:latin typeface="굴림" pitchFamily="50" charset="-127"/>
              </a:rPr>
              <a:t>년 약 </a:t>
            </a:r>
            <a:r>
              <a:rPr lang="en-US" altLang="ko-KR" sz="1600" b="1" dirty="0">
                <a:latin typeface="굴림" pitchFamily="50" charset="-127"/>
              </a:rPr>
              <a:t>170</a:t>
            </a:r>
            <a:r>
              <a:rPr lang="ko-KR" altLang="en-US" sz="1600" b="1" dirty="0" err="1">
                <a:latin typeface="굴림" pitchFamily="50" charset="-127"/>
              </a:rPr>
              <a:t>억원에서</a:t>
            </a:r>
            <a:r>
              <a:rPr lang="ko-KR" altLang="en-US" sz="1600" b="1" dirty="0">
                <a:latin typeface="굴림" pitchFamily="50" charset="-127"/>
              </a:rPr>
              <a:t> </a:t>
            </a:r>
            <a:r>
              <a:rPr lang="en-US" altLang="ko-KR" sz="1600" b="1" dirty="0">
                <a:latin typeface="굴림" pitchFamily="50" charset="-127"/>
              </a:rPr>
              <a:t>2018</a:t>
            </a:r>
            <a:r>
              <a:rPr lang="ko-KR" altLang="en-US" sz="1600" b="1" dirty="0">
                <a:latin typeface="굴림" pitchFamily="50" charset="-127"/>
              </a:rPr>
              <a:t>년 </a:t>
            </a:r>
            <a:r>
              <a:rPr lang="en-US" altLang="ko-KR" sz="1600" b="1" dirty="0">
                <a:latin typeface="굴림" pitchFamily="50" charset="-127"/>
              </a:rPr>
              <a:t>600</a:t>
            </a:r>
            <a:r>
              <a:rPr lang="ko-KR" altLang="en-US" sz="1600" b="1" dirty="0" err="1">
                <a:latin typeface="굴림" pitchFamily="50" charset="-127"/>
              </a:rPr>
              <a:t>억원</a:t>
            </a:r>
            <a:r>
              <a:rPr lang="ko-KR" altLang="en-US" sz="1600" b="1" dirty="0">
                <a:latin typeface="굴림" pitchFamily="50" charset="-127"/>
              </a:rPr>
              <a:t> 규모로 전망됨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132138" y="4005263"/>
            <a:ext cx="3468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200" b="1">
                <a:solidFill>
                  <a:srgbClr val="000000"/>
                </a:solidFill>
                <a:latin typeface="굴림" pitchFamily="50" charset="-127"/>
              </a:rPr>
              <a:t>[</a:t>
            </a:r>
            <a:r>
              <a:rPr lang="ko-KR" altLang="en-US" sz="1200" b="1">
                <a:solidFill>
                  <a:srgbClr val="000000"/>
                </a:solidFill>
                <a:latin typeface="굴림" pitchFamily="50" charset="-127"/>
              </a:rPr>
              <a:t>지능형 영상분석 관련 시장 전망</a:t>
            </a:r>
            <a:r>
              <a:rPr lang="en-US" altLang="ko-KR" sz="1200" b="1">
                <a:solidFill>
                  <a:srgbClr val="000000"/>
                </a:solidFill>
                <a:latin typeface="굴림" pitchFamily="50" charset="-127"/>
              </a:rPr>
              <a:t>(</a:t>
            </a:r>
            <a:r>
              <a:rPr lang="ko-KR" altLang="en-US" sz="1200" b="1">
                <a:solidFill>
                  <a:srgbClr val="000000"/>
                </a:solidFill>
                <a:latin typeface="굴림" pitchFamily="50" charset="-127"/>
              </a:rPr>
              <a:t>백만</a:t>
            </a:r>
            <a:r>
              <a:rPr lang="en-US" altLang="ko-KR" sz="1200" b="1">
                <a:solidFill>
                  <a:srgbClr val="000000"/>
                </a:solidFill>
                <a:latin typeface="굴림" pitchFamily="50" charset="-127"/>
              </a:rPr>
              <a:t>$, </a:t>
            </a:r>
            <a:r>
              <a:rPr lang="ko-KR" altLang="en-US" sz="1200" b="1">
                <a:solidFill>
                  <a:srgbClr val="000000"/>
                </a:solidFill>
                <a:latin typeface="굴림" pitchFamily="50" charset="-127"/>
              </a:rPr>
              <a:t>억원</a:t>
            </a:r>
            <a:r>
              <a:rPr lang="en-US" altLang="ko-KR" sz="1200" b="1">
                <a:solidFill>
                  <a:srgbClr val="000000"/>
                </a:solidFill>
                <a:latin typeface="굴림" pitchFamily="50" charset="-127"/>
              </a:rPr>
              <a:t>)]</a:t>
            </a:r>
            <a:endParaRPr lang="en-US" altLang="ko-KR" sz="1100" b="1">
              <a:latin typeface="굴림" pitchFamily="50" charset="-127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474788" y="5410200"/>
            <a:ext cx="65055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lang="ko-KR" altLang="en-US" sz="1000">
                <a:latin typeface="맑은 고딕" pitchFamily="50" charset="-127"/>
              </a:rPr>
              <a:t>자료</a:t>
            </a:r>
            <a:r>
              <a:rPr lang="en-US" altLang="ko-KR" sz="1000">
                <a:latin typeface="맑은 고딕" pitchFamily="50" charset="-127"/>
              </a:rPr>
              <a:t>: </a:t>
            </a:r>
            <a:r>
              <a:rPr lang="en-US" altLang="ko-KR" sz="1000">
                <a:latin typeface="굴림" pitchFamily="50" charset="-127"/>
              </a:rPr>
              <a:t>MarketsandMarkets(2012.10), IDC(2011.7), IDC(2011.9), IDC(2012.3) </a:t>
            </a:r>
            <a:r>
              <a:rPr lang="ko-KR" altLang="en-US" sz="1000">
                <a:latin typeface="굴림" pitchFamily="50" charset="-127"/>
              </a:rPr>
              <a:t>기반 </a:t>
            </a:r>
            <a:r>
              <a:rPr lang="en-US" altLang="ko-KR" sz="1000">
                <a:latin typeface="굴림" pitchFamily="50" charset="-127"/>
              </a:rPr>
              <a:t>ETRI</a:t>
            </a:r>
            <a:r>
              <a:rPr lang="ko-KR" altLang="en-US" sz="1000">
                <a:latin typeface="굴림" pitchFamily="50" charset="-127"/>
              </a:rPr>
              <a:t>산업전략연구부 추정</a:t>
            </a:r>
            <a:endParaRPr lang="ko-KR" altLang="en-US" sz="1800">
              <a:latin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74788" y="4281488"/>
          <a:ext cx="5724525" cy="1057275"/>
        </p:xfrm>
        <a:graphic>
          <a:graphicData uri="http://schemas.openxmlformats.org/drawingml/2006/table">
            <a:tbl>
              <a:tblPr/>
              <a:tblGrid>
                <a:gridCol w="1212850"/>
                <a:gridCol w="752475"/>
                <a:gridCol w="750887"/>
                <a:gridCol w="752475"/>
                <a:gridCol w="752475"/>
                <a:gridCol w="750888"/>
                <a:gridCol w="752475"/>
              </a:tblGrid>
              <a:tr h="386473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구분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2014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2015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2016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2017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2018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CAGR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('12~'16)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  <a:tr h="335401">
                <a:tc>
                  <a:txBody>
                    <a:bodyPr/>
                    <a:lstStyle>
                      <a:lvl1pPr marL="206375" indent="-1270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206375" marR="0" lvl="0" indent="-12700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세계시장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백만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$)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395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514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668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868.4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868.4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30.0%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01">
                <a:tc>
                  <a:txBody>
                    <a:bodyPr/>
                    <a:lstStyle>
                      <a:lvl1pPr marL="206375" indent="-1270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206375" marR="0" lvl="0" indent="-12700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국내시장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177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266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400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602.4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한컴바탕" panose="02030600000101010101" pitchFamily="18" charset="2"/>
                          <a:ea typeface="굴림" panose="020B0600000101010101" pitchFamily="50" charset="-127"/>
                        </a:rPr>
                        <a:t>602.4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36" marB="45736" anchor="ctr" horzOverflow="overflow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굴림" panose="020B0600000101010101" pitchFamily="50" charset="-127"/>
                        </a:rPr>
                        <a:t>50.6%</a:t>
                      </a:r>
                      <a:endParaRPr kumimoji="0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13" marB="1791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itchFamily="50" charset="-127"/>
              </a:rPr>
              <a:t>ETRI OOO</a:t>
            </a:r>
            <a:r>
              <a:rPr lang="ko-KR" altLang="en-US" sz="1400" smtClean="0">
                <a:latin typeface="굴림" pitchFamily="50" charset="-127"/>
              </a:rPr>
              <a:t>연구소</a:t>
            </a:r>
            <a:r>
              <a:rPr lang="en-US" altLang="ko-KR" sz="1400" smtClean="0">
                <a:latin typeface="굴림" pitchFamily="50" charset="-127"/>
              </a:rPr>
              <a:t>(</a:t>
            </a:r>
            <a:r>
              <a:rPr lang="ko-KR" altLang="en-US" sz="1400" smtClean="0">
                <a:latin typeface="굴림" pitchFamily="50" charset="-127"/>
              </a:rPr>
              <a:t>단</a:t>
            </a:r>
            <a:r>
              <a:rPr lang="en-US" altLang="ko-KR" sz="1400" smtClean="0">
                <a:latin typeface="굴림" pitchFamily="50" charset="-127"/>
              </a:rPr>
              <a:t>, </a:t>
            </a:r>
            <a:r>
              <a:rPr lang="ko-KR" altLang="en-US" sz="1400" smtClean="0">
                <a:latin typeface="굴림" pitchFamily="50" charset="-127"/>
              </a:rPr>
              <a:t>본부</a:t>
            </a:r>
            <a:r>
              <a:rPr lang="en-US" altLang="ko-KR" sz="1400" smtClean="0">
                <a:latin typeface="굴림" pitchFamily="50" charset="-127"/>
              </a:rPr>
              <a:t>)</a:t>
            </a:r>
            <a:r>
              <a:rPr lang="ko-KR" altLang="en-US" sz="1400" smtClean="0">
                <a:latin typeface="굴림" pitchFamily="50" charset="-127"/>
              </a:rPr>
              <a:t>명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EB6BD4-2F87-4CE4-BCE4-E27AE1187C4F}" type="slidenum">
              <a:rPr lang="en-US" altLang="ko-KR" sz="1400">
                <a:latin typeface="굴림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>
              <a:latin typeface="굴림" pitchFamily="50" charset="-127"/>
            </a:endParaRPr>
          </a:p>
        </p:txBody>
      </p:sp>
      <p:pic>
        <p:nvPicPr>
          <p:cNvPr id="13316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3318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13319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itchFamily="49" charset="-127"/>
              <a:buNone/>
            </a:pPr>
            <a:r>
              <a:rPr lang="en-US" altLang="ko-KR" b="1" dirty="0">
                <a:solidFill>
                  <a:srgbClr val="000099"/>
                </a:solidFill>
                <a:latin typeface="굴림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굴림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굴림" pitchFamily="50" charset="-127"/>
              </a:rPr>
              <a:t>: </a:t>
            </a:r>
            <a:r>
              <a:rPr lang="ko-KR" altLang="en-US" b="1" dirty="0">
                <a:solidFill>
                  <a:srgbClr val="000099"/>
                </a:solidFill>
                <a:latin typeface="굴림" pitchFamily="50" charset="-127"/>
              </a:rPr>
              <a:t>방송통신미디어연구부문</a:t>
            </a:r>
            <a:r>
              <a:rPr lang="en-US" altLang="ko-KR" b="1" dirty="0">
                <a:solidFill>
                  <a:srgbClr val="000099"/>
                </a:solidFill>
                <a:latin typeface="굴림" pitchFamily="50" charset="-127"/>
              </a:rPr>
              <a:t>, </a:t>
            </a:r>
            <a:r>
              <a:rPr lang="ko-KR" altLang="en-US" b="1" dirty="0" err="1" smtClean="0">
                <a:solidFill>
                  <a:srgbClr val="000099"/>
                </a:solidFill>
                <a:latin typeface="굴림" pitchFamily="50" charset="-127"/>
              </a:rPr>
              <a:t>조기</a:t>
            </a:r>
            <a:r>
              <a:rPr lang="ko-KR" altLang="en-US" b="1" dirty="0" err="1">
                <a:solidFill>
                  <a:srgbClr val="000099"/>
                </a:solidFill>
                <a:latin typeface="굴림" pitchFamily="50" charset="-127"/>
              </a:rPr>
              <a:t>성</a:t>
            </a:r>
            <a:r>
              <a:rPr lang="ko-KR" altLang="en-US" b="1" dirty="0" smtClean="0">
                <a:solidFill>
                  <a:srgbClr val="000099"/>
                </a:solidFill>
                <a:latin typeface="굴림" pitchFamily="50" charset="-127"/>
              </a:rPr>
              <a:t> 실</a:t>
            </a:r>
            <a:r>
              <a:rPr lang="ko-KR" altLang="en-US" b="1" dirty="0">
                <a:solidFill>
                  <a:srgbClr val="000099"/>
                </a:solidFill>
                <a:latin typeface="굴림" pitchFamily="50" charset="-127"/>
              </a:rPr>
              <a:t>장</a:t>
            </a:r>
            <a:r>
              <a:rPr lang="ko-KR" altLang="en-US" b="1" dirty="0" smtClean="0">
                <a:solidFill>
                  <a:srgbClr val="000099"/>
                </a:solidFill>
                <a:latin typeface="굴림" pitchFamily="50" charset="-127"/>
              </a:rPr>
              <a:t> </a:t>
            </a:r>
            <a:r>
              <a:rPr lang="en-US" altLang="ko-KR" b="1" dirty="0">
                <a:solidFill>
                  <a:srgbClr val="000099"/>
                </a:solidFill>
                <a:latin typeface="굴림" pitchFamily="50" charset="-127"/>
              </a:rPr>
              <a:t>(</a:t>
            </a:r>
            <a:r>
              <a:rPr lang="en-US" altLang="ko-KR" b="1" dirty="0" smtClean="0">
                <a:solidFill>
                  <a:srgbClr val="000099"/>
                </a:solidFill>
                <a:latin typeface="굴림" pitchFamily="50" charset="-127"/>
              </a:rPr>
              <a:t>042-860-5309, chokis@etri.re.kr</a:t>
            </a:r>
            <a:r>
              <a:rPr lang="en-US" altLang="ko-KR" b="1" dirty="0">
                <a:solidFill>
                  <a:srgbClr val="000099"/>
                </a:solidFill>
                <a:latin typeface="굴림" pitchFamily="50" charset="-127"/>
              </a:rPr>
              <a:t>)</a:t>
            </a:r>
          </a:p>
        </p:txBody>
      </p:sp>
      <p:sp>
        <p:nvSpPr>
          <p:cNvPr id="13320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 kumimoji="1" sz="16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Char char="◈"/>
              <a:defRPr kumimoji="1" sz="1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itchFamily="34" charset="0"/>
                <a:ea typeface="돋움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18105</TotalTime>
  <Words>775</Words>
  <Application>Microsoft Office PowerPoint</Application>
  <PresentationFormat>화면 슬라이드 쇼(4:3)</PresentationFormat>
  <Paragraphs>177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6" baseType="lpstr">
      <vt:lpstr>HY견고딕</vt:lpstr>
      <vt:lpstr>HY견명조</vt:lpstr>
      <vt:lpstr>HY헤드라인M</vt:lpstr>
      <vt:lpstr>굴림</vt:lpstr>
      <vt:lpstr>굴림체</vt:lpstr>
      <vt:lpstr>나눔고딕</vt:lpstr>
      <vt:lpstr>돋움</vt:lpstr>
      <vt:lpstr>맑은 고딕</vt:lpstr>
      <vt:lpstr>한컴바탕</vt:lpstr>
      <vt:lpstr>휴먼각진헤드라인</vt:lpstr>
      <vt:lpstr>휴먼명조</vt:lpstr>
      <vt:lpstr>휴먼새내기체</vt:lpstr>
      <vt:lpstr>Arial</vt:lpstr>
      <vt:lpstr>Arial Black</vt:lpstr>
      <vt:lpstr>Times New Roman</vt:lpstr>
      <vt:lpstr>Wingdings</vt:lpstr>
      <vt:lpstr>기본 디자인</vt:lpstr>
      <vt:lpstr>PowerPoint 프레젠테이션</vt:lpstr>
      <vt:lpstr>PowerPoint 프레젠테이션</vt:lpstr>
      <vt:lpstr>1. 기술의 개요</vt:lpstr>
      <vt:lpstr>2. 기술이전 내용 및 범위</vt:lpstr>
      <vt:lpstr>2. 기술이전 내용 및 범위</vt:lpstr>
      <vt:lpstr>3. 경쟁기술과 비교</vt:lpstr>
      <vt:lpstr>4. 기술의 사업성</vt:lpstr>
      <vt:lpstr>5. 국내외 시장 동향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Gyeongjune Hahm</cp:lastModifiedBy>
  <cp:revision>1255</cp:revision>
  <cp:lastPrinted>2000-01-26T07:28:59Z</cp:lastPrinted>
  <dcterms:created xsi:type="dcterms:W3CDTF">1998-07-27T04:31:16Z</dcterms:created>
  <dcterms:modified xsi:type="dcterms:W3CDTF">2016-06-07T05:50:48Z</dcterms:modified>
</cp:coreProperties>
</file>