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24" r:id="rId2"/>
    <p:sldId id="347" r:id="rId3"/>
    <p:sldId id="444" r:id="rId4"/>
    <p:sldId id="448" r:id="rId5"/>
    <p:sldId id="447" r:id="rId6"/>
    <p:sldId id="442" r:id="rId7"/>
    <p:sldId id="445" r:id="rId8"/>
    <p:sldId id="443" r:id="rId9"/>
    <p:sldId id="434" r:id="rId10"/>
  </p:sldIdLst>
  <p:sldSz cx="9144000" cy="6858000" type="screen4x3"/>
  <p:notesSz cx="6797675" cy="9928225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5B9BD5"/>
    <a:srgbClr val="D2DEEF"/>
    <a:srgbClr val="3366CC"/>
    <a:srgbClr val="99CCFF"/>
    <a:srgbClr val="3333CC"/>
    <a:srgbClr val="DDDDDD"/>
    <a:srgbClr val="FFCCFF"/>
    <a:srgbClr val="BDEE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1" autoAdjust="0"/>
    <p:restoredTop sz="94660" autoAdjust="0"/>
  </p:normalViewPr>
  <p:slideViewPr>
    <p:cSldViewPr>
      <p:cViewPr varScale="1">
        <p:scale>
          <a:sx n="115" d="100"/>
          <a:sy n="115" d="100"/>
        </p:scale>
        <p:origin x="321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944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92075"/>
            <a:ext cx="1873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711" tIns="46356" rIns="92711" bIns="46356" numCol="1" anchor="ctr" anchorCtr="0" compatLnSpc="1">
            <a:prstTxWarp prst="textNoShape">
              <a:avLst/>
            </a:prstTxWarp>
            <a:spAutoFit/>
          </a:bodyPr>
          <a:lstStyle>
            <a:lvl1pPr defTabSz="926858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6575425" y="92075"/>
            <a:ext cx="1873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711" tIns="46356" rIns="92711" bIns="46356" numCol="1" anchor="ctr" anchorCtr="0" compatLnSpc="1">
            <a:prstTxWarp prst="textNoShape">
              <a:avLst/>
            </a:prstTxWarp>
            <a:spAutoFit/>
          </a:bodyPr>
          <a:lstStyle>
            <a:lvl1pPr algn="r" defTabSz="926858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647238"/>
            <a:ext cx="1873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711" tIns="46356" rIns="92711" bIns="46356" numCol="1" anchor="b" anchorCtr="0" compatLnSpc="1">
            <a:prstTxWarp prst="textNoShape">
              <a:avLst/>
            </a:prstTxWarp>
            <a:spAutoFit/>
          </a:bodyPr>
          <a:lstStyle>
            <a:lvl1pPr defTabSz="926858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345238" y="9647238"/>
            <a:ext cx="41751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711" tIns="46356" rIns="92711" bIns="46356" numCol="1" anchor="b" anchorCtr="0" compatLnSpc="1">
            <a:prstTxWarp prst="textNoShape">
              <a:avLst/>
            </a:prstTxWarp>
            <a:spAutoFit/>
          </a:bodyPr>
          <a:lstStyle>
            <a:lvl1pPr algn="r" defTabSz="926858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58A09E4E-4363-4CD8-92DE-1474D017BB9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25283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3" tIns="46032" rIns="92063" bIns="46032" numCol="1" anchor="t" anchorCtr="0" compatLnSpc="1">
            <a:prstTxWarp prst="textNoShape">
              <a:avLst/>
            </a:prstTxWarp>
          </a:bodyPr>
          <a:lstStyle>
            <a:lvl1pPr defTabSz="920366">
              <a:defRPr sz="120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3" tIns="46032" rIns="92063" bIns="46032" numCol="1" anchor="t" anchorCtr="0" compatLnSpc="1">
            <a:prstTxWarp prst="textNoShape">
              <a:avLst/>
            </a:prstTxWarp>
          </a:bodyPr>
          <a:lstStyle>
            <a:lvl1pPr algn="r" defTabSz="920366">
              <a:defRPr sz="120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3" tIns="46032" rIns="92063" bIns="46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문자열 유형을 편집하려면 누르십시오</a:t>
            </a:r>
            <a:r>
              <a:rPr lang="en-US" altLang="ko-KR" noProof="0" smtClean="0"/>
              <a:t>.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세째 수준</a:t>
            </a:r>
          </a:p>
          <a:p>
            <a:pPr lvl="3"/>
            <a:r>
              <a:rPr lang="ko-KR" altLang="en-US" noProof="0" smtClean="0"/>
              <a:t>네째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3" tIns="46032" rIns="92063" bIns="46032" numCol="1" anchor="b" anchorCtr="0" compatLnSpc="1">
            <a:prstTxWarp prst="textNoShape">
              <a:avLst/>
            </a:prstTxWarp>
          </a:bodyPr>
          <a:lstStyle>
            <a:lvl1pPr defTabSz="920366">
              <a:defRPr sz="120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63" tIns="46032" rIns="92063" bIns="46032" numCol="1" anchor="b" anchorCtr="0" compatLnSpc="1">
            <a:prstTxWarp prst="textNoShape">
              <a:avLst/>
            </a:prstTxWarp>
          </a:bodyPr>
          <a:lstStyle>
            <a:lvl1pPr algn="r" defTabSz="920366">
              <a:defRPr sz="120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fld id="{E59D1E62-1EF7-4F27-B706-B531ADB11D1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38148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27" descr="D:\pskwork\ETRI\bmp\title.bmp"/>
          <p:cNvPicPr>
            <a:picLocks noChangeAspect="1" noChangeArrowheads="1"/>
          </p:cNvPicPr>
          <p:nvPr/>
        </p:nvPicPr>
        <p:blipFill>
          <a:blip r:embed="rId2" cstate="print">
            <a:lum bright="20000"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496175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30" descr="C:\My Documents\DS\New Folder\로고심볼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410200"/>
            <a:ext cx="312420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2" name="Rectangle 102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343400"/>
            <a:ext cx="6400800" cy="838200"/>
          </a:xfrm>
        </p:spPr>
        <p:txBody>
          <a:bodyPr/>
          <a:lstStyle>
            <a:lvl1pPr marL="0" indent="0" algn="ctr">
              <a:buFont typeface="굴림체" pitchFamily="49" charset="-127"/>
              <a:buNone/>
              <a:defRPr sz="1800"/>
            </a:lvl1pPr>
          </a:lstStyle>
          <a:p>
            <a:r>
              <a:rPr lang="ko-KR" altLang="en-US"/>
              <a:t>마스터 부제목을  입력하십시요</a:t>
            </a:r>
          </a:p>
        </p:txBody>
      </p:sp>
    </p:spTree>
    <p:extLst>
      <p:ext uri="{BB962C8B-B14F-4D97-AF65-F5344CB8AC3E}">
        <p14:creationId xmlns:p14="http://schemas.microsoft.com/office/powerpoint/2010/main" val="195850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D157F-71BE-477A-A64C-8DC7BA09288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1957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DCE7B-7774-4EEA-B77D-2A90C1678D1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6893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6072D-B193-4AA2-A2D0-C9B1C034F91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7925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8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D9D58-E841-4C7C-97BE-2F70BB2077F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0044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4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D0825-F956-4AF6-A134-93FA81C3EEF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98494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3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6FC07-EBD6-4FB3-BD37-68621D9F07B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8434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78DF5-1F61-46C4-95F0-52C7232DFD8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61972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6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7530A-25FE-4B79-8A83-85FCEFAEDC3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16086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40E02-ECC3-4AB1-802A-D792AD9BA75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8790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496050" y="890588"/>
            <a:ext cx="1962150" cy="50530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890588"/>
            <a:ext cx="5734050" cy="50530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D6FBD-047F-4A7E-B178-8045800F4FF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30936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890588"/>
            <a:ext cx="7772400" cy="57943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3962400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61A75-1B9C-4726-8BD7-2E279298F7D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15433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Rectangle 47"/>
          <p:cNvSpPr>
            <a:spLocks noChangeArrowheads="1"/>
          </p:cNvSpPr>
          <p:nvPr userDrawn="1"/>
        </p:nvSpPr>
        <p:spPr bwMode="auto">
          <a:xfrm>
            <a:off x="0" y="6400800"/>
            <a:ext cx="9144000" cy="304800"/>
          </a:xfrm>
          <a:prstGeom prst="rect">
            <a:avLst/>
          </a:prstGeom>
          <a:solidFill>
            <a:srgbClr val="CDE6FF"/>
          </a:solidFill>
          <a:ln w="101600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문자열 유형을 편집하려면 누르십시오</a:t>
            </a:r>
            <a:r>
              <a:rPr lang="en-US" altLang="ko-KR" smtClean="0"/>
              <a:t>.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세째 수준</a:t>
            </a:r>
          </a:p>
          <a:p>
            <a:pPr lvl="3"/>
            <a:r>
              <a:rPr lang="ko-KR" altLang="en-US" smtClean="0"/>
              <a:t>네째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890588"/>
            <a:ext cx="7772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smtClean="0"/>
              <a:t>제목 작성</a:t>
            </a:r>
          </a:p>
        </p:txBody>
      </p:sp>
      <p:sp>
        <p:nvSpPr>
          <p:cNvPr id="1053" name="Rectangle 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80125" y="6400800"/>
            <a:ext cx="2530475" cy="304800"/>
          </a:xfrm>
          <a:prstGeom prst="rect">
            <a:avLst/>
          </a:prstGeom>
          <a:noFill/>
          <a:ln w="1016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sz="1400" b="1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r>
              <a:rPr lang="en-US" altLang="ko-KR"/>
              <a:t>ETRI OOO</a:t>
            </a:r>
            <a:r>
              <a:rPr lang="ko-KR" altLang="en-US"/>
              <a:t>연구소</a:t>
            </a:r>
            <a:r>
              <a:rPr lang="en-US" altLang="ko-KR"/>
              <a:t>(</a:t>
            </a:r>
            <a:r>
              <a:rPr lang="ko-KR" altLang="en-US"/>
              <a:t>단</a:t>
            </a:r>
            <a:r>
              <a:rPr lang="en-US" altLang="ko-KR"/>
              <a:t>, </a:t>
            </a:r>
            <a:r>
              <a:rPr lang="ko-KR" altLang="en-US"/>
              <a:t>본부</a:t>
            </a:r>
            <a:r>
              <a:rPr lang="en-US" altLang="ko-KR"/>
              <a:t>)</a:t>
            </a:r>
            <a:r>
              <a:rPr lang="ko-KR" altLang="en-US"/>
              <a:t>명</a:t>
            </a:r>
          </a:p>
        </p:txBody>
      </p:sp>
      <p:sp>
        <p:nvSpPr>
          <p:cNvPr id="1054" name="Rectangle 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04225" y="6400800"/>
            <a:ext cx="434975" cy="304800"/>
          </a:xfrm>
          <a:prstGeom prst="rect">
            <a:avLst/>
          </a:prstGeom>
          <a:noFill/>
          <a:ln w="1016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1400" b="1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57E3671-F41A-4CE5-BCDB-D83F99AE2EF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  <p:pic>
        <p:nvPicPr>
          <p:cNvPr id="1031" name="Picture 46" descr="D:\홍보실\●홍보실 업무 자료\2003홍보실업무보고\상단 이미지(4)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50" descr="D:\2004 기술이전\ETRI CI\2004 변경 로고심볼.wmf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9144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6" name="Text Box 92"/>
          <p:cNvSpPr txBox="1">
            <a:spLocks noChangeArrowheads="1"/>
          </p:cNvSpPr>
          <p:nvPr userDrawn="1"/>
        </p:nvSpPr>
        <p:spPr bwMode="auto">
          <a:xfrm>
            <a:off x="1066800" y="64008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200">
                <a:latin typeface="휴먼새내기체" pitchFamily="18" charset="-127"/>
                <a:ea typeface="휴먼새내기체" pitchFamily="18" charset="-127"/>
              </a:rPr>
              <a:t>Proprietary</a:t>
            </a:r>
          </a:p>
        </p:txBody>
      </p:sp>
      <p:pic>
        <p:nvPicPr>
          <p:cNvPr id="1034" name="Picture 93" descr="D:\2004 기술이전\ETRI CI\2004 변경 로고심볼.wmf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500813"/>
            <a:ext cx="609600" cy="12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hf hd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lr>
          <a:srgbClr val="CC0066"/>
        </a:buClr>
        <a:buFont typeface="굴림체" pitchFamily="49" charset="-127"/>
        <a:buChar char="▣"/>
        <a:defRPr kumimoji="1"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lr>
          <a:srgbClr val="6600CC"/>
        </a:buClr>
        <a:buFont typeface="굴림체" pitchFamily="49" charset="-127"/>
        <a:buChar char="◈"/>
        <a:defRPr kumimoji="1" sz="1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2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바닥글 개체 틀 1"/>
          <p:cNvSpPr>
            <a:spLocks noGrp="1"/>
          </p:cNvSpPr>
          <p:nvPr>
            <p:ph type="ftr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mtClean="0"/>
              <a:t>ETRI OOO</a:t>
            </a:r>
            <a:r>
              <a:rPr lang="ko-KR" altLang="en-US" smtClean="0"/>
              <a:t>연구소</a:t>
            </a:r>
            <a:r>
              <a:rPr lang="en-US" altLang="ko-KR" smtClean="0"/>
              <a:t>(</a:t>
            </a:r>
            <a:r>
              <a:rPr lang="ko-KR" altLang="en-US" smtClean="0"/>
              <a:t>단</a:t>
            </a:r>
            <a:r>
              <a:rPr lang="en-US" altLang="ko-KR" smtClean="0"/>
              <a:t>, </a:t>
            </a:r>
            <a:r>
              <a:rPr lang="ko-KR" altLang="en-US" smtClean="0"/>
              <a:t>본부</a:t>
            </a:r>
            <a:r>
              <a:rPr lang="en-US" altLang="ko-KR" smtClean="0"/>
              <a:t>)</a:t>
            </a:r>
            <a:r>
              <a:rPr lang="ko-KR" altLang="en-US" smtClean="0"/>
              <a:t>명</a:t>
            </a:r>
          </a:p>
        </p:txBody>
      </p:sp>
      <p:sp>
        <p:nvSpPr>
          <p:cNvPr id="3075" name="슬라이드 번호 개체 틀 2"/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34904317-4170-44C0-8DAA-F8B4E9CD1606}" type="slidenum">
              <a:rPr lang="en-US" altLang="ko-KR" smtClean="0"/>
              <a:pPr eaLnBrk="1" hangingPunct="1"/>
              <a:t>1</a:t>
            </a:fld>
            <a:endParaRPr lang="en-US" altLang="ko-KR" smtClean="0"/>
          </a:p>
        </p:txBody>
      </p:sp>
      <p:sp>
        <p:nvSpPr>
          <p:cNvPr id="3076" name="Rectangle 205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077" name="Rectangle 2060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34851" name="Rectangle 2051"/>
          <p:cNvSpPr>
            <a:spLocks noChangeArrowheads="1"/>
          </p:cNvSpPr>
          <p:nvPr/>
        </p:nvSpPr>
        <p:spPr bwMode="auto">
          <a:xfrm>
            <a:off x="539552" y="1004535"/>
            <a:ext cx="8008440" cy="1200329"/>
          </a:xfrm>
          <a:prstGeom prst="rect">
            <a:avLst/>
          </a:prstGeom>
          <a:noFill/>
          <a:ln w="101600">
            <a:noFill/>
            <a:miter lim="800000"/>
            <a:headEnd/>
            <a:tailEnd/>
          </a:ln>
          <a:effectLst>
            <a:outerShdw dist="63500" dir="2212194" algn="ctr" rotWithShape="0">
              <a:srgbClr val="D3D3D3"/>
            </a:outerShdw>
          </a:effec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altLang="ko-KR" sz="3600" dirty="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LTE Resource Block </a:t>
            </a:r>
            <a:r>
              <a:rPr lang="ko-KR" altLang="en-US" sz="3600" dirty="0" smtClean="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사용률</a:t>
            </a:r>
            <a:r>
              <a:rPr lang="en-US" altLang="ko-KR" sz="3600" dirty="0" smtClean="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3600" dirty="0" smtClean="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ko-KR" altLang="en-US" sz="3600" dirty="0" smtClean="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분포 </a:t>
            </a:r>
            <a:r>
              <a:rPr lang="ko-KR" altLang="en-US" sz="3600" dirty="0">
                <a:solidFill>
                  <a:srgbClr val="000099"/>
                </a:solidFill>
                <a:latin typeface="HY헤드라인M" pitchFamily="18" charset="-127"/>
                <a:ea typeface="HY헤드라인M" pitchFamily="18" charset="-127"/>
              </a:rPr>
              <a:t>추정 및 예측 방법</a:t>
            </a:r>
            <a:endParaRPr lang="en-US" altLang="ko-KR" sz="3600" dirty="0">
              <a:solidFill>
                <a:srgbClr val="000099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34863" name="Picture 2063" descr="보고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9144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4865" name="Text Box 2065"/>
          <p:cNvSpPr txBox="1">
            <a:spLocks noChangeArrowheads="1"/>
          </p:cNvSpPr>
          <p:nvPr/>
        </p:nvSpPr>
        <p:spPr bwMode="auto">
          <a:xfrm>
            <a:off x="6934200" y="2743200"/>
            <a:ext cx="2133600" cy="1495425"/>
          </a:xfrm>
          <a:prstGeom prst="rect">
            <a:avLst/>
          </a:prstGeom>
          <a:noFill/>
          <a:ln w="101600">
            <a:noFill/>
            <a:miter lim="800000"/>
            <a:headEnd/>
            <a:tailEnd/>
          </a:ln>
          <a:effectLst>
            <a:outerShdw dist="53882" dir="2700000" algn="ctr" rotWithShape="0">
              <a:srgbClr val="003366"/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ko-KR" sz="2300">
                <a:solidFill>
                  <a:srgbClr val="ECECEC"/>
                </a:solidFill>
                <a:latin typeface="Arial Black" pitchFamily="34" charset="0"/>
                <a:ea typeface="휴먼각진헤드라인" pitchFamily="18" charset="-127"/>
              </a:rPr>
              <a:t>ETRI</a:t>
            </a:r>
          </a:p>
          <a:p>
            <a:pPr algn="r">
              <a:defRPr/>
            </a:pPr>
            <a:r>
              <a:rPr lang="en-US" altLang="ko-KR" sz="2300">
                <a:solidFill>
                  <a:srgbClr val="ECECEC"/>
                </a:solidFill>
                <a:latin typeface="Arial Black" pitchFamily="34" charset="0"/>
                <a:ea typeface="휴먼각진헤드라인" pitchFamily="18" charset="-127"/>
              </a:rPr>
              <a:t>Technology Marketing</a:t>
            </a:r>
          </a:p>
          <a:p>
            <a:pPr algn="r">
              <a:defRPr/>
            </a:pPr>
            <a:r>
              <a:rPr lang="en-US" altLang="ko-KR" sz="2300">
                <a:solidFill>
                  <a:srgbClr val="ECECEC"/>
                </a:solidFill>
                <a:latin typeface="Arial Black" pitchFamily="34" charset="0"/>
                <a:ea typeface="휴먼각진헤드라인" pitchFamily="18" charset="-127"/>
              </a:rPr>
              <a:t>Strategy</a:t>
            </a:r>
          </a:p>
        </p:txBody>
      </p:sp>
      <p:sp>
        <p:nvSpPr>
          <p:cNvPr id="334866" name="Rectangle 2066"/>
          <p:cNvSpPr>
            <a:spLocks noChangeArrowheads="1"/>
          </p:cNvSpPr>
          <p:nvPr/>
        </p:nvSpPr>
        <p:spPr bwMode="auto">
          <a:xfrm>
            <a:off x="76200" y="74890"/>
            <a:ext cx="49998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ko-KR" altLang="en-US" i="1" dirty="0">
                <a:solidFill>
                  <a:srgbClr val="5F5F5F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i="1" dirty="0">
                <a:solidFill>
                  <a:srgbClr val="5F5F5F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i="1" dirty="0">
                <a:solidFill>
                  <a:srgbClr val="5F5F5F"/>
                </a:solidFill>
                <a:latin typeface="HY헤드라인M" pitchFamily="18" charset="-127"/>
                <a:ea typeface="HY헤드라인M" pitchFamily="18" charset="-127"/>
              </a:rPr>
              <a:t>차 산업혁명을 선도하는 </a:t>
            </a:r>
            <a:r>
              <a:rPr lang="en-US" altLang="ko-KR" i="1" dirty="0">
                <a:solidFill>
                  <a:srgbClr val="5F5F5F"/>
                </a:solidFill>
                <a:latin typeface="HY헤드라인M" pitchFamily="18" charset="-127"/>
                <a:ea typeface="HY헤드라인M" pitchFamily="18" charset="-127"/>
              </a:rPr>
              <a:t>ICT Innovator</a:t>
            </a:r>
          </a:p>
        </p:txBody>
      </p:sp>
      <p:pic>
        <p:nvPicPr>
          <p:cNvPr id="334870" name="Picture 2070" descr="좌우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076950"/>
            <a:ext cx="28162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4871" name="Picture 2071" descr="2004 변경 로고심볼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667000"/>
            <a:ext cx="9144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2061"/>
          <p:cNvSpPr txBox="1">
            <a:spLocks noChangeArrowheads="1"/>
          </p:cNvSpPr>
          <p:nvPr/>
        </p:nvSpPr>
        <p:spPr bwMode="auto">
          <a:xfrm>
            <a:off x="2714625" y="4657725"/>
            <a:ext cx="42148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김윤배 </a:t>
            </a:r>
            <a:r>
              <a:rPr kumimoji="0" lang="en-US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(doko9gum@etri.re.kr</a:t>
            </a:r>
            <a:r>
              <a:rPr kumimoji="0" lang="en-US" altLang="ko-KR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algn="ctr" eaLnBrk="0" latinLnBrk="0" hangingPunct="0">
              <a:defRPr/>
            </a:pPr>
            <a:r>
              <a:rPr kumimoji="0" lang="ko-KR" alt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전파자원연구그룹</a:t>
            </a:r>
            <a:endParaRPr kumimoji="0" lang="ko-KR" altLang="en-US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7" name="Text Box 2061"/>
          <p:cNvSpPr txBox="1">
            <a:spLocks noChangeArrowheads="1"/>
          </p:cNvSpPr>
          <p:nvPr/>
        </p:nvSpPr>
        <p:spPr bwMode="auto">
          <a:xfrm>
            <a:off x="5927724" y="6414700"/>
            <a:ext cx="30003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방송</a:t>
            </a:r>
            <a:r>
              <a:rPr kumimoji="0" lang="en-US" altLang="ko-KR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·</a:t>
            </a:r>
            <a:r>
              <a:rPr kumimoji="0" lang="ko-KR" altLang="en-US" sz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미디어연구소</a:t>
            </a:r>
            <a:r>
              <a:rPr kumimoji="0" lang="en-US" altLang="ko-KR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/</a:t>
            </a:r>
            <a:r>
              <a:rPr kumimoji="0" lang="ko-KR" alt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전파</a:t>
            </a:r>
            <a:r>
              <a:rPr kumimoji="0" lang="en-US" altLang="ko-KR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·</a:t>
            </a:r>
            <a:r>
              <a:rPr kumimoji="0" lang="ko-KR" alt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위성연구본부</a:t>
            </a:r>
            <a:endParaRPr kumimoji="0" lang="ko-KR" altLang="en-US" sz="1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4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4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4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4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4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4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4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1" grpId="0" autoUpdateAnimBg="0"/>
      <p:bldP spid="334865" grpId="0" autoUpdateAnimBg="0"/>
      <p:bldP spid="334866" grpId="0" autoUpdateAnimBg="0"/>
      <p:bldP spid="14" grpId="0" autoUpdateAnimBg="0"/>
      <p:bldP spid="1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슬라이드 번호 개체 틀 4"/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23C57E19-11B6-4982-B8E4-E82FE65223E3}" type="slidenum">
              <a:rPr lang="en-US" altLang="ko-KR" smtClean="0"/>
              <a:pPr eaLnBrk="1" hangingPunct="1"/>
              <a:t>2</a:t>
            </a:fld>
            <a:endParaRPr lang="en-US" altLang="ko-KR" smtClean="0"/>
          </a:p>
        </p:txBody>
      </p:sp>
      <p:pic>
        <p:nvPicPr>
          <p:cNvPr id="4099" name="Picture 742" descr="D:\홍보실\●홍보실 업무 자료\2003홍보실업무보고\상단 이미지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AutoShape 743"/>
          <p:cNvSpPr>
            <a:spLocks noChangeArrowheads="1"/>
          </p:cNvSpPr>
          <p:nvPr/>
        </p:nvSpPr>
        <p:spPr bwMode="auto">
          <a:xfrm>
            <a:off x="1143000" y="1524000"/>
            <a:ext cx="5715000" cy="4119563"/>
          </a:xfrm>
          <a:prstGeom prst="roundRect">
            <a:avLst>
              <a:gd name="adj" fmla="val 4852"/>
            </a:avLst>
          </a:prstGeom>
          <a:solidFill>
            <a:srgbClr val="FFFFFF"/>
          </a:solidFill>
          <a:ln w="285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marL="895350" lvl="1" indent="-609600">
              <a:lnSpc>
                <a:spcPct val="120000"/>
              </a:lnSpc>
              <a:buClr>
                <a:srgbClr val="CC0066"/>
              </a:buClr>
            </a:pPr>
            <a:r>
              <a:rPr lang="ko-KR" altLang="en-US" sz="2900" dirty="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목    차</a:t>
            </a:r>
          </a:p>
          <a:p>
            <a:pPr marL="895350" lvl="1" indent="-609600">
              <a:lnSpc>
                <a:spcPct val="110000"/>
              </a:lnSpc>
              <a:buClr>
                <a:srgbClr val="CC0066"/>
              </a:buClr>
            </a:pPr>
            <a:r>
              <a:rPr lang="en-US" altLang="ko-KR" sz="2500" b="1" dirty="0">
                <a:solidFill>
                  <a:srgbClr val="FF6600"/>
                </a:solidFill>
                <a:latin typeface="Times New Roman" charset="0"/>
              </a:rPr>
              <a:t>----------------------------------------------</a:t>
            </a:r>
          </a:p>
          <a:p>
            <a:pPr marL="895350" lvl="1" indent="-609600">
              <a:lnSpc>
                <a:spcPct val="120000"/>
              </a:lnSpc>
              <a:buClr>
                <a:srgbClr val="CC0066"/>
              </a:buClr>
            </a:pPr>
            <a:r>
              <a:rPr lang="en-US" altLang="ko-KR" sz="2500" b="1" dirty="0">
                <a:latin typeface="Times New Roman" charset="0"/>
              </a:rPr>
              <a:t>1. </a:t>
            </a:r>
            <a:r>
              <a:rPr lang="ko-KR" altLang="en-US" sz="2500" b="1" dirty="0" smtClean="0">
                <a:latin typeface="Times New Roman" charset="0"/>
              </a:rPr>
              <a:t>기술이전 </a:t>
            </a:r>
            <a:r>
              <a:rPr lang="ko-KR" altLang="en-US" sz="2500" b="1" dirty="0">
                <a:latin typeface="Times New Roman" charset="0"/>
              </a:rPr>
              <a:t>개요</a:t>
            </a:r>
          </a:p>
          <a:p>
            <a:pPr marL="895350" lvl="1" indent="-609600">
              <a:lnSpc>
                <a:spcPct val="120000"/>
              </a:lnSpc>
              <a:buClr>
                <a:srgbClr val="CC0066"/>
              </a:buClr>
            </a:pPr>
            <a:r>
              <a:rPr lang="en-US" altLang="ko-KR" sz="2500" b="1" dirty="0">
                <a:latin typeface="Times New Roman" charset="0"/>
              </a:rPr>
              <a:t>2. </a:t>
            </a:r>
            <a:r>
              <a:rPr lang="ko-KR" altLang="en-US" sz="2500" b="1" dirty="0">
                <a:latin typeface="Times New Roman" charset="0"/>
              </a:rPr>
              <a:t>기술이전 내용 및 범위</a:t>
            </a:r>
          </a:p>
          <a:p>
            <a:pPr marL="895350" lvl="1" indent="-609600">
              <a:lnSpc>
                <a:spcPct val="120000"/>
              </a:lnSpc>
              <a:buClr>
                <a:srgbClr val="CC0066"/>
              </a:buClr>
            </a:pPr>
            <a:r>
              <a:rPr lang="en-US" altLang="ko-KR" sz="2500" b="1" dirty="0">
                <a:latin typeface="Times New Roman" charset="0"/>
              </a:rPr>
              <a:t>3. </a:t>
            </a:r>
            <a:r>
              <a:rPr lang="ko-KR" altLang="en-US" sz="2500" b="1" dirty="0" err="1">
                <a:latin typeface="Times New Roman" charset="0"/>
              </a:rPr>
              <a:t>경쟁기술과</a:t>
            </a:r>
            <a:r>
              <a:rPr lang="ko-KR" altLang="en-US" sz="2500" b="1" dirty="0">
                <a:latin typeface="Times New Roman" charset="0"/>
              </a:rPr>
              <a:t> 비교</a:t>
            </a:r>
          </a:p>
          <a:p>
            <a:pPr marL="895350" lvl="1" indent="-609600">
              <a:lnSpc>
                <a:spcPct val="120000"/>
              </a:lnSpc>
              <a:buClr>
                <a:srgbClr val="CC0066"/>
              </a:buClr>
            </a:pPr>
            <a:r>
              <a:rPr lang="en-US" altLang="ko-KR" sz="2500" b="1" dirty="0">
                <a:latin typeface="Times New Roman" charset="0"/>
              </a:rPr>
              <a:t>4. </a:t>
            </a:r>
            <a:r>
              <a:rPr lang="ko-KR" altLang="en-US" sz="2500" b="1" dirty="0">
                <a:latin typeface="Times New Roman" charset="0"/>
              </a:rPr>
              <a:t>기술의 사업성 </a:t>
            </a:r>
            <a:endParaRPr lang="en-US" altLang="ko-KR" sz="2500" b="1" dirty="0">
              <a:latin typeface="Times New Roman" charset="0"/>
            </a:endParaRPr>
          </a:p>
          <a:p>
            <a:pPr marL="895350" lvl="1" indent="-609600">
              <a:lnSpc>
                <a:spcPct val="120000"/>
              </a:lnSpc>
              <a:buClr>
                <a:srgbClr val="CC0066"/>
              </a:buClr>
            </a:pPr>
            <a:r>
              <a:rPr lang="en-US" altLang="ko-KR" sz="2500" b="1" dirty="0" smtClean="0">
                <a:latin typeface="Times New Roman" charset="0"/>
              </a:rPr>
              <a:t>5. </a:t>
            </a:r>
            <a:r>
              <a:rPr lang="ko-KR" altLang="en-US" sz="2500" b="1" dirty="0">
                <a:latin typeface="Times New Roman" charset="0"/>
              </a:rPr>
              <a:t>국내외 시장 동향</a:t>
            </a:r>
          </a:p>
        </p:txBody>
      </p:sp>
      <p:sp>
        <p:nvSpPr>
          <p:cNvPr id="8" name="Text Box 2061"/>
          <p:cNvSpPr txBox="1">
            <a:spLocks noChangeArrowheads="1"/>
          </p:cNvSpPr>
          <p:nvPr/>
        </p:nvSpPr>
        <p:spPr bwMode="auto">
          <a:xfrm>
            <a:off x="6081713" y="6416675"/>
            <a:ext cx="30003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전파자원연구그룹</a:t>
            </a:r>
            <a:endParaRPr kumimoji="0" lang="ko-KR" altLang="en-US" sz="1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번호 개체 틀 4"/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8CA5017F-11CA-4925-B243-6462CB68DAB9}" type="slidenum">
              <a:rPr lang="en-US" altLang="ko-KR" smtClean="0"/>
              <a:pPr eaLnBrk="1" hangingPunct="1"/>
              <a:t>3</a:t>
            </a:fld>
            <a:endParaRPr lang="en-US" altLang="ko-KR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58763"/>
            <a:ext cx="5867400" cy="519112"/>
          </a:xfrm>
          <a:noFill/>
        </p:spPr>
        <p:txBody>
          <a:bodyPr/>
          <a:lstStyle/>
          <a:p>
            <a:pPr eaLnBrk="1" hangingPunct="1"/>
            <a:r>
              <a:rPr lang="en-US" altLang="ko-KR" sz="2800" smtClean="0">
                <a:solidFill>
                  <a:srgbClr val="4D4D4D"/>
                </a:solidFill>
                <a:latin typeface="HY견명조" pitchFamily="18" charset="-127"/>
                <a:ea typeface="HY견명조" pitchFamily="18" charset="-127"/>
              </a:rPr>
              <a:t>1</a:t>
            </a:r>
            <a:r>
              <a:rPr lang="en-US" altLang="ko-KR" sz="2600" b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600" b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기술의 개요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324000" y="1077005"/>
            <a:ext cx="8496000" cy="52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just">
              <a:spcBef>
                <a:spcPct val="20000"/>
              </a:spcBef>
              <a:buClr>
                <a:srgbClr val="CC0066"/>
              </a:buClr>
              <a:buFont typeface="굴림체" pitchFamily="49" charset="-127"/>
              <a:buChar char="▣"/>
            </a:pPr>
            <a:r>
              <a:rPr lang="en-US" altLang="ko-KR" sz="2800" b="1" dirty="0">
                <a:solidFill>
                  <a:srgbClr val="CC0066"/>
                </a:solidFill>
              </a:rPr>
              <a:t> </a:t>
            </a:r>
            <a:r>
              <a:rPr lang="en-US" altLang="ko-KR" sz="2800" b="1" spc="-100" dirty="0">
                <a:solidFill>
                  <a:srgbClr val="CC0066"/>
                </a:solidFill>
              </a:rPr>
              <a:t>LTE Resource Block </a:t>
            </a:r>
            <a:r>
              <a:rPr lang="ko-KR" altLang="en-US" sz="2800" b="1" spc="-100" dirty="0">
                <a:solidFill>
                  <a:srgbClr val="CC0066"/>
                </a:solidFill>
              </a:rPr>
              <a:t>사용률 분포 추정 및 예측 </a:t>
            </a:r>
            <a:r>
              <a:rPr lang="ko-KR" altLang="en-US" sz="2800" b="1" spc="-100" dirty="0" smtClean="0">
                <a:solidFill>
                  <a:srgbClr val="CC0066"/>
                </a:solidFill>
              </a:rPr>
              <a:t>방법</a:t>
            </a:r>
            <a:endParaRPr lang="en-US" altLang="ko-KR" sz="2800" b="1" spc="-100" dirty="0" smtClean="0">
              <a:solidFill>
                <a:srgbClr val="CC0066"/>
              </a:solidFill>
            </a:endParaRPr>
          </a:p>
          <a:p>
            <a:pPr marL="762000" lvl="1" indent="-285750" algn="just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</a:pPr>
            <a:r>
              <a:rPr lang="en-US" altLang="ko-KR" sz="2000" b="1" dirty="0" smtClean="0"/>
              <a:t>LTE(Long-Term </a:t>
            </a:r>
            <a:r>
              <a:rPr lang="en-US" altLang="ko-KR" sz="2000" b="1" dirty="0"/>
              <a:t>Evolution) </a:t>
            </a:r>
            <a:r>
              <a:rPr lang="ko-KR" altLang="en-US" sz="2000" b="1" dirty="0"/>
              <a:t>시스템의 </a:t>
            </a:r>
            <a:r>
              <a:rPr lang="ko-KR" altLang="en-US" sz="2000" b="1" dirty="0" err="1"/>
              <a:t>셀당</a:t>
            </a:r>
            <a:r>
              <a:rPr lang="ko-KR" altLang="en-US" sz="2000" b="1" dirty="0"/>
              <a:t> </a:t>
            </a:r>
            <a:r>
              <a:rPr lang="ko-KR" altLang="en-US" sz="2000" b="1" dirty="0" err="1"/>
              <a:t>최번시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RB(Resource Block) </a:t>
            </a:r>
            <a:r>
              <a:rPr lang="ko-KR" altLang="en-US" sz="2000" b="1" dirty="0"/>
              <a:t>사용률에 </a:t>
            </a:r>
            <a:r>
              <a:rPr lang="ko-KR" altLang="en-US" sz="2000" b="1" dirty="0" smtClean="0"/>
              <a:t>대한 확률적</a:t>
            </a:r>
            <a:r>
              <a:rPr lang="en-US" altLang="ko-KR" sz="2000" b="1" dirty="0" smtClean="0"/>
              <a:t> </a:t>
            </a:r>
            <a:r>
              <a:rPr lang="ko-KR" altLang="en-US" sz="2000" b="1" dirty="0" smtClean="0"/>
              <a:t>모델링을 바탕으로 주파수 </a:t>
            </a:r>
            <a:r>
              <a:rPr lang="ko-KR" altLang="en-US" sz="2000" b="1" dirty="0" err="1" smtClean="0"/>
              <a:t>포화기준이</a:t>
            </a:r>
            <a:r>
              <a:rPr lang="ko-KR" altLang="en-US" sz="2000" b="1" dirty="0" smtClean="0"/>
              <a:t> 되는 실질 </a:t>
            </a:r>
            <a:r>
              <a:rPr lang="en-US" altLang="ko-KR" sz="2000" b="1" dirty="0"/>
              <a:t>RB </a:t>
            </a:r>
            <a:r>
              <a:rPr lang="ko-KR" altLang="en-US" sz="2000" b="1" dirty="0"/>
              <a:t>사용률에 대한 </a:t>
            </a:r>
            <a:r>
              <a:rPr lang="ko-KR" altLang="en-US" sz="2000" b="1" dirty="0" smtClean="0"/>
              <a:t>정규분포 도출 후</a:t>
            </a:r>
            <a:r>
              <a:rPr lang="en-US" altLang="ko-KR" sz="2000" b="1" dirty="0" smtClean="0"/>
              <a:t>, </a:t>
            </a:r>
            <a:r>
              <a:rPr lang="ko-KR" altLang="en-US" sz="2000" b="1" dirty="0"/>
              <a:t>이를 이용한 </a:t>
            </a:r>
            <a:r>
              <a:rPr lang="ko-KR" altLang="en-US" sz="2000" b="1" dirty="0" smtClean="0"/>
              <a:t>데이터 생성으로</a:t>
            </a:r>
            <a:r>
              <a:rPr lang="en-US" altLang="ko-KR" sz="2000" b="1" dirty="0" smtClean="0"/>
              <a:t> </a:t>
            </a:r>
            <a:r>
              <a:rPr lang="en-US" altLang="ko-KR" sz="2000" b="1" dirty="0"/>
              <a:t>LSTM(Long Short-Term Memory) </a:t>
            </a:r>
            <a:r>
              <a:rPr lang="ko-KR" altLang="en-US" sz="2000" b="1" dirty="0"/>
              <a:t>신경망 학습을 통해 미래의 실질 </a:t>
            </a:r>
            <a:r>
              <a:rPr lang="en-US" altLang="ko-KR" sz="2000" b="1" dirty="0"/>
              <a:t>RB </a:t>
            </a:r>
            <a:r>
              <a:rPr lang="ko-KR" altLang="en-US" sz="2000" b="1" dirty="0"/>
              <a:t>사용률을 </a:t>
            </a:r>
            <a:r>
              <a:rPr lang="ko-KR" altLang="en-US" sz="2000" b="1" dirty="0" smtClean="0"/>
              <a:t>예측하는 기술</a:t>
            </a:r>
            <a:endParaRPr lang="en-US" altLang="ko-KR" sz="2000" b="1" dirty="0" smtClean="0"/>
          </a:p>
          <a:p>
            <a:pPr marL="762000" lvl="1" indent="-285750" algn="just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</a:pPr>
            <a:endParaRPr lang="en-US" altLang="ko-KR" sz="2000" b="1" dirty="0"/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</a:pPr>
            <a:r>
              <a:rPr lang="ko-KR" altLang="en-US" sz="2000" b="1" dirty="0" smtClean="0"/>
              <a:t>목적 및 필요성</a:t>
            </a: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r>
              <a:rPr lang="ko-KR" altLang="en-US" sz="2000" b="1" dirty="0" smtClean="0"/>
              <a:t>현재 </a:t>
            </a:r>
            <a:r>
              <a:rPr lang="ko-KR" altLang="en-US" sz="2000" b="1" dirty="0"/>
              <a:t>국내 </a:t>
            </a:r>
            <a:r>
              <a:rPr lang="en-US" altLang="ko-KR" sz="2000" b="1" dirty="0"/>
              <a:t>LTE </a:t>
            </a:r>
            <a:r>
              <a:rPr lang="ko-KR" altLang="en-US" sz="2000" b="1" dirty="0"/>
              <a:t>주파수의 포화는 전국트래픽을 기준으로 판단하고 있으나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실제 이동통신 시스템은 셀 단위로 </a:t>
            </a:r>
            <a:r>
              <a:rPr lang="ko-KR" altLang="en-US" sz="2000" b="1" dirty="0" smtClean="0"/>
              <a:t>운용되므로 </a:t>
            </a:r>
            <a:r>
              <a:rPr lang="en-US" altLang="ko-KR" sz="2000" b="1" dirty="0" smtClean="0"/>
              <a:t>RB</a:t>
            </a:r>
            <a:r>
              <a:rPr lang="ko-KR" altLang="en-US" sz="2000" b="1" dirty="0" smtClean="0"/>
              <a:t> 사용률기반의 포화 </a:t>
            </a:r>
            <a:r>
              <a:rPr lang="ko-KR" altLang="en-US" sz="2000" b="1" dirty="0"/>
              <a:t>여부 판단 및 예측이 </a:t>
            </a:r>
            <a:r>
              <a:rPr lang="ko-KR" altLang="en-US" sz="2000" b="1" dirty="0" smtClean="0"/>
              <a:t>필요</a:t>
            </a: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endParaRPr lang="en-US" altLang="ko-KR" sz="2000" b="1" dirty="0" smtClean="0"/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</a:pPr>
            <a:r>
              <a:rPr lang="ko-KR" altLang="en-US" sz="2000" b="1" dirty="0" smtClean="0"/>
              <a:t>적용분야 및 기대효과</a:t>
            </a:r>
            <a:r>
              <a:rPr lang="en-US" altLang="ko-KR" sz="2000" b="1" dirty="0" smtClean="0"/>
              <a:t/>
            </a:r>
            <a:br>
              <a:rPr lang="en-US" altLang="ko-KR" sz="2000" b="1" dirty="0" smtClean="0"/>
            </a:br>
            <a:r>
              <a:rPr lang="ko-KR" altLang="en-US" sz="2000" b="1" dirty="0" smtClean="0"/>
              <a:t>셀 </a:t>
            </a:r>
            <a:r>
              <a:rPr lang="ko-KR" altLang="en-US" sz="2000" b="1" dirty="0"/>
              <a:t>단위 </a:t>
            </a:r>
            <a:r>
              <a:rPr lang="en-US" altLang="ko-KR" sz="2000" b="1" dirty="0"/>
              <a:t>RB </a:t>
            </a:r>
            <a:r>
              <a:rPr lang="ko-KR" altLang="en-US" sz="2000" b="1" dirty="0" smtClean="0"/>
              <a:t>사용률 기준으로 포화 시기 </a:t>
            </a:r>
            <a:r>
              <a:rPr lang="ko-KR" altLang="en-US" sz="2000" b="1" dirty="0"/>
              <a:t>전망하여 </a:t>
            </a:r>
            <a:r>
              <a:rPr lang="ko-KR" altLang="en-US" sz="2000" b="1" dirty="0" smtClean="0"/>
              <a:t>기지국 </a:t>
            </a:r>
            <a:r>
              <a:rPr lang="ko-KR" altLang="en-US" sz="2000" b="1" dirty="0"/>
              <a:t>증설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부하 분산 등의 선제적인 조치 또는 추가 주파수 확보 논의 등에 </a:t>
            </a:r>
            <a:r>
              <a:rPr lang="ko-KR" altLang="en-US" sz="2000" b="1" dirty="0" smtClean="0"/>
              <a:t>과학적 </a:t>
            </a:r>
            <a:r>
              <a:rPr lang="ko-KR" altLang="en-US" sz="2000" b="1" dirty="0"/>
              <a:t>근거로 </a:t>
            </a:r>
            <a:r>
              <a:rPr lang="ko-KR" altLang="en-US" sz="2000" b="1" dirty="0" smtClean="0"/>
              <a:t>활용 가능</a:t>
            </a:r>
            <a:endParaRPr lang="en-US" altLang="ko-KR" sz="2000" b="1" dirty="0" smtClean="0"/>
          </a:p>
          <a:p>
            <a:pPr marL="990600" lvl="2" indent="-276225">
              <a:spcBef>
                <a:spcPct val="20000"/>
              </a:spcBef>
              <a:buClr>
                <a:srgbClr val="3333CC"/>
              </a:buClr>
            </a:pPr>
            <a:endParaRPr lang="en-US" altLang="ko-KR" dirty="0"/>
          </a:p>
        </p:txBody>
      </p:sp>
      <p:sp>
        <p:nvSpPr>
          <p:cNvPr id="7" name="Text Box 2061"/>
          <p:cNvSpPr txBox="1">
            <a:spLocks noChangeArrowheads="1"/>
          </p:cNvSpPr>
          <p:nvPr/>
        </p:nvSpPr>
        <p:spPr bwMode="auto">
          <a:xfrm>
            <a:off x="6081713" y="6416675"/>
            <a:ext cx="30003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전파자원연구그룹</a:t>
            </a:r>
            <a:endParaRPr kumimoji="0" lang="ko-KR" altLang="en-US" sz="1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4000" y="1066688"/>
            <a:ext cx="8496000" cy="52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C0066"/>
              </a:buClr>
              <a:buFont typeface="굴림체" pitchFamily="49" charset="-127"/>
              <a:buChar char="▣"/>
              <a:defRPr/>
            </a:pPr>
            <a:r>
              <a:rPr lang="en-US" altLang="ko-KR" sz="2800" b="1" dirty="0">
                <a:solidFill>
                  <a:srgbClr val="CC0066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2800" b="1" dirty="0">
                <a:solidFill>
                  <a:srgbClr val="CC0066"/>
                </a:solidFill>
                <a:latin typeface="굴림" pitchFamily="50" charset="-127"/>
                <a:ea typeface="굴림" pitchFamily="50" charset="-127"/>
              </a:rPr>
              <a:t>기술이전 내용 및 범위</a:t>
            </a:r>
            <a:endParaRPr lang="en-US" altLang="ko-KR" sz="2800" b="1" dirty="0">
              <a:solidFill>
                <a:srgbClr val="CC0066"/>
              </a:solidFill>
              <a:latin typeface="굴림" pitchFamily="50" charset="-127"/>
              <a:ea typeface="굴림" pitchFamily="50" charset="-127"/>
            </a:endParaRPr>
          </a:p>
          <a:p>
            <a:pPr marL="714375" lvl="2">
              <a:spcBef>
                <a:spcPct val="20000"/>
              </a:spcBef>
              <a:buClr>
                <a:srgbClr val="3333CC"/>
              </a:buClr>
              <a:defRPr/>
            </a:pPr>
            <a:endParaRPr lang="en-US" altLang="ko-KR" sz="1600" b="1" dirty="0">
              <a:latin typeface="굴림" pitchFamily="50" charset="-127"/>
              <a:ea typeface="굴림" pitchFamily="50" charset="-127"/>
            </a:endParaRPr>
          </a:p>
          <a:p>
            <a:pPr marL="990600" lvl="2" indent="-276225">
              <a:spcBef>
                <a:spcPct val="20000"/>
              </a:spcBef>
              <a:buClr>
                <a:srgbClr val="3333CC"/>
              </a:buClr>
              <a:buFont typeface="Arial" pitchFamily="34" charset="0"/>
              <a:buChar char="•"/>
              <a:defRPr/>
            </a:pPr>
            <a:endParaRPr lang="en-US" altLang="ko-KR" sz="1600" dirty="0">
              <a:latin typeface="굴림" pitchFamily="50" charset="-127"/>
              <a:ea typeface="굴림" pitchFamily="50" charset="-127"/>
            </a:endParaRPr>
          </a:p>
          <a:p>
            <a:pPr marL="990600" lvl="2" indent="-723900">
              <a:spcBef>
                <a:spcPct val="20000"/>
              </a:spcBef>
              <a:buClr>
                <a:srgbClr val="3333CC"/>
              </a:buClr>
              <a:defRPr/>
            </a:pPr>
            <a:endParaRPr lang="en-US" altLang="ko-KR" sz="14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146" name="슬라이드 번호 개체 틀 4"/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73191622-21D6-4A59-9154-5E367913002C}" type="slidenum">
              <a:rPr lang="en-US" altLang="ko-KR" smtClean="0"/>
              <a:pPr eaLnBrk="1" hangingPunct="1"/>
              <a:t>4</a:t>
            </a:fld>
            <a:endParaRPr lang="en-US" altLang="ko-KR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58763"/>
            <a:ext cx="7162800" cy="519112"/>
          </a:xfrm>
          <a:noFill/>
        </p:spPr>
        <p:txBody>
          <a:bodyPr/>
          <a:lstStyle/>
          <a:p>
            <a:pPr eaLnBrk="1" hangingPunct="1"/>
            <a:r>
              <a:rPr lang="en-US" altLang="ko-KR" sz="2800" smtClean="0">
                <a:solidFill>
                  <a:srgbClr val="4D4D4D"/>
                </a:solidFill>
                <a:latin typeface="HY견명조" pitchFamily="18" charset="-127"/>
                <a:ea typeface="HY견명조" pitchFamily="18" charset="-127"/>
              </a:rPr>
              <a:t>2</a:t>
            </a:r>
            <a:r>
              <a:rPr lang="en-US" altLang="ko-KR" sz="2600" b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600" b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기술이전 내용 및 범위</a:t>
            </a:r>
          </a:p>
        </p:txBody>
      </p:sp>
      <p:sp>
        <p:nvSpPr>
          <p:cNvPr id="9" name="Text Box 2061"/>
          <p:cNvSpPr txBox="1">
            <a:spLocks noChangeArrowheads="1"/>
          </p:cNvSpPr>
          <p:nvPr/>
        </p:nvSpPr>
        <p:spPr bwMode="auto">
          <a:xfrm>
            <a:off x="6081713" y="6416675"/>
            <a:ext cx="30003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전파자원연구그룹</a:t>
            </a:r>
            <a:endParaRPr kumimoji="0" lang="ko-KR" altLang="en-US" sz="1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433890"/>
              </p:ext>
            </p:extLst>
          </p:nvPr>
        </p:nvGraphicFramePr>
        <p:xfrm>
          <a:off x="558353" y="1772816"/>
          <a:ext cx="8027294" cy="41044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13647">
                  <a:extLst>
                    <a:ext uri="{9D8B030D-6E8A-4147-A177-3AD203B41FA5}">
                      <a16:colId xmlns:a16="http://schemas.microsoft.com/office/drawing/2014/main" val="603449451"/>
                    </a:ext>
                  </a:extLst>
                </a:gridCol>
                <a:gridCol w="4013647">
                  <a:extLst>
                    <a:ext uri="{9D8B030D-6E8A-4147-A177-3AD203B41FA5}">
                      <a16:colId xmlns:a16="http://schemas.microsoft.com/office/drawing/2014/main" val="2724428982"/>
                    </a:ext>
                  </a:extLst>
                </a:gridCol>
              </a:tblGrid>
              <a:tr h="42391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RB </a:t>
                      </a:r>
                      <a:r>
                        <a:rPr lang="ko-KR" altLang="en-US" sz="2000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 분포 추정</a:t>
                      </a:r>
                      <a:endParaRPr lang="ko-KR" altLang="en-US" sz="2000" dirty="0">
                        <a:solidFill>
                          <a:srgbClr val="FFFFFF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가상 국소 실질 </a:t>
                      </a:r>
                      <a:r>
                        <a:rPr lang="en-US" altLang="ko-KR" sz="2000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RB </a:t>
                      </a:r>
                      <a:r>
                        <a:rPr lang="ko-KR" altLang="en-US" sz="2000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</a:t>
                      </a:r>
                      <a:endParaRPr lang="ko-KR" altLang="en-US" sz="2000" dirty="0">
                        <a:solidFill>
                          <a:srgbClr val="FFFFFF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734499"/>
                  </a:ext>
                </a:extLst>
              </a:tr>
              <a:tr h="1858696"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b="1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추정용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데이터 추출 알고리즘</a:t>
                      </a:r>
                      <a:endParaRPr lang="en-US" altLang="ko-KR" sz="1800" b="1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분포 </a:t>
                      </a:r>
                      <a:r>
                        <a:rPr lang="en-US" altLang="ko-KR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parameter 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계산식 및 도출 알고리즘</a:t>
                      </a:r>
                      <a:endParaRPr lang="ko-KR" altLang="en-US" sz="18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b="1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대역별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800" b="1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분위수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정규분포 </a:t>
                      </a:r>
                      <a:r>
                        <a:rPr lang="en-US" altLang="ko-KR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parameter 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계산식</a:t>
                      </a:r>
                      <a:endParaRPr lang="en-US" altLang="ko-KR" sz="1800" b="1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가상 국소 정의 방법</a:t>
                      </a:r>
                      <a:endParaRPr lang="en-US" altLang="ko-KR" sz="1800" b="1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b="1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대역별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가중치 및 가상 국소 실질 </a:t>
                      </a:r>
                      <a:r>
                        <a:rPr lang="en-US" altLang="ko-KR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RB 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 정규분포 </a:t>
                      </a:r>
                      <a:r>
                        <a:rPr lang="en-US" altLang="ko-KR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parameter 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계산식</a:t>
                      </a:r>
                      <a:endParaRPr lang="ko-KR" altLang="en-US" sz="18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757734"/>
                  </a:ext>
                </a:extLst>
              </a:tr>
              <a:tr h="4315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kern="1200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예측 신경망 학습</a:t>
                      </a:r>
                      <a:endParaRPr lang="ko-KR" altLang="en-US" sz="2000" b="1" kern="1200" dirty="0">
                        <a:solidFill>
                          <a:srgbClr val="FFFFFF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kern="1200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RB </a:t>
                      </a:r>
                      <a:r>
                        <a:rPr lang="ko-KR" altLang="en-US" sz="2000" b="1" kern="1200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  <a:cs typeface="+mn-cs"/>
                        </a:rPr>
                        <a:t>사용률 예측</a:t>
                      </a:r>
                      <a:endParaRPr lang="ko-KR" altLang="en-US" sz="2000" b="1" kern="1200" dirty="0">
                        <a:solidFill>
                          <a:srgbClr val="FFFFFF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439535"/>
                  </a:ext>
                </a:extLst>
              </a:tr>
              <a:tr h="1390269"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신경망 학습용 데이터 생성 및 전처리 알고리즘</a:t>
                      </a:r>
                      <a:endParaRPr lang="en-US" altLang="ko-KR" sz="1800" b="1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LSTM 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신경망 구성 방법 및 툴</a:t>
                      </a:r>
                      <a:endParaRPr lang="en-US" altLang="ko-KR" sz="1800" b="1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LSTM 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신경망 학습 방법 및 툴</a:t>
                      </a: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RB 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 </a:t>
                      </a:r>
                      <a:r>
                        <a:rPr lang="ko-KR" altLang="en-US" sz="1800" b="1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예측용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데이터 생성 방법 및 툴</a:t>
                      </a:r>
                      <a:endParaRPr lang="en-US" altLang="ko-KR" sz="1800" b="1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실질 </a:t>
                      </a:r>
                      <a:r>
                        <a:rPr lang="en-US" altLang="ko-KR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RB </a:t>
                      </a:r>
                      <a:r>
                        <a:rPr lang="ko-KR" altLang="en-US" sz="18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 예측 방법 및 툴</a:t>
                      </a:r>
                    </a:p>
                  </a:txBody>
                  <a:tcPr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152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322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1469" y="1077005"/>
            <a:ext cx="8496000" cy="52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C0066"/>
              </a:buClr>
              <a:buFont typeface="굴림체" pitchFamily="49" charset="-127"/>
              <a:buChar char="▣"/>
              <a:defRPr/>
            </a:pPr>
            <a:r>
              <a:rPr lang="ko-KR" altLang="en-US" sz="2800" b="1" dirty="0" smtClean="0">
                <a:solidFill>
                  <a:srgbClr val="CC0066"/>
                </a:solidFill>
                <a:latin typeface="굴림" pitchFamily="50" charset="-127"/>
                <a:ea typeface="굴림" pitchFamily="50" charset="-127"/>
              </a:rPr>
              <a:t> 기술 개발 현황</a:t>
            </a:r>
            <a:endParaRPr lang="en-US" altLang="ko-KR" sz="2800" b="1" dirty="0" smtClean="0">
              <a:solidFill>
                <a:srgbClr val="CC0066"/>
              </a:solidFill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r>
              <a:rPr lang="en-US" altLang="ko-KR" sz="2000" b="1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2000" b="1" dirty="0" err="1">
                <a:latin typeface="굴림" pitchFamily="50" charset="-127"/>
                <a:ea typeface="굴림" pitchFamily="50" charset="-127"/>
              </a:rPr>
              <a:t>기술성숙도</a:t>
            </a:r>
            <a:r>
              <a:rPr lang="en-US" altLang="ko-KR" sz="20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en-US" altLang="ko-KR" sz="2000" b="1" dirty="0" smtClean="0">
                <a:latin typeface="굴림" pitchFamily="50" charset="-127"/>
                <a:ea typeface="굴림" pitchFamily="50" charset="-127"/>
              </a:rPr>
              <a:t>TRL) </a:t>
            </a: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단계 </a:t>
            </a:r>
            <a:r>
              <a:rPr lang="en-US" altLang="ko-KR" sz="2000" b="1" dirty="0">
                <a:latin typeface="굴림" pitchFamily="50" charset="-127"/>
                <a:ea typeface="굴림" pitchFamily="50" charset="-127"/>
              </a:rPr>
              <a:t>:  (  5  )</a:t>
            </a:r>
            <a:r>
              <a:rPr lang="ko-KR" altLang="en-US" sz="2000" b="1" dirty="0" smtClean="0">
                <a:latin typeface="굴림" pitchFamily="50" charset="-127"/>
                <a:ea typeface="굴림" pitchFamily="50" charset="-127"/>
              </a:rPr>
              <a:t>단계</a:t>
            </a:r>
          </a:p>
          <a:p>
            <a:pPr marL="990600" lvl="2" indent="-276225">
              <a:spcBef>
                <a:spcPct val="20000"/>
              </a:spcBef>
              <a:buClr>
                <a:srgbClr val="3333CC"/>
              </a:buClr>
              <a:buFont typeface="Arial" pitchFamily="34" charset="0"/>
              <a:buChar char="•"/>
              <a:defRPr/>
            </a:pPr>
            <a:r>
              <a:rPr lang="en-US" altLang="ko-KR" sz="1600" b="1" dirty="0" smtClean="0">
                <a:latin typeface="굴림" pitchFamily="50" charset="-127"/>
                <a:ea typeface="굴림" pitchFamily="50" charset="-127"/>
              </a:rPr>
              <a:t>RB </a:t>
            </a:r>
            <a:r>
              <a:rPr lang="ko-KR" altLang="en-US" sz="1600" b="1" dirty="0" smtClean="0">
                <a:latin typeface="굴림" pitchFamily="50" charset="-127"/>
                <a:ea typeface="굴림" pitchFamily="50" charset="-127"/>
              </a:rPr>
              <a:t>사용률 예측 툴 개발 완료 및 튜닝 단계</a:t>
            </a:r>
            <a:endParaRPr lang="en-US" altLang="ko-KR" sz="1600" b="1" dirty="0">
              <a:latin typeface="굴림" pitchFamily="50" charset="-127"/>
              <a:ea typeface="굴림" pitchFamily="50" charset="-127"/>
            </a:endParaRPr>
          </a:p>
          <a:p>
            <a:pPr marL="990600" lvl="2" indent="-276225">
              <a:spcBef>
                <a:spcPct val="20000"/>
              </a:spcBef>
              <a:buClr>
                <a:srgbClr val="3333CC"/>
              </a:buClr>
              <a:buFont typeface="Arial" pitchFamily="34" charset="0"/>
              <a:buChar char="•"/>
              <a:defRPr/>
            </a:pPr>
            <a:endParaRPr lang="en-US" altLang="ko-KR" sz="1600" dirty="0">
              <a:latin typeface="굴림" pitchFamily="50" charset="-127"/>
              <a:ea typeface="굴림" pitchFamily="50" charset="-127"/>
            </a:endParaRPr>
          </a:p>
          <a:p>
            <a:pPr marL="990600" lvl="2" indent="-723900">
              <a:spcBef>
                <a:spcPct val="20000"/>
              </a:spcBef>
              <a:buClr>
                <a:srgbClr val="3333CC"/>
              </a:buClr>
              <a:defRPr/>
            </a:pPr>
            <a:endParaRPr lang="en-US" altLang="ko-KR" sz="1400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146" name="슬라이드 번호 개체 틀 4"/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73191622-21D6-4A59-9154-5E367913002C}" type="slidenum">
              <a:rPr lang="en-US" altLang="ko-KR" smtClean="0"/>
              <a:pPr eaLnBrk="1" hangingPunct="1"/>
              <a:t>5</a:t>
            </a:fld>
            <a:endParaRPr lang="en-US" altLang="ko-KR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58763"/>
            <a:ext cx="7162800" cy="519112"/>
          </a:xfrm>
          <a:noFill/>
        </p:spPr>
        <p:txBody>
          <a:bodyPr/>
          <a:lstStyle/>
          <a:p>
            <a:pPr eaLnBrk="1" hangingPunct="1"/>
            <a:r>
              <a:rPr lang="en-US" altLang="ko-KR" sz="2800" smtClean="0">
                <a:solidFill>
                  <a:srgbClr val="4D4D4D"/>
                </a:solidFill>
                <a:latin typeface="HY견명조" pitchFamily="18" charset="-127"/>
                <a:ea typeface="HY견명조" pitchFamily="18" charset="-127"/>
              </a:rPr>
              <a:t>2</a:t>
            </a:r>
            <a:r>
              <a:rPr lang="en-US" altLang="ko-KR" sz="2600" b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600" b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기술이전 내용 및 범위</a:t>
            </a:r>
          </a:p>
        </p:txBody>
      </p:sp>
      <p:sp>
        <p:nvSpPr>
          <p:cNvPr id="9" name="Text Box 2061"/>
          <p:cNvSpPr txBox="1">
            <a:spLocks noChangeArrowheads="1"/>
          </p:cNvSpPr>
          <p:nvPr/>
        </p:nvSpPr>
        <p:spPr bwMode="auto">
          <a:xfrm>
            <a:off x="6081713" y="6416675"/>
            <a:ext cx="30003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전파자원연구그룹</a:t>
            </a:r>
            <a:endParaRPr kumimoji="0" lang="ko-KR" altLang="en-US" sz="1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233" y="2310124"/>
            <a:ext cx="5651097" cy="402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4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슬라이드 번호 개체 틀 4"/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AD2BCC31-4034-4CE3-AFD2-85C4503C6308}" type="slidenum">
              <a:rPr lang="en-US" altLang="ko-KR" smtClean="0"/>
              <a:pPr eaLnBrk="1" hangingPunct="1"/>
              <a:t>6</a:t>
            </a:fld>
            <a:endParaRPr lang="en-US" altLang="ko-KR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58763"/>
            <a:ext cx="7162800" cy="519112"/>
          </a:xfrm>
          <a:noFill/>
        </p:spPr>
        <p:txBody>
          <a:bodyPr/>
          <a:lstStyle/>
          <a:p>
            <a:pPr eaLnBrk="1" hangingPunct="1"/>
            <a:r>
              <a:rPr lang="en-US" altLang="ko-KR" sz="2800" dirty="0" smtClean="0">
                <a:solidFill>
                  <a:srgbClr val="4D4D4D"/>
                </a:solidFill>
                <a:latin typeface="HY견명조" pitchFamily="18" charset="-127"/>
                <a:ea typeface="HY견명조" pitchFamily="18" charset="-127"/>
              </a:rPr>
              <a:t>3</a:t>
            </a:r>
            <a:r>
              <a:rPr lang="en-US" altLang="ko-KR" sz="2600" b="0" dirty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600" b="0" dirty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경쟁기술과 비교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4000" y="1074537"/>
            <a:ext cx="849600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C0066"/>
              </a:buClr>
              <a:buFont typeface="굴림체" pitchFamily="49" charset="-127"/>
              <a:buChar char="▣"/>
              <a:defRPr/>
            </a:pPr>
            <a:r>
              <a:rPr lang="en-US" altLang="ko-KR" sz="2800" b="1" dirty="0">
                <a:solidFill>
                  <a:srgbClr val="CC0066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2800" b="1" dirty="0" smtClean="0">
                <a:solidFill>
                  <a:srgbClr val="CC0066"/>
                </a:solidFill>
                <a:latin typeface="굴림" pitchFamily="50" charset="-127"/>
                <a:ea typeface="굴림" pitchFamily="50" charset="-127"/>
              </a:rPr>
              <a:t>기술의 특징 및 장점</a:t>
            </a:r>
            <a:endParaRPr lang="en-US" altLang="ko-KR" sz="2000" b="1" dirty="0" smtClean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endParaRPr lang="en-US" altLang="ko-KR" sz="2000" b="1" dirty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endParaRPr lang="en-US" altLang="ko-KR" sz="2000" b="1" dirty="0" smtClean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 Box 2061"/>
          <p:cNvSpPr txBox="1">
            <a:spLocks noChangeArrowheads="1"/>
          </p:cNvSpPr>
          <p:nvPr/>
        </p:nvSpPr>
        <p:spPr bwMode="auto">
          <a:xfrm>
            <a:off x="6081713" y="6416675"/>
            <a:ext cx="30003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전파자원연구그룹</a:t>
            </a:r>
            <a:endParaRPr kumimoji="0" lang="ko-KR" altLang="en-US" sz="1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574272"/>
              </p:ext>
            </p:extLst>
          </p:nvPr>
        </p:nvGraphicFramePr>
        <p:xfrm>
          <a:off x="765076" y="1696643"/>
          <a:ext cx="7613847" cy="2636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160">
                  <a:extLst>
                    <a:ext uri="{9D8B030D-6E8A-4147-A177-3AD203B41FA5}">
                      <a16:colId xmlns:a16="http://schemas.microsoft.com/office/drawing/2014/main" val="774182074"/>
                    </a:ext>
                  </a:extLst>
                </a:gridCol>
                <a:gridCol w="6192687">
                  <a:extLst>
                    <a:ext uri="{9D8B030D-6E8A-4147-A177-3AD203B41FA5}">
                      <a16:colId xmlns:a16="http://schemas.microsoft.com/office/drawing/2014/main" val="3307511709"/>
                    </a:ext>
                  </a:extLst>
                </a:gridCol>
              </a:tblGrid>
              <a:tr h="5977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RB </a:t>
                      </a:r>
                      <a:r>
                        <a:rPr lang="ko-KR" altLang="en-US" sz="2000" b="1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 분포 추정</a:t>
                      </a:r>
                      <a:endParaRPr lang="ko-KR" altLang="en-US" sz="2000" b="1" dirty="0">
                        <a:solidFill>
                          <a:srgbClr val="FFFFFF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수집 데이터 근거로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LTE </a:t>
                      </a:r>
                      <a:r>
                        <a:rPr lang="ko-KR" altLang="en-US" sz="1800" b="1" dirty="0" err="1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최번시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RB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사용률의 분포 특성을 반영하여 광범위한 적용 가능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744628"/>
                  </a:ext>
                </a:extLst>
              </a:tr>
              <a:tr h="95609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가상 국소</a:t>
                      </a:r>
                      <a:endParaRPr lang="ko-KR" altLang="en-US" sz="2000" b="1" dirty="0">
                        <a:solidFill>
                          <a:srgbClr val="FFFFFF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여러 대역으로 걸쳐있는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LTE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주파수 자원 전체의 포화 여부를 판별할 수 있는 가상 국소 개념을 정립하여 매월 정규분포를 따르는 하나의 확률변수로 포화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분석 가능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450320"/>
                  </a:ext>
                </a:extLst>
              </a:tr>
              <a:tr h="97940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LSTM</a:t>
                      </a:r>
                      <a:br>
                        <a:rPr lang="en-US" altLang="ko-KR" sz="2000" b="1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2000" b="1" baseline="0" dirty="0" smtClean="0">
                          <a:solidFill>
                            <a:srgbClr val="FFFFFF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신경망</a:t>
                      </a:r>
                      <a:endParaRPr lang="ko-KR" altLang="en-US" sz="2000" b="1" dirty="0">
                        <a:solidFill>
                          <a:srgbClr val="FFFFFF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월별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RB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사용률의 불규칙한 변동을 학습하여 미래를 예측할 수 있도록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LSTM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신경망을 도입했으며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도출된 정규분포를 통해 데이터를 생성하여 신경망 학습에 활용 가능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669868"/>
                  </a:ext>
                </a:extLst>
              </a:tr>
            </a:tbl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24000" y="4481513"/>
            <a:ext cx="8496000" cy="1908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C0066"/>
              </a:buClr>
              <a:buFont typeface="굴림체" pitchFamily="49" charset="-127"/>
              <a:buChar char="▣"/>
              <a:defRPr/>
            </a:pPr>
            <a:r>
              <a:rPr lang="en-US" altLang="ko-KR" sz="2800" b="1" dirty="0">
                <a:solidFill>
                  <a:srgbClr val="CC0066"/>
                </a:solidFill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2800" b="1" dirty="0" smtClean="0">
                <a:solidFill>
                  <a:srgbClr val="CC0066"/>
                </a:solidFill>
                <a:latin typeface="굴림" pitchFamily="50" charset="-127"/>
                <a:ea typeface="굴림" pitchFamily="50" charset="-127"/>
              </a:rPr>
              <a:t>기술 동향</a:t>
            </a:r>
            <a:endParaRPr lang="en-US" altLang="ko-KR" sz="2000" b="1" dirty="0" smtClean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논문으로 발표된 주파수 </a:t>
            </a:r>
            <a:r>
              <a:rPr lang="ko-KR" altLang="en-US" sz="2000" b="1" dirty="0" err="1" smtClean="0">
                <a:latin typeface="굴림" pitchFamily="50" charset="-127"/>
                <a:ea typeface="굴림" pitchFamily="50" charset="-127"/>
              </a:rPr>
              <a:t>포화시기</a:t>
            </a:r>
            <a:r>
              <a:rPr lang="ko-KR" altLang="en-US" sz="2000" b="1" dirty="0" smtClean="0">
                <a:latin typeface="굴림" pitchFamily="50" charset="-127"/>
                <a:ea typeface="굴림" pitchFamily="50" charset="-127"/>
              </a:rPr>
              <a:t> 예측 기술은</a:t>
            </a:r>
            <a:r>
              <a:rPr lang="en-US" altLang="ko-KR" sz="2000" b="1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en-US" altLang="ko-KR" sz="2000" b="1" dirty="0">
                <a:latin typeface="굴림" pitchFamily="50" charset="-127"/>
                <a:ea typeface="굴림" pitchFamily="50" charset="-127"/>
              </a:rPr>
              <a:t>AT&amp;T</a:t>
            </a: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가 제시한 스펙트럼 지수를 이용한 방법이 유일한 것으로 조사됨</a:t>
            </a:r>
            <a:endParaRPr lang="en-US" altLang="ko-KR" sz="2000" b="1" dirty="0" smtClean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국내외적으로 이동통신사를 상대로 주파수 </a:t>
            </a:r>
            <a:r>
              <a:rPr lang="ko-KR" altLang="en-US" sz="2000" b="1" dirty="0" err="1">
                <a:latin typeface="굴림" pitchFamily="50" charset="-127"/>
                <a:ea typeface="굴림" pitchFamily="50" charset="-127"/>
              </a:rPr>
              <a:t>포화시기</a:t>
            </a: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 예측 기술 및 서비스는 하지 않는 것으로 파악</a:t>
            </a:r>
            <a:endParaRPr lang="en-US" altLang="ko-KR" sz="2000" b="1" dirty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endParaRPr lang="en-US" altLang="ko-KR" sz="2000" b="1" dirty="0" smtClean="0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번호 개체 틀 4"/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96D4679F-936A-4F7D-9E78-25F938FDA133}" type="slidenum">
              <a:rPr lang="en-US" altLang="ko-KR" smtClean="0"/>
              <a:pPr eaLnBrk="1" hangingPunct="1"/>
              <a:t>7</a:t>
            </a:fld>
            <a:endParaRPr lang="en-US" altLang="ko-KR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58763"/>
            <a:ext cx="7162800" cy="519112"/>
          </a:xfrm>
          <a:noFill/>
        </p:spPr>
        <p:txBody>
          <a:bodyPr/>
          <a:lstStyle/>
          <a:p>
            <a:pPr eaLnBrk="1" hangingPunct="1"/>
            <a:r>
              <a:rPr lang="en-US" altLang="ko-KR" sz="2800" dirty="0" smtClean="0">
                <a:solidFill>
                  <a:srgbClr val="4D4D4D"/>
                </a:solidFill>
                <a:latin typeface="HY견명조" pitchFamily="18" charset="-127"/>
                <a:ea typeface="HY견명조" pitchFamily="18" charset="-127"/>
              </a:rPr>
              <a:t>4</a:t>
            </a:r>
            <a:r>
              <a:rPr lang="en-US" altLang="ko-KR" sz="2600" b="0" dirty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600" b="0" dirty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기술의 사업성</a:t>
            </a:r>
          </a:p>
        </p:txBody>
      </p:sp>
      <p:sp>
        <p:nvSpPr>
          <p:cNvPr id="8" name="Text Box 2061"/>
          <p:cNvSpPr txBox="1">
            <a:spLocks noChangeArrowheads="1"/>
          </p:cNvSpPr>
          <p:nvPr/>
        </p:nvSpPr>
        <p:spPr bwMode="auto">
          <a:xfrm>
            <a:off x="6081713" y="6416675"/>
            <a:ext cx="30003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전파자원연구그룹</a:t>
            </a:r>
            <a:endParaRPr kumimoji="0" lang="ko-KR" altLang="en-US" sz="1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24000" y="1077005"/>
            <a:ext cx="8496000" cy="52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C0066"/>
              </a:buClr>
              <a:buFont typeface="굴림체" pitchFamily="49" charset="-127"/>
              <a:buChar char="▣"/>
              <a:defRPr/>
            </a:pPr>
            <a:r>
              <a:rPr lang="ko-KR" altLang="en-US" sz="2800" b="1" dirty="0" smtClean="0">
                <a:solidFill>
                  <a:srgbClr val="CC0066"/>
                </a:solidFill>
                <a:latin typeface="굴림" pitchFamily="50" charset="-127"/>
                <a:ea typeface="굴림" pitchFamily="50" charset="-127"/>
              </a:rPr>
              <a:t> 기술의 사업성</a:t>
            </a:r>
            <a:endParaRPr lang="en-US" altLang="ko-KR" sz="2800" b="1" dirty="0" smtClean="0">
              <a:solidFill>
                <a:srgbClr val="CC0066"/>
              </a:solidFill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r>
              <a:rPr lang="ko-KR" altLang="en-US" sz="2000" b="1" dirty="0" smtClean="0">
                <a:latin typeface="굴림" pitchFamily="50" charset="-127"/>
                <a:ea typeface="굴림" pitchFamily="50" charset="-127"/>
              </a:rPr>
              <a:t>예상 </a:t>
            </a: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제품</a:t>
            </a:r>
            <a:r>
              <a:rPr lang="en-US" altLang="ko-KR" sz="2000" b="1" dirty="0">
                <a:latin typeface="굴림" pitchFamily="50" charset="-127"/>
                <a:ea typeface="굴림" pitchFamily="50" charset="-127"/>
              </a:rPr>
              <a:t>/</a:t>
            </a: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서비스의 </a:t>
            </a:r>
            <a:r>
              <a:rPr lang="ko-KR" altLang="en-US" sz="2000" b="1" dirty="0" smtClean="0">
                <a:latin typeface="굴림" pitchFamily="50" charset="-127"/>
                <a:ea typeface="굴림" pitchFamily="50" charset="-127"/>
              </a:rPr>
              <a:t>속성</a:t>
            </a:r>
            <a:r>
              <a:rPr lang="en-US" altLang="ko-KR" sz="2000" b="1" dirty="0"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000" b="1" dirty="0">
                <a:latin typeface="굴림" pitchFamily="50" charset="-127"/>
                <a:ea typeface="굴림" pitchFamily="50" charset="-127"/>
              </a:rPr>
            </a:br>
            <a:r>
              <a:rPr lang="en-US" altLang="ko-KR" sz="2000" b="1" dirty="0" smtClean="0">
                <a:latin typeface="굴림" pitchFamily="50" charset="-127"/>
                <a:ea typeface="굴림" pitchFamily="50" charset="-127"/>
              </a:rPr>
              <a:t/>
            </a:r>
            <a:br>
              <a:rPr lang="en-US" altLang="ko-KR" sz="2000" b="1" dirty="0" smtClean="0">
                <a:latin typeface="굴림" pitchFamily="50" charset="-127"/>
                <a:ea typeface="굴림" pitchFamily="50" charset="-127"/>
              </a:rPr>
            </a:br>
            <a:endParaRPr lang="en-US" altLang="ko-KR" sz="2000" b="1" dirty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endParaRPr lang="en-US" altLang="ko-KR" sz="2000" b="1" dirty="0" smtClean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endParaRPr lang="en-US" altLang="ko-KR" sz="2000" b="1" dirty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endParaRPr lang="en-US" altLang="ko-KR" sz="2000" b="1" dirty="0" smtClean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endParaRPr lang="en-US" altLang="ko-KR" sz="2000" b="1" dirty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endParaRPr lang="en-US" altLang="ko-KR" sz="2000" b="1" dirty="0" smtClean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endParaRPr lang="en-US" altLang="ko-KR" sz="2000" b="1" dirty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endParaRPr lang="en-US" altLang="ko-KR" sz="1200" b="1" dirty="0" smtClean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r>
              <a:rPr lang="ko-KR" altLang="en-US" sz="2000" b="1" dirty="0" smtClean="0">
                <a:latin typeface="굴림" pitchFamily="50" charset="-127"/>
                <a:ea typeface="굴림" pitchFamily="50" charset="-127"/>
              </a:rPr>
              <a:t>상용화의 </a:t>
            </a: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애로점과 극복</a:t>
            </a:r>
            <a:r>
              <a:rPr lang="en-US" altLang="ko-KR" sz="20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개선</a:t>
            </a:r>
            <a:r>
              <a:rPr lang="en-US" altLang="ko-KR" sz="2000" b="1" dirty="0">
                <a:latin typeface="굴림" pitchFamily="50" charset="-127"/>
                <a:ea typeface="굴림" pitchFamily="50" charset="-127"/>
              </a:rPr>
              <a:t>)</a:t>
            </a: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방안</a:t>
            </a:r>
            <a:endParaRPr lang="en-US" altLang="ko-KR" sz="2000" b="1" dirty="0">
              <a:latin typeface="굴림" pitchFamily="50" charset="-127"/>
              <a:ea typeface="굴림" pitchFamily="50" charset="-127"/>
            </a:endParaRPr>
          </a:p>
          <a:p>
            <a:pPr marL="990600" lvl="2" indent="-723900">
              <a:spcBef>
                <a:spcPct val="20000"/>
              </a:spcBef>
              <a:buClr>
                <a:srgbClr val="3333CC"/>
              </a:buClr>
              <a:defRPr/>
            </a:pPr>
            <a:endParaRPr lang="en-US" altLang="ko-KR" sz="1400" dirty="0"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997733"/>
              </p:ext>
            </p:extLst>
          </p:nvPr>
        </p:nvGraphicFramePr>
        <p:xfrm>
          <a:off x="313135" y="2003443"/>
          <a:ext cx="8517730" cy="2962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162">
                  <a:extLst>
                    <a:ext uri="{9D8B030D-6E8A-4147-A177-3AD203B41FA5}">
                      <a16:colId xmlns:a16="http://schemas.microsoft.com/office/drawing/2014/main" val="2053068161"/>
                    </a:ext>
                  </a:extLst>
                </a:gridCol>
                <a:gridCol w="800423">
                  <a:extLst>
                    <a:ext uri="{9D8B030D-6E8A-4147-A177-3AD203B41FA5}">
                      <a16:colId xmlns:a16="http://schemas.microsoft.com/office/drawing/2014/main" val="73845776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104751547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3417911713"/>
                    </a:ext>
                  </a:extLst>
                </a:gridCol>
                <a:gridCol w="1090513">
                  <a:extLst>
                    <a:ext uri="{9D8B030D-6E8A-4147-A177-3AD203B41FA5}">
                      <a16:colId xmlns:a16="http://schemas.microsoft.com/office/drawing/2014/main" val="4055026395"/>
                    </a:ext>
                  </a:extLst>
                </a:gridCol>
              </a:tblGrid>
              <a:tr h="63346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예상 제품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sz="1400" b="1" kern="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서비스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예상단가</a:t>
                      </a:r>
                      <a:endParaRPr lang="ko-KR" altLang="en-US" sz="1400" b="1" kern="0" spc="0" dirty="0">
                        <a:solidFill>
                          <a:srgbClr val="FFFF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천원</a:t>
                      </a:r>
                      <a:r>
                        <a:rPr lang="en-US" altLang="ko-KR" sz="1400" b="1" kern="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FFFF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이전기술의</a:t>
                      </a:r>
                      <a:endParaRPr lang="ko-KR" altLang="en-US" sz="1400" b="1" kern="0" spc="0" dirty="0">
                        <a:solidFill>
                          <a:srgbClr val="FFFF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비중</a:t>
                      </a:r>
                      <a:r>
                        <a:rPr lang="en-US" altLang="ko-KR" sz="1400" b="1" kern="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  <a:endParaRPr lang="ko-KR" altLang="en-US" sz="1400" b="1" kern="0" spc="0" dirty="0">
                        <a:solidFill>
                          <a:srgbClr val="FFFF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잠</a:t>
                      </a:r>
                      <a:r>
                        <a:rPr lang="ko-KR" altLang="en-US" sz="1400" b="1" kern="0" spc="-4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재적</a:t>
                      </a:r>
                      <a:r>
                        <a:rPr lang="en-US" altLang="ko-KR" sz="1400" b="1" kern="0" spc="-4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sz="1400" b="1" kern="0" spc="-4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현재적 경쟁자와 가격</a:t>
                      </a:r>
                      <a:r>
                        <a:rPr lang="en-US" altLang="ko-KR" sz="1400" b="1" kern="0" spc="-4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  <a:r>
                        <a:rPr lang="ko-KR" altLang="en-US" sz="1400" b="1" kern="0" spc="-4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시장 등에서 경쟁상 유리한 점</a:t>
                      </a:r>
                      <a:endParaRPr lang="ko-KR" altLang="en-US" sz="1400" b="1" kern="0" spc="0" dirty="0">
                        <a:solidFill>
                          <a:srgbClr val="FFFF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8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판매 가능 시기</a:t>
                      </a:r>
                      <a:endParaRPr lang="ko-KR" altLang="en-US" sz="1400" b="1" kern="0" spc="0" dirty="0">
                        <a:solidFill>
                          <a:srgbClr val="FFFF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64679"/>
                  </a:ext>
                </a:extLst>
              </a:tr>
              <a:tr h="20722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LTE RB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 예측 </a:t>
                      </a: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S/W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10,000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80%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175260" marR="0" indent="-17526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a.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가격경쟁력면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본 제품은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LTE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망 품질 평가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S/W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시장에 신규로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진출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하는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것으로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LTE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품질평가를 하는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DM (Diagnostic Monitor) S/W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에 비하면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약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50%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싼 수준으로 가격경쟁력은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있는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것으로 판단되고 있음</a:t>
                      </a:r>
                    </a:p>
                    <a:p>
                      <a:pPr marL="193040" marR="0" indent="-19304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b.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시장환경면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: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LTE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망 품질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S/W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시장의 주요고객인 이동통신사들의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LTE RB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 예측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S/W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에 대한 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대량구매는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없을 것으로 판단되고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각 이동통신사별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 copy 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수준으로 구매 수요가 있을 것으로 예상됨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2019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 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</a:t>
                      </a: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Q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33206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1347"/>
              </p:ext>
            </p:extLst>
          </p:nvPr>
        </p:nvGraphicFramePr>
        <p:xfrm>
          <a:off x="304800" y="5366266"/>
          <a:ext cx="8517731" cy="98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9313">
                  <a:extLst>
                    <a:ext uri="{9D8B030D-6E8A-4147-A177-3AD203B41FA5}">
                      <a16:colId xmlns:a16="http://schemas.microsoft.com/office/drawing/2014/main" val="2053068161"/>
                    </a:ext>
                  </a:extLst>
                </a:gridCol>
                <a:gridCol w="4558418">
                  <a:extLst>
                    <a:ext uri="{9D8B030D-6E8A-4147-A177-3AD203B41FA5}">
                      <a16:colId xmlns:a16="http://schemas.microsoft.com/office/drawing/2014/main" val="738457763"/>
                    </a:ext>
                  </a:extLst>
                </a:gridCol>
              </a:tblGrid>
              <a:tr h="1725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10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애로점</a:t>
                      </a:r>
                      <a:endParaRPr lang="ko-KR" altLang="en-US" sz="1400" kern="0" spc="0" dirty="0">
                        <a:solidFill>
                          <a:srgbClr val="FFFF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10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극복</a:t>
                      </a:r>
                      <a:r>
                        <a:rPr lang="en-US" altLang="ko-KR" sz="1400" kern="10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400" kern="10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개선</a:t>
                      </a:r>
                      <a:r>
                        <a:rPr lang="en-US" altLang="ko-KR" sz="1400" kern="10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r>
                        <a:rPr lang="ko-KR" altLang="en-US" sz="1400" kern="100" spc="0" dirty="0">
                          <a:solidFill>
                            <a:srgbClr val="FFFFFF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방안</a:t>
                      </a:r>
                      <a:endParaRPr lang="ko-KR" altLang="en-US" sz="1400" kern="0" spc="0" dirty="0">
                        <a:solidFill>
                          <a:srgbClr val="FFFFFF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64679"/>
                  </a:ext>
                </a:extLst>
              </a:tr>
              <a:tr h="610193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당 기술은 범용 제품을 개발하는 것이 아니라</a:t>
                      </a:r>
                      <a:r>
                        <a:rPr lang="en-US" altLang="ko-KR" sz="1200" b="1" kern="10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  <a:br>
                        <a:rPr lang="en-US" altLang="ko-KR" sz="1200" b="1" kern="10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1200" b="1" kern="10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주파수 </a:t>
                      </a:r>
                      <a:r>
                        <a:rPr lang="ko-KR" alt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문제의 솔루션 기술로 상용화에 어려움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지속적으로 </a:t>
                      </a:r>
                      <a:r>
                        <a:rPr lang="ko-KR" altLang="en-US" sz="1200" b="1" kern="10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학습기반의</a:t>
                      </a:r>
                      <a:r>
                        <a:rPr lang="ko-KR" alt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altLang="ko-KR" sz="1200" b="1" kern="10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LTE </a:t>
                      </a:r>
                      <a:r>
                        <a:rPr lang="en-US" altLang="ko-KR" sz="1200" b="1" kern="10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RB </a:t>
                      </a:r>
                      <a:r>
                        <a:rPr lang="ko-KR" altLang="en-US" sz="1200" b="1" kern="10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사용률 </a:t>
                      </a:r>
                      <a:r>
                        <a:rPr lang="ko-KR" altLang="en-US" sz="1200" b="1" kern="100" spc="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예측기술을</a:t>
                      </a:r>
                      <a:r>
                        <a:rPr lang="ko-KR" alt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연구하여</a:t>
                      </a:r>
                      <a:r>
                        <a:rPr lang="en-US" altLang="ko-KR" sz="1200" b="1" kern="10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200" b="1" kern="10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예측 </a:t>
                      </a:r>
                      <a:r>
                        <a:rPr lang="ko-KR" alt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정확도는 높여</a:t>
                      </a:r>
                      <a:r>
                        <a:rPr lang="en-US" altLang="ko-KR" sz="1200" b="1" kern="10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200" b="1" kern="10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예측신뢰도를 향상시킬 예정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033206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슬라이드 번호 개체 틀 4"/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05A26D94-B7BF-4F86-8D6A-0D4F21BC6F4C}" type="slidenum">
              <a:rPr lang="en-US" altLang="ko-KR" smtClean="0"/>
              <a:pPr eaLnBrk="1" hangingPunct="1"/>
              <a:t>8</a:t>
            </a:fld>
            <a:endParaRPr lang="en-US" altLang="ko-KR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57175"/>
            <a:ext cx="7162800" cy="522288"/>
          </a:xfrm>
          <a:noFill/>
        </p:spPr>
        <p:txBody>
          <a:bodyPr/>
          <a:lstStyle/>
          <a:p>
            <a:pPr eaLnBrk="1" hangingPunct="1"/>
            <a:r>
              <a:rPr lang="en-US" altLang="ko-KR" sz="2800" smtClean="0">
                <a:solidFill>
                  <a:srgbClr val="4D4D4D"/>
                </a:solidFill>
                <a:latin typeface="HY견명조" pitchFamily="18" charset="-127"/>
                <a:ea typeface="HY견명조" pitchFamily="18" charset="-127"/>
              </a:rPr>
              <a:t>5</a:t>
            </a:r>
            <a:r>
              <a:rPr lang="en-US" altLang="ko-KR" sz="2600" b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2600" b="0" smtClean="0">
                <a:solidFill>
                  <a:srgbClr val="4D4D4D"/>
                </a:solidFill>
                <a:latin typeface="HY헤드라인M" pitchFamily="18" charset="-127"/>
                <a:ea typeface="HY헤드라인M" pitchFamily="18" charset="-127"/>
              </a:rPr>
              <a:t>국내외 시장 동향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4000" y="1074739"/>
            <a:ext cx="8496000" cy="52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CC0066"/>
              </a:buClr>
              <a:buFont typeface="굴림체" pitchFamily="49" charset="-127"/>
              <a:buChar char="▣"/>
              <a:defRPr/>
            </a:pPr>
            <a:r>
              <a:rPr lang="ko-KR" altLang="en-US" sz="2800" b="1" dirty="0" smtClean="0">
                <a:solidFill>
                  <a:srgbClr val="CC0066"/>
                </a:solidFill>
                <a:latin typeface="굴림" pitchFamily="50" charset="-127"/>
                <a:ea typeface="굴림" pitchFamily="50" charset="-127"/>
              </a:rPr>
              <a:t> 시장 동향</a:t>
            </a:r>
            <a:endParaRPr lang="en-US" altLang="ko-KR" sz="2800" b="1" dirty="0">
              <a:solidFill>
                <a:srgbClr val="CC0066"/>
              </a:solidFill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r>
              <a:rPr lang="en-US" altLang="ko-KR" sz="2000" b="1" dirty="0"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벤더</a:t>
            </a:r>
            <a:r>
              <a:rPr lang="en-US" altLang="ko-KR" sz="20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2000" b="1" dirty="0">
                <a:latin typeface="굴림" pitchFamily="50" charset="-127"/>
                <a:ea typeface="굴림" pitchFamily="50" charset="-127"/>
              </a:rPr>
              <a:t>기업체</a:t>
            </a:r>
            <a:r>
              <a:rPr lang="en-US" altLang="ko-KR" sz="2000" b="1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2000" b="1" dirty="0" smtClean="0">
                <a:latin typeface="굴림" pitchFamily="50" charset="-127"/>
                <a:ea typeface="굴림" pitchFamily="50" charset="-127"/>
              </a:rPr>
              <a:t>현황</a:t>
            </a:r>
            <a:endParaRPr lang="en-US" altLang="ko-KR" sz="2000" b="1" dirty="0">
              <a:latin typeface="굴림" pitchFamily="50" charset="-127"/>
              <a:ea typeface="굴림" pitchFamily="50" charset="-127"/>
            </a:endParaRPr>
          </a:p>
          <a:p>
            <a:pPr marL="990600" lvl="2" indent="-276225">
              <a:spcBef>
                <a:spcPct val="20000"/>
              </a:spcBef>
              <a:buClr>
                <a:srgbClr val="3333CC"/>
              </a:buClr>
              <a:buFont typeface="Arial" pitchFamily="34" charset="0"/>
              <a:buChar char="•"/>
              <a:defRPr/>
            </a:pPr>
            <a:r>
              <a:rPr lang="ko-KR" altLang="en-US" dirty="0">
                <a:latin typeface="굴림" pitchFamily="50" charset="-127"/>
                <a:ea typeface="굴림" pitchFamily="50" charset="-127"/>
              </a:rPr>
              <a:t>현재까지 </a:t>
            </a:r>
            <a:r>
              <a:rPr lang="ko-KR" altLang="en-US" dirty="0" err="1">
                <a:latin typeface="굴림" pitchFamily="50" charset="-127"/>
                <a:ea typeface="굴림" pitchFamily="50" charset="-127"/>
              </a:rPr>
              <a:t>학습기반의</a:t>
            </a:r>
            <a:r>
              <a:rPr lang="ko-KR" altLang="en-US" dirty="0">
                <a:latin typeface="굴림" pitchFamily="50" charset="-127"/>
                <a:ea typeface="굴림" pitchFamily="50" charset="-127"/>
              </a:rPr>
              <a:t> 주파수 </a:t>
            </a:r>
            <a:r>
              <a:rPr lang="ko-KR" altLang="en-US" dirty="0" err="1">
                <a:latin typeface="굴림" pitchFamily="50" charset="-127"/>
                <a:ea typeface="굴림" pitchFamily="50" charset="-127"/>
              </a:rPr>
              <a:t>포화시기</a:t>
            </a:r>
            <a:r>
              <a:rPr lang="ko-KR" altLang="en-US" dirty="0"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dirty="0" err="1">
                <a:latin typeface="굴림" pitchFamily="50" charset="-127"/>
                <a:ea typeface="굴림" pitchFamily="50" charset="-127"/>
              </a:rPr>
              <a:t>예측방법을</a:t>
            </a:r>
            <a:r>
              <a:rPr lang="ko-KR" altLang="en-US" dirty="0">
                <a:latin typeface="굴림" pitchFamily="50" charset="-127"/>
                <a:ea typeface="굴림" pitchFamily="50" charset="-127"/>
              </a:rPr>
              <a:t> 발표한 벤더들은 없는 것으로 </a:t>
            </a: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파악</a:t>
            </a:r>
            <a:endParaRPr lang="en-US" altLang="ko-KR" dirty="0" smtClean="0">
              <a:latin typeface="굴림" pitchFamily="50" charset="-127"/>
              <a:ea typeface="굴림" pitchFamily="50" charset="-127"/>
            </a:endParaRPr>
          </a:p>
          <a:p>
            <a:pPr marL="990600" lvl="2" indent="-276225">
              <a:spcBef>
                <a:spcPct val="20000"/>
              </a:spcBef>
              <a:buClr>
                <a:srgbClr val="3333CC"/>
              </a:buClr>
              <a:buFont typeface="Arial" pitchFamily="34" charset="0"/>
              <a:buChar char="•"/>
              <a:defRPr/>
            </a:pPr>
            <a:r>
              <a:rPr lang="ko-KR" altLang="en-US" dirty="0">
                <a:latin typeface="굴림" pitchFamily="50" charset="-127"/>
                <a:ea typeface="굴림" pitchFamily="50" charset="-127"/>
              </a:rPr>
              <a:t>국내 이동통신 가입자를 확보한 사업자도 </a:t>
            </a:r>
            <a:r>
              <a:rPr lang="ko-KR" altLang="en-US" dirty="0" err="1">
                <a:latin typeface="굴림" pitchFamily="50" charset="-127"/>
                <a:ea typeface="굴림" pitchFamily="50" charset="-127"/>
              </a:rPr>
              <a:t>학습기반의</a:t>
            </a:r>
            <a:r>
              <a:rPr lang="ko-KR" altLang="en-US" dirty="0">
                <a:latin typeface="굴림" pitchFamily="50" charset="-127"/>
                <a:ea typeface="굴림" pitchFamily="50" charset="-127"/>
              </a:rPr>
              <a:t> 주파수 </a:t>
            </a:r>
            <a:r>
              <a:rPr lang="ko-KR" altLang="en-US" dirty="0" err="1">
                <a:latin typeface="굴림" pitchFamily="50" charset="-127"/>
                <a:ea typeface="굴림" pitchFamily="50" charset="-127"/>
              </a:rPr>
              <a:t>포화시기</a:t>
            </a:r>
            <a:r>
              <a:rPr lang="ko-KR" altLang="en-US" dirty="0"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dirty="0" err="1">
                <a:latin typeface="굴림" pitchFamily="50" charset="-127"/>
                <a:ea typeface="굴림" pitchFamily="50" charset="-127"/>
              </a:rPr>
              <a:t>예측방법을</a:t>
            </a:r>
            <a:r>
              <a:rPr lang="ko-KR" altLang="en-US" dirty="0">
                <a:latin typeface="굴림" pitchFamily="50" charset="-127"/>
                <a:ea typeface="굴림" pitchFamily="50" charset="-127"/>
              </a:rPr>
              <a:t> 개발하지 않은 </a:t>
            </a: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상태임</a:t>
            </a:r>
            <a:endParaRPr lang="en-US" altLang="ko-KR" dirty="0" smtClean="0">
              <a:latin typeface="굴림" pitchFamily="50" charset="-127"/>
              <a:ea typeface="굴림" pitchFamily="50" charset="-127"/>
            </a:endParaRPr>
          </a:p>
          <a:p>
            <a:pPr marL="990600" lvl="2" indent="-276225">
              <a:spcBef>
                <a:spcPct val="20000"/>
              </a:spcBef>
              <a:buClr>
                <a:srgbClr val="3333CC"/>
              </a:buClr>
              <a:buFont typeface="Arial" pitchFamily="34" charset="0"/>
              <a:buChar char="•"/>
              <a:defRPr/>
            </a:pPr>
            <a:endParaRPr lang="en-US" altLang="ko-KR" dirty="0" smtClean="0">
              <a:latin typeface="굴림" pitchFamily="50" charset="-127"/>
              <a:ea typeface="굴림" pitchFamily="50" charset="-127"/>
            </a:endParaRPr>
          </a:p>
          <a:p>
            <a:pPr marL="990600" lvl="2" indent="-276225">
              <a:spcBef>
                <a:spcPct val="20000"/>
              </a:spcBef>
              <a:buClr>
                <a:srgbClr val="3333CC"/>
              </a:buClr>
              <a:buFont typeface="Arial" pitchFamily="34" charset="0"/>
              <a:buChar char="•"/>
              <a:defRPr/>
            </a:pPr>
            <a:endParaRPr lang="en-US" altLang="ko-KR" dirty="0">
              <a:latin typeface="굴림" pitchFamily="50" charset="-127"/>
              <a:ea typeface="굴림" pitchFamily="50" charset="-127"/>
            </a:endParaRPr>
          </a:p>
          <a:p>
            <a:pPr marL="762000" lvl="1" indent="-285750">
              <a:spcBef>
                <a:spcPct val="20000"/>
              </a:spcBef>
              <a:buClr>
                <a:srgbClr val="6600CC"/>
              </a:buClr>
              <a:buFont typeface="Wingdings" pitchFamily="2" charset="2"/>
              <a:buChar char="v"/>
              <a:defRPr/>
            </a:pPr>
            <a:r>
              <a:rPr lang="ko-KR" altLang="en-US" sz="2000" b="1" dirty="0" smtClean="0">
                <a:latin typeface="굴림" pitchFamily="50" charset="-127"/>
                <a:ea typeface="굴림" pitchFamily="50" charset="-127"/>
              </a:rPr>
              <a:t>시장 전망</a:t>
            </a:r>
            <a:endParaRPr lang="en-US" altLang="ko-KR" sz="2000" b="1" dirty="0">
              <a:latin typeface="굴림" pitchFamily="50" charset="-127"/>
              <a:ea typeface="굴림" pitchFamily="50" charset="-127"/>
            </a:endParaRPr>
          </a:p>
          <a:p>
            <a:pPr marL="990600" lvl="2" indent="-276225">
              <a:spcBef>
                <a:spcPct val="20000"/>
              </a:spcBef>
              <a:buClr>
                <a:srgbClr val="3333CC"/>
              </a:buClr>
              <a:buFont typeface="Arial" pitchFamily="34" charset="0"/>
              <a:buChar char="•"/>
              <a:defRPr/>
            </a:pPr>
            <a:r>
              <a:rPr lang="ko-KR" altLang="en-US" dirty="0">
                <a:latin typeface="굴림" pitchFamily="50" charset="-127"/>
                <a:ea typeface="굴림" pitchFamily="50" charset="-127"/>
              </a:rPr>
              <a:t>국내에서 이동통신 주파수 문제의 솔루션 시장은 매우 작고 제한적으로 파악되고 </a:t>
            </a:r>
            <a:r>
              <a:rPr lang="ko-KR" altLang="en-US" dirty="0" smtClean="0">
                <a:latin typeface="굴림" pitchFamily="50" charset="-127"/>
                <a:ea typeface="굴림" pitchFamily="50" charset="-127"/>
              </a:rPr>
              <a:t>있음</a:t>
            </a:r>
            <a:endParaRPr lang="en-US" altLang="ko-KR" dirty="0" smtClean="0">
              <a:latin typeface="굴림" pitchFamily="50" charset="-127"/>
              <a:ea typeface="굴림" pitchFamily="50" charset="-127"/>
            </a:endParaRPr>
          </a:p>
          <a:p>
            <a:pPr marL="990600" lvl="2" indent="-276225">
              <a:spcBef>
                <a:spcPct val="20000"/>
              </a:spcBef>
              <a:buClr>
                <a:srgbClr val="3333CC"/>
              </a:buClr>
              <a:buFont typeface="Arial" pitchFamily="34" charset="0"/>
              <a:buChar char="•"/>
              <a:defRPr/>
            </a:pPr>
            <a:r>
              <a:rPr lang="ko-KR" altLang="en-US" dirty="0">
                <a:latin typeface="굴림" pitchFamily="50" charset="-127"/>
                <a:ea typeface="굴림" pitchFamily="50" charset="-127"/>
              </a:rPr>
              <a:t>당 기술이전은 국내 이동통신사를 상대로 국내 최초로 주파수 </a:t>
            </a:r>
            <a:r>
              <a:rPr lang="ko-KR" altLang="en-US" dirty="0" err="1">
                <a:latin typeface="굴림" pitchFamily="50" charset="-127"/>
                <a:ea typeface="굴림" pitchFamily="50" charset="-127"/>
              </a:rPr>
              <a:t>포화시기</a:t>
            </a:r>
            <a:r>
              <a:rPr lang="ko-KR" altLang="en-US" dirty="0">
                <a:latin typeface="굴림" pitchFamily="50" charset="-127"/>
                <a:ea typeface="굴림" pitchFamily="50" charset="-127"/>
              </a:rPr>
              <a:t> 기술을 전수하는 것임</a:t>
            </a:r>
            <a:endParaRPr lang="en-US" altLang="ko-KR" dirty="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Text Box 2061"/>
          <p:cNvSpPr txBox="1">
            <a:spLocks noChangeArrowheads="1"/>
          </p:cNvSpPr>
          <p:nvPr/>
        </p:nvSpPr>
        <p:spPr bwMode="auto">
          <a:xfrm>
            <a:off x="6081713" y="6416675"/>
            <a:ext cx="300037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1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견고딕" pitchFamily="18" charset="-127"/>
                <a:ea typeface="HY견고딕" pitchFamily="18" charset="-127"/>
              </a:rPr>
              <a:t>전파자원연구그룹</a:t>
            </a:r>
            <a:endParaRPr kumimoji="0" lang="ko-KR" altLang="en-US" sz="12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바닥글 개체 틀 3"/>
          <p:cNvSpPr>
            <a:spLocks noGrp="1"/>
          </p:cNvSpPr>
          <p:nvPr>
            <p:ph type="ftr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mtClean="0"/>
              <a:t>ETRI OOO</a:t>
            </a:r>
            <a:r>
              <a:rPr lang="ko-KR" altLang="en-US" smtClean="0"/>
              <a:t>연구소</a:t>
            </a:r>
            <a:r>
              <a:rPr lang="en-US" altLang="ko-KR" smtClean="0"/>
              <a:t>(</a:t>
            </a:r>
            <a:r>
              <a:rPr lang="ko-KR" altLang="en-US" smtClean="0"/>
              <a:t>단</a:t>
            </a:r>
            <a:r>
              <a:rPr lang="en-US" altLang="ko-KR" smtClean="0"/>
              <a:t>, </a:t>
            </a:r>
            <a:r>
              <a:rPr lang="ko-KR" altLang="en-US" smtClean="0"/>
              <a:t>본부</a:t>
            </a:r>
            <a:r>
              <a:rPr lang="en-US" altLang="ko-KR" smtClean="0"/>
              <a:t>)</a:t>
            </a:r>
            <a:r>
              <a:rPr lang="ko-KR" altLang="en-US" smtClean="0"/>
              <a:t>명</a:t>
            </a:r>
          </a:p>
        </p:txBody>
      </p:sp>
      <p:sp>
        <p:nvSpPr>
          <p:cNvPr id="10243" name="슬라이드 번호 개체 틀 4"/>
          <p:cNvSpPr>
            <a:spLocks noGrp="1"/>
          </p:cNvSpPr>
          <p:nvPr>
            <p:ph type="sldNum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841CE02E-B7BE-4669-8891-9EA1EB002321}" type="slidenum">
              <a:rPr lang="en-US" altLang="ko-KR" smtClean="0"/>
              <a:pPr eaLnBrk="1" hangingPunct="1"/>
              <a:t>9</a:t>
            </a:fld>
            <a:endParaRPr lang="en-US" altLang="ko-KR" smtClean="0"/>
          </a:p>
        </p:txBody>
      </p:sp>
      <p:pic>
        <p:nvPicPr>
          <p:cNvPr id="349706" name="Picture 522" descr="D:\과거홍보\●ETRI CIS\연구원 이미지\연구장면(4개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2025650"/>
            <a:ext cx="4572000" cy="3579813"/>
          </a:xfrm>
          <a:prstGeom prst="rect">
            <a:avLst/>
          </a:prstGeom>
          <a:noFill/>
          <a:effectLst>
            <a:outerShdw dist="89803" dir="2700000" algn="ctr" rotWithShape="0">
              <a:srgbClr val="4D4D4D">
                <a:alpha val="50000"/>
              </a:srgbClr>
            </a:outerShdw>
          </a:effectLst>
        </p:spPr>
      </p:pic>
      <p:sp>
        <p:nvSpPr>
          <p:cNvPr id="10245" name="Text Box 523"/>
          <p:cNvSpPr txBox="1">
            <a:spLocks noChangeArrowheads="1"/>
          </p:cNvSpPr>
          <p:nvPr/>
        </p:nvSpPr>
        <p:spPr bwMode="auto">
          <a:xfrm>
            <a:off x="2057400" y="1339850"/>
            <a:ext cx="2667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o-KR" altLang="en-US" sz="310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감사합니다</a:t>
            </a:r>
            <a:r>
              <a:rPr lang="en-US" altLang="ko-KR" sz="310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  <p:sp>
        <p:nvSpPr>
          <p:cNvPr id="10246" name="Rectangle 529"/>
          <p:cNvSpPr>
            <a:spLocks noChangeArrowheads="1"/>
          </p:cNvSpPr>
          <p:nvPr/>
        </p:nvSpPr>
        <p:spPr bwMode="auto">
          <a:xfrm>
            <a:off x="0" y="6400800"/>
            <a:ext cx="9144000" cy="30480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7" name="Rectangle 530"/>
          <p:cNvSpPr>
            <a:spLocks noChangeArrowheads="1"/>
          </p:cNvSpPr>
          <p:nvPr/>
        </p:nvSpPr>
        <p:spPr bwMode="auto">
          <a:xfrm>
            <a:off x="533400" y="6400800"/>
            <a:ext cx="838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CC0066"/>
              </a:buClr>
              <a:buFont typeface="굴림체" pitchFamily="49" charset="-127"/>
              <a:buNone/>
            </a:pPr>
            <a:r>
              <a:rPr lang="en-US" altLang="ko-KR" sz="1600" b="1" dirty="0">
                <a:solidFill>
                  <a:srgbClr val="000099"/>
                </a:solidFill>
              </a:rPr>
              <a:t>♣ </a:t>
            </a:r>
            <a:r>
              <a:rPr lang="ko-KR" altLang="en-US" sz="1600" b="1" dirty="0">
                <a:solidFill>
                  <a:srgbClr val="000099"/>
                </a:solidFill>
              </a:rPr>
              <a:t>연락처 </a:t>
            </a:r>
            <a:r>
              <a:rPr lang="en-US" altLang="ko-KR" sz="1600" b="1" dirty="0">
                <a:solidFill>
                  <a:srgbClr val="000099"/>
                </a:solidFill>
              </a:rPr>
              <a:t>: </a:t>
            </a:r>
            <a:r>
              <a:rPr lang="ko-KR" altLang="en-US" sz="1600" b="1" dirty="0" smtClean="0">
                <a:solidFill>
                  <a:srgbClr val="000099"/>
                </a:solidFill>
                <a:latin typeface="굴림" pitchFamily="50" charset="-127"/>
              </a:rPr>
              <a:t>전파자원연구그룹</a:t>
            </a:r>
            <a:r>
              <a:rPr lang="en-US" altLang="ko-KR" sz="1600" b="1" dirty="0" smtClean="0">
                <a:solidFill>
                  <a:srgbClr val="000099"/>
                </a:solidFill>
                <a:latin typeface="굴림" pitchFamily="50" charset="-127"/>
              </a:rPr>
              <a:t>, </a:t>
            </a:r>
            <a:r>
              <a:rPr lang="ko-KR" altLang="en-US" sz="1600" b="1" dirty="0" smtClean="0">
                <a:solidFill>
                  <a:srgbClr val="000099"/>
                </a:solidFill>
                <a:latin typeface="굴림" pitchFamily="50" charset="-127"/>
              </a:rPr>
              <a:t>김윤배 선</a:t>
            </a:r>
            <a:r>
              <a:rPr lang="en-US" altLang="ko-KR" sz="1600" b="1" dirty="0" smtClean="0">
                <a:solidFill>
                  <a:srgbClr val="000099"/>
                </a:solidFill>
              </a:rPr>
              <a:t>·</a:t>
            </a:r>
            <a:r>
              <a:rPr lang="ko-KR" altLang="en-US" sz="1600" b="1" dirty="0">
                <a:solidFill>
                  <a:srgbClr val="000099"/>
                </a:solidFill>
                <a:latin typeface="굴림" pitchFamily="50" charset="-127"/>
              </a:rPr>
              <a:t>연 </a:t>
            </a:r>
            <a:r>
              <a:rPr lang="en-US" altLang="ko-KR" sz="1600" b="1" dirty="0" smtClean="0">
                <a:solidFill>
                  <a:srgbClr val="000099"/>
                </a:solidFill>
              </a:rPr>
              <a:t>(042-860-0886, doko9gum@etri.re.kr</a:t>
            </a:r>
            <a:r>
              <a:rPr lang="en-US" altLang="ko-KR" sz="1600" b="1" dirty="0">
                <a:solidFill>
                  <a:srgbClr val="000099"/>
                </a:solidFill>
              </a:rPr>
              <a:t>)</a:t>
            </a:r>
          </a:p>
        </p:txBody>
      </p:sp>
      <p:sp>
        <p:nvSpPr>
          <p:cNvPr id="10248" name="Text Box 531"/>
          <p:cNvSpPr txBox="1">
            <a:spLocks noChangeArrowheads="1"/>
          </p:cNvSpPr>
          <p:nvPr/>
        </p:nvSpPr>
        <p:spPr bwMode="auto">
          <a:xfrm>
            <a:off x="5562600" y="5715000"/>
            <a:ext cx="16002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1500" b="1">
                <a:solidFill>
                  <a:srgbClr val="3333CC"/>
                </a:solidFill>
                <a:latin typeface="Arial" charset="0"/>
                <a:ea typeface="돋움" pitchFamily="50" charset="-127"/>
              </a:rPr>
              <a:t>www.etri.re.kr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기본 디자인">
      <a:majorFont>
        <a:latin typeface="Times New Roman"/>
        <a:ea typeface="굴림"/>
        <a:cs typeface=""/>
      </a:majorFont>
      <a:minorFont>
        <a:latin typeface="Times New Roman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rgbClr val="0033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rgbClr val="0033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29AE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AAACD3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0029AE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AAACD3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0029AE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AAACD3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29AE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AAACD3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0029AE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AAACD3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0029AE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AAACD3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17784</TotalTime>
  <Words>602</Words>
  <Application>Microsoft Office PowerPoint</Application>
  <PresentationFormat>화면 슬라이드 쇼(4:3)</PresentationFormat>
  <Paragraphs>113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22" baseType="lpstr">
      <vt:lpstr>HY견고딕</vt:lpstr>
      <vt:lpstr>HY견명조</vt:lpstr>
      <vt:lpstr>HY헤드라인M</vt:lpstr>
      <vt:lpstr>굴림</vt:lpstr>
      <vt:lpstr>굴림체</vt:lpstr>
      <vt:lpstr>돋움</vt:lpstr>
      <vt:lpstr>휴먼각진헤드라인</vt:lpstr>
      <vt:lpstr>휴먼새내기체</vt:lpstr>
      <vt:lpstr>Arial</vt:lpstr>
      <vt:lpstr>Arial Black</vt:lpstr>
      <vt:lpstr>Times New Roman</vt:lpstr>
      <vt:lpstr>Wingdings</vt:lpstr>
      <vt:lpstr>기본 디자인</vt:lpstr>
      <vt:lpstr>PowerPoint 프레젠테이션</vt:lpstr>
      <vt:lpstr>PowerPoint 프레젠테이션</vt:lpstr>
      <vt:lpstr>1. 기술의 개요</vt:lpstr>
      <vt:lpstr>2. 기술이전 내용 및 범위</vt:lpstr>
      <vt:lpstr>2. 기술이전 내용 및 범위</vt:lpstr>
      <vt:lpstr>3. 경쟁기술과 비교</vt:lpstr>
      <vt:lpstr>4. 기술의 사업성</vt:lpstr>
      <vt:lpstr>5. 국내외 시장 동향</vt:lpstr>
      <vt:lpstr>PowerPoint 프레젠테이션</vt:lpstr>
    </vt:vector>
  </TitlesOfParts>
  <Company>시스템공학연구소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제목 없음</dc:title>
  <dc:creator>장지훈</dc:creator>
  <cp:lastModifiedBy>Windows 사용자</cp:lastModifiedBy>
  <cp:revision>1280</cp:revision>
  <cp:lastPrinted>2000-01-26T07:28:59Z</cp:lastPrinted>
  <dcterms:created xsi:type="dcterms:W3CDTF">1998-07-27T04:31:16Z</dcterms:created>
  <dcterms:modified xsi:type="dcterms:W3CDTF">2018-10-25T08:38:32Z</dcterms:modified>
</cp:coreProperties>
</file>