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84" r:id="rId2"/>
    <p:sldId id="282" r:id="rId3"/>
    <p:sldId id="511" r:id="rId4"/>
    <p:sldId id="512" r:id="rId5"/>
    <p:sldId id="521" r:id="rId6"/>
    <p:sldId id="516" r:id="rId7"/>
    <p:sldId id="517" r:id="rId8"/>
    <p:sldId id="519" r:id="rId9"/>
    <p:sldId id="494" r:id="rId10"/>
    <p:sldId id="508" r:id="rId11"/>
    <p:sldId id="514" r:id="rId12"/>
    <p:sldId id="524" r:id="rId13"/>
    <p:sldId id="522" r:id="rId14"/>
    <p:sldId id="523" r:id="rId15"/>
    <p:sldId id="497" r:id="rId16"/>
    <p:sldId id="503" r:id="rId17"/>
    <p:sldId id="500" r:id="rId18"/>
    <p:sldId id="450" r:id="rId19"/>
  </p:sldIdLst>
  <p:sldSz cx="9144000" cy="6858000" type="screen4x3"/>
  <p:notesSz cx="6669088" cy="992822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87E"/>
    <a:srgbClr val="235FAB"/>
    <a:srgbClr val="17447B"/>
    <a:srgbClr val="12345E"/>
    <a:srgbClr val="2160AD"/>
    <a:srgbClr val="1F4A7F"/>
    <a:srgbClr val="8EB4E3"/>
    <a:srgbClr val="FFFF99"/>
    <a:srgbClr val="E5E5E5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0" autoAdjust="0"/>
    <p:restoredTop sz="99089" autoAdjust="0"/>
  </p:normalViewPr>
  <p:slideViewPr>
    <p:cSldViewPr>
      <p:cViewPr varScale="1">
        <p:scale>
          <a:sx n="115" d="100"/>
          <a:sy n="115" d="100"/>
        </p:scale>
        <p:origin x="153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276"/>
    </p:cViewPr>
  </p:sorterViewPr>
  <p:notesViewPr>
    <p:cSldViewPr>
      <p:cViewPr varScale="1">
        <p:scale>
          <a:sx n="79" d="100"/>
          <a:sy n="79" d="100"/>
        </p:scale>
        <p:origin x="-3984" y="-102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5" y="8"/>
            <a:ext cx="2889938" cy="49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71" tIns="45386" rIns="90771" bIns="4538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ko-KR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168" y="8"/>
            <a:ext cx="2889938" cy="49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71" tIns="45386" rIns="90771" bIns="4538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ko-KR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5" y="9431824"/>
            <a:ext cx="2889938" cy="49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71" tIns="45386" rIns="90771" bIns="4538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ko-KR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168" y="9431824"/>
            <a:ext cx="2889938" cy="49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71" tIns="45386" rIns="90771" bIns="4538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1BB53B8-4204-49F8-ADB8-31BF2F0B2A17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002876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5" y="8"/>
            <a:ext cx="2889938" cy="49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71" tIns="45386" rIns="90771" bIns="4538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ko-KR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168" y="8"/>
            <a:ext cx="2889938" cy="49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71" tIns="45386" rIns="90771" bIns="4538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ko-KR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6125"/>
            <a:ext cx="4960938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217" y="4715914"/>
            <a:ext cx="4890664" cy="446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71" tIns="45386" rIns="90771" bIns="453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5" y="9431824"/>
            <a:ext cx="2889938" cy="49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71" tIns="45386" rIns="90771" bIns="4538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ko-KR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168" y="9431824"/>
            <a:ext cx="2889938" cy="49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71" tIns="45386" rIns="90771" bIns="4538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BEFD254-8331-4B3A-B475-4EC4FB1AC3C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990612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FD254-8331-4B3A-B475-4EC4FB1AC3C6}" type="slidenum">
              <a:rPr lang="en-US" altLang="ko-KR" smtClean="0"/>
              <a:pPr/>
              <a:t>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14661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텍스트 개체 틀 4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357203"/>
            <a:ext cx="6838969" cy="480997"/>
          </a:xfrm>
          <a:prstGeom prst="rect">
            <a:avLst/>
          </a:prstGeom>
        </p:spPr>
        <p:txBody>
          <a:bodyPr lIns="0" tIns="0" rIns="0" bIns="0" anchor="ctr"/>
          <a:lstStyle>
            <a:lvl1pPr>
              <a:buFontTx/>
              <a:buNone/>
              <a:defRPr sz="2800">
                <a:ln>
                  <a:solidFill>
                    <a:schemeClr val="accent1">
                      <a:alpha val="3000"/>
                    </a:schemeClr>
                  </a:solidFill>
                </a:ln>
                <a:gradFill>
                  <a:gsLst>
                    <a:gs pos="0">
                      <a:schemeClr val="bg1"/>
                    </a:gs>
                    <a:gs pos="34000">
                      <a:schemeClr val="bg1">
                        <a:lumMod val="85000"/>
                      </a:schemeClr>
                    </a:gs>
                    <a:gs pos="28000">
                      <a:schemeClr val="bg1"/>
                    </a:gs>
                    <a:gs pos="39000">
                      <a:schemeClr val="bg1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defRPr>
            </a:lvl1pPr>
            <a:lvl2pPr>
              <a:buFontTx/>
              <a:buNone/>
              <a:defRPr>
                <a:latin typeface="+mj-ea"/>
                <a:ea typeface="+mj-ea"/>
              </a:defRPr>
            </a:lvl2pPr>
            <a:lvl3pPr>
              <a:buFontTx/>
              <a:buNone/>
              <a:defRPr>
                <a:latin typeface="+mj-ea"/>
                <a:ea typeface="+mj-ea"/>
              </a:defRPr>
            </a:lvl3pPr>
            <a:lvl4pPr>
              <a:buFontTx/>
              <a:buNone/>
              <a:defRPr>
                <a:latin typeface="+mj-ea"/>
                <a:ea typeface="+mj-ea"/>
              </a:defRPr>
            </a:lvl4pPr>
            <a:lvl5pPr>
              <a:buFontTx/>
              <a:buNone/>
              <a:defRPr>
                <a:latin typeface="+mj-ea"/>
                <a:ea typeface="+mj-ea"/>
              </a:defRPr>
            </a:lvl5pPr>
          </a:lstStyle>
          <a:p>
            <a:pPr lvl="0"/>
            <a:r>
              <a:rPr lang="ko-KR" altLang="en-US" dirty="0"/>
              <a:t>제목을 입력하세요</a:t>
            </a:r>
          </a:p>
        </p:txBody>
      </p:sp>
      <p:pic>
        <p:nvPicPr>
          <p:cNvPr id="5" name="Picture 4" descr="C:\Users\Lee Woo Seok\Desktop\vworld-logo(COLOR)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74" y="6519436"/>
            <a:ext cx="1100119" cy="222661"/>
          </a:xfrm>
          <a:prstGeom prst="rect">
            <a:avLst/>
          </a:prstGeom>
          <a:noFill/>
        </p:spPr>
      </p:pic>
      <p:sp>
        <p:nvSpPr>
          <p:cNvPr id="7" name="슬라이드 번호 개체 틀 387"/>
          <p:cNvSpPr txBox="1">
            <a:spLocks/>
          </p:cNvSpPr>
          <p:nvPr userDrawn="1"/>
        </p:nvSpPr>
        <p:spPr>
          <a:xfrm>
            <a:off x="349188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i="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fld id="{E68F5AEF-547E-41AF-B86E-31C38ABBAC01}" type="slidenum">
              <a:rPr lang="ko-KR" altLang="en-US" sz="1600" i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pPr algn="ctr"/>
              <a:t>‹#›</a:t>
            </a:fld>
            <a:r>
              <a:rPr lang="ko-KR" altLang="en-US" sz="1600" i="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i="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endParaRPr lang="ko-KR" altLang="en-US" sz="1600" i="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22694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333333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 userDrawn="1"/>
        </p:nvSpPr>
        <p:spPr>
          <a:xfrm>
            <a:off x="8532440" y="6596390"/>
            <a:ext cx="611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A879D0C-AC94-4C0A-8099-4C76C92F349B}" type="slidenum">
              <a:rPr lang="ko-KR" altLang="en-US" sz="1100" b="1" smtClean="0">
                <a:latin typeface="맑은 고딕" pitchFamily="50" charset="-127"/>
                <a:ea typeface="맑은 고딕" pitchFamily="50" charset="-127"/>
              </a:rPr>
              <a:pPr algn="r"/>
              <a:t>‹#›</a:t>
            </a:fld>
            <a:endParaRPr lang="ko-KR" altLang="en-US" sz="1100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/>
  <p:hf hdr="0" ftr="0" dt="0"/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jpeg"/><Relationship Id="rId18" Type="http://schemas.openxmlformats.org/officeDocument/2006/relationships/image" Target="../media/image26.jpeg"/><Relationship Id="rId3" Type="http://schemas.openxmlformats.org/officeDocument/2006/relationships/image" Target="../media/image13.png"/><Relationship Id="rId21" Type="http://schemas.openxmlformats.org/officeDocument/2006/relationships/image" Target="../media/image29.pn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17" Type="http://schemas.openxmlformats.org/officeDocument/2006/relationships/image" Target="../media/image25.png"/><Relationship Id="rId2" Type="http://schemas.openxmlformats.org/officeDocument/2006/relationships/image" Target="../media/image10.png"/><Relationship Id="rId16" Type="http://schemas.openxmlformats.org/officeDocument/2006/relationships/hyperlink" Target="http://en.wikipedia.org/wiki/File:Google_Earth.svg" TargetMode="External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5" Type="http://schemas.openxmlformats.org/officeDocument/2006/relationships/image" Target="../media/image24.jpeg"/><Relationship Id="rId23" Type="http://schemas.openxmlformats.org/officeDocument/2006/relationships/image" Target="../media/image31.png"/><Relationship Id="rId10" Type="http://schemas.openxmlformats.org/officeDocument/2006/relationships/image" Target="../media/image20.wmf"/><Relationship Id="rId19" Type="http://schemas.openxmlformats.org/officeDocument/2006/relationships/image" Target="../media/image27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Relationship Id="rId14" Type="http://schemas.openxmlformats.org/officeDocument/2006/relationships/hyperlink" Target="http://earth.google.com/intl/ko/userguide/v4/images/mapfeatures-3Dsf2.jpg" TargetMode="External"/><Relationship Id="rId22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1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72742" y="4293096"/>
            <a:ext cx="159851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dirty="0" err="1" smtClean="0">
                <a:ln>
                  <a:solidFill>
                    <a:schemeClr val="tx1">
                      <a:alpha val="30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조선일보명조" pitchFamily="18" charset="-127"/>
              </a:rPr>
              <a:t>IoT</a:t>
            </a:r>
            <a:r>
              <a:rPr lang="ko-KR" altLang="en-US" sz="2000" b="1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조선일보명조" pitchFamily="18" charset="-127"/>
              </a:rPr>
              <a:t>연구본부</a:t>
            </a:r>
            <a:endParaRPr lang="en-US" altLang="ko-KR" sz="2000" b="1" dirty="0" smtClean="0">
              <a:ln>
                <a:solidFill>
                  <a:schemeClr val="tx1">
                    <a:alpha val="3000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조선일보명조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b="1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조선일보명조" pitchFamily="18" charset="-127"/>
              </a:rPr>
              <a:t>장인성</a:t>
            </a:r>
            <a:endParaRPr kumimoji="0" lang="ko-KR" altLang="en-US" sz="2000" b="1" dirty="0">
              <a:ln>
                <a:solidFill>
                  <a:schemeClr val="tx1">
                    <a:alpha val="3000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조선일보명조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0" y="1988840"/>
            <a:ext cx="9144000" cy="1602000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en-US" altLang="ko-KR" sz="3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WebGL</a:t>
            </a:r>
            <a:r>
              <a:rPr lang="en-US" altLang="ko-KR" sz="3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기반 공간정보 </a:t>
            </a:r>
            <a:r>
              <a:rPr lang="ko-KR" altLang="en-US" sz="3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오픈플랫폼</a:t>
            </a:r>
            <a:r>
              <a:rPr lang="ko-KR" altLang="en-US" sz="3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기술 </a:t>
            </a:r>
            <a:r>
              <a:rPr lang="en-US" altLang="ko-KR" sz="3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2.0</a:t>
            </a:r>
            <a:endParaRPr lang="ko-KR" altLang="en-US" sz="34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0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WebGL</a:t>
            </a:r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-based Spatial Information Open-Platform 2.0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7" descr="pp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9050" y="-19050"/>
            <a:ext cx="916305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그룹 3"/>
          <p:cNvGrpSpPr/>
          <p:nvPr/>
        </p:nvGrpSpPr>
        <p:grpSpPr>
          <a:xfrm>
            <a:off x="2051720" y="1590988"/>
            <a:ext cx="5418511" cy="746139"/>
            <a:chOff x="2226150" y="1412776"/>
            <a:chExt cx="5418511" cy="746139"/>
          </a:xfrm>
        </p:grpSpPr>
        <p:pic>
          <p:nvPicPr>
            <p:cNvPr id="7" name="그림 17" descr="016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66422" y="1412790"/>
              <a:ext cx="5178239" cy="746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 Box 159"/>
            <p:cNvSpPr txBox="1">
              <a:spLocks noChangeArrowheads="1"/>
            </p:cNvSpPr>
            <p:nvPr/>
          </p:nvSpPr>
          <p:spPr bwMode="auto">
            <a:xfrm>
              <a:off x="2898037" y="1546687"/>
              <a:ext cx="4446144" cy="535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ysClr val="window" lastClr="FFFFFF"/>
              </a:outerShdw>
            </a:effectLst>
          </p:spPr>
          <p:txBody>
            <a:bodyPr wrap="square">
              <a:spAutoFit/>
            </a:bodyPr>
            <a:lstStyle/>
            <a:p>
              <a:pPr marL="342900" marR="0" lvl="0" indent="-34290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kern="0" dirty="0" smtClean="0">
                  <a:solidFill>
                    <a:sysClr val="windowText" lastClr="000000"/>
                  </a:solidFill>
                  <a:latin typeface="HY헤드라인M" pitchFamily="18" charset="-127"/>
                  <a:ea typeface="HY헤드라인M" pitchFamily="18" charset="-127"/>
                </a:rPr>
                <a:t>기술 개요</a:t>
              </a:r>
              <a:endParaRPr kumimoji="0" lang="ko-KR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18" name="Group 156"/>
            <p:cNvGrpSpPr>
              <a:grpSpLocks/>
            </p:cNvGrpSpPr>
            <p:nvPr/>
          </p:nvGrpSpPr>
          <p:grpSpPr bwMode="auto">
            <a:xfrm>
              <a:off x="2226150" y="1412776"/>
              <a:ext cx="729993" cy="720725"/>
              <a:chOff x="1725" y="1728"/>
              <a:chExt cx="384" cy="387"/>
            </a:xfrm>
          </p:grpSpPr>
          <p:pic>
            <p:nvPicPr>
              <p:cNvPr id="19" name="Picture 157" descr="0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725" y="1728"/>
                <a:ext cx="384" cy="3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" name="AutoShape 158"/>
              <p:cNvSpPr>
                <a:spLocks noChangeArrowheads="1"/>
              </p:cNvSpPr>
              <p:nvPr/>
            </p:nvSpPr>
            <p:spPr bwMode="auto">
              <a:xfrm>
                <a:off x="1747" y="1744"/>
                <a:ext cx="325" cy="327"/>
              </a:xfrm>
              <a:prstGeom prst="roundRect">
                <a:avLst>
                  <a:gd name="adj" fmla="val 16667"/>
                </a:avLst>
              </a:prstGeom>
              <a:noFill/>
              <a:ln w="9525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wrap="none" lIns="96741" tIns="48370" rIns="96741" bIns="48370" anchor="ctr"/>
              <a:lstStyle/>
              <a:p>
                <a:pPr defTabSz="968375">
                  <a:defRPr/>
                </a:pPr>
                <a:r>
                  <a:rPr lang="en-US" altLang="ko-KR" sz="2000" b="1" i="1" dirty="0" smtClean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Ⅰ</a:t>
                </a:r>
                <a:endParaRPr lang="en-US" altLang="ko-KR" sz="2000" b="1" i="1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</p:grpSp>
      <p:grpSp>
        <p:nvGrpSpPr>
          <p:cNvPr id="6" name="그룹 5"/>
          <p:cNvGrpSpPr/>
          <p:nvPr/>
        </p:nvGrpSpPr>
        <p:grpSpPr>
          <a:xfrm>
            <a:off x="2051720" y="2546949"/>
            <a:ext cx="6178165" cy="759295"/>
            <a:chOff x="2226930" y="2132856"/>
            <a:chExt cx="6178165" cy="759295"/>
          </a:xfrm>
        </p:grpSpPr>
        <p:pic>
          <p:nvPicPr>
            <p:cNvPr id="5" name="그림 18" descr="017.pn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505314" y="2136501"/>
              <a:ext cx="5130801" cy="755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4" name="Group 156"/>
            <p:cNvGrpSpPr>
              <a:grpSpLocks/>
            </p:cNvGrpSpPr>
            <p:nvPr/>
          </p:nvGrpSpPr>
          <p:grpSpPr bwMode="auto">
            <a:xfrm>
              <a:off x="2226930" y="2132856"/>
              <a:ext cx="714375" cy="720725"/>
              <a:chOff x="1725" y="1728"/>
              <a:chExt cx="384" cy="387"/>
            </a:xfrm>
          </p:grpSpPr>
          <p:pic>
            <p:nvPicPr>
              <p:cNvPr id="25" name="Picture 157" descr="0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725" y="1728"/>
                <a:ext cx="384" cy="3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6" name="AutoShape 158"/>
              <p:cNvSpPr>
                <a:spLocks noChangeArrowheads="1"/>
              </p:cNvSpPr>
              <p:nvPr/>
            </p:nvSpPr>
            <p:spPr bwMode="auto">
              <a:xfrm>
                <a:off x="1747" y="1744"/>
                <a:ext cx="325" cy="327"/>
              </a:xfrm>
              <a:prstGeom prst="roundRect">
                <a:avLst>
                  <a:gd name="adj" fmla="val 16667"/>
                </a:avLst>
              </a:prstGeom>
              <a:noFill/>
              <a:ln w="9525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wrap="none" lIns="96741" tIns="48370" rIns="96741" bIns="48370" anchor="ctr"/>
              <a:lstStyle/>
              <a:p>
                <a:pPr defTabSz="968375">
                  <a:defRPr/>
                </a:pPr>
                <a:r>
                  <a:rPr lang="en-US" altLang="ko-KR" sz="2000" b="1" i="1" dirty="0" smtClean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Ⅱ</a:t>
                </a:r>
                <a:endParaRPr lang="en-US" altLang="ko-KR" sz="2000" b="1" i="1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28" name="Text Box 159"/>
            <p:cNvSpPr txBox="1">
              <a:spLocks noChangeArrowheads="1"/>
            </p:cNvSpPr>
            <p:nvPr/>
          </p:nvSpPr>
          <p:spPr bwMode="auto">
            <a:xfrm>
              <a:off x="2874114" y="2275732"/>
              <a:ext cx="5530981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ysClr val="window" lastClr="FFFFFF"/>
              </a:outerShdw>
            </a:effectLst>
          </p:spPr>
          <p:txBody>
            <a:bodyPr wrap="square">
              <a:spAutoFit/>
            </a:bodyPr>
            <a:lstStyle/>
            <a:p>
              <a:pPr marL="342900" marR="0" lvl="0" indent="-34290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kern="0" dirty="0" smtClean="0">
                  <a:solidFill>
                    <a:sysClr val="windowText" lastClr="000000"/>
                  </a:solidFill>
                  <a:latin typeface="HY헤드라인M" pitchFamily="18" charset="-127"/>
                  <a:ea typeface="HY헤드라인M" pitchFamily="18" charset="-127"/>
                </a:rPr>
                <a:t>필요성</a:t>
              </a:r>
              <a:endParaRPr kumimoji="0" lang="ko-KR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2051720" y="3516066"/>
            <a:ext cx="6296162" cy="785818"/>
            <a:chOff x="2217252" y="2852936"/>
            <a:chExt cx="6296162" cy="785818"/>
          </a:xfrm>
        </p:grpSpPr>
        <p:pic>
          <p:nvPicPr>
            <p:cNvPr id="3" name="그림 17" descr="104.pn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514503" y="2883104"/>
              <a:ext cx="5193050" cy="755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9" name="Group 156"/>
            <p:cNvGrpSpPr>
              <a:grpSpLocks/>
            </p:cNvGrpSpPr>
            <p:nvPr/>
          </p:nvGrpSpPr>
          <p:grpSpPr bwMode="auto">
            <a:xfrm>
              <a:off x="2217252" y="2852936"/>
              <a:ext cx="714375" cy="720725"/>
              <a:chOff x="1725" y="1728"/>
              <a:chExt cx="384" cy="387"/>
            </a:xfrm>
          </p:grpSpPr>
          <p:pic>
            <p:nvPicPr>
              <p:cNvPr id="30" name="Picture 157" descr="0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725" y="1728"/>
                <a:ext cx="384" cy="3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1" name="AutoShape 158"/>
              <p:cNvSpPr>
                <a:spLocks noChangeArrowheads="1"/>
              </p:cNvSpPr>
              <p:nvPr/>
            </p:nvSpPr>
            <p:spPr bwMode="auto">
              <a:xfrm>
                <a:off x="1752" y="1744"/>
                <a:ext cx="325" cy="327"/>
              </a:xfrm>
              <a:prstGeom prst="roundRect">
                <a:avLst>
                  <a:gd name="adj" fmla="val 16667"/>
                </a:avLst>
              </a:prstGeom>
              <a:noFill/>
              <a:ln w="9525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wrap="none" lIns="96741" tIns="48370" rIns="96741" bIns="48370" anchor="ctr"/>
              <a:lstStyle/>
              <a:p>
                <a:pPr defTabSz="968375">
                  <a:defRPr/>
                </a:pPr>
                <a:r>
                  <a:rPr lang="en-US" altLang="ko-KR" sz="2000" b="1" i="1" dirty="0" smtClean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Ⅲ</a:t>
                </a:r>
                <a:endParaRPr lang="en-US" altLang="ko-KR" sz="2000" b="1" i="1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49" name="Text Box 159"/>
            <p:cNvSpPr txBox="1">
              <a:spLocks noChangeArrowheads="1"/>
            </p:cNvSpPr>
            <p:nvPr/>
          </p:nvSpPr>
          <p:spPr bwMode="auto">
            <a:xfrm>
              <a:off x="2857487" y="2999385"/>
              <a:ext cx="5655927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ysClr val="window" lastClr="FFFFFF"/>
              </a:outerShdw>
            </a:effectLst>
          </p:spPr>
          <p:txBody>
            <a:bodyPr wrap="square">
              <a:spAutoFit/>
            </a:bodyPr>
            <a:lstStyle/>
            <a:p>
              <a:pPr marL="342900" indent="-342900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kern="0" dirty="0" err="1" smtClean="0">
                  <a:solidFill>
                    <a:sysClr val="windowText" lastClr="000000"/>
                  </a:solidFill>
                  <a:latin typeface="HY헤드라인M" pitchFamily="18" charset="-127"/>
                  <a:ea typeface="HY헤드라인M" pitchFamily="18" charset="-127"/>
                </a:rPr>
                <a:t>개발기술의</a:t>
              </a:r>
              <a:r>
                <a:rPr kumimoji="0" lang="ko-KR" altLang="en-US" kern="0" dirty="0" smtClean="0">
                  <a:solidFill>
                    <a:sysClr val="windowText" lastClr="000000"/>
                  </a:solidFill>
                  <a:latin typeface="HY헤드라인M" pitchFamily="18" charset="-127"/>
                  <a:ea typeface="HY헤드라인M" pitchFamily="18" charset="-127"/>
                </a:rPr>
                <a:t> 주요내용</a:t>
              </a:r>
              <a:endParaRPr kumimoji="0" lang="ko-KR" altLang="en-US" kern="0" dirty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051720" y="4511706"/>
            <a:ext cx="6298869" cy="757892"/>
            <a:chOff x="2214546" y="3645024"/>
            <a:chExt cx="6298869" cy="757892"/>
          </a:xfrm>
        </p:grpSpPr>
        <p:pic>
          <p:nvPicPr>
            <p:cNvPr id="43" name="그림 17" descr="104.pn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511797" y="3647266"/>
              <a:ext cx="5193050" cy="755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6" name="Group 156"/>
            <p:cNvGrpSpPr>
              <a:grpSpLocks/>
            </p:cNvGrpSpPr>
            <p:nvPr/>
          </p:nvGrpSpPr>
          <p:grpSpPr bwMode="auto">
            <a:xfrm>
              <a:off x="2214546" y="3645024"/>
              <a:ext cx="714375" cy="720725"/>
              <a:chOff x="1725" y="1728"/>
              <a:chExt cx="384" cy="387"/>
            </a:xfrm>
          </p:grpSpPr>
          <p:pic>
            <p:nvPicPr>
              <p:cNvPr id="47" name="Picture 157" descr="0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725" y="1728"/>
                <a:ext cx="384" cy="3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8" name="AutoShape 158"/>
              <p:cNvSpPr>
                <a:spLocks noChangeArrowheads="1"/>
              </p:cNvSpPr>
              <p:nvPr/>
            </p:nvSpPr>
            <p:spPr bwMode="auto">
              <a:xfrm>
                <a:off x="1754" y="1744"/>
                <a:ext cx="325" cy="327"/>
              </a:xfrm>
              <a:prstGeom prst="roundRect">
                <a:avLst>
                  <a:gd name="adj" fmla="val 16667"/>
                </a:avLst>
              </a:prstGeom>
              <a:noFill/>
              <a:ln w="9525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wrap="none" lIns="96741" tIns="48370" rIns="96741" bIns="48370" anchor="ctr"/>
              <a:lstStyle/>
              <a:p>
                <a:pPr defTabSz="968375">
                  <a:defRPr/>
                </a:pPr>
                <a:r>
                  <a:rPr lang="en-US" altLang="ko-KR" sz="2000" b="1" i="1" dirty="0" smtClean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Ⅳ</a:t>
                </a:r>
                <a:endParaRPr lang="en-US" altLang="ko-KR" sz="2000" b="1" i="1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50" name="Text Box 159"/>
            <p:cNvSpPr txBox="1">
              <a:spLocks noChangeArrowheads="1"/>
            </p:cNvSpPr>
            <p:nvPr/>
          </p:nvSpPr>
          <p:spPr bwMode="auto">
            <a:xfrm>
              <a:off x="2857488" y="3759974"/>
              <a:ext cx="5655927" cy="477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ysClr val="window" lastClr="FFFFFF"/>
              </a:outerShdw>
            </a:effectLst>
          </p:spPr>
          <p:txBody>
            <a:bodyPr wrap="square">
              <a:spAutoFit/>
            </a:bodyPr>
            <a:lstStyle/>
            <a:p>
              <a:pPr marL="342900" indent="-342900" fontAlgn="auto" latinLnBrk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kern="0" dirty="0">
                  <a:solidFill>
                    <a:sysClr val="windowText" lastClr="000000"/>
                  </a:solidFill>
                  <a:latin typeface="HY헤드라인M" pitchFamily="18" charset="-127"/>
                  <a:ea typeface="HY헤드라인M" pitchFamily="18" charset="-127"/>
                </a:rPr>
                <a:t>기술의 사업성</a:t>
              </a: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2051720" y="5479420"/>
            <a:ext cx="6298869" cy="757892"/>
            <a:chOff x="2214546" y="5131904"/>
            <a:chExt cx="6298869" cy="757892"/>
          </a:xfrm>
        </p:grpSpPr>
        <p:grpSp>
          <p:nvGrpSpPr>
            <p:cNvPr id="32" name="그룹 31"/>
            <p:cNvGrpSpPr/>
            <p:nvPr/>
          </p:nvGrpSpPr>
          <p:grpSpPr>
            <a:xfrm>
              <a:off x="2214546" y="5131904"/>
              <a:ext cx="6298869" cy="757892"/>
              <a:chOff x="2214546" y="3645024"/>
              <a:chExt cx="6298869" cy="757892"/>
            </a:xfrm>
          </p:grpSpPr>
          <p:pic>
            <p:nvPicPr>
              <p:cNvPr id="33" name="그림 17" descr="104.png"/>
              <p:cNvPicPr>
                <a:picLocks noChangeAspect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511797" y="3647266"/>
                <a:ext cx="5193050" cy="755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4" name="Group 156"/>
              <p:cNvGrpSpPr>
                <a:grpSpLocks/>
              </p:cNvGrpSpPr>
              <p:nvPr/>
            </p:nvGrpSpPr>
            <p:grpSpPr bwMode="auto">
              <a:xfrm>
                <a:off x="2214546" y="3645024"/>
                <a:ext cx="714375" cy="720725"/>
                <a:chOff x="1725" y="1728"/>
                <a:chExt cx="384" cy="387"/>
              </a:xfrm>
            </p:grpSpPr>
            <p:pic>
              <p:nvPicPr>
                <p:cNvPr id="36" name="Picture 157" descr="02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1725" y="1728"/>
                  <a:ext cx="384" cy="3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7" name="AutoShape 158"/>
                <p:cNvSpPr>
                  <a:spLocks noChangeArrowheads="1"/>
                </p:cNvSpPr>
                <p:nvPr/>
              </p:nvSpPr>
              <p:spPr bwMode="auto">
                <a:xfrm>
                  <a:off x="1754" y="1744"/>
                  <a:ext cx="325" cy="327"/>
                </a:xfrm>
                <a:prstGeom prst="roundRect">
                  <a:avLst>
                    <a:gd name="adj" fmla="val 16667"/>
                  </a:avLst>
                </a:prstGeom>
                <a:noFill/>
                <a:ln w="9525" algn="ctr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 wrap="none" lIns="96741" tIns="48370" rIns="96741" bIns="48370" anchor="ctr"/>
                <a:lstStyle/>
                <a:p>
                  <a:pPr defTabSz="968375">
                    <a:defRPr/>
                  </a:pPr>
                  <a:endParaRPr lang="en-US" altLang="ko-KR" sz="2000" b="1" i="1" dirty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endParaRPr>
                </a:p>
              </p:txBody>
            </p:sp>
          </p:grpSp>
          <p:sp>
            <p:nvSpPr>
              <p:cNvPr id="35" name="Text Box 159"/>
              <p:cNvSpPr txBox="1">
                <a:spLocks noChangeArrowheads="1"/>
              </p:cNvSpPr>
              <p:nvPr/>
            </p:nvSpPr>
            <p:spPr bwMode="auto">
              <a:xfrm>
                <a:off x="2857488" y="3759974"/>
                <a:ext cx="5655927" cy="477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ysClr val="window" lastClr="FFFFFF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342900" indent="-342900" fontAlgn="auto" latinLnBrk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kern="0" dirty="0" smtClean="0">
                    <a:solidFill>
                      <a:sysClr val="windowText" lastClr="000000"/>
                    </a:solidFill>
                    <a:latin typeface="HY헤드라인M" pitchFamily="18" charset="-127"/>
                    <a:ea typeface="HY헤드라인M" pitchFamily="18" charset="-127"/>
                  </a:rPr>
                  <a:t>기대효과</a:t>
                </a:r>
                <a:endParaRPr kumimoji="0" lang="ko-KR" altLang="en-US" kern="0" dirty="0">
                  <a:solidFill>
                    <a:sysClr val="windowText" lastClr="000000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38" name="AutoShape 158"/>
            <p:cNvSpPr>
              <a:spLocks noChangeArrowheads="1"/>
            </p:cNvSpPr>
            <p:nvPr/>
          </p:nvSpPr>
          <p:spPr bwMode="auto">
            <a:xfrm>
              <a:off x="2267744" y="5157192"/>
              <a:ext cx="604614" cy="608985"/>
            </a:xfrm>
            <a:prstGeom prst="roundRect">
              <a:avLst>
                <a:gd name="adj" fmla="val 16667"/>
              </a:avLst>
            </a:prstGeom>
            <a:noFill/>
            <a:ln w="9525" algn="ctr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lIns="96741" tIns="48370" rIns="96741" bIns="48370" anchor="ctr"/>
            <a:lstStyle/>
            <a:p>
              <a:pPr defTabSz="968375">
                <a:defRPr/>
              </a:pPr>
              <a:r>
                <a:rPr lang="en-US" altLang="ko-KR" sz="2000" b="1" i="1" dirty="0" smtClean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Ⅴ</a:t>
              </a:r>
              <a:endParaRPr lang="en-US" altLang="ko-KR" sz="2000" b="1" i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51520" y="230004"/>
            <a:ext cx="2441694" cy="584775"/>
          </a:xfrm>
          <a:prstGeom prst="rect">
            <a:avLst/>
          </a:prstGeom>
          <a:solidFill>
            <a:srgbClr val="0F387E"/>
          </a:solidFill>
        </p:spPr>
        <p:txBody>
          <a:bodyPr wrap="none" rtlCol="0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  <a:endParaRPr lang="ko-KR" alt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0"/>
          <p:cNvSpPr>
            <a:spLocks noChangeArrowheads="1"/>
          </p:cNvSpPr>
          <p:nvPr/>
        </p:nvSpPr>
        <p:spPr bwMode="auto">
          <a:xfrm>
            <a:off x="830263" y="53975"/>
            <a:ext cx="4884745" cy="777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fontAlgn="auto" latinLnBrk="0">
              <a:spcAft>
                <a:spcPts val="0"/>
              </a:spcAft>
              <a:defRPr/>
            </a:pPr>
            <a:r>
              <a:rPr kumimoji="0" lang="ko-KR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</a:rPr>
              <a:t>기술 </a:t>
            </a:r>
            <a:r>
              <a:rPr kumimoji="0" lang="ko-KR" altLang="en-US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개요</a:t>
            </a:r>
            <a:r>
              <a:rPr kumimoji="0" lang="en-US" altLang="ko-KR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(1/2)</a:t>
            </a:r>
            <a:endParaRPr kumimoji="0" lang="ko-KR" altLang="en-US" sz="2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8" name="Group 32"/>
          <p:cNvGrpSpPr>
            <a:grpSpLocks/>
          </p:cNvGrpSpPr>
          <p:nvPr/>
        </p:nvGrpSpPr>
        <p:grpSpPr bwMode="auto">
          <a:xfrm>
            <a:off x="188910" y="98425"/>
            <a:ext cx="674686" cy="644525"/>
            <a:chOff x="287" y="96"/>
            <a:chExt cx="385" cy="336"/>
          </a:xfrm>
        </p:grpSpPr>
        <p:pic>
          <p:nvPicPr>
            <p:cNvPr id="20" name="Picture 33" descr="육면체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7" y="96"/>
              <a:ext cx="385" cy="336"/>
            </a:xfrm>
            <a:prstGeom prst="rect">
              <a:avLst/>
            </a:prstGeom>
            <a:noFill/>
          </p:spPr>
        </p:pic>
        <p:sp>
          <p:nvSpPr>
            <p:cNvPr id="24" name="Text Box 34"/>
            <p:cNvSpPr txBox="1">
              <a:spLocks noChangeArrowheads="1"/>
            </p:cNvSpPr>
            <p:nvPr/>
          </p:nvSpPr>
          <p:spPr bwMode="auto">
            <a:xfrm>
              <a:off x="416" y="119"/>
              <a:ext cx="105" cy="2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201E12"/>
              </a:outerShdw>
            </a:effectLst>
          </p:spPr>
          <p:txBody>
            <a:bodyPr wrap="none">
              <a:spAutoFit/>
              <a:flatTx/>
            </a:bodyPr>
            <a:lstStyle/>
            <a:p>
              <a:pPr marL="0" marR="0" lvl="0" indent="0" defTabSz="914400" eaLnBrk="1" fontAlgn="auto" latinLnBrk="1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ko-KR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S PMincho" pitchFamily="18" charset="-128"/>
                <a:ea typeface="휴먼옛체" pitchFamily="18" charset="-127"/>
              </a:endParaRPr>
            </a:p>
          </p:txBody>
        </p:sp>
      </p:grpSp>
      <p:sp>
        <p:nvSpPr>
          <p:cNvPr id="10" name="Rectangle 35"/>
          <p:cNvSpPr>
            <a:spLocks noChangeArrowheads="1"/>
          </p:cNvSpPr>
          <p:nvPr/>
        </p:nvSpPr>
        <p:spPr bwMode="auto">
          <a:xfrm>
            <a:off x="234306" y="260350"/>
            <a:ext cx="449262" cy="404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uLnTx/>
                <a:uFillTx/>
                <a:latin typeface="HY견고딕" pitchFamily="18" charset="-127"/>
                <a:ea typeface="HY견고딕" pitchFamily="18" charset="-127"/>
              </a:rPr>
              <a:t>Ⅰ</a:t>
            </a:r>
            <a:endParaRPr kumimoji="0" lang="ko-KR" alt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0" y="1879304"/>
            <a:ext cx="9144000" cy="4978696"/>
            <a:chOff x="314307" y="1118786"/>
            <a:chExt cx="8578173" cy="6410839"/>
          </a:xfrm>
        </p:grpSpPr>
        <p:sp>
          <p:nvSpPr>
            <p:cNvPr id="3" name="직사각형 2"/>
            <p:cNvSpPr/>
            <p:nvPr/>
          </p:nvSpPr>
          <p:spPr bwMode="auto">
            <a:xfrm>
              <a:off x="314307" y="1118786"/>
              <a:ext cx="8578173" cy="6410839"/>
            </a:xfrm>
            <a:prstGeom prst="rect">
              <a:avLst/>
            </a:prstGeom>
            <a:solidFill>
              <a:schemeClr val="bg1"/>
            </a:solidFill>
            <a:ln w="63500" cap="flat" cmpd="sng" algn="ctr">
              <a:noFill/>
              <a:prstDash val="solid"/>
              <a:round/>
              <a:headEnd type="oval" w="med" len="med"/>
              <a:tailEnd type="oval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grpSp>
          <p:nvGrpSpPr>
            <p:cNvPr id="9" name="그룹 8"/>
            <p:cNvGrpSpPr/>
            <p:nvPr/>
          </p:nvGrpSpPr>
          <p:grpSpPr>
            <a:xfrm>
              <a:off x="429902" y="1133475"/>
              <a:ext cx="8346982" cy="6152927"/>
              <a:chOff x="330703" y="548497"/>
              <a:chExt cx="8546886" cy="6300285"/>
            </a:xfrm>
          </p:grpSpPr>
          <p:pic>
            <p:nvPicPr>
              <p:cNvPr id="12" name="그림 1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0703" y="548497"/>
                <a:ext cx="8546886" cy="3532684"/>
              </a:xfrm>
              <a:prstGeom prst="rect">
                <a:avLst/>
              </a:prstGeom>
            </p:spPr>
          </p:pic>
          <p:pic>
            <p:nvPicPr>
              <p:cNvPr id="13" name="그림 1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9184" y="4169971"/>
                <a:ext cx="7249924" cy="2678811"/>
              </a:xfrm>
              <a:prstGeom prst="rect">
                <a:avLst/>
              </a:prstGeom>
            </p:spPr>
          </p:pic>
        </p:grpSp>
        <p:sp>
          <p:nvSpPr>
            <p:cNvPr id="14" name="직사각형 13"/>
            <p:cNvSpPr/>
            <p:nvPr/>
          </p:nvSpPr>
          <p:spPr>
            <a:xfrm>
              <a:off x="337727" y="7107940"/>
              <a:ext cx="6763109" cy="3900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ko-KR" altLang="en-US" sz="12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브이월드</a:t>
              </a:r>
              <a:r>
                <a:rPr lang="ko-KR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데이터센터 </a:t>
              </a:r>
              <a:r>
                <a:rPr lang="en-US" altLang="ko-KR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http</a:t>
              </a: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://www.vworld.kr/v4po_svrint_a003.do</a:t>
              </a: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319030" y="1124744"/>
            <a:ext cx="5325455" cy="716941"/>
            <a:chOff x="319030" y="1124744"/>
            <a:chExt cx="5325455" cy="716941"/>
          </a:xfrm>
        </p:grpSpPr>
        <p:sp>
          <p:nvSpPr>
            <p:cNvPr id="21" name="직사각형 20"/>
            <p:cNvSpPr/>
            <p:nvPr/>
          </p:nvSpPr>
          <p:spPr>
            <a:xfrm>
              <a:off x="328927" y="1533908"/>
              <a:ext cx="531555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최신의 고품질 국가공간정보</a:t>
              </a:r>
              <a:r>
                <a:rPr kumimoji="0" lang="en-US" altLang="ko-KR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(3D </a:t>
              </a: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시설물</a:t>
              </a:r>
              <a:r>
                <a:rPr kumimoji="0" lang="en-US" altLang="ko-KR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kumimoji="0" lang="ko-KR" altLang="en-US" sz="1400" spc="-6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영상지도</a:t>
              </a:r>
              <a:r>
                <a:rPr kumimoji="0" lang="en-US" altLang="ko-KR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DEM </a:t>
              </a: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등</a:t>
              </a:r>
              <a:r>
                <a:rPr kumimoji="0" lang="en-US" altLang="ko-KR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를 제공</a:t>
              </a:r>
              <a:endParaRPr kumimoji="0" lang="ko-KR" altLang="en-US" sz="1400" i="0" u="none" strike="noStrike" kern="1200" cap="none" spc="-6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319030" y="1124744"/>
              <a:ext cx="451277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브이월드</a:t>
              </a:r>
              <a:r>
                <a:rPr kumimoji="0" lang="ko-KR" altLang="en-US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 공간정보 데이터 센터</a:t>
              </a:r>
              <a:endParaRPr kumimoji="0" lang="ko-KR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7" name="직사각형 6"/>
            <p:cNvSpPr/>
            <p:nvPr/>
          </p:nvSpPr>
          <p:spPr bwMode="auto">
            <a:xfrm>
              <a:off x="328555" y="1234453"/>
              <a:ext cx="36000" cy="519313"/>
            </a:xfrm>
            <a:prstGeom prst="rect">
              <a:avLst/>
            </a:prstGeom>
            <a:solidFill>
              <a:srgbClr val="235FAB"/>
            </a:solidFill>
            <a:ln w="63500" cap="flat" cmpd="sng" algn="ctr">
              <a:noFill/>
              <a:prstDash val="solid"/>
              <a:round/>
              <a:headEnd type="oval" w="med" len="med"/>
              <a:tailEnd type="oval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35234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0"/>
          <p:cNvSpPr>
            <a:spLocks noChangeArrowheads="1"/>
          </p:cNvSpPr>
          <p:nvPr/>
        </p:nvSpPr>
        <p:spPr bwMode="auto">
          <a:xfrm>
            <a:off x="830263" y="53975"/>
            <a:ext cx="4884745" cy="777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fontAlgn="auto" latinLnBrk="0">
              <a:spcAft>
                <a:spcPts val="0"/>
              </a:spcAft>
              <a:defRPr/>
            </a:pPr>
            <a:r>
              <a:rPr kumimoji="0" lang="ko-KR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</a:rPr>
              <a:t>기술 </a:t>
            </a:r>
            <a:r>
              <a:rPr kumimoji="0" lang="ko-KR" altLang="en-US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개요</a:t>
            </a:r>
            <a:r>
              <a:rPr kumimoji="0" lang="en-US" altLang="ko-KR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(2/2)</a:t>
            </a:r>
            <a:endParaRPr kumimoji="0" lang="ko-KR" altLang="en-US" sz="2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8" name="Group 32"/>
          <p:cNvGrpSpPr>
            <a:grpSpLocks/>
          </p:cNvGrpSpPr>
          <p:nvPr/>
        </p:nvGrpSpPr>
        <p:grpSpPr bwMode="auto">
          <a:xfrm>
            <a:off x="188910" y="98425"/>
            <a:ext cx="674686" cy="644525"/>
            <a:chOff x="287" y="96"/>
            <a:chExt cx="385" cy="336"/>
          </a:xfrm>
        </p:grpSpPr>
        <p:pic>
          <p:nvPicPr>
            <p:cNvPr id="20" name="Picture 33" descr="육면체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7" y="96"/>
              <a:ext cx="385" cy="336"/>
            </a:xfrm>
            <a:prstGeom prst="rect">
              <a:avLst/>
            </a:prstGeom>
            <a:noFill/>
          </p:spPr>
        </p:pic>
        <p:sp>
          <p:nvSpPr>
            <p:cNvPr id="24" name="Text Box 34"/>
            <p:cNvSpPr txBox="1">
              <a:spLocks noChangeArrowheads="1"/>
            </p:cNvSpPr>
            <p:nvPr/>
          </p:nvSpPr>
          <p:spPr bwMode="auto">
            <a:xfrm>
              <a:off x="416" y="119"/>
              <a:ext cx="105" cy="2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201E12"/>
              </a:outerShdw>
            </a:effectLst>
          </p:spPr>
          <p:txBody>
            <a:bodyPr wrap="none">
              <a:spAutoFit/>
              <a:flatTx/>
            </a:bodyPr>
            <a:lstStyle/>
            <a:p>
              <a:pPr marL="0" marR="0" lvl="0" indent="0" defTabSz="914400" eaLnBrk="1" fontAlgn="auto" latinLnBrk="1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ko-KR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S PMincho" pitchFamily="18" charset="-128"/>
                <a:ea typeface="휴먼옛체" pitchFamily="18" charset="-127"/>
              </a:endParaRPr>
            </a:p>
          </p:txBody>
        </p:sp>
      </p:grpSp>
      <p:sp>
        <p:nvSpPr>
          <p:cNvPr id="10" name="Rectangle 35"/>
          <p:cNvSpPr>
            <a:spLocks noChangeArrowheads="1"/>
          </p:cNvSpPr>
          <p:nvPr/>
        </p:nvSpPr>
        <p:spPr bwMode="auto">
          <a:xfrm>
            <a:off x="234306" y="260350"/>
            <a:ext cx="449262" cy="404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uLnTx/>
                <a:uFillTx/>
                <a:latin typeface="HY견고딕" pitchFamily="18" charset="-127"/>
                <a:ea typeface="HY견고딕" pitchFamily="18" charset="-127"/>
              </a:rPr>
              <a:t>Ⅰ</a:t>
            </a:r>
            <a:endParaRPr kumimoji="0" lang="ko-KR" alt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813812" y="1988840"/>
            <a:ext cx="7508683" cy="4752528"/>
            <a:chOff x="813812" y="1669270"/>
            <a:chExt cx="7508683" cy="5072098"/>
          </a:xfrm>
        </p:grpSpPr>
        <p:sp>
          <p:nvSpPr>
            <p:cNvPr id="9" name="모서리가 둥근 직사각형 14">
              <a:extLst>
                <a:ext uri="{FF2B5EF4-FFF2-40B4-BE49-F238E27FC236}">
                  <a16:creationId xmlns:a16="http://schemas.microsoft.com/office/drawing/2014/main" id="{2762F532-E114-47B3-BEFD-A91D7E0F57EA}"/>
                </a:ext>
              </a:extLst>
            </p:cNvPr>
            <p:cNvSpPr/>
            <p:nvPr/>
          </p:nvSpPr>
          <p:spPr>
            <a:xfrm>
              <a:off x="4536281" y="2812278"/>
              <a:ext cx="3786214" cy="2786082"/>
            </a:xfrm>
            <a:prstGeom prst="roundRect">
              <a:avLst>
                <a:gd name="adj" fmla="val 0"/>
              </a:avLst>
            </a:prstGeom>
            <a:solidFill>
              <a:sysClr val="window" lastClr="FFFFFF"/>
            </a:solidFill>
            <a:ln w="3810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" name="모서리가 둥근 직사각형 15">
              <a:extLst>
                <a:ext uri="{FF2B5EF4-FFF2-40B4-BE49-F238E27FC236}">
                  <a16:creationId xmlns:a16="http://schemas.microsoft.com/office/drawing/2014/main" id="{4DB97E1F-73A8-4848-9269-A81D848DB7D7}"/>
                </a:ext>
              </a:extLst>
            </p:cNvPr>
            <p:cNvSpPr/>
            <p:nvPr/>
          </p:nvSpPr>
          <p:spPr>
            <a:xfrm>
              <a:off x="821536" y="4412414"/>
              <a:ext cx="2571768" cy="857256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" name="모서리가 둥근 직사각형 16">
              <a:extLst>
                <a:ext uri="{FF2B5EF4-FFF2-40B4-BE49-F238E27FC236}">
                  <a16:creationId xmlns:a16="http://schemas.microsoft.com/office/drawing/2014/main" id="{1C4A94E1-D511-4A09-AB8C-B1CD9DC5D7FC}"/>
                </a:ext>
              </a:extLst>
            </p:cNvPr>
            <p:cNvSpPr/>
            <p:nvPr/>
          </p:nvSpPr>
          <p:spPr>
            <a:xfrm>
              <a:off x="821536" y="3044262"/>
              <a:ext cx="2571768" cy="857256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" name="모서리가 둥근 직사각형 17">
              <a:extLst>
                <a:ext uri="{FF2B5EF4-FFF2-40B4-BE49-F238E27FC236}">
                  <a16:creationId xmlns:a16="http://schemas.microsoft.com/office/drawing/2014/main" id="{2B744036-7AAB-4C12-B216-7FE7750E1737}"/>
                </a:ext>
              </a:extLst>
            </p:cNvPr>
            <p:cNvSpPr/>
            <p:nvPr/>
          </p:nvSpPr>
          <p:spPr>
            <a:xfrm>
              <a:off x="821536" y="1740708"/>
              <a:ext cx="2571768" cy="857256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cxnSp>
          <p:nvCxnSpPr>
            <p:cNvPr id="15" name="Shape 99">
              <a:extLst>
                <a:ext uri="{FF2B5EF4-FFF2-40B4-BE49-F238E27FC236}">
                  <a16:creationId xmlns:a16="http://schemas.microsoft.com/office/drawing/2014/main" id="{54695398-D94D-4E9D-8E70-27C1B5906AED}"/>
                </a:ext>
              </a:extLst>
            </p:cNvPr>
            <p:cNvCxnSpPr>
              <a:stCxn id="28" idx="3"/>
              <a:endCxn id="25" idx="1"/>
            </p:cNvCxnSpPr>
            <p:nvPr/>
          </p:nvCxnSpPr>
          <p:spPr>
            <a:xfrm>
              <a:off x="3250397" y="1990741"/>
              <a:ext cx="357190" cy="1588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hape 99">
              <a:extLst>
                <a:ext uri="{FF2B5EF4-FFF2-40B4-BE49-F238E27FC236}">
                  <a16:creationId xmlns:a16="http://schemas.microsoft.com/office/drawing/2014/main" id="{78B66B2A-58DE-4313-AA2E-1B535D3D1406}"/>
                </a:ext>
              </a:extLst>
            </p:cNvPr>
            <p:cNvCxnSpPr>
              <a:stCxn id="29" idx="3"/>
              <a:endCxn id="26" idx="1"/>
            </p:cNvCxnSpPr>
            <p:nvPr/>
          </p:nvCxnSpPr>
          <p:spPr>
            <a:xfrm>
              <a:off x="3250397" y="2347931"/>
              <a:ext cx="357190" cy="1588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hape 99">
              <a:extLst>
                <a:ext uri="{FF2B5EF4-FFF2-40B4-BE49-F238E27FC236}">
                  <a16:creationId xmlns:a16="http://schemas.microsoft.com/office/drawing/2014/main" id="{2DCB712A-79B4-4116-97EB-6A1C7A5CA14F}"/>
                </a:ext>
              </a:extLst>
            </p:cNvPr>
            <p:cNvCxnSpPr>
              <a:stCxn id="30" idx="3"/>
              <a:endCxn id="27" idx="1"/>
            </p:cNvCxnSpPr>
            <p:nvPr/>
          </p:nvCxnSpPr>
          <p:spPr>
            <a:xfrm>
              <a:off x="3250397" y="3294295"/>
              <a:ext cx="357190" cy="1588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hape 99">
              <a:extLst>
                <a:ext uri="{FF2B5EF4-FFF2-40B4-BE49-F238E27FC236}">
                  <a16:creationId xmlns:a16="http://schemas.microsoft.com/office/drawing/2014/main" id="{3B8D5CE9-F566-4A7C-B5E9-ADF4B1C8DDB9}"/>
                </a:ext>
              </a:extLst>
            </p:cNvPr>
            <p:cNvCxnSpPr>
              <a:stCxn id="31" idx="3"/>
              <a:endCxn id="33" idx="1"/>
            </p:cNvCxnSpPr>
            <p:nvPr/>
          </p:nvCxnSpPr>
          <p:spPr>
            <a:xfrm>
              <a:off x="3250397" y="3651485"/>
              <a:ext cx="357190" cy="1588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hape 99">
              <a:extLst>
                <a:ext uri="{FF2B5EF4-FFF2-40B4-BE49-F238E27FC236}">
                  <a16:creationId xmlns:a16="http://schemas.microsoft.com/office/drawing/2014/main" id="{2DB18D61-75DE-434D-B2EE-E7F835A21870}"/>
                </a:ext>
              </a:extLst>
            </p:cNvPr>
            <p:cNvCxnSpPr>
              <a:stCxn id="32" idx="3"/>
              <a:endCxn id="34" idx="1"/>
            </p:cNvCxnSpPr>
            <p:nvPr/>
          </p:nvCxnSpPr>
          <p:spPr>
            <a:xfrm>
              <a:off x="3250397" y="4662447"/>
              <a:ext cx="357190" cy="1588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hape 99">
              <a:extLst>
                <a:ext uri="{FF2B5EF4-FFF2-40B4-BE49-F238E27FC236}">
                  <a16:creationId xmlns:a16="http://schemas.microsoft.com/office/drawing/2014/main" id="{37E34FF0-1DFB-4617-8DFA-140342A7A0A0}"/>
                </a:ext>
              </a:extLst>
            </p:cNvPr>
            <p:cNvCxnSpPr>
              <a:stCxn id="35" idx="3"/>
              <a:endCxn id="36" idx="1"/>
            </p:cNvCxnSpPr>
            <p:nvPr/>
          </p:nvCxnSpPr>
          <p:spPr>
            <a:xfrm>
              <a:off x="3250397" y="5019637"/>
              <a:ext cx="357190" cy="1588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sp>
          <p:nvSpPr>
            <p:cNvPr id="25" name="오각형 24">
              <a:extLst>
                <a:ext uri="{FF2B5EF4-FFF2-40B4-BE49-F238E27FC236}">
                  <a16:creationId xmlns:a16="http://schemas.microsoft.com/office/drawing/2014/main" id="{C2CD3F50-0192-4B86-9559-D2F4C4D4F24B}"/>
                </a:ext>
              </a:extLst>
            </p:cNvPr>
            <p:cNvSpPr/>
            <p:nvPr/>
          </p:nvSpPr>
          <p:spPr>
            <a:xfrm>
              <a:off x="3607587" y="1883584"/>
              <a:ext cx="714380" cy="214314"/>
            </a:xfrm>
            <a:prstGeom prst="homePlate">
              <a:avLst>
                <a:gd name="adj" fmla="val 53698"/>
              </a:avLst>
            </a:prstGeom>
            <a:solidFill>
              <a:srgbClr val="1F4A7F"/>
            </a:solidFill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WMS</a:t>
              </a:r>
              <a:endParaRPr kumimoji="0" lang="ko-KR" alt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6" name="오각형 25">
              <a:extLst>
                <a:ext uri="{FF2B5EF4-FFF2-40B4-BE49-F238E27FC236}">
                  <a16:creationId xmlns:a16="http://schemas.microsoft.com/office/drawing/2014/main" id="{9DC6B19D-B120-4170-BAF4-6FF11BB65077}"/>
                </a:ext>
              </a:extLst>
            </p:cNvPr>
            <p:cNvSpPr/>
            <p:nvPr/>
          </p:nvSpPr>
          <p:spPr>
            <a:xfrm>
              <a:off x="3607587" y="2240774"/>
              <a:ext cx="714380" cy="214314"/>
            </a:xfrm>
            <a:prstGeom prst="homePlate">
              <a:avLst>
                <a:gd name="adj" fmla="val 53698"/>
              </a:avLst>
            </a:prstGeom>
            <a:solidFill>
              <a:srgbClr val="1F4A7F"/>
            </a:solidFill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TMS</a:t>
              </a:r>
              <a:endParaRPr kumimoji="0" lang="ko-KR" alt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7" name="오각형 26">
              <a:extLst>
                <a:ext uri="{FF2B5EF4-FFF2-40B4-BE49-F238E27FC236}">
                  <a16:creationId xmlns:a16="http://schemas.microsoft.com/office/drawing/2014/main" id="{0DE29DB9-6CD9-4D07-B49C-A1B1B87343E8}"/>
                </a:ext>
              </a:extLst>
            </p:cNvPr>
            <p:cNvSpPr/>
            <p:nvPr/>
          </p:nvSpPr>
          <p:spPr>
            <a:xfrm>
              <a:off x="3607587" y="3187138"/>
              <a:ext cx="714380" cy="214314"/>
            </a:xfrm>
            <a:prstGeom prst="homePlate">
              <a:avLst>
                <a:gd name="adj" fmla="val 53698"/>
              </a:avLst>
            </a:prstGeom>
            <a:solidFill>
              <a:srgbClr val="1F4A7F"/>
            </a:solidFill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WMS</a:t>
              </a:r>
              <a:endParaRPr kumimoji="0" lang="ko-KR" alt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8EECC93D-FD2C-49B0-9925-F75DC8FB02C6}"/>
                </a:ext>
              </a:extLst>
            </p:cNvPr>
            <p:cNvSpPr/>
            <p:nvPr/>
          </p:nvSpPr>
          <p:spPr>
            <a:xfrm>
              <a:off x="1821637" y="1812146"/>
              <a:ext cx="1428760" cy="357190"/>
            </a:xfrm>
            <a:prstGeom prst="rect">
              <a:avLst/>
            </a:prstGeom>
            <a:solidFill>
              <a:srgbClr val="1F4A7F"/>
            </a:solidFill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NASA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SRTM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8A4DB1AD-40F6-4A5D-9113-748D80C96A4F}"/>
                </a:ext>
              </a:extLst>
            </p:cNvPr>
            <p:cNvSpPr/>
            <p:nvPr/>
          </p:nvSpPr>
          <p:spPr>
            <a:xfrm>
              <a:off x="1821637" y="2169336"/>
              <a:ext cx="1428760" cy="357190"/>
            </a:xfrm>
            <a:prstGeom prst="rect">
              <a:avLst/>
            </a:prstGeom>
            <a:solidFill>
              <a:srgbClr val="1F4A7F"/>
            </a:solidFill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V-World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100" b="1" kern="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지형 데이터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A3DBDD8E-06DB-4574-B40D-B0FF5C95D37E}"/>
                </a:ext>
              </a:extLst>
            </p:cNvPr>
            <p:cNvSpPr/>
            <p:nvPr/>
          </p:nvSpPr>
          <p:spPr>
            <a:xfrm>
              <a:off x="1821637" y="3115700"/>
              <a:ext cx="1428760" cy="357190"/>
            </a:xfrm>
            <a:prstGeom prst="rect">
              <a:avLst/>
            </a:prstGeom>
            <a:solidFill>
              <a:srgbClr val="1F4A7F"/>
            </a:solidFill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latinLnBrk="0">
                <a:defRPr/>
              </a:pPr>
              <a:r>
                <a:rPr lang="en-US" altLang="ko-KR" sz="1100" b="1" kern="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V-World</a:t>
              </a:r>
            </a:p>
            <a:p>
              <a:pPr lvl="0" algn="ctr" latinLnBrk="0">
                <a:defRPr/>
              </a:pPr>
              <a:r>
                <a:rPr lang="ko-KR" altLang="en-US" sz="1100" b="1" kern="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항공 영상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BE54A3B4-F844-465B-9C04-73E717E60D43}"/>
                </a:ext>
              </a:extLst>
            </p:cNvPr>
            <p:cNvSpPr/>
            <p:nvPr/>
          </p:nvSpPr>
          <p:spPr>
            <a:xfrm>
              <a:off x="1821637" y="3472890"/>
              <a:ext cx="1428760" cy="357190"/>
            </a:xfrm>
            <a:prstGeom prst="rect">
              <a:avLst/>
            </a:prstGeom>
            <a:solidFill>
              <a:srgbClr val="1F4A7F"/>
            </a:solidFill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V-World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100" b="1" kern="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하이브리드 영상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DA2C8381-1600-479B-9C85-D6BBF913777C}"/>
                </a:ext>
              </a:extLst>
            </p:cNvPr>
            <p:cNvSpPr/>
            <p:nvPr/>
          </p:nvSpPr>
          <p:spPr>
            <a:xfrm>
              <a:off x="1821637" y="4483852"/>
              <a:ext cx="1428760" cy="357190"/>
            </a:xfrm>
            <a:prstGeom prst="rect">
              <a:avLst/>
            </a:prstGeom>
            <a:solidFill>
              <a:srgbClr val="1F4A7F"/>
            </a:solidFill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V-World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100" b="1" kern="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3D </a:t>
              </a:r>
              <a:r>
                <a:rPr lang="ko-KR" altLang="en-US" sz="1100" b="1" kern="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건물</a:t>
              </a:r>
              <a:r>
                <a:rPr lang="en-US" altLang="ko-KR" sz="1100" b="1" kern="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en-US" altLang="ko-KR" sz="1100" b="1" kern="0" dirty="0" err="1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xdo</a:t>
              </a:r>
              <a:r>
                <a:rPr lang="en-US" altLang="ko-KR" sz="1100" b="1" kern="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오각형 32">
              <a:extLst>
                <a:ext uri="{FF2B5EF4-FFF2-40B4-BE49-F238E27FC236}">
                  <a16:creationId xmlns:a16="http://schemas.microsoft.com/office/drawing/2014/main" id="{C4729084-A971-4653-AC00-BA0B50300A2E}"/>
                </a:ext>
              </a:extLst>
            </p:cNvPr>
            <p:cNvSpPr/>
            <p:nvPr/>
          </p:nvSpPr>
          <p:spPr>
            <a:xfrm>
              <a:off x="3607587" y="3544328"/>
              <a:ext cx="714380" cy="214314"/>
            </a:xfrm>
            <a:prstGeom prst="homePlate">
              <a:avLst>
                <a:gd name="adj" fmla="val 53698"/>
              </a:avLst>
            </a:prstGeom>
            <a:solidFill>
              <a:srgbClr val="1F4A7F"/>
            </a:solidFill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TMS</a:t>
              </a:r>
              <a:endParaRPr kumimoji="0" lang="ko-KR" alt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4" name="오각형 34">
              <a:extLst>
                <a:ext uri="{FF2B5EF4-FFF2-40B4-BE49-F238E27FC236}">
                  <a16:creationId xmlns:a16="http://schemas.microsoft.com/office/drawing/2014/main" id="{C3C115E4-CB48-4B2D-A6FA-99589C487059}"/>
                </a:ext>
              </a:extLst>
            </p:cNvPr>
            <p:cNvSpPr/>
            <p:nvPr/>
          </p:nvSpPr>
          <p:spPr>
            <a:xfrm>
              <a:off x="3607587" y="4555290"/>
              <a:ext cx="714380" cy="214314"/>
            </a:xfrm>
            <a:prstGeom prst="homePlate">
              <a:avLst>
                <a:gd name="adj" fmla="val 53698"/>
              </a:avLst>
            </a:prstGeom>
            <a:solidFill>
              <a:srgbClr val="1F4A7F"/>
            </a:solidFill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XDO</a:t>
              </a:r>
              <a:endParaRPr kumimoji="0" lang="ko-KR" alt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E62CD8D4-8789-43E1-936D-81EB2C291A0E}"/>
                </a:ext>
              </a:extLst>
            </p:cNvPr>
            <p:cNvSpPr/>
            <p:nvPr/>
          </p:nvSpPr>
          <p:spPr>
            <a:xfrm>
              <a:off x="1821637" y="4841042"/>
              <a:ext cx="1428760" cy="357190"/>
            </a:xfrm>
            <a:prstGeom prst="rect">
              <a:avLst/>
            </a:prstGeom>
            <a:solidFill>
              <a:srgbClr val="1F4A7F"/>
            </a:solidFill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latinLnBrk="0">
                <a:defRPr/>
              </a:pPr>
              <a:r>
                <a:rPr lang="ko-KR" altLang="en-US" sz="1100" b="1" kern="0" noProof="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서울시</a:t>
              </a:r>
              <a:endPara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3D Data(3ds)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오각형 36">
              <a:extLst>
                <a:ext uri="{FF2B5EF4-FFF2-40B4-BE49-F238E27FC236}">
                  <a16:creationId xmlns:a16="http://schemas.microsoft.com/office/drawing/2014/main" id="{8AB97261-F2A4-4AF7-8E44-058F57CBC398}"/>
                </a:ext>
              </a:extLst>
            </p:cNvPr>
            <p:cNvSpPr/>
            <p:nvPr/>
          </p:nvSpPr>
          <p:spPr>
            <a:xfrm>
              <a:off x="3607587" y="4912480"/>
              <a:ext cx="714380" cy="214314"/>
            </a:xfrm>
            <a:prstGeom prst="homePlate">
              <a:avLst>
                <a:gd name="adj" fmla="val 53698"/>
              </a:avLst>
            </a:prstGeom>
            <a:solidFill>
              <a:srgbClr val="1F4A7F"/>
            </a:solidFill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3DS</a:t>
              </a:r>
              <a:endParaRPr kumimoji="0" lang="ko-KR" alt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7" name="모서리가 둥근 직사각형 37">
              <a:extLst>
                <a:ext uri="{FF2B5EF4-FFF2-40B4-BE49-F238E27FC236}">
                  <a16:creationId xmlns:a16="http://schemas.microsoft.com/office/drawing/2014/main" id="{1BF3243B-B391-4D5A-AB13-E7C6FBB9757F}"/>
                </a:ext>
              </a:extLst>
            </p:cNvPr>
            <p:cNvSpPr/>
            <p:nvPr/>
          </p:nvSpPr>
          <p:spPr>
            <a:xfrm>
              <a:off x="4536281" y="5741236"/>
              <a:ext cx="3786214" cy="1000132"/>
            </a:xfrm>
            <a:prstGeom prst="roundRect">
              <a:avLst/>
            </a:prstGeom>
            <a:solidFill>
              <a:sysClr val="window" lastClr="FFFFFF"/>
            </a:solidFill>
            <a:ln w="3810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pic>
          <p:nvPicPr>
            <p:cNvPr id="38" name="Picture 2" descr="http://gigglehd.com/zbxe/files/attach/images/267/868/048/002/Windows-8-Already-Cooking-Beyond-Windows-7-2.png.jpg">
              <a:extLst>
                <a:ext uri="{FF2B5EF4-FFF2-40B4-BE49-F238E27FC236}">
                  <a16:creationId xmlns:a16="http://schemas.microsoft.com/office/drawing/2014/main" id="{43264312-7C03-46CA-9230-D83524CFD3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22033" y="5812674"/>
              <a:ext cx="571504" cy="571504"/>
            </a:xfrm>
            <a:prstGeom prst="rect">
              <a:avLst/>
            </a:prstGeom>
            <a:noFill/>
          </p:spPr>
        </p:pic>
        <p:pic>
          <p:nvPicPr>
            <p:cNvPr id="39" name="Picture 4" descr="http://www.breakitdownblog.com/wp-content/uploads/2009/04/linux-penguin-tux.jpg">
              <a:extLst>
                <a:ext uri="{FF2B5EF4-FFF2-40B4-BE49-F238E27FC236}">
                  <a16:creationId xmlns:a16="http://schemas.microsoft.com/office/drawing/2014/main" id="{595E64F4-9D8C-40A5-9AF5-332C182DA6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179355" y="5917742"/>
              <a:ext cx="571504" cy="571504"/>
            </a:xfrm>
            <a:prstGeom prst="rect">
              <a:avLst/>
            </a:prstGeom>
            <a:noFill/>
          </p:spPr>
        </p:pic>
        <p:pic>
          <p:nvPicPr>
            <p:cNvPr id="40" name="Picture 6" descr="http://steamykitchen.com/blog/wp-content/uploads/2009/02/apple-logo1.jpg">
              <a:extLst>
                <a:ext uri="{FF2B5EF4-FFF2-40B4-BE49-F238E27FC236}">
                  <a16:creationId xmlns:a16="http://schemas.microsoft.com/office/drawing/2014/main" id="{B38FF772-C398-41B0-9380-EE1A2AD9B4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536677" y="5812674"/>
              <a:ext cx="571504" cy="571504"/>
            </a:xfrm>
            <a:prstGeom prst="rect">
              <a:avLst/>
            </a:prstGeom>
            <a:noFill/>
          </p:spPr>
        </p:pic>
        <p:sp>
          <p:nvSpPr>
            <p:cNvPr id="41" name="모서리가 둥근 직사각형 42">
              <a:extLst>
                <a:ext uri="{FF2B5EF4-FFF2-40B4-BE49-F238E27FC236}">
                  <a16:creationId xmlns:a16="http://schemas.microsoft.com/office/drawing/2014/main" id="{BF024386-93F1-49EA-B5D5-B179A6344E99}"/>
                </a:ext>
              </a:extLst>
            </p:cNvPr>
            <p:cNvSpPr/>
            <p:nvPr/>
          </p:nvSpPr>
          <p:spPr>
            <a:xfrm>
              <a:off x="4536281" y="1669270"/>
              <a:ext cx="3786214" cy="1000132"/>
            </a:xfrm>
            <a:prstGeom prst="roundRect">
              <a:avLst/>
            </a:prstGeom>
            <a:solidFill>
              <a:sysClr val="window" lastClr="FFFFFF"/>
            </a:solidFill>
            <a:ln w="3810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pic>
          <p:nvPicPr>
            <p:cNvPr id="42" name="Picture 8" descr="http://bookseobook.com/files/ie7.jpg">
              <a:extLst>
                <a:ext uri="{FF2B5EF4-FFF2-40B4-BE49-F238E27FC236}">
                  <a16:creationId xmlns:a16="http://schemas.microsoft.com/office/drawing/2014/main" id="{F3BCA5DA-047B-430D-8641-0089FB02B6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750595" y="1740708"/>
              <a:ext cx="571505" cy="571504"/>
            </a:xfrm>
            <a:prstGeom prst="rect">
              <a:avLst/>
            </a:prstGeom>
            <a:noFill/>
          </p:spPr>
        </p:pic>
        <p:pic>
          <p:nvPicPr>
            <p:cNvPr id="43" name="Picture 10" descr="http://gopalshenoy.files.wordpress.com/2008/09/google_chrome1.jpg">
              <a:extLst>
                <a:ext uri="{FF2B5EF4-FFF2-40B4-BE49-F238E27FC236}">
                  <a16:creationId xmlns:a16="http://schemas.microsoft.com/office/drawing/2014/main" id="{84BFE3DC-476E-49B8-9B91-07ADB5DB1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607983" y="1740708"/>
              <a:ext cx="571504" cy="571504"/>
            </a:xfrm>
            <a:prstGeom prst="rect">
              <a:avLst/>
            </a:prstGeom>
            <a:noFill/>
          </p:spPr>
        </p:pic>
        <p:pic>
          <p:nvPicPr>
            <p:cNvPr id="44" name="Picture 4" descr="http://www.get-firefox.com/images/firefox_image.png">
              <a:extLst>
                <a:ext uri="{FF2B5EF4-FFF2-40B4-BE49-F238E27FC236}">
                  <a16:creationId xmlns:a16="http://schemas.microsoft.com/office/drawing/2014/main" id="{67FB3428-E399-4FC5-AB29-2D250EA169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679289" y="1740708"/>
              <a:ext cx="571504" cy="571505"/>
            </a:xfrm>
            <a:prstGeom prst="rect">
              <a:avLst/>
            </a:prstGeom>
            <a:noFill/>
          </p:spPr>
        </p:pic>
        <p:pic>
          <p:nvPicPr>
            <p:cNvPr id="45" name="Picture 12" descr="http://theconsumerscorner.net/wp-content/uploads/2008/03/apple_safari.jpg">
              <a:extLst>
                <a:ext uri="{FF2B5EF4-FFF2-40B4-BE49-F238E27FC236}">
                  <a16:creationId xmlns:a16="http://schemas.microsoft.com/office/drawing/2014/main" id="{A25148E0-882E-4D5C-AE5D-1E2B118355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536677" y="1740708"/>
              <a:ext cx="571504" cy="571504"/>
            </a:xfrm>
            <a:prstGeom prst="rect">
              <a:avLst/>
            </a:prstGeom>
            <a:noFill/>
          </p:spPr>
        </p:pic>
        <p:pic>
          <p:nvPicPr>
            <p:cNvPr id="46" name="Picture 43" descr="C:\Documents and Settings\cryoon\Local Settings\Temporary Internet Files\Content.IE5\LXDYWQPL\MCj04247700000[1].wmf">
              <a:extLst>
                <a:ext uri="{FF2B5EF4-FFF2-40B4-BE49-F238E27FC236}">
                  <a16:creationId xmlns:a16="http://schemas.microsoft.com/office/drawing/2014/main" id="{6FD1F6E6-AF7E-4900-B8F5-8CE1E07D9156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321866" y="3187138"/>
              <a:ext cx="214314" cy="21431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7" name="Picture 19" descr="http://farm3.static.flickr.com/2265/2413511031_6b419c32f6_o.jpg">
              <a:extLst>
                <a:ext uri="{FF2B5EF4-FFF2-40B4-BE49-F238E27FC236}">
                  <a16:creationId xmlns:a16="http://schemas.microsoft.com/office/drawing/2014/main" id="{8048E309-5F88-4DD6-AC38-EC0F734BC5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321866" y="4555290"/>
              <a:ext cx="214314" cy="21431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06E7EE0-C685-4589-BAC2-0951EC23B2F4}"/>
                </a:ext>
              </a:extLst>
            </p:cNvPr>
            <p:cNvSpPr txBox="1"/>
            <p:nvPr/>
          </p:nvSpPr>
          <p:spPr>
            <a:xfrm>
              <a:off x="4750595" y="6384178"/>
              <a:ext cx="714380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MS</a:t>
              </a:r>
            </a:p>
            <a:p>
              <a:pPr marL="0" marR="0" lvl="0" indent="0" algn="ctr" defTabSz="914400" eaLnBrk="1" fontAlgn="auto" latinLnBrk="0" hangingPunct="1">
                <a:lnSpc>
                  <a:spcPts val="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Windows</a:t>
              </a:r>
              <a:endParaRPr kumimoji="0" lang="ko-KR" alt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8688E76-0A48-4248-9BB0-1E72E8C0F3D0}"/>
                </a:ext>
              </a:extLst>
            </p:cNvPr>
            <p:cNvSpPr txBox="1"/>
            <p:nvPr/>
          </p:nvSpPr>
          <p:spPr>
            <a:xfrm>
              <a:off x="6107917" y="6489246"/>
              <a:ext cx="714380" cy="194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Linux</a:t>
              </a:r>
              <a:endParaRPr kumimoji="0" lang="ko-KR" alt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0A50E5B-0A18-4BC4-8B4A-D52FF2E31386}"/>
                </a:ext>
              </a:extLst>
            </p:cNvPr>
            <p:cNvSpPr txBox="1"/>
            <p:nvPr/>
          </p:nvSpPr>
          <p:spPr>
            <a:xfrm>
              <a:off x="7465239" y="6384178"/>
              <a:ext cx="714380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Apple</a:t>
              </a:r>
            </a:p>
            <a:p>
              <a:pPr marL="0" marR="0" lvl="0" indent="0" algn="ctr" defTabSz="914400" eaLnBrk="1" fontAlgn="auto" latinLnBrk="0" hangingPunct="1">
                <a:lnSpc>
                  <a:spcPts val="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MacOS</a:t>
              </a:r>
              <a:endParaRPr kumimoji="0" lang="ko-KR" alt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C028871-693B-4F16-B498-0A9038B7DEDF}"/>
                </a:ext>
              </a:extLst>
            </p:cNvPr>
            <p:cNvSpPr txBox="1"/>
            <p:nvPr/>
          </p:nvSpPr>
          <p:spPr>
            <a:xfrm>
              <a:off x="4607719" y="2312212"/>
              <a:ext cx="857256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marR="0" lvl="0" indent="0" algn="ctr" defTabSz="914400" eaLnBrk="1" fontAlgn="auto" latinLnBrk="0" hangingPunct="1">
                <a:lnSpc>
                  <a:spcPts val="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00" b="1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r>
                <a:rPr lang="en-US" altLang="ko-KR" dirty="0"/>
                <a:t>MS</a:t>
              </a:r>
            </a:p>
            <a:p>
              <a:r>
                <a:rPr lang="en-US" altLang="ko-KR" dirty="0" smtClean="0"/>
                <a:t>IE 11</a:t>
              </a:r>
              <a:endParaRPr lang="ko-KR" altLang="en-US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4B34F1F-79B6-457C-9AC7-AF04D29021C9}"/>
                </a:ext>
              </a:extLst>
            </p:cNvPr>
            <p:cNvSpPr txBox="1"/>
            <p:nvPr/>
          </p:nvSpPr>
          <p:spPr>
            <a:xfrm>
              <a:off x="5536413" y="2312212"/>
              <a:ext cx="857256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marR="0" lvl="0" indent="0" algn="ctr" defTabSz="914400" eaLnBrk="1" fontAlgn="auto" latinLnBrk="0" hangingPunct="1">
                <a:lnSpc>
                  <a:spcPts val="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00" b="1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r>
                <a:rPr lang="en-US" altLang="ko-KR" dirty="0"/>
                <a:t>Mozilla</a:t>
              </a:r>
            </a:p>
            <a:p>
              <a:r>
                <a:rPr lang="en-US" altLang="ko-KR" dirty="0"/>
                <a:t>Firefox</a:t>
              </a:r>
              <a:endParaRPr lang="ko-KR" altLang="en-US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E3D15A9-E226-4A6A-A154-B9A586C9E53B}"/>
                </a:ext>
              </a:extLst>
            </p:cNvPr>
            <p:cNvSpPr txBox="1"/>
            <p:nvPr/>
          </p:nvSpPr>
          <p:spPr>
            <a:xfrm>
              <a:off x="6465107" y="2312212"/>
              <a:ext cx="857256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marR="0" lvl="0" indent="0" algn="ctr" defTabSz="914400" eaLnBrk="1" fontAlgn="auto" latinLnBrk="0" hangingPunct="1">
                <a:lnSpc>
                  <a:spcPts val="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00" b="1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r>
                <a:rPr lang="en-US" altLang="ko-KR" dirty="0"/>
                <a:t>Google Chrome</a:t>
              </a:r>
              <a:endParaRPr lang="ko-KR" altLang="en-US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90E657C-312F-4D67-BC8A-00EAF31FB928}"/>
                </a:ext>
              </a:extLst>
            </p:cNvPr>
            <p:cNvSpPr txBox="1"/>
            <p:nvPr/>
          </p:nvSpPr>
          <p:spPr>
            <a:xfrm>
              <a:off x="7393801" y="2312212"/>
              <a:ext cx="857256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marR="0" lvl="0" indent="0" algn="ctr" defTabSz="914400" eaLnBrk="1" fontAlgn="auto" latinLnBrk="0" hangingPunct="1">
                <a:lnSpc>
                  <a:spcPts val="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00" b="1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</a:lstStyle>
            <a:p>
              <a:r>
                <a:rPr lang="en-US" altLang="ko-KR" dirty="0"/>
                <a:t>Apple</a:t>
              </a:r>
            </a:p>
            <a:p>
              <a:r>
                <a:rPr lang="en-US" altLang="ko-KR" dirty="0"/>
                <a:t>Safari</a:t>
              </a:r>
              <a:endParaRPr lang="ko-KR" altLang="en-US" dirty="0"/>
            </a:p>
          </p:txBody>
        </p:sp>
        <p:pic>
          <p:nvPicPr>
            <p:cNvPr id="55" name="Picture 16" descr="http://eros.usgs.gov/images/dem.jpg">
              <a:extLst>
                <a:ext uri="{FF2B5EF4-FFF2-40B4-BE49-F238E27FC236}">
                  <a16:creationId xmlns:a16="http://schemas.microsoft.com/office/drawing/2014/main" id="{43CA8257-26A1-4B04-B708-D35DE2C4D6EF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2" cstate="print"/>
            <a:srcRect l="3549" t="2660" r="4179" b="21099"/>
            <a:stretch>
              <a:fillRect/>
            </a:stretch>
          </p:blipFill>
          <p:spPr bwMode="auto">
            <a:xfrm>
              <a:off x="1035819" y="1812146"/>
              <a:ext cx="714380" cy="714380"/>
            </a:xfrm>
            <a:prstGeom prst="roundRect">
              <a:avLst/>
            </a:prstGeom>
            <a:ln w="9525">
              <a:solidFill>
                <a:schemeClr val="tx1"/>
              </a:solidFill>
            </a:ln>
            <a:effectLst/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E22AE6E-5001-4698-95F0-EFA2A9FDD035}"/>
                </a:ext>
              </a:extLst>
            </p:cNvPr>
            <p:cNvSpPr txBox="1"/>
            <p:nvPr/>
          </p:nvSpPr>
          <p:spPr>
            <a:xfrm rot="16200000">
              <a:off x="572069" y="2053920"/>
              <a:ext cx="714380" cy="2308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3D </a:t>
              </a:r>
              <a:r>
                <a:rPr kumimoji="0" lang="ko-KR" alt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지형</a:t>
              </a:r>
            </a:p>
          </p:txBody>
        </p:sp>
        <p:pic>
          <p:nvPicPr>
            <p:cNvPr id="57" name="Picture 18" descr="http://kaiimage.co.kr/pds/1197515652106_1.jpg">
              <a:extLst>
                <a:ext uri="{FF2B5EF4-FFF2-40B4-BE49-F238E27FC236}">
                  <a16:creationId xmlns:a16="http://schemas.microsoft.com/office/drawing/2014/main" id="{8D2202BF-FF30-4112-9677-A6420EB47B7D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3" cstate="print"/>
            <a:srcRect b="10576"/>
            <a:stretch>
              <a:fillRect/>
            </a:stretch>
          </p:blipFill>
          <p:spPr bwMode="auto">
            <a:xfrm>
              <a:off x="1035819" y="3115700"/>
              <a:ext cx="714380" cy="714380"/>
            </a:xfrm>
            <a:prstGeom prst="roundRect">
              <a:avLst/>
            </a:prstGeom>
            <a:ln w="9525">
              <a:solidFill>
                <a:schemeClr val="tx1"/>
              </a:solidFill>
            </a:ln>
            <a:effectLst/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3FB1107-27FD-413B-954A-6E5BF7E1D16C}"/>
                </a:ext>
              </a:extLst>
            </p:cNvPr>
            <p:cNvSpPr txBox="1"/>
            <p:nvPr/>
          </p:nvSpPr>
          <p:spPr>
            <a:xfrm rot="16200000">
              <a:off x="572069" y="3357474"/>
              <a:ext cx="714380" cy="2308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항공영상</a:t>
              </a:r>
            </a:p>
          </p:txBody>
        </p:sp>
        <p:pic>
          <p:nvPicPr>
            <p:cNvPr id="59" name="Picture 4" descr="전체 크기 이미지 보기">
              <a:hlinkClick r:id="rId14"/>
              <a:extLst>
                <a:ext uri="{FF2B5EF4-FFF2-40B4-BE49-F238E27FC236}">
                  <a16:creationId xmlns:a16="http://schemas.microsoft.com/office/drawing/2014/main" id="{EF4C6D0A-9427-4798-857B-218EF2361451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1035819" y="4483852"/>
              <a:ext cx="714380" cy="714380"/>
            </a:xfrm>
            <a:prstGeom prst="roundRect">
              <a:avLst/>
            </a:prstGeom>
            <a:ln w="9525">
              <a:solidFill>
                <a:schemeClr val="tx1"/>
              </a:solidFill>
            </a:ln>
            <a:effectLst/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83F5D49-45C5-4AEE-8E5C-5896873B8FCA}"/>
                </a:ext>
              </a:extLst>
            </p:cNvPr>
            <p:cNvSpPr txBox="1"/>
            <p:nvPr/>
          </p:nvSpPr>
          <p:spPr>
            <a:xfrm rot="16200000">
              <a:off x="500631" y="4725626"/>
              <a:ext cx="857256" cy="2308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3D </a:t>
              </a:r>
              <a:r>
                <a:rPr kumimoji="0" lang="ko-KR" alt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시설물</a:t>
              </a:r>
            </a:p>
          </p:txBody>
        </p:sp>
        <p:pic>
          <p:nvPicPr>
            <p:cNvPr id="61" name="Picture 43" descr="C:\Documents and Settings\cryoon\Local Settings\Temporary Internet Files\Content.IE5\LXDYWQPL\MCj04247700000[1].wmf">
              <a:extLst>
                <a:ext uri="{FF2B5EF4-FFF2-40B4-BE49-F238E27FC236}">
                  <a16:creationId xmlns:a16="http://schemas.microsoft.com/office/drawing/2014/main" id="{7ED0E8C5-82D1-493F-8684-265DDFE8FB73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321866" y="1883584"/>
              <a:ext cx="214314" cy="21431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2" name="Picture 43" descr="C:\Documents and Settings\cryoon\Local Settings\Temporary Internet Files\Content.IE5\LXDYWQPL\MCj04247700000[1].wmf">
              <a:extLst>
                <a:ext uri="{FF2B5EF4-FFF2-40B4-BE49-F238E27FC236}">
                  <a16:creationId xmlns:a16="http://schemas.microsoft.com/office/drawing/2014/main" id="{6759A0A0-089A-497C-949C-7BED87ADF067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321866" y="3544328"/>
              <a:ext cx="214314" cy="21431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3" name="Picture 43" descr="C:\Documents and Settings\cryoon\Local Settings\Temporary Internet Files\Content.IE5\LXDYWQPL\MCj04247700000[1].wmf">
              <a:extLst>
                <a:ext uri="{FF2B5EF4-FFF2-40B4-BE49-F238E27FC236}">
                  <a16:creationId xmlns:a16="http://schemas.microsoft.com/office/drawing/2014/main" id="{0DAE833E-4F07-4EF2-81BD-D9DB5F1C8315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321866" y="2240774"/>
              <a:ext cx="214314" cy="21431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4" name="Picture 19" descr="http://farm3.static.flickr.com/2265/2413511031_6b419c32f6_o.jpg">
              <a:extLst>
                <a:ext uri="{FF2B5EF4-FFF2-40B4-BE49-F238E27FC236}">
                  <a16:creationId xmlns:a16="http://schemas.microsoft.com/office/drawing/2014/main" id="{F52FFFA0-C7EF-48CE-81A1-C1BE7C049D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321866" y="4912480"/>
              <a:ext cx="214314" cy="21431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5" name="모서리가 둥근 직사각형 66">
              <a:extLst>
                <a:ext uri="{FF2B5EF4-FFF2-40B4-BE49-F238E27FC236}">
                  <a16:creationId xmlns:a16="http://schemas.microsoft.com/office/drawing/2014/main" id="{8AF76BA3-BCE6-4EE9-B987-7F9EC14E831F}"/>
                </a:ext>
              </a:extLst>
            </p:cNvPr>
            <p:cNvSpPr/>
            <p:nvPr/>
          </p:nvSpPr>
          <p:spPr>
            <a:xfrm>
              <a:off x="821505" y="5811544"/>
              <a:ext cx="2571768" cy="857256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cxnSp>
          <p:nvCxnSpPr>
            <p:cNvPr id="66" name="Shape 99">
              <a:extLst>
                <a:ext uri="{FF2B5EF4-FFF2-40B4-BE49-F238E27FC236}">
                  <a16:creationId xmlns:a16="http://schemas.microsoft.com/office/drawing/2014/main" id="{1F48A8BB-FED5-4090-89C1-5BE8357E3395}"/>
                </a:ext>
              </a:extLst>
            </p:cNvPr>
            <p:cNvCxnSpPr>
              <a:endCxn id="67" idx="1"/>
            </p:cNvCxnSpPr>
            <p:nvPr/>
          </p:nvCxnSpPr>
          <p:spPr>
            <a:xfrm>
              <a:off x="3250366" y="6252078"/>
              <a:ext cx="357190" cy="1588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sp>
          <p:nvSpPr>
            <p:cNvPr id="67" name="오각형 68">
              <a:extLst>
                <a:ext uri="{FF2B5EF4-FFF2-40B4-BE49-F238E27FC236}">
                  <a16:creationId xmlns:a16="http://schemas.microsoft.com/office/drawing/2014/main" id="{E3FCCDCB-E8E9-40EA-AE65-942D050DBC6C}"/>
                </a:ext>
              </a:extLst>
            </p:cNvPr>
            <p:cNvSpPr/>
            <p:nvPr/>
          </p:nvSpPr>
          <p:spPr>
            <a:xfrm>
              <a:off x="3607556" y="6144921"/>
              <a:ext cx="714380" cy="214314"/>
            </a:xfrm>
            <a:prstGeom prst="homePlate">
              <a:avLst>
                <a:gd name="adj" fmla="val 53698"/>
              </a:avLst>
            </a:prstGeom>
            <a:solidFill>
              <a:srgbClr val="1F4A7F"/>
            </a:solidFill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WMS</a:t>
              </a:r>
              <a:endParaRPr kumimoji="0" lang="ko-KR" alt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3B35832-2EB7-486D-9BE9-037C2EC88E18}"/>
                </a:ext>
              </a:extLst>
            </p:cNvPr>
            <p:cNvSpPr txBox="1"/>
            <p:nvPr/>
          </p:nvSpPr>
          <p:spPr>
            <a:xfrm rot="16200000">
              <a:off x="572038" y="6124756"/>
              <a:ext cx="714380" cy="2308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r>
                <a:rPr kumimoji="0" lang="en-US" altLang="ko-KR" sz="900" b="1" i="0" u="none" strike="noStrike" kern="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rd</a:t>
              </a:r>
              <a:r>
                <a:rPr kumimoji="0" lang="en-US" altLang="ko-KR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Party</a:t>
              </a:r>
              <a:endParaRPr kumimoji="0" lang="ko-KR" alt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69" name="Picture 43" descr="C:\Documents and Settings\cryoon\Local Settings\Temporary Internet Files\Content.IE5\LXDYWQPL\MCj04247700000[1].wmf">
              <a:extLst>
                <a:ext uri="{FF2B5EF4-FFF2-40B4-BE49-F238E27FC236}">
                  <a16:creationId xmlns:a16="http://schemas.microsoft.com/office/drawing/2014/main" id="{14EB7755-0F03-47A6-AB6B-6C5E3B676A3C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321835" y="6144921"/>
              <a:ext cx="214314" cy="21431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0" name="Picture 4" descr="Google Earth.svg">
              <a:hlinkClick r:id="rId16"/>
              <a:extLst>
                <a:ext uri="{FF2B5EF4-FFF2-40B4-BE49-F238E27FC236}">
                  <a16:creationId xmlns:a16="http://schemas.microsoft.com/office/drawing/2014/main" id="{ABA7CFA2-4875-4929-9C4A-A6EFF75A8E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107257" y="5882982"/>
              <a:ext cx="577497" cy="64294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30DEDA2-5ABA-4445-A0A1-38CC44FEC6E2}"/>
                </a:ext>
              </a:extLst>
            </p:cNvPr>
            <p:cNvSpPr txBox="1"/>
            <p:nvPr/>
          </p:nvSpPr>
          <p:spPr>
            <a:xfrm>
              <a:off x="1035819" y="6454486"/>
              <a:ext cx="714380" cy="2308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구글</a:t>
              </a:r>
              <a:r>
                <a:rPr kumimoji="0" lang="ko-KR" alt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0" lang="ko-KR" altLang="en-US" sz="9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어스</a:t>
              </a:r>
              <a:endParaRPr kumimoji="0" lang="ko-KR" alt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72" name="Picture 6" descr="http://images.dailyradar.com/media/uploads/tech/story_large/2009/12/05/bing_maps_logo.jpg">
              <a:extLst>
                <a:ext uri="{FF2B5EF4-FFF2-40B4-BE49-F238E27FC236}">
                  <a16:creationId xmlns:a16="http://schemas.microsoft.com/office/drawing/2014/main" id="{40BB1079-D40C-4754-A1A2-5D3534BCDA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1893075" y="5882982"/>
              <a:ext cx="571504" cy="57150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4C5E642-6C67-4A13-BAE2-6FF8BC8A4578}"/>
                </a:ext>
              </a:extLst>
            </p:cNvPr>
            <p:cNvSpPr txBox="1"/>
            <p:nvPr/>
          </p:nvSpPr>
          <p:spPr>
            <a:xfrm>
              <a:off x="1821637" y="6454486"/>
              <a:ext cx="714380" cy="2308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MS </a:t>
              </a:r>
              <a:r>
                <a:rPr kumimoji="0" lang="ko-KR" altLang="en-US" sz="9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빙맵</a:t>
              </a:r>
              <a:endParaRPr kumimoji="0" lang="ko-KR" alt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74" name="Picture 8" descr="http://www.digitalearthblog.com/wp-content/uploads/2008/08/yahoo_logo-150x133.jpg">
              <a:extLst>
                <a:ext uri="{FF2B5EF4-FFF2-40B4-BE49-F238E27FC236}">
                  <a16:creationId xmlns:a16="http://schemas.microsoft.com/office/drawing/2014/main" id="{1207E7C7-8EE3-4991-8491-39B20399F0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2678893" y="5882982"/>
              <a:ext cx="571504" cy="57150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68946E0-D33E-4BF5-9953-43092BF35D82}"/>
                </a:ext>
              </a:extLst>
            </p:cNvPr>
            <p:cNvSpPr txBox="1"/>
            <p:nvPr/>
          </p:nvSpPr>
          <p:spPr>
            <a:xfrm>
              <a:off x="2607455" y="6454486"/>
              <a:ext cx="714380" cy="2308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야후</a:t>
              </a:r>
              <a:r>
                <a:rPr kumimoji="0" lang="ko-KR" alt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0" lang="ko-KR" altLang="en-US" sz="9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맵</a:t>
              </a:r>
              <a:endParaRPr kumimoji="0" lang="ko-KR" alt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76" name="Shape 99">
              <a:extLst>
                <a:ext uri="{FF2B5EF4-FFF2-40B4-BE49-F238E27FC236}">
                  <a16:creationId xmlns:a16="http://schemas.microsoft.com/office/drawing/2014/main" id="{DB9F37E3-CA73-4665-8E4B-D82DEA9424D8}"/>
                </a:ext>
              </a:extLst>
            </p:cNvPr>
            <p:cNvCxnSpPr>
              <a:stCxn id="41" idx="2"/>
              <a:endCxn id="9" idx="0"/>
            </p:cNvCxnSpPr>
            <p:nvPr/>
          </p:nvCxnSpPr>
          <p:spPr>
            <a:xfrm rot="5400000">
              <a:off x="6357950" y="2740840"/>
              <a:ext cx="142876" cy="1588"/>
            </a:xfrm>
            <a:prstGeom prst="bentConnector3">
              <a:avLst>
                <a:gd name="adj1" fmla="val 50000"/>
              </a:avLst>
            </a:prstGeom>
            <a:noFill/>
          </p:spPr>
        </p:cxnSp>
        <p:cxnSp>
          <p:nvCxnSpPr>
            <p:cNvPr id="77" name="Shape 99">
              <a:extLst>
                <a:ext uri="{FF2B5EF4-FFF2-40B4-BE49-F238E27FC236}">
                  <a16:creationId xmlns:a16="http://schemas.microsoft.com/office/drawing/2014/main" id="{6C473B60-AD72-4A5C-B4EF-73596ABFCFDF}"/>
                </a:ext>
              </a:extLst>
            </p:cNvPr>
            <p:cNvCxnSpPr>
              <a:stCxn id="9" idx="2"/>
              <a:endCxn id="37" idx="0"/>
            </p:cNvCxnSpPr>
            <p:nvPr/>
          </p:nvCxnSpPr>
          <p:spPr>
            <a:xfrm rot="5400000">
              <a:off x="6357950" y="5669798"/>
              <a:ext cx="142876" cy="1588"/>
            </a:xfrm>
            <a:prstGeom prst="bentConnector3">
              <a:avLst>
                <a:gd name="adj1" fmla="val 50000"/>
              </a:avLst>
            </a:prstGeom>
            <a:noFill/>
            <a:ln w="76200" cap="flat" cmpd="sng" algn="ctr">
              <a:solidFill>
                <a:sysClr val="window" lastClr="FFFFFF">
                  <a:lumMod val="6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pic>
          <p:nvPicPr>
            <p:cNvPr id="78" name="Picture 3">
              <a:extLst>
                <a:ext uri="{FF2B5EF4-FFF2-40B4-BE49-F238E27FC236}">
                  <a16:creationId xmlns:a16="http://schemas.microsoft.com/office/drawing/2014/main" id="{F5D53B4C-3B17-4243-AED9-F152C977C78D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1057" y="2926658"/>
              <a:ext cx="1800000" cy="12600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9" name="Picture 2">
              <a:extLst>
                <a:ext uri="{FF2B5EF4-FFF2-40B4-BE49-F238E27FC236}">
                  <a16:creationId xmlns:a16="http://schemas.microsoft.com/office/drawing/2014/main" id="{9F98BE52-CC3B-45FA-A9DB-FD18D7CE9D87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9320" y="2926658"/>
              <a:ext cx="1800000" cy="12600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0" name="Picture 3" descr="D:\2018Work\_WEBGL_ETRI_GLOBE\20181030_WEBGL_기능설명\이미지_\cut\12.png"/>
            <p:cNvPicPr preferRelativeResize="0">
              <a:picLocks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9320" y="4223372"/>
              <a:ext cx="1800000" cy="12600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4" descr="D:\2018Work\_WEBGL_ETRI_GLOBE\20181030_WEBGL_기능설명\이미지_\cut\h_실감.png"/>
            <p:cNvPicPr preferRelativeResize="0">
              <a:picLocks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1057" y="4223372"/>
              <a:ext cx="1800000" cy="12600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6" name="그룹 85"/>
          <p:cNvGrpSpPr/>
          <p:nvPr/>
        </p:nvGrpSpPr>
        <p:grpSpPr>
          <a:xfrm>
            <a:off x="319030" y="1124744"/>
            <a:ext cx="6233694" cy="716941"/>
            <a:chOff x="319030" y="1124744"/>
            <a:chExt cx="6233694" cy="716941"/>
          </a:xfrm>
        </p:grpSpPr>
        <p:sp>
          <p:nvSpPr>
            <p:cNvPr id="87" name="직사각형 86"/>
            <p:cNvSpPr/>
            <p:nvPr/>
          </p:nvSpPr>
          <p:spPr>
            <a:xfrm>
              <a:off x="328927" y="1533908"/>
              <a:ext cx="486447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다중</a:t>
              </a:r>
              <a:r>
                <a:rPr kumimoji="0" lang="en-US" altLang="ko-KR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플랫폼 환경에서 동작 가능한 크로스 공간정보 플랫폼</a:t>
              </a:r>
              <a:endParaRPr kumimoji="0" lang="ko-KR" altLang="en-US" sz="1400" i="0" u="none" strike="noStrike" kern="1200" cap="none" spc="-6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319030" y="1124744"/>
              <a:ext cx="623369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WebGL</a:t>
              </a:r>
              <a:r>
                <a:rPr kumimoji="0" lang="en-US" altLang="ko-KR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/HTML5 </a:t>
              </a:r>
              <a:r>
                <a:rPr kumimoji="0" lang="ko-KR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기반 공간정보 렌더링 기술</a:t>
              </a:r>
              <a:endParaRPr kumimoji="0" lang="ko-KR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89" name="직사각형 88"/>
            <p:cNvSpPr/>
            <p:nvPr/>
          </p:nvSpPr>
          <p:spPr bwMode="auto">
            <a:xfrm>
              <a:off x="328555" y="1234453"/>
              <a:ext cx="36000" cy="519313"/>
            </a:xfrm>
            <a:prstGeom prst="rect">
              <a:avLst/>
            </a:prstGeom>
            <a:solidFill>
              <a:srgbClr val="235FAB"/>
            </a:solidFill>
            <a:ln w="63500" cap="flat" cmpd="sng" algn="ctr">
              <a:noFill/>
              <a:prstDash val="solid"/>
              <a:round/>
              <a:headEnd type="oval" w="med" len="med"/>
              <a:tailEnd type="oval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72640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 bwMode="auto">
          <a:xfrm>
            <a:off x="-684584" y="-171400"/>
            <a:ext cx="10801200" cy="763284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0" cap="flat" cmpd="sng" algn="ctr">
            <a:noFill/>
            <a:prstDash val="solid"/>
            <a:round/>
            <a:headEnd type="oval" w="med" len="med"/>
            <a:tailEnd type="oval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7" name="ICT적폐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05869"/>
            <a:ext cx="9144000" cy="604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3490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647564" y="2060848"/>
            <a:ext cx="7848872" cy="4536504"/>
            <a:chOff x="638833" y="2060848"/>
            <a:chExt cx="7848872" cy="4536504"/>
          </a:xfrm>
        </p:grpSpPr>
        <p:grpSp>
          <p:nvGrpSpPr>
            <p:cNvPr id="4" name="그룹 3"/>
            <p:cNvGrpSpPr/>
            <p:nvPr/>
          </p:nvGrpSpPr>
          <p:grpSpPr>
            <a:xfrm>
              <a:off x="638833" y="2060848"/>
              <a:ext cx="7848872" cy="4536504"/>
              <a:chOff x="683568" y="1988840"/>
              <a:chExt cx="7848872" cy="4536504"/>
            </a:xfrm>
          </p:grpSpPr>
          <p:sp>
            <p:nvSpPr>
              <p:cNvPr id="5" name="직사각형 4"/>
              <p:cNvSpPr/>
              <p:nvPr/>
            </p:nvSpPr>
            <p:spPr>
              <a:xfrm>
                <a:off x="683568" y="4293096"/>
                <a:ext cx="3851225" cy="2232248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직사각형 5"/>
              <p:cNvSpPr/>
              <p:nvPr/>
            </p:nvSpPr>
            <p:spPr>
              <a:xfrm>
                <a:off x="4537199" y="4293096"/>
                <a:ext cx="3995241" cy="2232248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직사각형 6"/>
              <p:cNvSpPr/>
              <p:nvPr/>
            </p:nvSpPr>
            <p:spPr>
              <a:xfrm>
                <a:off x="4537199" y="1988840"/>
                <a:ext cx="3995241" cy="2304256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683569" y="1988840"/>
                <a:ext cx="3851224" cy="2304256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9" name="Picture 3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1262" y="2111144"/>
                <a:ext cx="3667161" cy="20915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직사각형 9"/>
              <p:cNvSpPr/>
              <p:nvPr/>
            </p:nvSpPr>
            <p:spPr>
              <a:xfrm>
                <a:off x="4788024" y="3728065"/>
                <a:ext cx="2672107" cy="276999"/>
              </a:xfrm>
              <a:prstGeom prst="rect">
                <a:avLst/>
              </a:prstGeom>
              <a:solidFill>
                <a:srgbClr val="FFFFFF">
                  <a:alpha val="45098"/>
                </a:srgbClr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altLang="ko-KR" sz="12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Google Maps in </a:t>
                </a:r>
                <a:r>
                  <a:rPr lang="en-US" altLang="ko-KR" sz="1200" b="1" dirty="0" err="1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WebGL</a:t>
                </a:r>
                <a:r>
                  <a:rPr lang="en-US" altLang="ko-KR" sz="12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(</a:t>
                </a:r>
                <a:r>
                  <a:rPr lang="en-US" altLang="ko-KR" sz="1200" b="1" dirty="0" err="1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MapsGL</a:t>
                </a:r>
                <a:r>
                  <a:rPr lang="en-US" altLang="ko-KR" sz="12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)</a:t>
                </a:r>
              </a:p>
            </p:txBody>
          </p:sp>
          <p:pic>
            <p:nvPicPr>
              <p:cNvPr id="11" name="Picture 5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5576" y="4274625"/>
                <a:ext cx="3745249" cy="21067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직사각형 11"/>
              <p:cNvSpPr/>
              <p:nvPr/>
            </p:nvSpPr>
            <p:spPr>
              <a:xfrm>
                <a:off x="827584" y="5880087"/>
                <a:ext cx="1960024" cy="461665"/>
              </a:xfrm>
              <a:prstGeom prst="rect">
                <a:avLst/>
              </a:prstGeom>
              <a:solidFill>
                <a:srgbClr val="FFFFFF">
                  <a:alpha val="45098"/>
                </a:srgbClr>
              </a:solidFill>
            </p:spPr>
            <p:txBody>
              <a:bodyPr wrap="none">
                <a:spAutoFit/>
              </a:bodyPr>
              <a:lstStyle/>
              <a:p>
                <a:r>
                  <a:rPr lang="en-US" altLang="ko-KR" sz="12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Nokia HERE (here.com/)</a:t>
                </a:r>
              </a:p>
              <a:p>
                <a:r>
                  <a:rPr lang="ko-KR" altLang="en-US" sz="12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아우디</a:t>
                </a:r>
                <a:r>
                  <a:rPr lang="en-US" altLang="ko-KR" sz="12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,BMW,</a:t>
                </a:r>
                <a:r>
                  <a:rPr lang="ko-KR" altLang="en-US" sz="12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다임러</a:t>
                </a:r>
              </a:p>
            </p:txBody>
          </p:sp>
          <p:pic>
            <p:nvPicPr>
              <p:cNvPr id="13" name="_x211293720" descr="EMB00003128370d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7584" y="2060848"/>
                <a:ext cx="3613238" cy="21418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_x211294040" descr="EMB00003128371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3499615"/>
                <a:ext cx="3392061" cy="5299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" name="직사각형 14"/>
              <p:cNvSpPr/>
              <p:nvPr/>
            </p:nvSpPr>
            <p:spPr>
              <a:xfrm rot="20310774">
                <a:off x="1246529" y="2874459"/>
                <a:ext cx="2678938" cy="646331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r>
                  <a:rPr lang="ko-KR" altLang="en-US" b="1" spc="50" dirty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10X10 Bold" panose="020D0604000000000000" pitchFamily="50" charset="-127"/>
                    <a:ea typeface="10X10 Bold" panose="020D0604000000000000" pitchFamily="50" charset="-127"/>
                  </a:rPr>
                  <a:t>현재</a:t>
                </a:r>
                <a:r>
                  <a:rPr lang="en-US" altLang="ko-KR" b="1" spc="50" dirty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10X10 Bold" panose="020D0604000000000000" pitchFamily="50" charset="-127"/>
                    <a:ea typeface="10X10 Bold" panose="020D0604000000000000" pitchFamily="50" charset="-127"/>
                  </a:rPr>
                  <a:t>, Vworld </a:t>
                </a:r>
                <a:r>
                  <a:rPr lang="ko-KR" altLang="en-US" b="1" spc="50" dirty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10X10 Bold" panose="020D0604000000000000" pitchFamily="50" charset="-127"/>
                    <a:ea typeface="10X10 Bold" panose="020D0604000000000000" pitchFamily="50" charset="-127"/>
                  </a:rPr>
                  <a:t>서비스의</a:t>
                </a:r>
                <a:endParaRPr lang="en-US" altLang="ko-KR" b="1" spc="50" dirty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10X10 Bold" panose="020D0604000000000000" pitchFamily="50" charset="-127"/>
                  <a:ea typeface="10X10 Bold" panose="020D0604000000000000" pitchFamily="50" charset="-127"/>
                </a:endParaRPr>
              </a:p>
              <a:p>
                <a:pPr algn="ctr"/>
                <a:r>
                  <a:rPr lang="en-US" altLang="ko-KR" b="1" spc="50" dirty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10X10 Bold" panose="020D0604000000000000" pitchFamily="50" charset="-127"/>
                    <a:ea typeface="10X10 Bold" panose="020D0604000000000000" pitchFamily="50" charset="-127"/>
                  </a:rPr>
                  <a:t>Plug-in </a:t>
                </a:r>
                <a:r>
                  <a:rPr lang="ko-KR" altLang="en-US" b="1" spc="50" dirty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10X10 Bold" panose="020D0604000000000000" pitchFamily="50" charset="-127"/>
                    <a:ea typeface="10X10 Bold" panose="020D0604000000000000" pitchFamily="50" charset="-127"/>
                  </a:rPr>
                  <a:t>설치 요청</a:t>
                </a:r>
                <a:endParaRPr lang="en-US" altLang="ko-KR" b="1" spc="50" dirty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10X10 Bold" panose="020D0604000000000000" pitchFamily="50" charset="-127"/>
                  <a:ea typeface="10X10 Bold" panose="020D0604000000000000" pitchFamily="50" charset="-127"/>
                </a:endParaRPr>
              </a:p>
            </p:txBody>
          </p:sp>
          <p:pic>
            <p:nvPicPr>
              <p:cNvPr id="16" name="Picture 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4008" y="4293097"/>
                <a:ext cx="1853623" cy="1008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4008" y="5378847"/>
                <a:ext cx="1853623" cy="10024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4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31838" y="4295354"/>
                <a:ext cx="1856586" cy="10058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5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31838" y="5378847"/>
                <a:ext cx="1856585" cy="10033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직사각형 19"/>
              <p:cNvSpPr/>
              <p:nvPr/>
            </p:nvSpPr>
            <p:spPr>
              <a:xfrm>
                <a:off x="4700224" y="5459978"/>
                <a:ext cx="3521725" cy="830997"/>
              </a:xfrm>
              <a:prstGeom prst="rect">
                <a:avLst/>
              </a:prstGeom>
              <a:solidFill>
                <a:srgbClr val="FFFFFF">
                  <a:alpha val="45098"/>
                </a:srgbClr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altLang="ko-KR" sz="12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CESIUM: 3D Globe &amp; 2D Maps (</a:t>
                </a:r>
                <a:r>
                  <a:rPr lang="en-US" altLang="ko-KR" sz="1200" b="1" dirty="0" err="1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WebGL</a:t>
                </a:r>
                <a:r>
                  <a:rPr lang="en-US" altLang="ko-KR" sz="12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)</a:t>
                </a:r>
              </a:p>
              <a:p>
                <a:r>
                  <a:rPr lang="en-US" altLang="ko-KR" sz="12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2012.05.15  B5</a:t>
                </a:r>
              </a:p>
              <a:p>
                <a:r>
                  <a:rPr lang="en-US" altLang="ko-KR" sz="12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2014.08.01. Version 1.0</a:t>
                </a:r>
              </a:p>
              <a:p>
                <a:r>
                  <a:rPr lang="en-US" altLang="ko-KR" sz="1200" b="1" dirty="0">
                    <a:solidFill>
                      <a:prstClr val="black"/>
                    </a:solidFill>
                    <a:latin typeface="맑은 고딕" panose="020B0503020000020004" pitchFamily="50" charset="-127"/>
                  </a:rPr>
                  <a:t>2018.09.04. Version 1.49 </a:t>
                </a:r>
                <a:r>
                  <a:rPr lang="en-US" altLang="ko-KR" sz="1200" b="1" dirty="0">
                    <a:solidFill>
                      <a:prstClr val="black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released</a:t>
                </a: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 rot="20333505">
              <a:off x="3207705" y="4806886"/>
              <a:ext cx="4689056" cy="523220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ko-KR" altLang="en-US" sz="1400" b="1" dirty="0">
                  <a:solidFill>
                    <a:prstClr val="white"/>
                  </a:solidFill>
                  <a:latin typeface="10X10 Bold" panose="020D0604000000000000" pitchFamily="50" charset="-127"/>
                  <a:ea typeface="10X10 Bold" panose="020D0604000000000000" pitchFamily="50" charset="-127"/>
                </a:rPr>
                <a:t>웹 표준</a:t>
              </a:r>
              <a:r>
                <a:rPr lang="en-US" altLang="ko-KR" sz="1400" b="1" dirty="0">
                  <a:solidFill>
                    <a:prstClr val="white"/>
                  </a:solidFill>
                  <a:latin typeface="10X10 Bold" panose="020D0604000000000000" pitchFamily="50" charset="-127"/>
                  <a:ea typeface="10X10 Bold" panose="020D0604000000000000" pitchFamily="50" charset="-127"/>
                </a:rPr>
                <a:t>(HTML5/</a:t>
              </a:r>
              <a:r>
                <a:rPr lang="en-US" altLang="ko-KR" sz="1400" b="1" dirty="0" err="1">
                  <a:solidFill>
                    <a:prstClr val="white"/>
                  </a:solidFill>
                  <a:latin typeface="10X10 Bold" panose="020D0604000000000000" pitchFamily="50" charset="-127"/>
                  <a:ea typeface="10X10 Bold" panose="020D0604000000000000" pitchFamily="50" charset="-127"/>
                </a:rPr>
                <a:t>WebGL</a:t>
              </a:r>
              <a:r>
                <a:rPr lang="en-US" altLang="ko-KR" sz="1400" b="1" dirty="0">
                  <a:solidFill>
                    <a:prstClr val="white"/>
                  </a:solidFill>
                  <a:latin typeface="10X10 Bold" panose="020D0604000000000000" pitchFamily="50" charset="-127"/>
                  <a:ea typeface="10X10 Bold" panose="020D0604000000000000" pitchFamily="50" charset="-127"/>
                </a:rPr>
                <a:t>) </a:t>
              </a:r>
              <a:r>
                <a:rPr lang="ko-KR" altLang="en-US" sz="1400" b="1" dirty="0">
                  <a:solidFill>
                    <a:prstClr val="white"/>
                  </a:solidFill>
                  <a:latin typeface="10X10 Bold" panose="020D0604000000000000" pitchFamily="50" charset="-127"/>
                  <a:ea typeface="10X10 Bold" panose="020D0604000000000000" pitchFamily="50" charset="-127"/>
                </a:rPr>
                <a:t>기반의 </a:t>
              </a:r>
              <a:r>
                <a:rPr lang="en-US" altLang="ko-KR" sz="1400" b="1" dirty="0">
                  <a:ln w="18000">
                    <a:solidFill>
                      <a:srgbClr val="C0504D">
                        <a:satMod val="140000"/>
                      </a:srgbClr>
                    </a:solidFill>
                    <a:prstDash val="solid"/>
                    <a:miter lim="800000"/>
                  </a:ln>
                  <a:solidFill>
                    <a:srgbClr val="0000FF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10X10 Bold" panose="020D0604000000000000" pitchFamily="50" charset="-127"/>
                  <a:ea typeface="10X10 Bold" panose="020D0604000000000000" pitchFamily="50" charset="-127"/>
                </a:rPr>
                <a:t>No Plug-in </a:t>
              </a:r>
              <a:r>
                <a:rPr lang="ko-KR" altLang="en-US" sz="1400" b="1" dirty="0">
                  <a:solidFill>
                    <a:prstClr val="white"/>
                  </a:solidFill>
                  <a:latin typeface="10X10 Bold" panose="020D0604000000000000" pitchFamily="50" charset="-127"/>
                  <a:ea typeface="10X10 Bold" panose="020D0604000000000000" pitchFamily="50" charset="-127"/>
                </a:rPr>
                <a:t>방식</a:t>
              </a:r>
              <a:endParaRPr lang="en-US" altLang="ko-KR" sz="1400" b="1" dirty="0">
                <a:solidFill>
                  <a:prstClr val="white"/>
                </a:solidFill>
                <a:latin typeface="10X10 Bold" panose="020D0604000000000000" pitchFamily="50" charset="-127"/>
                <a:ea typeface="10X10 Bold" panose="020D0604000000000000" pitchFamily="50" charset="-127"/>
              </a:endParaRPr>
            </a:p>
            <a:p>
              <a:r>
                <a:rPr lang="en-US" altLang="ko-KR" sz="1400" b="1" dirty="0" err="1">
                  <a:solidFill>
                    <a:prstClr val="white"/>
                  </a:solidFill>
                  <a:latin typeface="10X10 Bold" panose="020D0604000000000000" pitchFamily="50" charset="-127"/>
                  <a:ea typeface="10X10 Bold" panose="020D0604000000000000" pitchFamily="50" charset="-127"/>
                </a:rPr>
                <a:t>WebGL</a:t>
              </a:r>
              <a:r>
                <a:rPr lang="en-US" altLang="ko-KR" sz="1400" b="1" dirty="0">
                  <a:solidFill>
                    <a:prstClr val="white"/>
                  </a:solidFill>
                  <a:latin typeface="10X10 Bold" panose="020D0604000000000000" pitchFamily="50" charset="-127"/>
                  <a:ea typeface="10X10 Bold" panose="020D0604000000000000" pitchFamily="50" charset="-127"/>
                </a:rPr>
                <a:t> 2 Spec Draft </a:t>
              </a:r>
              <a:r>
                <a:rPr lang="ko-KR" altLang="en-US" sz="1400" b="1" dirty="0">
                  <a:solidFill>
                    <a:prstClr val="white"/>
                  </a:solidFill>
                  <a:latin typeface="10X10 Bold" panose="020D0604000000000000" pitchFamily="50" charset="-127"/>
                  <a:ea typeface="10X10 Bold" panose="020D0604000000000000" pitchFamily="50" charset="-127"/>
                </a:rPr>
                <a:t>발표 </a:t>
              </a:r>
              <a:r>
                <a:rPr lang="en-US" altLang="ko-KR" sz="1400" b="1" dirty="0">
                  <a:solidFill>
                    <a:prstClr val="white"/>
                  </a:solidFill>
                  <a:latin typeface="10X10 Bold" panose="020D0604000000000000" pitchFamily="50" charset="-127"/>
                  <a:ea typeface="10X10 Bold" panose="020D0604000000000000" pitchFamily="50" charset="-127"/>
                </a:rPr>
                <a:t>(2018.8.30)</a:t>
              </a:r>
            </a:p>
          </p:txBody>
        </p:sp>
        <p:sp>
          <p:nvSpPr>
            <p:cNvPr id="31" name="직사각형 30"/>
            <p:cNvSpPr/>
            <p:nvPr/>
          </p:nvSpPr>
          <p:spPr>
            <a:xfrm rot="20310774">
              <a:off x="3997855" y="4097390"/>
              <a:ext cx="1654620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ko-KR" sz="2000" b="1" spc="50" dirty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10X10 Bold" panose="020D0604000000000000" pitchFamily="50" charset="-127"/>
                  <a:ea typeface="10X10 Bold" panose="020D0604000000000000" pitchFamily="50" charset="-127"/>
                </a:rPr>
                <a:t>Now Trends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 rot="20333505">
              <a:off x="3100675" y="4402565"/>
              <a:ext cx="4568879" cy="276999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ko-KR" altLang="en-US" sz="1200" b="1" dirty="0" err="1">
                  <a:solidFill>
                    <a:prstClr val="white"/>
                  </a:solidFill>
                  <a:latin typeface="10X10 Bold" panose="020D0604000000000000" pitchFamily="50" charset="-127"/>
                  <a:ea typeface="10X10 Bold" panose="020D0604000000000000" pitchFamily="50" charset="-127"/>
                </a:rPr>
                <a:t>가트너는</a:t>
              </a:r>
              <a:r>
                <a:rPr lang="ko-KR" altLang="en-US" sz="1200" b="1" dirty="0">
                  <a:solidFill>
                    <a:prstClr val="white"/>
                  </a:solidFill>
                  <a:latin typeface="10X10 Bold" panose="020D0604000000000000" pitchFamily="50" charset="-127"/>
                  <a:ea typeface="10X10 Bold" panose="020D0604000000000000" pitchFamily="50" charset="-127"/>
                </a:rPr>
                <a:t> </a:t>
              </a:r>
              <a:r>
                <a:rPr lang="en-US" altLang="ko-KR" sz="1200" b="1" dirty="0">
                  <a:solidFill>
                    <a:prstClr val="white"/>
                  </a:solidFill>
                  <a:latin typeface="10X10 Bold" panose="020D0604000000000000" pitchFamily="50" charset="-127"/>
                  <a:ea typeface="10X10 Bold" panose="020D0604000000000000" pitchFamily="50" charset="-127"/>
                </a:rPr>
                <a:t>“</a:t>
              </a:r>
              <a:r>
                <a:rPr lang="ko-KR" altLang="en-US" sz="1200" b="1" dirty="0">
                  <a:solidFill>
                    <a:prstClr val="white"/>
                  </a:solidFill>
                  <a:latin typeface="10X10 Bold" panose="020D0604000000000000" pitchFamily="50" charset="-127"/>
                  <a:ea typeface="10X10 Bold" panose="020D0604000000000000" pitchFamily="50" charset="-127"/>
                </a:rPr>
                <a:t>모바일 앱의 </a:t>
              </a:r>
              <a:r>
                <a:rPr lang="en-US" altLang="ko-KR" sz="1200" b="1" dirty="0">
                  <a:solidFill>
                    <a:prstClr val="white"/>
                  </a:solidFill>
                  <a:latin typeface="10X10 Bold" panose="020D0604000000000000" pitchFamily="50" charset="-127"/>
                  <a:ea typeface="10X10 Bold" panose="020D0604000000000000" pitchFamily="50" charset="-127"/>
                </a:rPr>
                <a:t>50%</a:t>
              </a:r>
              <a:r>
                <a:rPr lang="ko-KR" altLang="en-US" sz="1200" b="1" dirty="0">
                  <a:solidFill>
                    <a:prstClr val="white"/>
                  </a:solidFill>
                  <a:latin typeface="10X10 Bold" panose="020D0604000000000000" pitchFamily="50" charset="-127"/>
                  <a:ea typeface="10X10 Bold" panose="020D0604000000000000" pitchFamily="50" charset="-127"/>
                </a:rPr>
                <a:t>이상이 </a:t>
              </a:r>
              <a:r>
                <a:rPr lang="en-US" altLang="ko-KR" sz="1200" b="1" dirty="0">
                  <a:solidFill>
                    <a:prstClr val="white"/>
                  </a:solidFill>
                  <a:latin typeface="10X10 Bold" panose="020D0604000000000000" pitchFamily="50" charset="-127"/>
                  <a:ea typeface="10X10 Bold" panose="020D0604000000000000" pitchFamily="50" charset="-127"/>
                </a:rPr>
                <a:t>HTML5 </a:t>
              </a:r>
              <a:r>
                <a:rPr lang="ko-KR" altLang="en-US" sz="1200" b="1" dirty="0">
                  <a:solidFill>
                    <a:prstClr val="white"/>
                  </a:solidFill>
                  <a:latin typeface="10X10 Bold" panose="020D0604000000000000" pitchFamily="50" charset="-127"/>
                  <a:ea typeface="10X10 Bold" panose="020D0604000000000000" pitchFamily="50" charset="-127"/>
                </a:rPr>
                <a:t>기술을</a:t>
              </a:r>
              <a:r>
                <a:rPr lang="en-US" altLang="ko-KR" sz="1200" b="1" dirty="0">
                  <a:solidFill>
                    <a:prstClr val="white"/>
                  </a:solidFill>
                  <a:latin typeface="10X10 Bold" panose="020D0604000000000000" pitchFamily="50" charset="-127"/>
                  <a:ea typeface="10X10 Bold" panose="020D0604000000000000" pitchFamily="50" charset="-127"/>
                </a:rPr>
                <a:t> </a:t>
              </a:r>
              <a:r>
                <a:rPr lang="ko-KR" altLang="en-US" sz="1200" b="1" dirty="0">
                  <a:solidFill>
                    <a:prstClr val="white"/>
                  </a:solidFill>
                  <a:latin typeface="10X10 Bold" panose="020D0604000000000000" pitchFamily="50" charset="-127"/>
                  <a:ea typeface="10X10 Bold" panose="020D0604000000000000" pitchFamily="50" charset="-127"/>
                </a:rPr>
                <a:t>이용할 것</a:t>
              </a:r>
              <a:r>
                <a:rPr lang="en-US" altLang="ko-KR" sz="1200" b="1" dirty="0">
                  <a:solidFill>
                    <a:prstClr val="white"/>
                  </a:solidFill>
                  <a:latin typeface="10X10 Bold" panose="020D0604000000000000" pitchFamily="50" charset="-127"/>
                  <a:ea typeface="10X10 Bold" panose="020D0604000000000000" pitchFamily="50" charset="-127"/>
                </a:rPr>
                <a:t>” </a:t>
              </a:r>
            </a:p>
          </p:txBody>
        </p:sp>
      </p:grpSp>
      <p:sp>
        <p:nvSpPr>
          <p:cNvPr id="39" name="Rectangle 30"/>
          <p:cNvSpPr>
            <a:spLocks noChangeArrowheads="1"/>
          </p:cNvSpPr>
          <p:nvPr/>
        </p:nvSpPr>
        <p:spPr bwMode="auto">
          <a:xfrm>
            <a:off x="830263" y="53975"/>
            <a:ext cx="4884745" cy="777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fontAlgn="auto" latinLnBrk="0">
              <a:spcAft>
                <a:spcPts val="0"/>
              </a:spcAft>
              <a:defRPr/>
            </a:pPr>
            <a:r>
              <a:rPr kumimoji="0" lang="ko-KR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</a:rPr>
              <a:t>필요성</a:t>
            </a:r>
            <a:r>
              <a:rPr kumimoji="0" lang="en-US" altLang="ko-KR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(1/3)</a:t>
            </a:r>
            <a:endParaRPr kumimoji="0" lang="ko-KR" altLang="en-US" sz="2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0" name="그룹 39"/>
          <p:cNvGrpSpPr/>
          <p:nvPr/>
        </p:nvGrpSpPr>
        <p:grpSpPr>
          <a:xfrm>
            <a:off x="319030" y="1124744"/>
            <a:ext cx="8585299" cy="716941"/>
            <a:chOff x="319030" y="1124744"/>
            <a:chExt cx="8585299" cy="716941"/>
          </a:xfrm>
        </p:grpSpPr>
        <p:sp>
          <p:nvSpPr>
            <p:cNvPr id="41" name="직사각형 40"/>
            <p:cNvSpPr/>
            <p:nvPr/>
          </p:nvSpPr>
          <p:spPr>
            <a:xfrm>
              <a:off x="328927" y="1533908"/>
              <a:ext cx="669478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400" spc="-6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⇨ No Plug-in, Cross Browser/OS Platform </a:t>
              </a:r>
              <a:r>
                <a:rPr kumimoji="0" lang="ko-KR" altLang="en-US" sz="1400" spc="-6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지원</a:t>
              </a:r>
              <a:r>
                <a:rPr kumimoji="0" lang="en-US" altLang="ko-KR" sz="1400" spc="-6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HTML5/OL4 </a:t>
              </a:r>
              <a:r>
                <a:rPr kumimoji="0" lang="ko-KR" altLang="en-US" sz="1400" spc="-6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기반 </a:t>
              </a:r>
              <a:r>
                <a:rPr kumimoji="0" lang="en-US" altLang="ko-KR" sz="1400" spc="-6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2D/3D </a:t>
              </a:r>
              <a:r>
                <a:rPr kumimoji="0" lang="ko-KR" altLang="en-US" sz="1400" spc="-6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통합 </a:t>
              </a:r>
              <a:r>
                <a:rPr kumimoji="0" lang="en-US" altLang="ko-KR" sz="1400" spc="-6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Open </a:t>
              </a:r>
              <a:r>
                <a:rPr kumimoji="0" lang="en-US" altLang="ko-KR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AP</a:t>
              </a:r>
              <a:endParaRPr kumimoji="0" lang="ko-KR" altLang="en-US" sz="1400" i="0" u="none" strike="noStrike" kern="1200" cap="none" spc="-6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319030" y="1124744"/>
              <a:ext cx="85852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WebGL</a:t>
              </a:r>
              <a:r>
                <a:rPr kumimoji="0" lang="en-US" altLang="ko-KR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/HTML5 </a:t>
              </a:r>
              <a:r>
                <a:rPr kumimoji="0" lang="ko-KR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기반 차세대 공간정보 플랫폼 </a:t>
              </a:r>
              <a:r>
                <a:rPr kumimoji="0" lang="en-US" altLang="ko-KR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SW </a:t>
              </a:r>
              <a:r>
                <a:rPr kumimoji="0" lang="ko-KR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개발 필요</a:t>
              </a:r>
              <a:endParaRPr kumimoji="0" lang="ko-KR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43" name="직사각형 42"/>
            <p:cNvSpPr/>
            <p:nvPr/>
          </p:nvSpPr>
          <p:spPr bwMode="auto">
            <a:xfrm>
              <a:off x="328555" y="1234453"/>
              <a:ext cx="36000" cy="519313"/>
            </a:xfrm>
            <a:prstGeom prst="rect">
              <a:avLst/>
            </a:prstGeom>
            <a:solidFill>
              <a:srgbClr val="235FAB"/>
            </a:solidFill>
            <a:ln w="63500" cap="flat" cmpd="sng" algn="ctr">
              <a:noFill/>
              <a:prstDash val="solid"/>
              <a:round/>
              <a:headEnd type="oval" w="med" len="med"/>
              <a:tailEnd type="oval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44" name="Group 32"/>
          <p:cNvGrpSpPr>
            <a:grpSpLocks/>
          </p:cNvGrpSpPr>
          <p:nvPr/>
        </p:nvGrpSpPr>
        <p:grpSpPr bwMode="auto">
          <a:xfrm>
            <a:off x="188910" y="98425"/>
            <a:ext cx="674686" cy="644525"/>
            <a:chOff x="287" y="96"/>
            <a:chExt cx="385" cy="336"/>
          </a:xfrm>
        </p:grpSpPr>
        <p:pic>
          <p:nvPicPr>
            <p:cNvPr id="45" name="Picture 33" descr="육면체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87" y="96"/>
              <a:ext cx="385" cy="336"/>
            </a:xfrm>
            <a:prstGeom prst="rect">
              <a:avLst/>
            </a:prstGeom>
            <a:noFill/>
          </p:spPr>
        </p:pic>
        <p:sp>
          <p:nvSpPr>
            <p:cNvPr id="46" name="Text Box 34"/>
            <p:cNvSpPr txBox="1">
              <a:spLocks noChangeArrowheads="1"/>
            </p:cNvSpPr>
            <p:nvPr/>
          </p:nvSpPr>
          <p:spPr bwMode="auto">
            <a:xfrm>
              <a:off x="416" y="119"/>
              <a:ext cx="105" cy="2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201E12"/>
              </a:outerShdw>
            </a:effectLst>
          </p:spPr>
          <p:txBody>
            <a:bodyPr wrap="none">
              <a:spAutoFit/>
              <a:flatTx/>
            </a:bodyPr>
            <a:lstStyle/>
            <a:p>
              <a:pPr marL="0" marR="0" lvl="0" indent="0" defTabSz="914400" eaLnBrk="1" fontAlgn="auto" latinLnBrk="1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ko-KR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S PMincho" pitchFamily="18" charset="-128"/>
                <a:ea typeface="휴먼옛체" pitchFamily="18" charset="-127"/>
              </a:endParaRPr>
            </a:p>
          </p:txBody>
        </p:sp>
      </p:grpSp>
      <p:sp>
        <p:nvSpPr>
          <p:cNvPr id="48" name="Rectangle 35"/>
          <p:cNvSpPr>
            <a:spLocks noChangeArrowheads="1"/>
          </p:cNvSpPr>
          <p:nvPr/>
        </p:nvSpPr>
        <p:spPr bwMode="auto">
          <a:xfrm>
            <a:off x="220660" y="260350"/>
            <a:ext cx="449262" cy="404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uLnTx/>
                <a:uFillTx/>
                <a:latin typeface="HY견고딕" pitchFamily="18" charset="-127"/>
                <a:ea typeface="HY견고딕" pitchFamily="18" charset="-127"/>
              </a:rPr>
              <a:t>Ⅱ</a:t>
            </a:r>
            <a:endParaRPr kumimoji="0" lang="ko-KR" alt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989275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0"/>
          <p:cNvSpPr>
            <a:spLocks noChangeArrowheads="1"/>
          </p:cNvSpPr>
          <p:nvPr/>
        </p:nvSpPr>
        <p:spPr bwMode="auto">
          <a:xfrm>
            <a:off x="830263" y="53975"/>
            <a:ext cx="4884745" cy="777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필요성</a:t>
            </a:r>
            <a:r>
              <a:rPr kumimoji="0" lang="en-US" altLang="ko-KR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(2/3)</a:t>
            </a:r>
            <a:endParaRPr kumimoji="0" lang="ko-KR" alt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3" name="Group 32"/>
          <p:cNvGrpSpPr>
            <a:grpSpLocks/>
          </p:cNvGrpSpPr>
          <p:nvPr/>
        </p:nvGrpSpPr>
        <p:grpSpPr bwMode="auto">
          <a:xfrm>
            <a:off x="188910" y="98425"/>
            <a:ext cx="674686" cy="644525"/>
            <a:chOff x="287" y="96"/>
            <a:chExt cx="385" cy="336"/>
          </a:xfrm>
        </p:grpSpPr>
        <p:pic>
          <p:nvPicPr>
            <p:cNvPr id="15" name="Picture 33" descr="육면체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7" y="96"/>
              <a:ext cx="385" cy="336"/>
            </a:xfrm>
            <a:prstGeom prst="rect">
              <a:avLst/>
            </a:prstGeom>
            <a:noFill/>
          </p:spPr>
        </p:pic>
        <p:sp>
          <p:nvSpPr>
            <p:cNvPr id="16" name="Text Box 34"/>
            <p:cNvSpPr txBox="1">
              <a:spLocks noChangeArrowheads="1"/>
            </p:cNvSpPr>
            <p:nvPr/>
          </p:nvSpPr>
          <p:spPr bwMode="auto">
            <a:xfrm>
              <a:off x="416" y="119"/>
              <a:ext cx="105" cy="2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201E12"/>
              </a:outerShdw>
            </a:effectLst>
          </p:spPr>
          <p:txBody>
            <a:bodyPr wrap="none">
              <a:spAutoFit/>
              <a:flatTx/>
            </a:bodyPr>
            <a:lstStyle/>
            <a:p>
              <a:pPr marL="0" marR="0" lvl="0" indent="0" defTabSz="914400" eaLnBrk="1" fontAlgn="auto" latinLnBrk="1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ko-KR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S PMincho" pitchFamily="18" charset="-128"/>
                <a:ea typeface="휴먼옛체" pitchFamily="18" charset="-127"/>
              </a:endParaRPr>
            </a:p>
          </p:txBody>
        </p:sp>
      </p:grp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/>
          <a:srcRect l="2963" t="27720" r="24957" b="25837"/>
          <a:stretch/>
        </p:blipFill>
        <p:spPr>
          <a:xfrm>
            <a:off x="395536" y="3140968"/>
            <a:ext cx="3524453" cy="302433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09625" y="2430643"/>
            <a:ext cx="8227948" cy="566309"/>
          </a:xfrm>
          <a:prstGeom prst="rect">
            <a:avLst/>
          </a:prstGeom>
          <a:solidFill>
            <a:schemeClr val="bg1">
              <a:lumMod val="75000"/>
              <a:alpha val="53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180975" lvl="0" indent="-180975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kumimoji="1" lang="ko-KR" altLang="en-US" sz="14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일부 웹 브라우저에서 </a:t>
            </a:r>
            <a:r>
              <a:rPr kumimoji="1" lang="en-US" altLang="ko-KR" sz="14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Plug-In</a:t>
            </a:r>
            <a:r>
              <a:rPr kumimoji="1" lang="ko-KR" altLang="en-US" sz="14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모듈 수행에 필요한 </a:t>
            </a:r>
            <a:r>
              <a:rPr kumimoji="1" lang="en-US" altLang="ko-KR" sz="1400" kern="0" dirty="0" smtClean="0">
                <a:solidFill>
                  <a:srgbClr val="0F387E"/>
                </a:solidFill>
                <a:latin typeface="맑은 고딕" pitchFamily="50" charset="-127"/>
                <a:ea typeface="맑은 고딕" pitchFamily="50" charset="-127"/>
              </a:rPr>
              <a:t>Netscape </a:t>
            </a:r>
            <a:r>
              <a:rPr kumimoji="1" lang="en-US" altLang="ko-KR" sz="1400" kern="0" dirty="0">
                <a:solidFill>
                  <a:srgbClr val="0F387E"/>
                </a:solidFill>
                <a:latin typeface="맑은 고딕" pitchFamily="50" charset="-127"/>
                <a:ea typeface="맑은 고딕" pitchFamily="50" charset="-127"/>
              </a:rPr>
              <a:t>Plug-In </a:t>
            </a:r>
            <a:r>
              <a:rPr kumimoji="1" lang="en-US" altLang="ko-KR" sz="1400" kern="0" dirty="0" smtClean="0">
                <a:solidFill>
                  <a:srgbClr val="0F387E"/>
                </a:solidFill>
                <a:latin typeface="맑은 고딕" pitchFamily="50" charset="-127"/>
                <a:ea typeface="맑은 고딕" pitchFamily="50" charset="-127"/>
              </a:rPr>
              <a:t>API(NPAPI</a:t>
            </a:r>
            <a:r>
              <a:rPr kumimoji="1" lang="en-US" altLang="ko-KR" sz="1400" kern="0" dirty="0">
                <a:solidFill>
                  <a:srgbClr val="0F387E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1" lang="ko-KR" altLang="en-US" sz="1400" kern="0" dirty="0">
                <a:solidFill>
                  <a:srgbClr val="0F387E"/>
                </a:solidFill>
                <a:latin typeface="맑은 고딕" pitchFamily="50" charset="-127"/>
                <a:ea typeface="맑은 고딕" pitchFamily="50" charset="-127"/>
              </a:rPr>
              <a:t>지원 </a:t>
            </a:r>
            <a:r>
              <a:rPr kumimoji="1" lang="ko-KR" altLang="en-US" sz="1400" kern="0" dirty="0" smtClean="0">
                <a:solidFill>
                  <a:srgbClr val="0F387E"/>
                </a:solidFill>
                <a:latin typeface="맑은 고딕" pitchFamily="50" charset="-127"/>
                <a:ea typeface="맑은 고딕" pitchFamily="50" charset="-127"/>
              </a:rPr>
              <a:t>중단 </a:t>
            </a:r>
            <a:endParaRPr kumimoji="1" lang="en-US" altLang="ko-KR" sz="1400" kern="0" dirty="0" smtClean="0">
              <a:solidFill>
                <a:srgbClr val="0F387E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0" indent="-180975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kumimoji="1" lang="ko-KR" altLang="en-US" sz="1400" kern="0" dirty="0" smtClean="0">
                <a:latin typeface="맑은 고딕" pitchFamily="50" charset="-127"/>
                <a:ea typeface="맑은 고딕" pitchFamily="50" charset="-127"/>
              </a:rPr>
              <a:t>웹</a:t>
            </a:r>
            <a:r>
              <a:rPr kumimoji="1" lang="en-US" altLang="ko-KR" sz="1400" kern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400" kern="0" dirty="0">
                <a:latin typeface="맑은 고딕" pitchFamily="50" charset="-127"/>
                <a:ea typeface="맑은 고딕" pitchFamily="50" charset="-127"/>
              </a:rPr>
              <a:t>표준 준수</a:t>
            </a:r>
            <a:r>
              <a:rPr kumimoji="1" lang="en-US" altLang="ko-KR" sz="1400" kern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400" kern="0" dirty="0" err="1" smtClean="0">
                <a:latin typeface="맑은 고딕" pitchFamily="50" charset="-127"/>
                <a:ea typeface="맑은 고딕" pitchFamily="50" charset="-127"/>
              </a:rPr>
              <a:t>모바일</a:t>
            </a:r>
            <a:r>
              <a:rPr kumimoji="1" lang="ko-KR" altLang="en-US" sz="1400" kern="0" dirty="0" smtClean="0">
                <a:latin typeface="맑은 고딕" pitchFamily="50" charset="-127"/>
                <a:ea typeface="맑은 고딕" pitchFamily="50" charset="-127"/>
              </a:rPr>
              <a:t> 스마트 기기 지원</a:t>
            </a:r>
            <a:r>
              <a:rPr kumimoji="1" lang="en-US" altLang="ko-KR" sz="1400" kern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400" kern="0" dirty="0" smtClean="0">
                <a:latin typeface="맑은 고딕" pitchFamily="50" charset="-127"/>
                <a:ea typeface="맑은 고딕" pitchFamily="50" charset="-127"/>
              </a:rPr>
              <a:t>보안 문제 해결 등을 위하여</a:t>
            </a:r>
            <a:r>
              <a:rPr kumimoji="1" lang="en-US" altLang="ko-KR" sz="1400" kern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1400" kern="0" dirty="0" smtClean="0">
                <a:solidFill>
                  <a:srgbClr val="0F387E"/>
                </a:solidFill>
                <a:latin typeface="맑은 고딕" pitchFamily="50" charset="-127"/>
                <a:ea typeface="맑은 고딕" pitchFamily="50" charset="-127"/>
              </a:rPr>
              <a:t>HTML5/</a:t>
            </a:r>
            <a:r>
              <a:rPr kumimoji="1" lang="en-US" altLang="ko-KR" sz="1400" kern="0" dirty="0" err="1" smtClean="0">
                <a:solidFill>
                  <a:srgbClr val="0F387E"/>
                </a:solidFill>
                <a:latin typeface="맑은 고딕" pitchFamily="50" charset="-127"/>
                <a:ea typeface="맑은 고딕" pitchFamily="50" charset="-127"/>
              </a:rPr>
              <a:t>WebGL</a:t>
            </a:r>
            <a:r>
              <a:rPr kumimoji="1" lang="en-US" altLang="ko-KR" sz="1400" kern="0" dirty="0" smtClean="0">
                <a:solidFill>
                  <a:srgbClr val="0F387E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400" kern="0" dirty="0" smtClean="0">
                <a:solidFill>
                  <a:srgbClr val="0F387E"/>
                </a:solidFill>
                <a:latin typeface="맑은 고딕" pitchFamily="50" charset="-127"/>
                <a:ea typeface="맑은 고딕" pitchFamily="50" charset="-127"/>
              </a:rPr>
              <a:t>사용 권유</a:t>
            </a:r>
            <a:endParaRPr kumimoji="1" lang="en-US" altLang="ko-KR" sz="1400" kern="0" dirty="0">
              <a:solidFill>
                <a:srgbClr val="0F387E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3995936" y="3140968"/>
            <a:ext cx="4617766" cy="414196"/>
            <a:chOff x="2543389" y="1067327"/>
            <a:chExt cx="4117125" cy="391067"/>
          </a:xfrm>
        </p:grpSpPr>
        <p:sp>
          <p:nvSpPr>
            <p:cNvPr id="31" name="AutoShape 6"/>
            <p:cNvSpPr>
              <a:spLocks noChangeArrowheads="1"/>
            </p:cNvSpPr>
            <p:nvPr/>
          </p:nvSpPr>
          <p:spPr bwMode="auto">
            <a:xfrm>
              <a:off x="2556058" y="1067327"/>
              <a:ext cx="4104456" cy="391067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tIns="0" bIns="0" anchor="ctr" anchorCtr="1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>
                <a:defRPr/>
              </a:pPr>
              <a:endParaRPr lang="ko-KR" altLang="en-US" sz="1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543389" y="1134107"/>
              <a:ext cx="4104456" cy="247002"/>
            </a:xfrm>
            <a:prstGeom prst="rect">
              <a:avLst/>
            </a:prstGeom>
            <a:noFill/>
            <a:effectLst/>
          </p:spPr>
          <p:txBody>
            <a:bodyPr wrap="square" rtlCol="0" anchor="ctr">
              <a:spAutoFit/>
              <a:scene3d>
                <a:camera prst="orthographicFront"/>
                <a:lightRig rig="threePt" dir="t"/>
              </a:scene3d>
              <a:sp3d extrusionH="6350" contourW="19050">
                <a:bevelT w="0" h="19050"/>
              </a:sp3d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100" b="1" dirty="0">
                  <a:ln w="3175">
                    <a:noFill/>
                  </a:ln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MS Windows 10 </a:t>
              </a:r>
              <a:r>
                <a:rPr lang="ko-KR" altLang="en-US" sz="1100" b="1" dirty="0" err="1" smtClean="0">
                  <a:ln w="3175">
                    <a:noFill/>
                  </a:ln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엣지</a:t>
              </a:r>
              <a:r>
                <a:rPr lang="ko-KR" altLang="en-US" sz="1100" b="1" dirty="0" smtClean="0">
                  <a:ln w="3175">
                    <a:noFill/>
                  </a:ln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100" b="1" dirty="0">
                  <a:ln w="3175">
                    <a:noFill/>
                  </a:ln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브라우저가 </a:t>
              </a:r>
              <a:r>
                <a:rPr lang="ko-KR" altLang="en-US" sz="1100" b="1" dirty="0" err="1">
                  <a:ln w="3175">
                    <a:noFill/>
                  </a:ln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엑티브</a:t>
              </a:r>
              <a:r>
                <a:rPr lang="en-US" altLang="ko-KR" sz="1100" b="1" dirty="0">
                  <a:ln w="3175">
                    <a:noFill/>
                  </a:ln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X</a:t>
              </a:r>
              <a:r>
                <a:rPr lang="ko-KR" altLang="en-US" sz="1100" b="1" dirty="0">
                  <a:ln w="3175">
                    <a:noFill/>
                  </a:ln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를 </a:t>
              </a:r>
              <a:r>
                <a:rPr lang="ko-KR" altLang="en-US" sz="1100" b="1" dirty="0" err="1" smtClean="0">
                  <a:ln w="3175">
                    <a:noFill/>
                  </a:ln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미지원</a:t>
              </a:r>
              <a:r>
                <a:rPr lang="en-US" altLang="ko-KR" sz="1100" b="1" dirty="0" smtClean="0">
                  <a:ln w="3175">
                    <a:noFill/>
                  </a:ln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(‘15.07.29)</a:t>
              </a: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4003040" y="3717032"/>
            <a:ext cx="4617766" cy="414196"/>
            <a:chOff x="2543389" y="1067327"/>
            <a:chExt cx="4117125" cy="391067"/>
          </a:xfrm>
        </p:grpSpPr>
        <p:sp>
          <p:nvSpPr>
            <p:cNvPr id="34" name="AutoShape 6"/>
            <p:cNvSpPr>
              <a:spLocks noChangeArrowheads="1"/>
            </p:cNvSpPr>
            <p:nvPr/>
          </p:nvSpPr>
          <p:spPr bwMode="auto">
            <a:xfrm>
              <a:off x="2556058" y="1067327"/>
              <a:ext cx="4104456" cy="391067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tIns="0" bIns="0" anchor="ctr" anchorCtr="1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>
                <a:defRPr/>
              </a:pPr>
              <a:endParaRPr lang="ko-KR" altLang="en-US" sz="1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543389" y="1134108"/>
              <a:ext cx="4104456" cy="247002"/>
            </a:xfrm>
            <a:prstGeom prst="rect">
              <a:avLst/>
            </a:prstGeom>
            <a:noFill/>
            <a:effectLst/>
          </p:spPr>
          <p:txBody>
            <a:bodyPr wrap="square" rtlCol="0" anchor="ctr">
              <a:spAutoFit/>
              <a:scene3d>
                <a:camera prst="orthographicFront"/>
                <a:lightRig rig="threePt" dir="t"/>
              </a:scene3d>
              <a:sp3d extrusionH="6350" contourW="19050">
                <a:bevelT w="0" h="19050"/>
              </a:sp3d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1100" b="1" dirty="0" err="1">
                  <a:ln w="3175">
                    <a:noFill/>
                  </a:ln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구글</a:t>
              </a:r>
              <a:r>
                <a:rPr lang="ko-KR" altLang="en-US" sz="1100" b="1" dirty="0">
                  <a:ln w="3175">
                    <a:noFill/>
                  </a:ln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크롬 브라우저 등에서 </a:t>
              </a:r>
              <a:r>
                <a:rPr lang="en-US" altLang="ko-KR" sz="1100" b="1" dirty="0">
                  <a:ln w="3175">
                    <a:noFill/>
                  </a:ln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NPAPI </a:t>
              </a:r>
              <a:r>
                <a:rPr lang="ko-KR" altLang="en-US" sz="1100" b="1" dirty="0">
                  <a:ln w="3175">
                    <a:noFill/>
                  </a:ln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지원중단</a:t>
              </a:r>
              <a:r>
                <a:rPr lang="en-US" altLang="ko-KR" sz="1100" b="1" dirty="0" smtClean="0">
                  <a:ln w="3175">
                    <a:noFill/>
                  </a:ln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(‘15.09)</a:t>
              </a: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4017250" y="4293096"/>
            <a:ext cx="4617766" cy="414196"/>
            <a:chOff x="2543389" y="1067327"/>
            <a:chExt cx="4117125" cy="391067"/>
          </a:xfrm>
        </p:grpSpPr>
        <p:sp>
          <p:nvSpPr>
            <p:cNvPr id="37" name="AutoShape 6"/>
            <p:cNvSpPr>
              <a:spLocks noChangeArrowheads="1"/>
            </p:cNvSpPr>
            <p:nvPr/>
          </p:nvSpPr>
          <p:spPr bwMode="auto">
            <a:xfrm>
              <a:off x="2556058" y="1067327"/>
              <a:ext cx="4104456" cy="391067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tIns="0" bIns="0" anchor="ctr" anchorCtr="1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>
                <a:defRPr/>
              </a:pPr>
              <a:endParaRPr lang="ko-KR" altLang="en-US" sz="1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2543389" y="1134107"/>
              <a:ext cx="4104456" cy="247002"/>
            </a:xfrm>
            <a:prstGeom prst="rect">
              <a:avLst/>
            </a:prstGeom>
            <a:noFill/>
            <a:effectLst/>
          </p:spPr>
          <p:txBody>
            <a:bodyPr wrap="square" rtlCol="0" anchor="ctr">
              <a:spAutoFit/>
              <a:scene3d>
                <a:camera prst="orthographicFront"/>
                <a:lightRig rig="threePt" dir="t"/>
              </a:scene3d>
              <a:sp3d extrusionH="6350" contourW="19050">
                <a:bevelT w="0" h="19050"/>
              </a:sp3d>
            </a:bodyPr>
            <a:lstStyle/>
            <a:p>
              <a:pPr algn="ctr"/>
              <a:r>
                <a:rPr lang="ko-KR" altLang="en-US" sz="1100" b="1" dirty="0">
                  <a:ln w="3175">
                    <a:noFill/>
                  </a:ln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오페라</a:t>
              </a:r>
              <a:r>
                <a:rPr lang="en-US" altLang="ko-KR" sz="1100" b="1" dirty="0">
                  <a:ln w="3175">
                    <a:noFill/>
                  </a:ln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100" b="1" dirty="0" err="1">
                  <a:ln w="3175">
                    <a:noFill/>
                  </a:ln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크롬엔진을</a:t>
              </a:r>
              <a:r>
                <a:rPr lang="ko-KR" altLang="en-US" sz="1100" b="1" dirty="0">
                  <a:ln w="3175">
                    <a:noFill/>
                  </a:ln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공유 </a:t>
              </a:r>
              <a:r>
                <a:rPr lang="en-US" altLang="ko-KR" sz="1100" b="1" dirty="0">
                  <a:ln w="3175">
                    <a:noFill/>
                  </a:ln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NPAPI  </a:t>
              </a:r>
              <a:r>
                <a:rPr lang="ko-KR" altLang="en-US" sz="1100" b="1" dirty="0">
                  <a:ln w="3175">
                    <a:noFill/>
                  </a:ln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지원중단</a:t>
              </a:r>
              <a:r>
                <a:rPr lang="en-US" altLang="ko-KR" sz="1100" b="1" dirty="0">
                  <a:ln w="3175">
                    <a:noFill/>
                  </a:ln>
                  <a:solidFill>
                    <a:srgbClr val="FFFF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(‘15.10)</a:t>
              </a: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4024662" y="4869160"/>
            <a:ext cx="4617766" cy="414196"/>
            <a:chOff x="2543389" y="1067327"/>
            <a:chExt cx="4117125" cy="391067"/>
          </a:xfrm>
        </p:grpSpPr>
        <p:sp>
          <p:nvSpPr>
            <p:cNvPr id="40" name="AutoShape 6"/>
            <p:cNvSpPr>
              <a:spLocks noChangeArrowheads="1"/>
            </p:cNvSpPr>
            <p:nvPr/>
          </p:nvSpPr>
          <p:spPr bwMode="auto">
            <a:xfrm>
              <a:off x="2556058" y="1067327"/>
              <a:ext cx="4104456" cy="391067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tIns="0" bIns="0" anchor="ctr" anchorCtr="1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latinLnBrk="0">
                <a:defRPr/>
              </a:pPr>
              <a:endParaRPr lang="ko-KR" altLang="en-US" sz="1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2543389" y="1134105"/>
              <a:ext cx="4104456" cy="247002"/>
            </a:xfrm>
            <a:prstGeom prst="rect">
              <a:avLst/>
            </a:prstGeom>
            <a:noFill/>
            <a:effectLst/>
          </p:spPr>
          <p:txBody>
            <a:bodyPr wrap="square" rtlCol="0" anchor="ctr">
              <a:spAutoFit/>
              <a:scene3d>
                <a:camera prst="orthographicFront"/>
                <a:lightRig rig="threePt" dir="t"/>
              </a:scene3d>
              <a:sp3d extrusionH="6350" contourW="19050">
                <a:bevelT w="0" h="19050"/>
              </a:sp3d>
            </a:bodyPr>
            <a:lstStyle/>
            <a:p>
              <a:pPr algn="ctr"/>
              <a:r>
                <a:rPr lang="ko-KR" altLang="en-US" sz="1100" b="1" dirty="0">
                  <a:ln w="3175"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모질라 파이어폭스</a:t>
              </a:r>
              <a:r>
                <a:rPr lang="en-US" altLang="ko-KR" sz="1100" b="1" dirty="0">
                  <a:ln w="3175"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, NPAPI  </a:t>
              </a:r>
              <a:r>
                <a:rPr lang="ko-KR" altLang="en-US" sz="1100" b="1" dirty="0">
                  <a:ln w="3175"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지원 중단 </a:t>
              </a:r>
              <a:r>
                <a:rPr lang="en-US" altLang="ko-KR" sz="1100" b="1" dirty="0">
                  <a:ln w="3175"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(‘17.04)</a:t>
              </a:r>
            </a:p>
          </p:txBody>
        </p:sp>
      </p:grpSp>
      <p:sp>
        <p:nvSpPr>
          <p:cNvPr id="42" name="모서리가 둥근 직사각형 41"/>
          <p:cNvSpPr/>
          <p:nvPr/>
        </p:nvSpPr>
        <p:spPr>
          <a:xfrm>
            <a:off x="4067945" y="5733256"/>
            <a:ext cx="4608512" cy="410043"/>
          </a:xfrm>
          <a:prstGeom prst="roundRect">
            <a:avLst>
              <a:gd name="adj" fmla="val 8428"/>
            </a:avLst>
          </a:prstGeom>
          <a:solidFill>
            <a:schemeClr val="bg1"/>
          </a:solidFill>
          <a:ln w="9525" cap="flat" cmpd="sng" algn="ctr">
            <a:solidFill>
              <a:srgbClr val="969696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393700" indent="-393700" algn="ctr" fontAlgn="base">
              <a:lnSpc>
                <a:spcPct val="160000"/>
              </a:lnSpc>
            </a:pPr>
            <a:r>
              <a:rPr lang="ko-KR" altLang="en-US" sz="1200" kern="0" spc="-150" dirty="0" smtClean="0">
                <a:ln w="22225">
                  <a:solidFill>
                    <a:schemeClr val="accent2"/>
                  </a:solidFill>
                  <a:prstDash val="solid"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국가 공간정보 </a:t>
            </a:r>
            <a:r>
              <a:rPr lang="ko-KR" altLang="en-US" sz="1200" kern="0" spc="-150" dirty="0" err="1" smtClean="0">
                <a:ln w="22225">
                  <a:solidFill>
                    <a:schemeClr val="accent2"/>
                  </a:solidFill>
                  <a:prstDash val="solid"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오픈플랫폼</a:t>
            </a:r>
            <a:r>
              <a:rPr lang="ko-KR" altLang="en-US" sz="1200" kern="0" spc="-150" dirty="0" smtClean="0">
                <a:ln w="22225">
                  <a:solidFill>
                    <a:schemeClr val="accent2"/>
                  </a:solidFill>
                  <a:prstDash val="solid"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 서비스 </a:t>
            </a:r>
            <a:r>
              <a:rPr lang="ko-KR" altLang="en-US" sz="1200" kern="0" spc="-150" dirty="0">
                <a:ln w="22225">
                  <a:solidFill>
                    <a:schemeClr val="accent2"/>
                  </a:solidFill>
                  <a:prstDash val="solid"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공백기의 최소화가 요구됨</a:t>
            </a: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567" y="5140277"/>
            <a:ext cx="2892039" cy="581313"/>
          </a:xfrm>
          <a:prstGeom prst="rect">
            <a:avLst/>
          </a:prstGeom>
        </p:spPr>
      </p:pic>
      <p:grpSp>
        <p:nvGrpSpPr>
          <p:cNvPr id="44" name="그룹 43"/>
          <p:cNvGrpSpPr/>
          <p:nvPr/>
        </p:nvGrpSpPr>
        <p:grpSpPr>
          <a:xfrm>
            <a:off x="319030" y="1124744"/>
            <a:ext cx="2864887" cy="716941"/>
            <a:chOff x="319030" y="1124744"/>
            <a:chExt cx="2864887" cy="716941"/>
          </a:xfrm>
        </p:grpSpPr>
        <p:sp>
          <p:nvSpPr>
            <p:cNvPr id="45" name="직사각형 44"/>
            <p:cNvSpPr/>
            <p:nvPr/>
          </p:nvSpPr>
          <p:spPr>
            <a:xfrm>
              <a:off x="328927" y="1533908"/>
              <a:ext cx="17786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고객 및 시장의 </a:t>
              </a:r>
              <a:r>
                <a:rPr kumimoji="0" lang="ko-KR" altLang="en-US" sz="1400" spc="-6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니즈</a:t>
              </a:r>
              <a:endParaRPr kumimoji="0" lang="en-US" altLang="ko-KR" sz="1400" spc="-6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319030" y="1124744"/>
              <a:ext cx="286488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기술 개발의 필요성</a:t>
              </a:r>
              <a:endParaRPr kumimoji="0"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직사각형 46"/>
            <p:cNvSpPr/>
            <p:nvPr/>
          </p:nvSpPr>
          <p:spPr bwMode="auto">
            <a:xfrm>
              <a:off x="328555" y="1234453"/>
              <a:ext cx="36000" cy="519313"/>
            </a:xfrm>
            <a:prstGeom prst="rect">
              <a:avLst/>
            </a:prstGeom>
            <a:solidFill>
              <a:srgbClr val="235FAB"/>
            </a:solidFill>
            <a:ln w="63500" cap="flat" cmpd="sng" algn="ctr">
              <a:noFill/>
              <a:prstDash val="solid"/>
              <a:round/>
              <a:headEnd type="oval" w="med" len="med"/>
              <a:tailEnd type="oval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3" name="직사각형 2"/>
          <p:cNvSpPr/>
          <p:nvPr/>
        </p:nvSpPr>
        <p:spPr>
          <a:xfrm>
            <a:off x="409625" y="2029627"/>
            <a:ext cx="8185735" cy="391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5000"/>
              </a:lnSpc>
              <a:defRPr/>
            </a:pPr>
            <a:r>
              <a:rPr lang="en-US" altLang="ko-KR" sz="18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WebGL</a:t>
            </a:r>
            <a:r>
              <a:rPr lang="en-US" altLang="ko-KR" sz="18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/HTML5 </a:t>
            </a:r>
            <a:r>
              <a:rPr lang="ko-KR" altLang="en-US" sz="18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기반 차세대 공간정보 </a:t>
            </a:r>
            <a:r>
              <a:rPr lang="ko-KR" altLang="en-US" sz="1800" kern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오픈플랫폼</a:t>
            </a:r>
            <a:r>
              <a:rPr lang="ko-KR" altLang="en-US" sz="18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8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S/W </a:t>
            </a:r>
            <a:r>
              <a:rPr lang="ko-KR" altLang="en-US" sz="18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개발 </a:t>
            </a:r>
            <a:r>
              <a:rPr lang="ko-KR" altLang="en-US" sz="18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필요</a:t>
            </a:r>
            <a:endParaRPr lang="en-US" altLang="ko-KR" sz="1800" kern="0" dirty="0">
              <a:solidFill>
                <a:schemeClr val="tx1">
                  <a:lumMod val="85000"/>
                  <a:lumOff val="1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8" name="Rectangle 35"/>
          <p:cNvSpPr>
            <a:spLocks noChangeArrowheads="1"/>
          </p:cNvSpPr>
          <p:nvPr/>
        </p:nvSpPr>
        <p:spPr bwMode="auto">
          <a:xfrm>
            <a:off x="220660" y="260350"/>
            <a:ext cx="449262" cy="404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uLnTx/>
                <a:uFillTx/>
                <a:latin typeface="HY견고딕" pitchFamily="18" charset="-127"/>
                <a:ea typeface="HY견고딕" pitchFamily="18" charset="-127"/>
              </a:rPr>
              <a:t>Ⅱ</a:t>
            </a:r>
            <a:endParaRPr kumimoji="0" lang="ko-KR" alt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12873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830263" y="53975"/>
            <a:ext cx="4884745" cy="777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lvl="0" fontAlgn="auto" latinLnBrk="0">
              <a:spcAft>
                <a:spcPts val="0"/>
              </a:spcAft>
              <a:defRPr/>
            </a:pPr>
            <a:r>
              <a:rPr kumimoji="0" lang="ko-KR" altLang="en-US" sz="2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필요성</a:t>
            </a:r>
            <a:r>
              <a:rPr kumimoji="0" lang="en-US" altLang="ko-KR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(3/3</a:t>
            </a:r>
            <a:r>
              <a:rPr kumimoji="0" lang="en-US" altLang="ko-KR" sz="2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)</a:t>
            </a:r>
            <a:endParaRPr kumimoji="0" lang="ko-KR" altLang="en-US" sz="2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188910" y="98425"/>
            <a:ext cx="674686" cy="644525"/>
            <a:chOff x="287" y="96"/>
            <a:chExt cx="385" cy="336"/>
          </a:xfrm>
        </p:grpSpPr>
        <p:pic>
          <p:nvPicPr>
            <p:cNvPr id="6" name="Picture 33" descr="육면체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7" y="96"/>
              <a:ext cx="385" cy="336"/>
            </a:xfrm>
            <a:prstGeom prst="rect">
              <a:avLst/>
            </a:prstGeom>
            <a:noFill/>
          </p:spPr>
        </p:pic>
        <p:sp>
          <p:nvSpPr>
            <p:cNvPr id="7" name="Text Box 34"/>
            <p:cNvSpPr txBox="1">
              <a:spLocks noChangeArrowheads="1"/>
            </p:cNvSpPr>
            <p:nvPr/>
          </p:nvSpPr>
          <p:spPr bwMode="auto">
            <a:xfrm>
              <a:off x="416" y="119"/>
              <a:ext cx="105" cy="2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201E12"/>
              </a:outerShdw>
            </a:effectLst>
          </p:spPr>
          <p:txBody>
            <a:bodyPr wrap="none">
              <a:spAutoFit/>
              <a:flatTx/>
            </a:bodyPr>
            <a:lstStyle/>
            <a:p>
              <a:pPr marL="0" marR="0" lvl="0" indent="0" defTabSz="914400" eaLnBrk="1" fontAlgn="auto" latinLnBrk="1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ko-KR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S PMincho" pitchFamily="18" charset="-128"/>
                <a:ea typeface="휴먼옛체" pitchFamily="18" charset="-127"/>
              </a:endParaRPr>
            </a:p>
          </p:txBody>
        </p:sp>
      </p:grp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89126"/>
            <a:ext cx="9144000" cy="4868874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319030" y="1124744"/>
            <a:ext cx="7450780" cy="716941"/>
            <a:chOff x="319030" y="1124744"/>
            <a:chExt cx="7450780" cy="716941"/>
          </a:xfrm>
        </p:grpSpPr>
        <p:sp>
          <p:nvSpPr>
            <p:cNvPr id="12" name="직사각형 11"/>
            <p:cNvSpPr/>
            <p:nvPr/>
          </p:nvSpPr>
          <p:spPr>
            <a:xfrm>
              <a:off x="328927" y="1533908"/>
              <a:ext cx="744088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0" lang="en-US" altLang="ko-KR" sz="1400" spc="-6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NPAPI</a:t>
              </a:r>
              <a:r>
                <a:rPr kumimoji="0" lang="ko-KR" altLang="en-US" sz="1400" spc="-6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를 지원하지 않는 대부분의 웹 브라우저에서 </a:t>
              </a:r>
              <a:r>
                <a:rPr kumimoji="0" lang="ko-KR" altLang="en-US" sz="1400" spc="-6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브이월드</a:t>
              </a:r>
              <a:r>
                <a:rPr kumimoji="0" lang="ko-KR" altLang="en-US" sz="1400" spc="-6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0" lang="en-US" altLang="ko-KR" sz="1400" spc="-6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3D </a:t>
              </a:r>
              <a:r>
                <a:rPr kumimoji="0" lang="ko-KR" altLang="en-US" sz="1400" spc="-6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지도 서비스가 작동되지 않음</a:t>
              </a:r>
              <a:r>
                <a:rPr kumimoji="0" lang="en-US" altLang="ko-KR" sz="1400" spc="-6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319030" y="1124744"/>
              <a:ext cx="59111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Netscape Plug-In API(NPAPI) </a:t>
              </a:r>
              <a:r>
                <a:rPr kumimoji="0" lang="ko-KR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지원 </a:t>
              </a:r>
              <a:r>
                <a:rPr kumimoji="0" lang="ko-KR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중단</a:t>
              </a:r>
              <a:endParaRPr kumimoji="0"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 bwMode="auto">
            <a:xfrm>
              <a:off x="328555" y="1234453"/>
              <a:ext cx="36000" cy="519313"/>
            </a:xfrm>
            <a:prstGeom prst="rect">
              <a:avLst/>
            </a:prstGeom>
            <a:solidFill>
              <a:srgbClr val="235FAB"/>
            </a:solidFill>
            <a:ln w="63500" cap="flat" cmpd="sng" algn="ctr">
              <a:noFill/>
              <a:prstDash val="solid"/>
              <a:round/>
              <a:headEnd type="oval" w="med" len="med"/>
              <a:tailEnd type="oval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15" name="Rectangle 35"/>
          <p:cNvSpPr>
            <a:spLocks noChangeArrowheads="1"/>
          </p:cNvSpPr>
          <p:nvPr/>
        </p:nvSpPr>
        <p:spPr bwMode="auto">
          <a:xfrm>
            <a:off x="220660" y="260350"/>
            <a:ext cx="449262" cy="404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uLnTx/>
                <a:uFillTx/>
                <a:latin typeface="HY견고딕" pitchFamily="18" charset="-127"/>
                <a:ea typeface="HY견고딕" pitchFamily="18" charset="-127"/>
              </a:rPr>
              <a:t>Ⅱ</a:t>
            </a:r>
            <a:endParaRPr kumimoji="0" lang="ko-KR" alt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546542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0"/>
          <p:cNvSpPr>
            <a:spLocks noChangeArrowheads="1"/>
          </p:cNvSpPr>
          <p:nvPr/>
        </p:nvSpPr>
        <p:spPr bwMode="auto">
          <a:xfrm>
            <a:off x="830263" y="53975"/>
            <a:ext cx="4884745" cy="777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</a:rPr>
              <a:t>개발기술의 주요내용</a:t>
            </a:r>
            <a:r>
              <a:rPr kumimoji="0" lang="en-US" altLang="ko-K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</a:rPr>
              <a:t>(1/6)</a:t>
            </a:r>
            <a:endParaRPr kumimoji="0" lang="ko-KR" alt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188910" y="98425"/>
            <a:ext cx="674686" cy="644525"/>
            <a:chOff x="287" y="96"/>
            <a:chExt cx="385" cy="336"/>
          </a:xfrm>
        </p:grpSpPr>
        <p:pic>
          <p:nvPicPr>
            <p:cNvPr id="15" name="Picture 33" descr="육면체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7" y="96"/>
              <a:ext cx="385" cy="336"/>
            </a:xfrm>
            <a:prstGeom prst="rect">
              <a:avLst/>
            </a:prstGeom>
            <a:noFill/>
          </p:spPr>
        </p:pic>
        <p:sp>
          <p:nvSpPr>
            <p:cNvPr id="16" name="Text Box 34"/>
            <p:cNvSpPr txBox="1">
              <a:spLocks noChangeArrowheads="1"/>
            </p:cNvSpPr>
            <p:nvPr/>
          </p:nvSpPr>
          <p:spPr bwMode="auto">
            <a:xfrm>
              <a:off x="416" y="119"/>
              <a:ext cx="105" cy="2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201E12"/>
              </a:outerShdw>
            </a:effectLst>
          </p:spPr>
          <p:txBody>
            <a:bodyPr wrap="none">
              <a:spAutoFit/>
              <a:flatTx/>
            </a:bodyPr>
            <a:lstStyle/>
            <a:p>
              <a:pPr marL="0" marR="0" lvl="0" indent="0" defTabSz="914400" eaLnBrk="1" fontAlgn="auto" latinLnBrk="1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ko-KR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S PMincho" pitchFamily="18" charset="-128"/>
                <a:ea typeface="휴먼옛체" pitchFamily="18" charset="-127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575556" y="2204864"/>
            <a:ext cx="7992888" cy="1255728"/>
          </a:xfrm>
          <a:prstGeom prst="rect">
            <a:avLst/>
          </a:prstGeom>
          <a:solidFill>
            <a:schemeClr val="bg1">
              <a:lumMod val="75000"/>
              <a:alpha val="53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marL="180975" lvl="0" indent="-180975">
              <a:spcBef>
                <a:spcPct val="20000"/>
              </a:spcBef>
              <a:buFont typeface="Wingdings" panose="05000000000000000000" pitchFamily="2" charset="2"/>
              <a:buChar char="§"/>
              <a:defRPr sz="1400" ker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algn="just"/>
            <a:r>
              <a:rPr lang="en-US" altLang="ko-KR" dirty="0" smtClean="0"/>
              <a:t>MS Edge, Google Chrome, Mozilla Firefox, Mac Safari, Opera </a:t>
            </a:r>
            <a:r>
              <a:rPr lang="ko-KR" altLang="en-US" dirty="0" smtClean="0"/>
              <a:t>등 </a:t>
            </a:r>
            <a:r>
              <a:rPr lang="ko-KR" altLang="en-US" dirty="0"/>
              <a:t>주요 웹 브라우저들 </a:t>
            </a:r>
            <a:r>
              <a:rPr lang="en-US" altLang="ko-KR" dirty="0"/>
              <a:t>Active X </a:t>
            </a:r>
            <a:r>
              <a:rPr lang="ko-KR" altLang="en-US" dirty="0"/>
              <a:t>및 </a:t>
            </a:r>
            <a:r>
              <a:rPr lang="en-US" altLang="ko-KR" dirty="0"/>
              <a:t>NPAPI</a:t>
            </a:r>
            <a:r>
              <a:rPr lang="ko-KR" altLang="en-US" dirty="0"/>
              <a:t>를 퇴출함에 따라 웹 표준 기반의 대응 기술에 대한 </a:t>
            </a:r>
            <a:r>
              <a:rPr lang="ko-KR" altLang="en-US" dirty="0" err="1"/>
              <a:t>니즈</a:t>
            </a:r>
            <a:r>
              <a:rPr lang="ko-KR" altLang="en-US" dirty="0"/>
              <a:t> 대두</a:t>
            </a:r>
            <a:endParaRPr lang="en-US" altLang="ko-KR" dirty="0"/>
          </a:p>
          <a:p>
            <a:pPr algn="just"/>
            <a:r>
              <a:rPr lang="en-US" altLang="ko-KR" dirty="0" err="1" smtClean="0"/>
              <a:t>WebGL</a:t>
            </a:r>
            <a:r>
              <a:rPr lang="en-US" altLang="ko-KR" dirty="0" smtClean="0"/>
              <a:t> </a:t>
            </a:r>
            <a:r>
              <a:rPr lang="ko-KR" altLang="en-US" dirty="0" smtClean="0"/>
              <a:t>기반 공간정보 </a:t>
            </a:r>
            <a:r>
              <a:rPr lang="ko-KR" altLang="en-US" dirty="0" err="1" smtClean="0"/>
              <a:t>오픈플랫폼</a:t>
            </a:r>
            <a:r>
              <a:rPr lang="ko-KR" altLang="en-US" dirty="0" smtClean="0"/>
              <a:t> </a:t>
            </a:r>
            <a:r>
              <a:rPr lang="en-US" altLang="ko-KR" dirty="0" smtClean="0"/>
              <a:t>2.0</a:t>
            </a:r>
            <a:r>
              <a:rPr lang="ko-KR" altLang="en-US" dirty="0" smtClean="0"/>
              <a:t>은 </a:t>
            </a:r>
            <a:r>
              <a:rPr lang="en-US" altLang="ko-KR" dirty="0" err="1" smtClean="0"/>
              <a:t>WebGL</a:t>
            </a:r>
            <a:r>
              <a:rPr lang="en-US" altLang="ko-KR" dirty="0" smtClean="0"/>
              <a:t> </a:t>
            </a:r>
            <a:r>
              <a:rPr lang="ko-KR" altLang="en-US" dirty="0"/>
              <a:t>및 </a:t>
            </a:r>
            <a:r>
              <a:rPr lang="en-US" altLang="ko-KR" dirty="0"/>
              <a:t>HTML5 </a:t>
            </a:r>
            <a:r>
              <a:rPr lang="ko-KR" altLang="en-US" dirty="0"/>
              <a:t>웹 표준 기술 </a:t>
            </a:r>
            <a:r>
              <a:rPr lang="ko-KR" altLang="en-US" dirty="0" smtClean="0"/>
              <a:t>기반으로 </a:t>
            </a:r>
            <a:r>
              <a:rPr lang="ko-KR" altLang="en-US" dirty="0"/>
              <a:t>웹 브라우저 및 </a:t>
            </a:r>
            <a:r>
              <a:rPr lang="en-US" altLang="ko-KR" dirty="0"/>
              <a:t>OS </a:t>
            </a:r>
            <a:r>
              <a:rPr lang="ko-KR" altLang="en-US" dirty="0"/>
              <a:t>플랫폼에 </a:t>
            </a:r>
            <a:r>
              <a:rPr lang="ko-KR" altLang="en-US" dirty="0" err="1" smtClean="0"/>
              <a:t>독립적임</a:t>
            </a:r>
            <a:endParaRPr lang="en-US" altLang="ko-KR" dirty="0" smtClean="0"/>
          </a:p>
          <a:p>
            <a:pPr algn="just"/>
            <a:r>
              <a:rPr lang="en-US" altLang="ko-KR" dirty="0" smtClean="0"/>
              <a:t>Active </a:t>
            </a:r>
            <a:r>
              <a:rPr lang="en-US" altLang="ko-KR" dirty="0"/>
              <a:t>X</a:t>
            </a:r>
            <a:r>
              <a:rPr lang="ko-KR" altLang="en-US" dirty="0"/>
              <a:t>나 </a:t>
            </a:r>
            <a:r>
              <a:rPr lang="en-US" altLang="ko-KR" dirty="0"/>
              <a:t>NPAPI</a:t>
            </a:r>
            <a:r>
              <a:rPr lang="ko-KR" altLang="en-US" dirty="0"/>
              <a:t>를 필요로 하지 않는 특징으로 위의 고객</a:t>
            </a:r>
            <a:r>
              <a:rPr lang="en-US" altLang="ko-KR" dirty="0"/>
              <a:t>/</a:t>
            </a:r>
            <a:r>
              <a:rPr lang="ko-KR" altLang="en-US" dirty="0"/>
              <a:t>시장 </a:t>
            </a:r>
            <a:r>
              <a:rPr lang="ko-KR" altLang="en-US" dirty="0" err="1"/>
              <a:t>니즈를</a:t>
            </a:r>
            <a:r>
              <a:rPr lang="ko-KR" altLang="en-US" dirty="0"/>
              <a:t> 충족시킴</a:t>
            </a:r>
            <a:endParaRPr lang="en-US" altLang="ko-KR" dirty="0"/>
          </a:p>
        </p:txBody>
      </p:sp>
      <p:sp>
        <p:nvSpPr>
          <p:cNvPr id="24" name="TextBox 23"/>
          <p:cNvSpPr txBox="1"/>
          <p:nvPr/>
        </p:nvSpPr>
        <p:spPr>
          <a:xfrm>
            <a:off x="575556" y="4751390"/>
            <a:ext cx="7992888" cy="1341906"/>
          </a:xfrm>
          <a:prstGeom prst="rect">
            <a:avLst/>
          </a:prstGeom>
          <a:solidFill>
            <a:schemeClr val="bg1">
              <a:lumMod val="75000"/>
              <a:alpha val="53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marL="180975" lvl="0" indent="-180975" algn="just">
              <a:spcBef>
                <a:spcPct val="20000"/>
              </a:spcBef>
              <a:buFont typeface="Wingdings" panose="05000000000000000000" pitchFamily="2" charset="2"/>
              <a:buChar char="§"/>
              <a:defRPr sz="1400" ker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en-US" altLang="ko-KR" dirty="0" err="1"/>
              <a:t>WebGL</a:t>
            </a:r>
            <a:r>
              <a:rPr lang="en-US" altLang="ko-KR" dirty="0"/>
              <a:t> </a:t>
            </a:r>
            <a:r>
              <a:rPr lang="ko-KR" altLang="en-US" dirty="0"/>
              <a:t>및 </a:t>
            </a:r>
            <a:r>
              <a:rPr lang="en-US" altLang="ko-KR" dirty="0"/>
              <a:t>HTML5 </a:t>
            </a:r>
            <a:r>
              <a:rPr lang="ko-KR" altLang="en-US" dirty="0"/>
              <a:t>웹 표준 기술 기반 </a:t>
            </a:r>
            <a:r>
              <a:rPr lang="en-US" altLang="ko-KR" dirty="0"/>
              <a:t>S/W </a:t>
            </a:r>
            <a:r>
              <a:rPr lang="ko-KR" altLang="en-US" dirty="0"/>
              <a:t>구현</a:t>
            </a:r>
            <a:endParaRPr lang="en-US" altLang="ko-KR" dirty="0"/>
          </a:p>
          <a:p>
            <a:r>
              <a:rPr lang="en-US" altLang="ko-KR" dirty="0"/>
              <a:t>9</a:t>
            </a:r>
            <a:r>
              <a:rPr lang="ko-KR" altLang="en-US" dirty="0"/>
              <a:t>종의 브라우저 및 </a:t>
            </a:r>
            <a:r>
              <a:rPr lang="en-US" altLang="ko-KR" dirty="0"/>
              <a:t>3</a:t>
            </a:r>
            <a:r>
              <a:rPr lang="ko-KR" altLang="en-US" dirty="0"/>
              <a:t>종의 </a:t>
            </a:r>
            <a:r>
              <a:rPr lang="en-US" altLang="ko-KR" dirty="0"/>
              <a:t>OS</a:t>
            </a:r>
            <a:r>
              <a:rPr lang="ko-KR" altLang="en-US" dirty="0"/>
              <a:t>에서 실행 가능한 크로스 공간정보 플랫폼</a:t>
            </a:r>
            <a:endParaRPr lang="en-US" altLang="ko-KR" dirty="0"/>
          </a:p>
          <a:p>
            <a:r>
              <a:rPr lang="ko-KR" altLang="en-US" dirty="0" err="1"/>
              <a:t>브이월드</a:t>
            </a:r>
            <a:r>
              <a:rPr lang="ko-KR" altLang="en-US" dirty="0"/>
              <a:t> 공간정보 </a:t>
            </a:r>
            <a:r>
              <a:rPr lang="en-US" altLang="ko-KR" dirty="0" err="1"/>
              <a:t>DataAPI</a:t>
            </a:r>
            <a:r>
              <a:rPr lang="en-US" altLang="ko-KR" dirty="0"/>
              <a:t> </a:t>
            </a:r>
            <a:r>
              <a:rPr lang="ko-KR" altLang="en-US" dirty="0"/>
              <a:t>지원</a:t>
            </a:r>
            <a:endParaRPr lang="en-US" altLang="ko-KR" dirty="0"/>
          </a:p>
          <a:p>
            <a:r>
              <a:rPr lang="ko-KR" altLang="en-US" dirty="0" err="1"/>
              <a:t>브이월드</a:t>
            </a:r>
            <a:r>
              <a:rPr lang="ko-KR" altLang="en-US" dirty="0"/>
              <a:t> 제공 </a:t>
            </a:r>
            <a:r>
              <a:rPr lang="en-US" altLang="ko-KR" dirty="0"/>
              <a:t>3D </a:t>
            </a:r>
            <a:r>
              <a:rPr lang="ko-KR" altLang="en-US" dirty="0"/>
              <a:t>공간정보 데이터 표출 기술</a:t>
            </a:r>
            <a:endParaRPr lang="en-US" altLang="ko-KR" dirty="0"/>
          </a:p>
          <a:p>
            <a:r>
              <a:rPr lang="ko-KR" altLang="en-US" dirty="0"/>
              <a:t>사용자 보유 데이터</a:t>
            </a:r>
            <a:r>
              <a:rPr lang="en-US" altLang="ko-KR" dirty="0"/>
              <a:t>(KML, Shape </a:t>
            </a:r>
            <a:r>
              <a:rPr lang="ko-KR" altLang="en-US" dirty="0"/>
              <a:t>포맷</a:t>
            </a:r>
            <a:r>
              <a:rPr lang="en-US" altLang="ko-KR" dirty="0"/>
              <a:t>) </a:t>
            </a:r>
            <a:r>
              <a:rPr lang="ko-KR" altLang="en-US" dirty="0"/>
              <a:t>지원</a:t>
            </a:r>
            <a:endParaRPr lang="en-US" altLang="ko-KR" dirty="0"/>
          </a:p>
        </p:txBody>
      </p:sp>
      <p:sp>
        <p:nvSpPr>
          <p:cNvPr id="19" name="Rectangle 35"/>
          <p:cNvSpPr>
            <a:spLocks noChangeArrowheads="1"/>
          </p:cNvSpPr>
          <p:nvPr/>
        </p:nvSpPr>
        <p:spPr bwMode="auto">
          <a:xfrm>
            <a:off x="220660" y="260350"/>
            <a:ext cx="449262" cy="404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uLnTx/>
                <a:uFillTx/>
                <a:latin typeface="HY견고딕" pitchFamily="18" charset="-127"/>
                <a:ea typeface="HY견고딕" pitchFamily="18" charset="-127"/>
              </a:rPr>
              <a:t>Ⅲ</a:t>
            </a:r>
            <a:endParaRPr kumimoji="0" lang="ko-KR" alt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319030" y="1268760"/>
            <a:ext cx="4366859" cy="716941"/>
            <a:chOff x="319030" y="1124744"/>
            <a:chExt cx="4366859" cy="716941"/>
          </a:xfrm>
        </p:grpSpPr>
        <p:sp>
          <p:nvSpPr>
            <p:cNvPr id="29" name="직사각형 28"/>
            <p:cNvSpPr/>
            <p:nvPr/>
          </p:nvSpPr>
          <p:spPr>
            <a:xfrm>
              <a:off x="328927" y="1533908"/>
              <a:ext cx="435696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크로스 플랫폼을 지향하는 고객</a:t>
              </a:r>
              <a:r>
                <a:rPr kumimoji="0" lang="en-US" altLang="ko-KR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시장의 </a:t>
              </a:r>
              <a:r>
                <a:rPr kumimoji="0" lang="ko-KR" altLang="en-US" sz="1400" spc="-6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니즈를</a:t>
              </a: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충족함</a:t>
              </a:r>
              <a:endParaRPr kumimoji="0" lang="en-US" altLang="ko-KR" sz="1400" spc="-6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19030" y="1124744"/>
              <a:ext cx="255711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개발 기술의 특징</a:t>
              </a:r>
              <a:endParaRPr kumimoji="0"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직사각형 30"/>
            <p:cNvSpPr/>
            <p:nvPr/>
          </p:nvSpPr>
          <p:spPr bwMode="auto">
            <a:xfrm>
              <a:off x="328555" y="1234453"/>
              <a:ext cx="36000" cy="519313"/>
            </a:xfrm>
            <a:prstGeom prst="rect">
              <a:avLst/>
            </a:prstGeom>
            <a:solidFill>
              <a:srgbClr val="235FAB"/>
            </a:solidFill>
            <a:ln w="63500" cap="flat" cmpd="sng" algn="ctr">
              <a:noFill/>
              <a:prstDash val="solid"/>
              <a:round/>
              <a:headEnd type="oval" w="med" len="med"/>
              <a:tailEnd type="oval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319030" y="3861048"/>
            <a:ext cx="4282220" cy="716941"/>
            <a:chOff x="319030" y="1124744"/>
            <a:chExt cx="4282220" cy="716941"/>
          </a:xfrm>
        </p:grpSpPr>
        <p:sp>
          <p:nvSpPr>
            <p:cNvPr id="34" name="직사각형 33"/>
            <p:cNvSpPr/>
            <p:nvPr/>
          </p:nvSpPr>
          <p:spPr>
            <a:xfrm>
              <a:off x="328927" y="1533908"/>
              <a:ext cx="427232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0" lang="ko-KR" altLang="en-US" sz="1400" spc="-6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브이월드</a:t>
              </a: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0" lang="en-US" altLang="ko-KR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3D </a:t>
              </a: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공간정보 데이터 표출을 위한 기능 지원</a:t>
              </a:r>
              <a:endParaRPr kumimoji="0" lang="en-US" altLang="ko-KR" sz="1400" spc="-6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319030" y="1124744"/>
              <a:ext cx="255711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기술의 상세 사양</a:t>
              </a:r>
              <a:endParaRPr kumimoji="0"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 bwMode="auto">
            <a:xfrm>
              <a:off x="328555" y="1234453"/>
              <a:ext cx="36000" cy="519313"/>
            </a:xfrm>
            <a:prstGeom prst="rect">
              <a:avLst/>
            </a:prstGeom>
            <a:solidFill>
              <a:srgbClr val="235FAB"/>
            </a:solidFill>
            <a:ln w="63500" cap="flat" cmpd="sng" algn="ctr">
              <a:noFill/>
              <a:prstDash val="solid"/>
              <a:round/>
              <a:headEnd type="oval" w="med" len="med"/>
              <a:tailEnd type="oval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32"/>
          <p:cNvGrpSpPr>
            <a:grpSpLocks/>
          </p:cNvGrpSpPr>
          <p:nvPr/>
        </p:nvGrpSpPr>
        <p:grpSpPr bwMode="auto">
          <a:xfrm>
            <a:off x="188910" y="98425"/>
            <a:ext cx="674686" cy="644525"/>
            <a:chOff x="287" y="96"/>
            <a:chExt cx="385" cy="336"/>
          </a:xfrm>
        </p:grpSpPr>
        <p:pic>
          <p:nvPicPr>
            <p:cNvPr id="43" name="Picture 33" descr="육면체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7" y="96"/>
              <a:ext cx="385" cy="336"/>
            </a:xfrm>
            <a:prstGeom prst="rect">
              <a:avLst/>
            </a:prstGeom>
            <a:noFill/>
          </p:spPr>
        </p:pic>
        <p:sp>
          <p:nvSpPr>
            <p:cNvPr id="44" name="Text Box 34"/>
            <p:cNvSpPr txBox="1">
              <a:spLocks noChangeArrowheads="1"/>
            </p:cNvSpPr>
            <p:nvPr/>
          </p:nvSpPr>
          <p:spPr bwMode="auto">
            <a:xfrm>
              <a:off x="416" y="119"/>
              <a:ext cx="105" cy="2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201E12"/>
              </a:outerShdw>
            </a:effectLst>
          </p:spPr>
          <p:txBody>
            <a:bodyPr wrap="none">
              <a:spAutoFit/>
              <a:flatTx/>
            </a:bodyPr>
            <a:lstStyle/>
            <a:p>
              <a:pPr marL="0" marR="0" lvl="0" indent="0" defTabSz="914400" eaLnBrk="1" fontAlgn="auto" latinLnBrk="1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ko-KR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S PMincho" pitchFamily="18" charset="-128"/>
                <a:ea typeface="휴먼옛체" pitchFamily="18" charset="-127"/>
              </a:endParaRPr>
            </a:p>
          </p:txBody>
        </p:sp>
      </p:grpSp>
      <p:sp>
        <p:nvSpPr>
          <p:cNvPr id="29" name="Rectangle 30"/>
          <p:cNvSpPr>
            <a:spLocks noChangeArrowheads="1"/>
          </p:cNvSpPr>
          <p:nvPr/>
        </p:nvSpPr>
        <p:spPr bwMode="auto">
          <a:xfrm>
            <a:off x="830263" y="53975"/>
            <a:ext cx="4884745" cy="777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</a:rPr>
              <a:t>개발기술의 주요내용</a:t>
            </a:r>
            <a:r>
              <a:rPr kumimoji="0" lang="en-US" altLang="ko-K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</a:rPr>
              <a:t>(2/6)</a:t>
            </a:r>
            <a:endParaRPr kumimoji="0" lang="ko-KR" alt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9552" y="2253933"/>
            <a:ext cx="7992888" cy="1031051"/>
          </a:xfrm>
          <a:prstGeom prst="rect">
            <a:avLst/>
          </a:prstGeom>
          <a:solidFill>
            <a:schemeClr val="bg1">
              <a:lumMod val="75000"/>
              <a:alpha val="53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marL="180975" lvl="0" indent="-180975" algn="just">
              <a:spcBef>
                <a:spcPct val="20000"/>
              </a:spcBef>
              <a:buFont typeface="Wingdings" panose="05000000000000000000" pitchFamily="2" charset="2"/>
              <a:buChar char="§"/>
              <a:defRPr sz="1400" ker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ko-KR" altLang="en-US" dirty="0"/>
              <a:t>공간정보산업진흥원의 </a:t>
            </a:r>
            <a:r>
              <a:rPr lang="ko-KR" altLang="en-US" dirty="0" err="1"/>
              <a:t>브이월드</a:t>
            </a:r>
            <a:r>
              <a:rPr lang="ko-KR" altLang="en-US" dirty="0"/>
              <a:t> 사업단에서 </a:t>
            </a:r>
            <a:r>
              <a:rPr lang="en-US" altLang="ko-KR" dirty="0"/>
              <a:t>Active X </a:t>
            </a:r>
            <a:r>
              <a:rPr lang="ko-KR" altLang="en-US" dirty="0"/>
              <a:t>기반의 공간정보 </a:t>
            </a:r>
            <a:r>
              <a:rPr lang="ko-KR" altLang="en-US" dirty="0" err="1"/>
              <a:t>오픈플랫폼</a:t>
            </a:r>
            <a:r>
              <a:rPr lang="en-US" altLang="ko-KR" dirty="0"/>
              <a:t>(</a:t>
            </a:r>
            <a:r>
              <a:rPr lang="ko-KR" altLang="en-US" dirty="0" err="1"/>
              <a:t>브이월드</a:t>
            </a:r>
            <a:r>
              <a:rPr lang="en-US" altLang="ko-KR" dirty="0"/>
              <a:t>)</a:t>
            </a:r>
            <a:r>
              <a:rPr lang="ko-KR" altLang="en-US" dirty="0"/>
              <a:t>을 현행 중임</a:t>
            </a:r>
            <a:endParaRPr lang="en-US" altLang="ko-KR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ko-KR" altLang="en-US" dirty="0"/>
              <a:t>오픈소스</a:t>
            </a:r>
            <a:r>
              <a:rPr lang="en-US" altLang="ko-KR" dirty="0"/>
              <a:t> </a:t>
            </a:r>
            <a:r>
              <a:rPr lang="ko-KR" altLang="en-US" dirty="0"/>
              <a:t>프로젝트 </a:t>
            </a:r>
            <a:r>
              <a:rPr lang="en-US" altLang="ko-KR" dirty="0"/>
              <a:t>Cesium, </a:t>
            </a:r>
            <a:r>
              <a:rPr lang="ko-KR" altLang="en-US" dirty="0"/>
              <a:t>노키아 </a:t>
            </a:r>
            <a:r>
              <a:rPr lang="en-US" altLang="ko-KR" dirty="0"/>
              <a:t>Here Maps, </a:t>
            </a:r>
            <a:r>
              <a:rPr lang="ko-KR" altLang="en-US" dirty="0"/>
              <a:t>구글의 </a:t>
            </a:r>
            <a:r>
              <a:rPr lang="en-US" altLang="ko-KR" dirty="0" err="1"/>
              <a:t>MapsGL</a:t>
            </a:r>
            <a:r>
              <a:rPr lang="en-US" altLang="ko-KR" dirty="0"/>
              <a:t> </a:t>
            </a:r>
            <a:r>
              <a:rPr lang="ko-KR" altLang="en-US" dirty="0"/>
              <a:t>등이 플러그인 방식에서 탈피하여 웹 표준 기술 기반의 서비스를 선보이고 </a:t>
            </a:r>
            <a:r>
              <a:rPr lang="ko-KR" altLang="en-US" dirty="0" smtClean="0"/>
              <a:t>있음</a:t>
            </a:r>
            <a:endParaRPr lang="en-US" altLang="ko-KR" dirty="0"/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671840"/>
              </p:ext>
            </p:extLst>
          </p:nvPr>
        </p:nvGraphicFramePr>
        <p:xfrm>
          <a:off x="604737" y="3501008"/>
          <a:ext cx="7934526" cy="2952327"/>
        </p:xfrm>
        <a:graphic>
          <a:graphicData uri="http://schemas.openxmlformats.org/drawingml/2006/table">
            <a:tbl>
              <a:tblPr firstRow="1" bandRow="1">
                <a:effectLst/>
                <a:tableStyleId>{7DF18680-E054-41AD-8BC1-D1AEF772440D}</a:tableStyleId>
              </a:tblPr>
              <a:tblGrid>
                <a:gridCol w="2381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2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경쟁기술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7" marR="91437" marT="45749" marB="45749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본 기술의 우수성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7" marR="91437" marT="45749" marB="45749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7072"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400" b="1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Active X </a:t>
                      </a:r>
                      <a:r>
                        <a:rPr lang="ko-KR" altLang="en-US" sz="1400" b="1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기반 공간정보 </a:t>
                      </a:r>
                      <a:r>
                        <a:rPr lang="ko-KR" altLang="en-US" sz="1400" b="1" dirty="0" err="1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오픈플랫폼</a:t>
                      </a:r>
                      <a:r>
                        <a:rPr lang="ko-KR" altLang="en-US" sz="1400" b="1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400" b="1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400" b="1" dirty="0" err="1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브이월드</a:t>
                      </a:r>
                      <a:r>
                        <a:rPr lang="en-US" altLang="ko-KR" sz="1400" b="1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400" b="1" dirty="0">
                        <a:solidFill>
                          <a:srgbClr val="0F387E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7" marR="91437" marT="45749" marB="45749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400" b="0" kern="1200" dirty="0" err="1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WebGL</a:t>
                      </a:r>
                      <a:r>
                        <a:rPr lang="en-US" altLang="ko-KR" sz="1400" b="0" kern="1200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/HTML5 </a:t>
                      </a:r>
                      <a:r>
                        <a:rPr lang="ko-KR" altLang="en-US" sz="1400" b="0" kern="1200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기반의 공간정보 </a:t>
                      </a:r>
                      <a:r>
                        <a:rPr lang="ko-KR" altLang="en-US" sz="1400" b="0" kern="1200" dirty="0" err="1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오픈플랫폼</a:t>
                      </a:r>
                      <a:r>
                        <a:rPr lang="ko-KR" altLang="en-US" sz="1400" b="0" kern="1200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S/W</a:t>
                      </a:r>
                      <a:r>
                        <a:rPr lang="ko-KR" altLang="en-US" sz="1400" b="0" kern="1200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로서 웹 브라우저 및 </a:t>
                      </a:r>
                      <a:r>
                        <a:rPr lang="en-US" altLang="ko-KR" sz="1400" b="0" kern="1200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OS </a:t>
                      </a:r>
                      <a:r>
                        <a:rPr lang="ko-KR" altLang="en-US" sz="1400" b="0" kern="1200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플랫폼에 독립적이며</a:t>
                      </a:r>
                      <a:r>
                        <a:rPr lang="en-US" altLang="ko-KR" sz="1400" b="0" kern="1200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400" b="0" kern="1200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Active X</a:t>
                      </a:r>
                      <a:r>
                        <a:rPr lang="ko-KR" altLang="en-US" sz="1400" b="0" kern="1200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나 </a:t>
                      </a:r>
                      <a:r>
                        <a:rPr lang="en-US" altLang="ko-KR" sz="1400" b="0" kern="1200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NPAPI </a:t>
                      </a:r>
                      <a:r>
                        <a:rPr lang="ko-KR" altLang="en-US" sz="1400" b="0" kern="1200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등 </a:t>
                      </a:r>
                      <a:r>
                        <a:rPr lang="ko-KR" altLang="en-US" sz="1400" b="0" kern="1200" dirty="0" err="1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플러그인을</a:t>
                      </a:r>
                      <a:r>
                        <a:rPr lang="ko-KR" altLang="en-US" sz="1400" b="0" kern="1200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필요로 하지 않음</a:t>
                      </a:r>
                      <a:endParaRPr lang="ko-KR" altLang="en-US" sz="1400" b="0" kern="1200" dirty="0">
                        <a:solidFill>
                          <a:srgbClr val="0F387E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1437" marR="91437" marT="45749" marB="45749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3484"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400" b="1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오픈소스 프로젝트 </a:t>
                      </a:r>
                      <a:r>
                        <a:rPr lang="en-US" altLang="ko-KR" sz="1400" b="1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Ceisum, </a:t>
                      </a:r>
                      <a:r>
                        <a:rPr lang="ko-KR" altLang="en-US" sz="1400" b="1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노키아 </a:t>
                      </a:r>
                      <a:r>
                        <a:rPr lang="en-US" altLang="ko-KR" sz="1400" b="1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Here</a:t>
                      </a:r>
                      <a:r>
                        <a:rPr lang="en-US" altLang="ko-KR" sz="1400" b="1" baseline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Maps, </a:t>
                      </a:r>
                      <a:r>
                        <a:rPr lang="ko-KR" altLang="en-US" sz="1400" b="1" baseline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구글 </a:t>
                      </a:r>
                      <a:r>
                        <a:rPr lang="en-US" altLang="ko-KR" sz="1400" b="1" baseline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MapsGL </a:t>
                      </a:r>
                      <a:r>
                        <a:rPr lang="ko-KR" altLang="en-US" sz="1400" b="1" baseline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등</a:t>
                      </a:r>
                      <a:endParaRPr lang="ko-KR" altLang="en-US" sz="1400" b="1" dirty="0">
                        <a:solidFill>
                          <a:srgbClr val="0F387E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7" marR="91437" marT="45749" marB="45749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en-US" altLang="ko-KR" sz="1400" b="0" dirty="0" err="1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WebGL</a:t>
                      </a:r>
                      <a:r>
                        <a:rPr lang="en-US" altLang="ko-KR" sz="1400" b="0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HTML5</a:t>
                      </a:r>
                      <a:r>
                        <a:rPr lang="en-US" altLang="ko-KR" sz="1400" b="0" baseline="0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400" b="0" baseline="0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등 웹 표준 기술 기반의 공간정보 </a:t>
                      </a:r>
                      <a:r>
                        <a:rPr lang="ko-KR" altLang="en-US" sz="1400" b="0" baseline="0" dirty="0" err="1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오픈플랫폼</a:t>
                      </a:r>
                      <a:r>
                        <a:rPr lang="ko-KR" altLang="en-US" sz="1400" b="0" baseline="0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400" b="0" baseline="0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S/W</a:t>
                      </a:r>
                      <a:r>
                        <a:rPr lang="ko-KR" altLang="en-US" sz="1400" b="0" baseline="0" dirty="0" smtClean="0">
                          <a:solidFill>
                            <a:srgbClr val="0F387E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는 아직 도입기로서 국산 소프트웨어로서의 자립 및 수입대체의 효과를 기대할 수 있음</a:t>
                      </a:r>
                      <a:endParaRPr lang="ko-KR" altLang="en-US" sz="1400" b="0" dirty="0">
                        <a:solidFill>
                          <a:srgbClr val="0F387E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7" marR="91437" marT="45749" marB="45749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Rectangle 35"/>
          <p:cNvSpPr>
            <a:spLocks noChangeArrowheads="1"/>
          </p:cNvSpPr>
          <p:nvPr/>
        </p:nvSpPr>
        <p:spPr bwMode="auto">
          <a:xfrm>
            <a:off x="220660" y="260350"/>
            <a:ext cx="449262" cy="404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uLnTx/>
                <a:uFillTx/>
                <a:latin typeface="HY견고딕" pitchFamily="18" charset="-127"/>
                <a:ea typeface="HY견고딕" pitchFamily="18" charset="-127"/>
              </a:rPr>
              <a:t>Ⅲ</a:t>
            </a:r>
            <a:endParaRPr kumimoji="0" lang="ko-KR" alt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319030" y="1343907"/>
            <a:ext cx="3281668" cy="716941"/>
            <a:chOff x="319030" y="1124744"/>
            <a:chExt cx="3281668" cy="716941"/>
          </a:xfrm>
        </p:grpSpPr>
        <p:sp>
          <p:nvSpPr>
            <p:cNvPr id="25" name="직사각형 24"/>
            <p:cNvSpPr/>
            <p:nvPr/>
          </p:nvSpPr>
          <p:spPr>
            <a:xfrm>
              <a:off x="328927" y="1533908"/>
              <a:ext cx="252889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0" lang="ko-KR" altLang="en-US" sz="1400" spc="-6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경쟁기술</a:t>
              </a:r>
              <a:r>
                <a:rPr kumimoji="0" lang="en-US" altLang="ko-KR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대체 기술 </a:t>
              </a:r>
              <a:r>
                <a:rPr kumimoji="0" lang="ko-KR" altLang="en-US" sz="1400" spc="-6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기술</a:t>
              </a: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현황</a:t>
              </a:r>
              <a:endParaRPr kumimoji="0" lang="en-US" altLang="ko-KR" sz="1400" spc="-6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19030" y="1124744"/>
              <a:ext cx="328166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경쟁기술</a:t>
              </a:r>
              <a:r>
                <a:rPr kumimoji="0" lang="ko-KR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대비 우수성</a:t>
              </a:r>
              <a:endParaRPr kumimoji="0"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/>
            <p:cNvSpPr/>
            <p:nvPr/>
          </p:nvSpPr>
          <p:spPr bwMode="auto">
            <a:xfrm>
              <a:off x="328555" y="1234453"/>
              <a:ext cx="36000" cy="519313"/>
            </a:xfrm>
            <a:prstGeom prst="rect">
              <a:avLst/>
            </a:prstGeom>
            <a:solidFill>
              <a:srgbClr val="235FAB"/>
            </a:solidFill>
            <a:ln w="63500" cap="flat" cmpd="sng" algn="ctr">
              <a:noFill/>
              <a:prstDash val="solid"/>
              <a:round/>
              <a:headEnd type="oval" w="med" len="med"/>
              <a:tailEnd type="oval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32"/>
          <p:cNvGrpSpPr>
            <a:grpSpLocks/>
          </p:cNvGrpSpPr>
          <p:nvPr/>
        </p:nvGrpSpPr>
        <p:grpSpPr bwMode="auto">
          <a:xfrm>
            <a:off x="188910" y="98425"/>
            <a:ext cx="674686" cy="644525"/>
            <a:chOff x="287" y="96"/>
            <a:chExt cx="385" cy="336"/>
          </a:xfrm>
        </p:grpSpPr>
        <p:pic>
          <p:nvPicPr>
            <p:cNvPr id="43" name="Picture 33" descr="육면체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7" y="96"/>
              <a:ext cx="385" cy="336"/>
            </a:xfrm>
            <a:prstGeom prst="rect">
              <a:avLst/>
            </a:prstGeom>
            <a:noFill/>
          </p:spPr>
        </p:pic>
        <p:sp>
          <p:nvSpPr>
            <p:cNvPr id="44" name="Text Box 34"/>
            <p:cNvSpPr txBox="1">
              <a:spLocks noChangeArrowheads="1"/>
            </p:cNvSpPr>
            <p:nvPr/>
          </p:nvSpPr>
          <p:spPr bwMode="auto">
            <a:xfrm>
              <a:off x="416" y="119"/>
              <a:ext cx="105" cy="2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201E12"/>
              </a:outerShdw>
            </a:effectLst>
          </p:spPr>
          <p:txBody>
            <a:bodyPr wrap="none">
              <a:spAutoFit/>
              <a:flatTx/>
            </a:bodyPr>
            <a:lstStyle/>
            <a:p>
              <a:pPr fontAlgn="auto">
                <a:lnSpc>
                  <a:spcPct val="120000"/>
                </a:lnSpc>
                <a:spcAft>
                  <a:spcPts val="0"/>
                </a:spcAft>
                <a:defRPr/>
              </a:pPr>
              <a:endParaRPr lang="en-US" altLang="ko-KR" kern="0">
                <a:solidFill>
                  <a:sysClr val="windowText" lastClr="000000"/>
                </a:solidFill>
                <a:latin typeface="MS PMincho" pitchFamily="18" charset="-128"/>
                <a:ea typeface="휴먼옛체" pitchFamily="18" charset="-127"/>
              </a:endParaRPr>
            </a:p>
          </p:txBody>
        </p:sp>
      </p:grpSp>
      <p:sp>
        <p:nvSpPr>
          <p:cNvPr id="29" name="Rectangle 30"/>
          <p:cNvSpPr>
            <a:spLocks noChangeArrowheads="1"/>
          </p:cNvSpPr>
          <p:nvPr/>
        </p:nvSpPr>
        <p:spPr bwMode="auto">
          <a:xfrm>
            <a:off x="830263" y="53975"/>
            <a:ext cx="4884745" cy="777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fontAlgn="auto" latinLnBrk="0">
              <a:spcAft>
                <a:spcPts val="0"/>
              </a:spcAft>
              <a:defRPr/>
            </a:pPr>
            <a:r>
              <a:rPr kumimoji="0" lang="ko-KR" altLang="en-US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개발기술의 주요내용</a:t>
            </a:r>
            <a:r>
              <a:rPr kumimoji="0" lang="en-US" altLang="ko-KR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(3/6)</a:t>
            </a:r>
            <a:endParaRPr kumimoji="0" lang="ko-KR" altLang="en-US" sz="2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2"/>
          <p:cNvGrpSpPr>
            <a:grpSpLocks/>
          </p:cNvGrpSpPr>
          <p:nvPr/>
        </p:nvGrpSpPr>
        <p:grpSpPr>
          <a:xfrm>
            <a:off x="414022" y="2060848"/>
            <a:ext cx="4157978" cy="2307843"/>
            <a:chOff x="45584" y="2301175"/>
            <a:chExt cx="3627170" cy="2013196"/>
          </a:xfrm>
        </p:grpSpPr>
        <p:sp>
          <p:nvSpPr>
            <p:cNvPr id="7" name="직사각형 6"/>
            <p:cNvSpPr/>
            <p:nvPr/>
          </p:nvSpPr>
          <p:spPr>
            <a:xfrm>
              <a:off x="45584" y="4072737"/>
              <a:ext cx="3627170" cy="2416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algn="ctr" eaLnBrk="0" hangingPunct="0">
                <a:buClr>
                  <a:srgbClr val="0070C0"/>
                </a:buClr>
                <a:buSzPct val="80000"/>
                <a:defRPr/>
              </a:pPr>
              <a:r>
                <a:rPr lang="ko-KR" altLang="en-US" sz="12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지구모델</a:t>
              </a:r>
              <a:r>
                <a: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, 3D </a:t>
              </a:r>
              <a:r>
                <a:rPr lang="ko-KR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지형</a:t>
              </a:r>
              <a:r>
                <a: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,</a:t>
              </a:r>
              <a:r>
                <a:rPr lang="ko-KR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2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항공영상</a:t>
              </a:r>
              <a:r>
                <a:rPr lang="ko-KR" altLang="en-US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데이터 요청 및 표출 기능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pic>
          <p:nvPicPr>
            <p:cNvPr id="8" name="그림 7"/>
            <p:cNvPicPr preferRelativeResize="0">
              <a:picLocks/>
            </p:cNvPicPr>
            <p:nvPr/>
          </p:nvPicPr>
          <p:blipFill rotWithShape="1">
            <a:blip r:embed="rId3"/>
            <a:srcRect r="17611" b="30526"/>
            <a:stretch/>
          </p:blipFill>
          <p:spPr>
            <a:xfrm>
              <a:off x="107832" y="2301175"/>
              <a:ext cx="3454466" cy="1800000"/>
            </a:xfrm>
            <a:prstGeom prst="rect">
              <a:avLst/>
            </a:prstGeom>
          </p:spPr>
        </p:pic>
      </p:grpSp>
      <p:grpSp>
        <p:nvGrpSpPr>
          <p:cNvPr id="4" name="그룹 3"/>
          <p:cNvGrpSpPr>
            <a:grpSpLocks/>
          </p:cNvGrpSpPr>
          <p:nvPr/>
        </p:nvGrpSpPr>
        <p:grpSpPr>
          <a:xfrm>
            <a:off x="4721520" y="2061295"/>
            <a:ext cx="3965632" cy="2304491"/>
            <a:chOff x="3091079" y="2301175"/>
            <a:chExt cx="3465148" cy="2013620"/>
          </a:xfrm>
        </p:grpSpPr>
        <p:sp>
          <p:nvSpPr>
            <p:cNvPr id="24" name="직사각형 23"/>
            <p:cNvSpPr/>
            <p:nvPr/>
          </p:nvSpPr>
          <p:spPr>
            <a:xfrm>
              <a:off x="3091079" y="4072759"/>
              <a:ext cx="3462687" cy="2420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algn="ctr" eaLnBrk="0" hangingPunct="0">
                <a:buClr>
                  <a:srgbClr val="0070C0"/>
                </a:buClr>
                <a:buSzPct val="80000"/>
                <a:defRPr/>
              </a:pPr>
              <a:r>
                <a: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3D </a:t>
              </a:r>
              <a:r>
                <a:rPr lang="ko-KR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건물</a:t>
              </a:r>
              <a:r>
                <a: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건물 속성 데이터 요청 및 표출 기능</a:t>
              </a:r>
              <a:endPara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pic>
          <p:nvPicPr>
            <p:cNvPr id="11" name="그림 10"/>
            <p:cNvPicPr preferRelativeResize="0"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96000" y="2301175"/>
              <a:ext cx="3460227" cy="1800000"/>
            </a:xfrm>
            <a:prstGeom prst="rect">
              <a:avLst/>
            </a:prstGeom>
          </p:spPr>
        </p:pic>
      </p:grpSp>
      <p:grpSp>
        <p:nvGrpSpPr>
          <p:cNvPr id="5" name="그룹 4"/>
          <p:cNvGrpSpPr>
            <a:grpSpLocks/>
          </p:cNvGrpSpPr>
          <p:nvPr/>
        </p:nvGrpSpPr>
        <p:grpSpPr>
          <a:xfrm>
            <a:off x="4721520" y="4440126"/>
            <a:ext cx="3962816" cy="2291217"/>
            <a:chOff x="6081712" y="2301175"/>
            <a:chExt cx="3456925" cy="1998692"/>
          </a:xfrm>
        </p:grpSpPr>
        <p:sp>
          <p:nvSpPr>
            <p:cNvPr id="25" name="직사각형 24"/>
            <p:cNvSpPr/>
            <p:nvPr/>
          </p:nvSpPr>
          <p:spPr>
            <a:xfrm>
              <a:off x="6081712" y="4058233"/>
              <a:ext cx="3456925" cy="2416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algn="ctr" eaLnBrk="0" hangingPunct="0">
                <a:buClr>
                  <a:srgbClr val="0070C0"/>
                </a:buClr>
                <a:buSzPct val="80000"/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POI, WMS, </a:t>
              </a:r>
              <a:r>
                <a:rPr lang="ko-KR" altLang="en-US" sz="12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하이브리드</a:t>
              </a:r>
              <a:r>
                <a:rPr lang="ko-KR" altLang="en-US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영상 데이터 요청 및 표출 기능</a:t>
              </a:r>
              <a:endPara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pic>
          <p:nvPicPr>
            <p:cNvPr id="12" name="그림 11"/>
            <p:cNvPicPr preferRelativeResize="0"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168" y="2301175"/>
              <a:ext cx="3454469" cy="1800000"/>
            </a:xfrm>
            <a:prstGeom prst="rect">
              <a:avLst/>
            </a:prstGeom>
          </p:spPr>
        </p:pic>
      </p:grpSp>
      <p:grpSp>
        <p:nvGrpSpPr>
          <p:cNvPr id="6" name="그룹 5"/>
          <p:cNvGrpSpPr>
            <a:grpSpLocks/>
          </p:cNvGrpSpPr>
          <p:nvPr/>
        </p:nvGrpSpPr>
        <p:grpSpPr>
          <a:xfrm>
            <a:off x="414022" y="4440126"/>
            <a:ext cx="4189045" cy="2305320"/>
            <a:chOff x="6000894" y="4582344"/>
            <a:chExt cx="3654275" cy="2011002"/>
          </a:xfrm>
        </p:grpSpPr>
        <p:pic>
          <p:nvPicPr>
            <p:cNvPr id="46" name="그림 45"/>
            <p:cNvPicPr preferRelativeResize="0">
              <a:picLocks/>
            </p:cNvPicPr>
            <p:nvPr/>
          </p:nvPicPr>
          <p:blipFill rotWithShape="1">
            <a:blip r:embed="rId6"/>
            <a:srcRect l="25405"/>
            <a:stretch/>
          </p:blipFill>
          <p:spPr>
            <a:xfrm>
              <a:off x="6084168" y="4582344"/>
              <a:ext cx="3454469" cy="1800000"/>
            </a:xfrm>
            <a:prstGeom prst="rect">
              <a:avLst/>
            </a:prstGeom>
          </p:spPr>
        </p:pic>
        <p:sp>
          <p:nvSpPr>
            <p:cNvPr id="47" name="직사각형 46"/>
            <p:cNvSpPr/>
            <p:nvPr/>
          </p:nvSpPr>
          <p:spPr>
            <a:xfrm>
              <a:off x="6000894" y="6351711"/>
              <a:ext cx="3654275" cy="2416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algn="ctr" eaLnBrk="0" hangingPunct="0">
                <a:buClr>
                  <a:srgbClr val="0070C0"/>
                </a:buClr>
                <a:buSzPct val="80000"/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3D </a:t>
              </a:r>
              <a:r>
                <a:rPr lang="ko-KR" altLang="en-US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건물의 텍스처 </a:t>
              </a: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nail </a:t>
              </a:r>
              <a:r>
                <a:rPr lang="ko-KR" altLang="en-US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데이터 사용 으로 표출 속도 향상</a:t>
              </a:r>
              <a:endPara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40" name="Rectangle 35"/>
          <p:cNvSpPr>
            <a:spLocks noChangeArrowheads="1"/>
          </p:cNvSpPr>
          <p:nvPr/>
        </p:nvSpPr>
        <p:spPr bwMode="auto">
          <a:xfrm>
            <a:off x="220660" y="260350"/>
            <a:ext cx="449262" cy="404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uLnTx/>
                <a:uFillTx/>
                <a:latin typeface="HY견고딕" pitchFamily="18" charset="-127"/>
                <a:ea typeface="HY견고딕" pitchFamily="18" charset="-127"/>
              </a:rPr>
              <a:t>Ⅲ</a:t>
            </a:r>
            <a:endParaRPr kumimoji="0" lang="ko-KR" alt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319030" y="1199891"/>
            <a:ext cx="3258543" cy="716941"/>
            <a:chOff x="319030" y="1124744"/>
            <a:chExt cx="3258543" cy="716941"/>
          </a:xfrm>
        </p:grpSpPr>
        <p:sp>
          <p:nvSpPr>
            <p:cNvPr id="51" name="직사각형 50"/>
            <p:cNvSpPr/>
            <p:nvPr/>
          </p:nvSpPr>
          <p:spPr>
            <a:xfrm>
              <a:off x="328927" y="1533908"/>
              <a:ext cx="324864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spc="-6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브이월드</a:t>
              </a: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0" lang="en-US" altLang="ko-KR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3D </a:t>
              </a: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공간정보 데이터 표출 기능</a:t>
              </a:r>
              <a:endParaRPr kumimoji="0" lang="en-US" altLang="ko-KR" sz="1400" spc="-6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319030" y="1124744"/>
              <a:ext cx="22493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기술 이전 범위</a:t>
              </a:r>
              <a:endParaRPr kumimoji="0"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직사각형 52"/>
            <p:cNvSpPr/>
            <p:nvPr/>
          </p:nvSpPr>
          <p:spPr bwMode="auto">
            <a:xfrm>
              <a:off x="328555" y="1234453"/>
              <a:ext cx="36000" cy="519313"/>
            </a:xfrm>
            <a:prstGeom prst="rect">
              <a:avLst/>
            </a:prstGeom>
            <a:solidFill>
              <a:srgbClr val="235FAB"/>
            </a:solidFill>
            <a:ln w="63500" cap="flat" cmpd="sng" algn="ctr">
              <a:noFill/>
              <a:prstDash val="solid"/>
              <a:round/>
              <a:headEnd type="oval" w="med" len="med"/>
              <a:tailEnd type="oval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73147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32"/>
          <p:cNvGrpSpPr>
            <a:grpSpLocks/>
          </p:cNvGrpSpPr>
          <p:nvPr/>
        </p:nvGrpSpPr>
        <p:grpSpPr bwMode="auto">
          <a:xfrm>
            <a:off x="188910" y="98425"/>
            <a:ext cx="674686" cy="644525"/>
            <a:chOff x="287" y="96"/>
            <a:chExt cx="385" cy="336"/>
          </a:xfrm>
        </p:grpSpPr>
        <p:pic>
          <p:nvPicPr>
            <p:cNvPr id="43" name="Picture 33" descr="육면체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7" y="96"/>
              <a:ext cx="385" cy="336"/>
            </a:xfrm>
            <a:prstGeom prst="rect">
              <a:avLst/>
            </a:prstGeom>
            <a:noFill/>
          </p:spPr>
        </p:pic>
        <p:sp>
          <p:nvSpPr>
            <p:cNvPr id="44" name="Text Box 34"/>
            <p:cNvSpPr txBox="1">
              <a:spLocks noChangeArrowheads="1"/>
            </p:cNvSpPr>
            <p:nvPr/>
          </p:nvSpPr>
          <p:spPr bwMode="auto">
            <a:xfrm>
              <a:off x="416" y="119"/>
              <a:ext cx="105" cy="2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201E12"/>
              </a:outerShdw>
            </a:effectLst>
          </p:spPr>
          <p:txBody>
            <a:bodyPr wrap="none">
              <a:spAutoFit/>
              <a:flatTx/>
            </a:bodyPr>
            <a:lstStyle/>
            <a:p>
              <a:pPr fontAlgn="auto">
                <a:lnSpc>
                  <a:spcPct val="120000"/>
                </a:lnSpc>
                <a:spcAft>
                  <a:spcPts val="0"/>
                </a:spcAft>
                <a:defRPr/>
              </a:pPr>
              <a:endParaRPr lang="en-US" altLang="ko-KR" kern="0">
                <a:solidFill>
                  <a:sysClr val="windowText" lastClr="000000"/>
                </a:solidFill>
                <a:latin typeface="MS PMincho" pitchFamily="18" charset="-128"/>
                <a:ea typeface="휴먼옛체" pitchFamily="18" charset="-127"/>
              </a:endParaRPr>
            </a:p>
          </p:txBody>
        </p:sp>
      </p:grpSp>
      <p:sp>
        <p:nvSpPr>
          <p:cNvPr id="29" name="Rectangle 30"/>
          <p:cNvSpPr>
            <a:spLocks noChangeArrowheads="1"/>
          </p:cNvSpPr>
          <p:nvPr/>
        </p:nvSpPr>
        <p:spPr bwMode="auto">
          <a:xfrm>
            <a:off x="830263" y="53975"/>
            <a:ext cx="4884745" cy="777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fontAlgn="auto" latinLnBrk="0">
              <a:spcAft>
                <a:spcPts val="0"/>
              </a:spcAft>
              <a:defRPr/>
            </a:pPr>
            <a:r>
              <a:rPr kumimoji="0" lang="ko-KR" altLang="en-US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개발기술의 주요내용</a:t>
            </a:r>
            <a:r>
              <a:rPr kumimoji="0" lang="en-US" altLang="ko-KR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(4/6)</a:t>
            </a:r>
            <a:endParaRPr kumimoji="0" lang="ko-KR" altLang="en-US" sz="2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" name="Rectangle 35"/>
          <p:cNvSpPr>
            <a:spLocks noChangeArrowheads="1"/>
          </p:cNvSpPr>
          <p:nvPr/>
        </p:nvSpPr>
        <p:spPr bwMode="auto">
          <a:xfrm>
            <a:off x="220660" y="260350"/>
            <a:ext cx="449262" cy="404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uLnTx/>
                <a:uFillTx/>
                <a:latin typeface="HY견고딕" pitchFamily="18" charset="-127"/>
                <a:ea typeface="HY견고딕" pitchFamily="18" charset="-127"/>
              </a:rPr>
              <a:t>Ⅲ</a:t>
            </a:r>
            <a:endParaRPr kumimoji="0" lang="ko-KR" alt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319030" y="1271899"/>
            <a:ext cx="4201750" cy="716941"/>
            <a:chOff x="319030" y="1124744"/>
            <a:chExt cx="4201750" cy="716941"/>
          </a:xfrm>
        </p:grpSpPr>
        <p:sp>
          <p:nvSpPr>
            <p:cNvPr id="51" name="직사각형 50"/>
            <p:cNvSpPr/>
            <p:nvPr/>
          </p:nvSpPr>
          <p:spPr>
            <a:xfrm>
              <a:off x="328927" y="1533908"/>
              <a:ext cx="419185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OGC W3DS </a:t>
              </a: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기반 다수의 </a:t>
              </a:r>
              <a:r>
                <a:rPr kumimoji="0" lang="en-US" altLang="ko-KR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face</a:t>
              </a: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를 갖는 </a:t>
              </a:r>
              <a:r>
                <a:rPr kumimoji="0" lang="en-US" altLang="ko-KR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3D </a:t>
              </a: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시설물 표출</a:t>
              </a:r>
              <a:endParaRPr kumimoji="0" lang="en-US" altLang="ko-KR" sz="1400" spc="-6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319030" y="1124744"/>
              <a:ext cx="22493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기술 이전 범위</a:t>
              </a:r>
              <a:endParaRPr kumimoji="0"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직사각형 52"/>
            <p:cNvSpPr/>
            <p:nvPr/>
          </p:nvSpPr>
          <p:spPr bwMode="auto">
            <a:xfrm>
              <a:off x="328555" y="1234453"/>
              <a:ext cx="36000" cy="519313"/>
            </a:xfrm>
            <a:prstGeom prst="rect">
              <a:avLst/>
            </a:prstGeom>
            <a:solidFill>
              <a:srgbClr val="235FAB"/>
            </a:solidFill>
            <a:ln w="63500" cap="flat" cmpd="sng" algn="ctr">
              <a:noFill/>
              <a:prstDash val="solid"/>
              <a:round/>
              <a:headEnd type="oval" w="med" len="med"/>
              <a:tailEnd type="oval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18030" y="2261641"/>
            <a:ext cx="8707941" cy="3327599"/>
            <a:chOff x="-1839486" y="3954780"/>
            <a:chExt cx="7815833" cy="2903220"/>
          </a:xfrm>
        </p:grpSpPr>
        <p:pic>
          <p:nvPicPr>
            <p:cNvPr id="23" name="그림 2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195736" y="3954780"/>
              <a:ext cx="3780611" cy="2903220"/>
            </a:xfrm>
            <a:prstGeom prst="rect">
              <a:avLst/>
            </a:prstGeom>
          </p:spPr>
        </p:pic>
        <p:pic>
          <p:nvPicPr>
            <p:cNvPr id="26" name="그림 2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-1839486" y="3954780"/>
              <a:ext cx="3887431" cy="2903220"/>
            </a:xfrm>
            <a:prstGeom prst="rect">
              <a:avLst/>
            </a:prstGeom>
          </p:spPr>
        </p:pic>
      </p:grpSp>
      <p:sp>
        <p:nvSpPr>
          <p:cNvPr id="27" name="직사각형 26"/>
          <p:cNvSpPr/>
          <p:nvPr/>
        </p:nvSpPr>
        <p:spPr>
          <a:xfrm>
            <a:off x="696457" y="5578380"/>
            <a:ext cx="33742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5100" lvl="1" algn="ctr" eaLnBrk="0" hangingPunct="0">
              <a:buClr>
                <a:srgbClr val="0070C0"/>
              </a:buClr>
              <a:buSzPct val="80000"/>
              <a:defRPr/>
            </a:pP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독도 데이터 표출</a:t>
            </a:r>
            <a:endParaRPr lang="ko-KR" alt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132758" y="5578380"/>
            <a:ext cx="33742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5100" lvl="1" algn="ctr" eaLnBrk="0" hangingPunct="0">
              <a:buClr>
                <a:srgbClr val="0070C0"/>
              </a:buClr>
              <a:buSzPct val="80000"/>
              <a:defRPr/>
            </a:pP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여의도 </a:t>
            </a:r>
            <a:r>
              <a:rPr lang="ko-KR" altLang="en-US" sz="1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문화다리</a:t>
            </a: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표출</a:t>
            </a:r>
            <a:endParaRPr lang="ko-KR" alt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28959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32"/>
          <p:cNvGrpSpPr>
            <a:grpSpLocks/>
          </p:cNvGrpSpPr>
          <p:nvPr/>
        </p:nvGrpSpPr>
        <p:grpSpPr bwMode="auto">
          <a:xfrm>
            <a:off x="188910" y="98425"/>
            <a:ext cx="674686" cy="644525"/>
            <a:chOff x="287" y="96"/>
            <a:chExt cx="385" cy="336"/>
          </a:xfrm>
        </p:grpSpPr>
        <p:pic>
          <p:nvPicPr>
            <p:cNvPr id="43" name="Picture 33" descr="육면체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7" y="96"/>
              <a:ext cx="385" cy="336"/>
            </a:xfrm>
            <a:prstGeom prst="rect">
              <a:avLst/>
            </a:prstGeom>
            <a:noFill/>
          </p:spPr>
        </p:pic>
        <p:sp>
          <p:nvSpPr>
            <p:cNvPr id="44" name="Text Box 34"/>
            <p:cNvSpPr txBox="1">
              <a:spLocks noChangeArrowheads="1"/>
            </p:cNvSpPr>
            <p:nvPr/>
          </p:nvSpPr>
          <p:spPr bwMode="auto">
            <a:xfrm>
              <a:off x="416" y="119"/>
              <a:ext cx="105" cy="2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201E12"/>
              </a:outerShdw>
            </a:effectLst>
          </p:spPr>
          <p:txBody>
            <a:bodyPr wrap="none">
              <a:spAutoFit/>
              <a:flatTx/>
            </a:bodyPr>
            <a:lstStyle/>
            <a:p>
              <a:pPr fontAlgn="auto">
                <a:lnSpc>
                  <a:spcPct val="120000"/>
                </a:lnSpc>
                <a:spcAft>
                  <a:spcPts val="0"/>
                </a:spcAft>
                <a:defRPr/>
              </a:pPr>
              <a:endParaRPr lang="en-US" altLang="ko-KR" kern="0">
                <a:solidFill>
                  <a:sysClr val="windowText" lastClr="000000"/>
                </a:solidFill>
                <a:latin typeface="MS PMincho" pitchFamily="18" charset="-128"/>
                <a:ea typeface="휴먼옛체" pitchFamily="18" charset="-127"/>
              </a:endParaRPr>
            </a:p>
          </p:txBody>
        </p:sp>
      </p:grpSp>
      <p:sp>
        <p:nvSpPr>
          <p:cNvPr id="29" name="Rectangle 30"/>
          <p:cNvSpPr>
            <a:spLocks noChangeArrowheads="1"/>
          </p:cNvSpPr>
          <p:nvPr/>
        </p:nvSpPr>
        <p:spPr bwMode="auto">
          <a:xfrm>
            <a:off x="830263" y="53975"/>
            <a:ext cx="4884745" cy="777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fontAlgn="auto" latinLnBrk="0">
              <a:spcAft>
                <a:spcPts val="0"/>
              </a:spcAft>
              <a:defRPr/>
            </a:pPr>
            <a:r>
              <a:rPr kumimoji="0" lang="ko-KR" altLang="en-US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개발기술의 주요내용</a:t>
            </a:r>
            <a:r>
              <a:rPr kumimoji="0" lang="en-US" altLang="ko-KR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(5/6)</a:t>
            </a:r>
            <a:endParaRPr kumimoji="0" lang="ko-KR" altLang="en-US" sz="2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253294" y="2564904"/>
            <a:ext cx="4273552" cy="3001943"/>
            <a:chOff x="113051" y="4585720"/>
            <a:chExt cx="2952000" cy="2073623"/>
          </a:xfrm>
        </p:grpSpPr>
        <p:sp>
          <p:nvSpPr>
            <p:cNvPr id="28" name="직사각형 27"/>
            <p:cNvSpPr/>
            <p:nvPr/>
          </p:nvSpPr>
          <p:spPr>
            <a:xfrm>
              <a:off x="371669" y="6382344"/>
              <a:ext cx="233082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65100" lvl="1" algn="ctr" eaLnBrk="0" hangingPunct="0">
                <a:buClr>
                  <a:srgbClr val="0070C0"/>
                </a:buClr>
                <a:buSzPct val="80000"/>
                <a:defRPr/>
              </a:pPr>
              <a:r>
                <a:rPr lang="ko-KR" altLang="en-US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표출 레이어 제어 기능</a:t>
              </a:r>
              <a:endPara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34" name="그룹 33"/>
            <p:cNvGrpSpPr/>
            <p:nvPr/>
          </p:nvGrpSpPr>
          <p:grpSpPr>
            <a:xfrm>
              <a:off x="113051" y="4585720"/>
              <a:ext cx="2952000" cy="1800000"/>
              <a:chOff x="1236672" y="304928"/>
              <a:chExt cx="7932264" cy="1889633"/>
            </a:xfrm>
          </p:grpSpPr>
          <p:pic>
            <p:nvPicPr>
              <p:cNvPr id="35" name="그림 3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36672" y="304928"/>
                <a:ext cx="3942157" cy="1889633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6" name="그림 3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26780" y="304928"/>
                <a:ext cx="3942156" cy="1889633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7" name="직사각형 36"/>
              <p:cNvSpPr/>
              <p:nvPr/>
            </p:nvSpPr>
            <p:spPr>
              <a:xfrm>
                <a:off x="2330192" y="1747551"/>
                <a:ext cx="1767982" cy="326664"/>
              </a:xfrm>
              <a:prstGeom prst="rect">
                <a:avLst/>
              </a:prstGeom>
              <a:solidFill>
                <a:srgbClr val="FFFF99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050" dirty="0" smtClean="0">
                    <a:solidFill>
                      <a:schemeClr val="tx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교통시설 </a:t>
                </a:r>
                <a:endParaRPr lang="en-US" altLang="ko-KR" sz="1050" dirty="0" smtClean="0">
                  <a:solidFill>
                    <a:schemeClr val="tx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050" dirty="0" smtClean="0">
                    <a:solidFill>
                      <a:schemeClr val="tx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비활성화</a:t>
                </a:r>
                <a:endParaRPr lang="ko-KR" altLang="en-US" sz="1050" dirty="0">
                  <a:solidFill>
                    <a:schemeClr val="tx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6375462" y="1747551"/>
                <a:ext cx="1575263" cy="326664"/>
              </a:xfrm>
              <a:prstGeom prst="rect">
                <a:avLst/>
              </a:prstGeom>
              <a:solidFill>
                <a:srgbClr val="FFFF99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050" dirty="0" smtClean="0">
                    <a:solidFill>
                      <a:schemeClr val="tx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교통시설</a:t>
                </a:r>
                <a:endParaRPr lang="en-US" altLang="ko-KR" sz="1050" dirty="0" smtClean="0">
                  <a:solidFill>
                    <a:schemeClr val="tx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ko-KR" altLang="en-US" sz="1050" dirty="0" smtClean="0">
                    <a:solidFill>
                      <a:schemeClr val="tx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활성화</a:t>
                </a:r>
                <a:endParaRPr lang="ko-KR" altLang="en-US" sz="1050" dirty="0">
                  <a:solidFill>
                    <a:schemeClr val="tx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2" name="그룹 1"/>
          <p:cNvGrpSpPr/>
          <p:nvPr/>
        </p:nvGrpSpPr>
        <p:grpSpPr>
          <a:xfrm>
            <a:off x="4641059" y="2564904"/>
            <a:ext cx="4273551" cy="3006830"/>
            <a:chOff x="3092949" y="4582344"/>
            <a:chExt cx="2952000" cy="2076999"/>
          </a:xfrm>
        </p:grpSpPr>
        <p:sp>
          <p:nvSpPr>
            <p:cNvPr id="39" name="직사각형 38"/>
            <p:cNvSpPr/>
            <p:nvPr/>
          </p:nvSpPr>
          <p:spPr>
            <a:xfrm>
              <a:off x="3281028" y="6382344"/>
              <a:ext cx="233082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65100" lvl="1" algn="ctr" eaLnBrk="0" hangingPunct="0">
                <a:buClr>
                  <a:srgbClr val="0070C0"/>
                </a:buClr>
                <a:buSzPct val="80000"/>
                <a:defRPr/>
              </a:pPr>
              <a:r>
                <a:rPr lang="ko-KR" altLang="en-US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거리</a:t>
              </a: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고도</a:t>
              </a: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/</a:t>
              </a:r>
              <a:r>
                <a:rPr lang="ko-KR" altLang="en-US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면적 측정 기능</a:t>
              </a:r>
              <a:endPara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22" name="그룹 21"/>
            <p:cNvGrpSpPr/>
            <p:nvPr/>
          </p:nvGrpSpPr>
          <p:grpSpPr>
            <a:xfrm>
              <a:off x="3092949" y="4582344"/>
              <a:ext cx="2952000" cy="1800000"/>
              <a:chOff x="3482703" y="4749001"/>
              <a:chExt cx="2759302" cy="1807095"/>
            </a:xfrm>
          </p:grpSpPr>
          <p:grpSp>
            <p:nvGrpSpPr>
              <p:cNvPr id="17" name="그룹 16"/>
              <p:cNvGrpSpPr/>
              <p:nvPr/>
            </p:nvGrpSpPr>
            <p:grpSpPr>
              <a:xfrm>
                <a:off x="3482703" y="4749001"/>
                <a:ext cx="2759302" cy="1807095"/>
                <a:chOff x="1998630" y="1341162"/>
                <a:chExt cx="5496935" cy="3600000"/>
              </a:xfrm>
            </p:grpSpPr>
            <p:pic>
              <p:nvPicPr>
                <p:cNvPr id="14" name="그림 13"/>
                <p:cNvPicPr preferRelativeResize="0"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98630" y="1341162"/>
                  <a:ext cx="1800000" cy="3600000"/>
                </a:xfrm>
                <a:prstGeom prst="rect">
                  <a:avLst/>
                </a:prstGeom>
              </p:spPr>
            </p:pic>
            <p:pic>
              <p:nvPicPr>
                <p:cNvPr id="15" name="그림 14"/>
                <p:cNvPicPr preferRelativeResize="0"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695565" y="1341162"/>
                  <a:ext cx="1800000" cy="3600000"/>
                </a:xfrm>
                <a:prstGeom prst="rect">
                  <a:avLst/>
                </a:prstGeom>
              </p:spPr>
            </p:pic>
            <p:pic>
              <p:nvPicPr>
                <p:cNvPr id="16" name="그림 15"/>
                <p:cNvPicPr preferRelativeResize="0"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847098" y="1341162"/>
                  <a:ext cx="1800000" cy="3600000"/>
                </a:xfrm>
                <a:prstGeom prst="rect">
                  <a:avLst/>
                </a:prstGeom>
              </p:spPr>
            </p:pic>
          </p:grpSp>
          <p:sp>
            <p:nvSpPr>
              <p:cNvPr id="48" name="직사각형 47"/>
              <p:cNvSpPr/>
              <p:nvPr/>
            </p:nvSpPr>
            <p:spPr>
              <a:xfrm>
                <a:off x="3585077" y="6358325"/>
                <a:ext cx="690128" cy="169593"/>
              </a:xfrm>
              <a:prstGeom prst="rect">
                <a:avLst/>
              </a:prstGeom>
              <a:solidFill>
                <a:srgbClr val="FFFF99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050" smtClean="0">
                    <a:solidFill>
                      <a:schemeClr val="tx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거리 측정</a:t>
                </a:r>
                <a:endParaRPr lang="ko-KR" altLang="en-US" sz="1050" dirty="0">
                  <a:solidFill>
                    <a:schemeClr val="tx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49" name="직사각형 48"/>
              <p:cNvSpPr/>
              <p:nvPr/>
            </p:nvSpPr>
            <p:spPr>
              <a:xfrm>
                <a:off x="4517290" y="6355749"/>
                <a:ext cx="690128" cy="169593"/>
              </a:xfrm>
              <a:prstGeom prst="rect">
                <a:avLst/>
              </a:prstGeom>
              <a:solidFill>
                <a:srgbClr val="FFFF99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050" dirty="0" smtClean="0">
                    <a:solidFill>
                      <a:schemeClr val="tx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고도 측정</a:t>
                </a:r>
                <a:endParaRPr lang="ko-KR" altLang="en-US" sz="1050" dirty="0">
                  <a:solidFill>
                    <a:schemeClr val="tx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5445167" y="6355750"/>
                <a:ext cx="690128" cy="169593"/>
              </a:xfrm>
              <a:prstGeom prst="rect">
                <a:avLst/>
              </a:prstGeom>
              <a:solidFill>
                <a:srgbClr val="FFFF99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050" dirty="0" smtClean="0">
                    <a:solidFill>
                      <a:schemeClr val="tx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면적 측정</a:t>
                </a:r>
                <a:endParaRPr lang="ko-KR" altLang="en-US" sz="1050" dirty="0">
                  <a:solidFill>
                    <a:schemeClr val="tx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sp>
        <p:nvSpPr>
          <p:cNvPr id="40" name="Rectangle 35"/>
          <p:cNvSpPr>
            <a:spLocks noChangeArrowheads="1"/>
          </p:cNvSpPr>
          <p:nvPr/>
        </p:nvSpPr>
        <p:spPr bwMode="auto">
          <a:xfrm>
            <a:off x="220660" y="260350"/>
            <a:ext cx="449262" cy="404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uLnTx/>
                <a:uFillTx/>
                <a:latin typeface="HY견고딕" pitchFamily="18" charset="-127"/>
                <a:ea typeface="HY견고딕" pitchFamily="18" charset="-127"/>
              </a:rPr>
              <a:t>Ⅲ</a:t>
            </a:r>
            <a:endParaRPr kumimoji="0" lang="ko-KR" alt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319030" y="1343907"/>
            <a:ext cx="3616654" cy="716941"/>
            <a:chOff x="319030" y="1124744"/>
            <a:chExt cx="3616654" cy="716941"/>
          </a:xfrm>
        </p:grpSpPr>
        <p:sp>
          <p:nvSpPr>
            <p:cNvPr id="51" name="직사각형 50"/>
            <p:cNvSpPr/>
            <p:nvPr/>
          </p:nvSpPr>
          <p:spPr>
            <a:xfrm>
              <a:off x="328927" y="1533908"/>
              <a:ext cx="36067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spc="-6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브이월드</a:t>
              </a: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0" lang="ko-KR" altLang="en-US" sz="1400" spc="-6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공간정도</a:t>
              </a: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데이터 제어 및 측정 기능</a:t>
              </a:r>
              <a:endParaRPr kumimoji="0" lang="en-US" altLang="ko-KR" sz="1400" spc="-6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319030" y="1124744"/>
              <a:ext cx="22493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기술 이전 범위</a:t>
              </a:r>
              <a:endParaRPr kumimoji="0"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직사각형 52"/>
            <p:cNvSpPr/>
            <p:nvPr/>
          </p:nvSpPr>
          <p:spPr bwMode="auto">
            <a:xfrm>
              <a:off x="328555" y="1234453"/>
              <a:ext cx="36000" cy="519313"/>
            </a:xfrm>
            <a:prstGeom prst="rect">
              <a:avLst/>
            </a:prstGeom>
            <a:solidFill>
              <a:srgbClr val="235FAB"/>
            </a:solidFill>
            <a:ln w="63500" cap="flat" cmpd="sng" algn="ctr">
              <a:noFill/>
              <a:prstDash val="solid"/>
              <a:round/>
              <a:headEnd type="oval" w="med" len="med"/>
              <a:tailEnd type="oval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56189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32"/>
          <p:cNvGrpSpPr>
            <a:grpSpLocks/>
          </p:cNvGrpSpPr>
          <p:nvPr/>
        </p:nvGrpSpPr>
        <p:grpSpPr bwMode="auto">
          <a:xfrm>
            <a:off x="188910" y="98425"/>
            <a:ext cx="674686" cy="644525"/>
            <a:chOff x="287" y="96"/>
            <a:chExt cx="385" cy="336"/>
          </a:xfrm>
        </p:grpSpPr>
        <p:pic>
          <p:nvPicPr>
            <p:cNvPr id="43" name="Picture 33" descr="육면체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7" y="96"/>
              <a:ext cx="385" cy="336"/>
            </a:xfrm>
            <a:prstGeom prst="rect">
              <a:avLst/>
            </a:prstGeom>
            <a:noFill/>
          </p:spPr>
        </p:pic>
        <p:sp>
          <p:nvSpPr>
            <p:cNvPr id="44" name="Text Box 34"/>
            <p:cNvSpPr txBox="1">
              <a:spLocks noChangeArrowheads="1"/>
            </p:cNvSpPr>
            <p:nvPr/>
          </p:nvSpPr>
          <p:spPr bwMode="auto">
            <a:xfrm>
              <a:off x="416" y="119"/>
              <a:ext cx="105" cy="2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201E12"/>
              </a:outerShdw>
            </a:effectLst>
          </p:spPr>
          <p:txBody>
            <a:bodyPr wrap="none">
              <a:spAutoFit/>
              <a:flatTx/>
            </a:bodyPr>
            <a:lstStyle/>
            <a:p>
              <a:pPr fontAlgn="auto">
                <a:lnSpc>
                  <a:spcPct val="120000"/>
                </a:lnSpc>
                <a:spcAft>
                  <a:spcPts val="0"/>
                </a:spcAft>
                <a:defRPr/>
              </a:pPr>
              <a:endParaRPr lang="en-US" altLang="ko-KR" kern="0">
                <a:solidFill>
                  <a:sysClr val="windowText" lastClr="000000"/>
                </a:solidFill>
                <a:latin typeface="MS PMincho" pitchFamily="18" charset="-128"/>
                <a:ea typeface="휴먼옛체" pitchFamily="18" charset="-127"/>
              </a:endParaRPr>
            </a:p>
          </p:txBody>
        </p:sp>
      </p:grpSp>
      <p:sp>
        <p:nvSpPr>
          <p:cNvPr id="29" name="Rectangle 30"/>
          <p:cNvSpPr>
            <a:spLocks noChangeArrowheads="1"/>
          </p:cNvSpPr>
          <p:nvPr/>
        </p:nvSpPr>
        <p:spPr bwMode="auto">
          <a:xfrm>
            <a:off x="830263" y="53975"/>
            <a:ext cx="4884745" cy="777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fontAlgn="auto" latinLnBrk="0">
              <a:spcAft>
                <a:spcPts val="0"/>
              </a:spcAft>
              <a:defRPr/>
            </a:pPr>
            <a:r>
              <a:rPr kumimoji="0" lang="ko-KR" altLang="en-US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개발기술의 주요내용</a:t>
            </a:r>
            <a:r>
              <a:rPr kumimoji="0" lang="en-US" altLang="ko-KR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(6/6)</a:t>
            </a:r>
            <a:endParaRPr kumimoji="0" lang="ko-KR" altLang="en-US" sz="2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" name="Rectangle 35"/>
          <p:cNvSpPr>
            <a:spLocks noChangeArrowheads="1"/>
          </p:cNvSpPr>
          <p:nvPr/>
        </p:nvSpPr>
        <p:spPr bwMode="auto">
          <a:xfrm>
            <a:off x="220660" y="260350"/>
            <a:ext cx="449262" cy="404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uLnTx/>
                <a:uFillTx/>
                <a:latin typeface="HY견고딕" pitchFamily="18" charset="-127"/>
                <a:ea typeface="HY견고딕" pitchFamily="18" charset="-127"/>
              </a:rPr>
              <a:t>Ⅲ</a:t>
            </a:r>
            <a:endParaRPr kumimoji="0" lang="ko-KR" alt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319030" y="1343907"/>
            <a:ext cx="4552166" cy="716941"/>
            <a:chOff x="319030" y="1124744"/>
            <a:chExt cx="4552166" cy="716941"/>
          </a:xfrm>
        </p:grpSpPr>
        <p:sp>
          <p:nvSpPr>
            <p:cNvPr id="51" name="직사각형 50"/>
            <p:cNvSpPr/>
            <p:nvPr/>
          </p:nvSpPr>
          <p:spPr>
            <a:xfrm>
              <a:off x="328927" y="1533908"/>
              <a:ext cx="454226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spc="-6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쿼드트리</a:t>
              </a: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기반의 표출 타일 탐색 방법 </a:t>
              </a:r>
              <a:r>
                <a:rPr kumimoji="0" lang="en-US" altLang="ko-KR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– </a:t>
              </a: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렌더링 속도 향상</a:t>
              </a:r>
              <a:endParaRPr kumimoji="0" lang="en-US" altLang="ko-KR" sz="1400" spc="-6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319030" y="1124744"/>
              <a:ext cx="22493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기술 이전 범위</a:t>
              </a:r>
              <a:endParaRPr kumimoji="0"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직사각형 52"/>
            <p:cNvSpPr/>
            <p:nvPr/>
          </p:nvSpPr>
          <p:spPr bwMode="auto">
            <a:xfrm>
              <a:off x="328555" y="1234453"/>
              <a:ext cx="36000" cy="519313"/>
            </a:xfrm>
            <a:prstGeom prst="rect">
              <a:avLst/>
            </a:prstGeom>
            <a:solidFill>
              <a:srgbClr val="235FAB"/>
            </a:solidFill>
            <a:ln w="63500" cap="flat" cmpd="sng" algn="ctr">
              <a:noFill/>
              <a:prstDash val="solid"/>
              <a:round/>
              <a:headEnd type="oval" w="med" len="med"/>
              <a:tailEnd type="oval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4" name="그룹 3"/>
          <p:cNvGrpSpPr>
            <a:grpSpLocks/>
          </p:cNvGrpSpPr>
          <p:nvPr/>
        </p:nvGrpSpPr>
        <p:grpSpPr>
          <a:xfrm>
            <a:off x="4572000" y="2565224"/>
            <a:ext cx="4320000" cy="2880000"/>
            <a:chOff x="-67058" y="1916832"/>
            <a:chExt cx="9211058" cy="4684316"/>
          </a:xfrm>
        </p:grpSpPr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029148"/>
              <a:ext cx="9144000" cy="4572000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4317196" y="3389302"/>
              <a:ext cx="871912" cy="452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Lv. 4</a:t>
              </a:r>
              <a:endParaRPr lang="ko-KR" altLang="en-US" sz="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640796" y="3392555"/>
              <a:ext cx="871912" cy="452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Lv. 4</a:t>
              </a:r>
              <a:endParaRPr lang="ko-KR" altLang="en-US" sz="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909828" y="4996851"/>
              <a:ext cx="871912" cy="452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Lv. 4</a:t>
              </a:r>
              <a:endParaRPr lang="ko-KR" altLang="en-US" sz="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17239" y="4995225"/>
              <a:ext cx="871912" cy="452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Lv. 4</a:t>
              </a:r>
              <a:endParaRPr lang="ko-KR" altLang="en-US" sz="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071628" y="3385340"/>
              <a:ext cx="871912" cy="452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Lv. 4</a:t>
              </a:r>
              <a:endParaRPr lang="ko-KR" altLang="en-US" sz="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788215" y="4999888"/>
              <a:ext cx="871912" cy="452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Lv. 4</a:t>
              </a:r>
              <a:endParaRPr lang="ko-KR" altLang="en-US" sz="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964392" y="3389302"/>
              <a:ext cx="871912" cy="452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Lv. 4</a:t>
              </a:r>
              <a:endParaRPr lang="ko-KR" altLang="en-US" sz="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082359" y="3776116"/>
              <a:ext cx="871912" cy="452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rgbClr val="FFABA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Lv. 3</a:t>
              </a:r>
              <a:endParaRPr lang="ko-KR" altLang="en-US" sz="800" b="1" dirty="0" smtClean="0">
                <a:solidFill>
                  <a:srgbClr val="FF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822827" y="2505156"/>
              <a:ext cx="871912" cy="452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rgbClr val="FFABA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Lv. 3</a:t>
              </a:r>
              <a:endParaRPr lang="ko-KR" altLang="en-US" sz="800" b="1" dirty="0" smtClean="0">
                <a:solidFill>
                  <a:srgbClr val="FF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844503" y="2450394"/>
              <a:ext cx="871912" cy="452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rgbClr val="FFABA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Lv. 3</a:t>
              </a:r>
              <a:endParaRPr lang="ko-KR" altLang="en-US" sz="800" b="1" dirty="0" smtClean="0">
                <a:solidFill>
                  <a:srgbClr val="FF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640796" y="2450394"/>
              <a:ext cx="871912" cy="452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rgbClr val="FFABA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Lv. 3</a:t>
              </a:r>
              <a:endParaRPr lang="ko-KR" altLang="en-US" sz="800" b="1" dirty="0" smtClean="0">
                <a:solidFill>
                  <a:srgbClr val="FF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93416" y="2559456"/>
              <a:ext cx="871912" cy="452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rgbClr val="FFABA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Lv. 3</a:t>
              </a:r>
              <a:endParaRPr lang="ko-KR" altLang="en-US" sz="800" b="1" dirty="0" smtClean="0">
                <a:solidFill>
                  <a:srgbClr val="FF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980250" y="1916832"/>
              <a:ext cx="871912" cy="452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Lv. 2</a:t>
              </a:r>
              <a:endParaRPr lang="ko-KR" altLang="en-US" sz="8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047780" y="1916832"/>
              <a:ext cx="871912" cy="452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Lv. 2</a:t>
              </a:r>
              <a:endParaRPr lang="ko-KR" altLang="en-US" sz="8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-67058" y="3289824"/>
              <a:ext cx="871912" cy="452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rgbClr val="FFABA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Lv. 3</a:t>
              </a:r>
              <a:endParaRPr lang="ko-KR" altLang="en-US" sz="800" b="1" dirty="0" smtClean="0">
                <a:solidFill>
                  <a:srgbClr val="FF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26436" y="4745431"/>
              <a:ext cx="871912" cy="452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Lv. 4</a:t>
              </a:r>
              <a:endParaRPr lang="ko-KR" altLang="en-US" sz="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pic>
        <p:nvPicPr>
          <p:cNvPr id="5" name="그림 4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61" y="2557277"/>
            <a:ext cx="4320000" cy="2880000"/>
          </a:xfrm>
          <a:prstGeom prst="rect">
            <a:avLst/>
          </a:prstGeom>
        </p:spPr>
      </p:pic>
      <p:sp>
        <p:nvSpPr>
          <p:cNvPr id="64" name="직사각형 63"/>
          <p:cNvSpPr/>
          <p:nvPr/>
        </p:nvSpPr>
        <p:spPr>
          <a:xfrm>
            <a:off x="467544" y="5437095"/>
            <a:ext cx="33742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5100" lvl="1" algn="ctr" eaLnBrk="0" hangingPunct="0">
              <a:buClr>
                <a:srgbClr val="0070C0"/>
              </a:buClr>
              <a:buSzPct val="80000"/>
              <a:defRPr/>
            </a:pPr>
            <a:r>
              <a:rPr lang="ko-KR" altLang="en-US" sz="1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쿼드트리</a:t>
            </a: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기반의 표출 타일 탐색 방법</a:t>
            </a:r>
            <a:endParaRPr lang="ko-KR" alt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055556" y="5437095"/>
            <a:ext cx="33742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5100" lvl="1" algn="ctr" eaLnBrk="0" hangingPunct="0">
              <a:buClr>
                <a:srgbClr val="0070C0"/>
              </a:buClr>
              <a:buSzPct val="80000"/>
              <a:defRPr/>
            </a:pP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탐색 결과 표출된 타일의 예</a:t>
            </a:r>
            <a:endParaRPr lang="ko-KR" alt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26087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0918"/>
            <a:ext cx="9144000" cy="4897081"/>
          </a:xfrm>
          <a:prstGeom prst="rect">
            <a:avLst/>
          </a:prstGeom>
        </p:spPr>
      </p:pic>
      <p:sp>
        <p:nvSpPr>
          <p:cNvPr id="11" name="Rectangle 30"/>
          <p:cNvSpPr>
            <a:spLocks noChangeArrowheads="1"/>
          </p:cNvSpPr>
          <p:nvPr/>
        </p:nvSpPr>
        <p:spPr bwMode="auto">
          <a:xfrm>
            <a:off x="830263" y="53975"/>
            <a:ext cx="7342137" cy="777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기술의 사업성 </a:t>
            </a:r>
            <a:r>
              <a:rPr kumimoji="0" lang="en-US" altLang="ko-KR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(1/2)</a:t>
            </a:r>
            <a:endParaRPr kumimoji="0" lang="ko-KR" alt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188910" y="98425"/>
            <a:ext cx="674686" cy="644525"/>
            <a:chOff x="287" y="96"/>
            <a:chExt cx="385" cy="336"/>
          </a:xfrm>
        </p:grpSpPr>
        <p:pic>
          <p:nvPicPr>
            <p:cNvPr id="15" name="Picture 33" descr="육면체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7" y="96"/>
              <a:ext cx="385" cy="336"/>
            </a:xfrm>
            <a:prstGeom prst="rect">
              <a:avLst/>
            </a:prstGeom>
            <a:noFill/>
          </p:spPr>
        </p:pic>
        <p:sp>
          <p:nvSpPr>
            <p:cNvPr id="16" name="Text Box 34"/>
            <p:cNvSpPr txBox="1">
              <a:spLocks noChangeArrowheads="1"/>
            </p:cNvSpPr>
            <p:nvPr/>
          </p:nvSpPr>
          <p:spPr bwMode="auto">
            <a:xfrm>
              <a:off x="416" y="119"/>
              <a:ext cx="105" cy="2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201E12"/>
              </a:outerShdw>
            </a:effectLst>
          </p:spPr>
          <p:txBody>
            <a:bodyPr wrap="none">
              <a:spAutoFit/>
              <a:flatTx/>
            </a:bodyPr>
            <a:lstStyle/>
            <a:p>
              <a:pPr marL="0" marR="0" lvl="0" indent="0" defTabSz="914400" eaLnBrk="1" fontAlgn="auto" latinLnBrk="1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ko-KR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S PMincho" pitchFamily="18" charset="-128"/>
                <a:ea typeface="휴먼옛체" pitchFamily="18" charset="-127"/>
              </a:endParaRPr>
            </a:p>
          </p:txBody>
        </p:sp>
      </p:grp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35"/>
          <p:cNvSpPr>
            <a:spLocks noChangeArrowheads="1"/>
          </p:cNvSpPr>
          <p:nvPr/>
        </p:nvSpPr>
        <p:spPr bwMode="auto">
          <a:xfrm>
            <a:off x="220660" y="260350"/>
            <a:ext cx="449262" cy="404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lvl="0" fontAlgn="auto" latinLnBrk="0">
              <a:spcAft>
                <a:spcPts val="0"/>
              </a:spcAft>
              <a:defRPr/>
            </a:pPr>
            <a:r>
              <a:rPr kumimoji="0" lang="en-US" altLang="ko-KR" sz="2800" b="1" kern="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Ⅳ</a:t>
            </a:r>
            <a:endParaRPr kumimoji="0" lang="ko-KR" alt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319030" y="1124744"/>
            <a:ext cx="6426077" cy="716941"/>
            <a:chOff x="319030" y="1124744"/>
            <a:chExt cx="6426077" cy="716941"/>
          </a:xfrm>
        </p:grpSpPr>
        <p:sp>
          <p:nvSpPr>
            <p:cNvPr id="22" name="직사각형 21"/>
            <p:cNvSpPr/>
            <p:nvPr/>
          </p:nvSpPr>
          <p:spPr>
            <a:xfrm>
              <a:off x="328927" y="1533908"/>
              <a:ext cx="641618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이미 </a:t>
              </a:r>
              <a:r>
                <a:rPr kumimoji="0" lang="en-US" altLang="ko-KR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Plug-in </a:t>
              </a:r>
              <a:r>
                <a:rPr kumimoji="0" lang="ko-KR" altLang="en-US" sz="1400" spc="-6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브이월드</a:t>
              </a: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지도서비스를 기반으로 하는 다양한 응용 및 서비스 개발됨</a:t>
              </a:r>
              <a:r>
                <a:rPr kumimoji="0" lang="en-US" altLang="ko-KR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kumimoji="0" lang="en-US" altLang="ko-KR" sz="1400" spc="-6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319030" y="1124744"/>
              <a:ext cx="423064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기술이 적용되는 제품</a:t>
              </a:r>
              <a:r>
                <a:rPr kumimoji="0" lang="en-US" altLang="ko-KR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kumimoji="0" lang="ko-KR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서비스</a:t>
              </a:r>
              <a:endParaRPr kumimoji="0"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328555" y="1234453"/>
              <a:ext cx="36000" cy="519313"/>
            </a:xfrm>
            <a:prstGeom prst="rect">
              <a:avLst/>
            </a:prstGeom>
            <a:solidFill>
              <a:srgbClr val="235FAB"/>
            </a:solidFill>
            <a:ln w="63500" cap="flat" cmpd="sng" algn="ctr">
              <a:noFill/>
              <a:prstDash val="solid"/>
              <a:round/>
              <a:headEnd type="oval" w="med" len="med"/>
              <a:tailEnd type="oval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roup 32"/>
          <p:cNvGrpSpPr>
            <a:grpSpLocks/>
          </p:cNvGrpSpPr>
          <p:nvPr/>
        </p:nvGrpSpPr>
        <p:grpSpPr bwMode="auto">
          <a:xfrm>
            <a:off x="188910" y="98425"/>
            <a:ext cx="674686" cy="644525"/>
            <a:chOff x="287" y="96"/>
            <a:chExt cx="385" cy="336"/>
          </a:xfrm>
        </p:grpSpPr>
        <p:pic>
          <p:nvPicPr>
            <p:cNvPr id="93" name="Picture 33" descr="육면체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7" y="96"/>
              <a:ext cx="385" cy="336"/>
            </a:xfrm>
            <a:prstGeom prst="rect">
              <a:avLst/>
            </a:prstGeom>
            <a:noFill/>
          </p:spPr>
        </p:pic>
        <p:sp>
          <p:nvSpPr>
            <p:cNvPr id="94" name="Text Box 34"/>
            <p:cNvSpPr txBox="1">
              <a:spLocks noChangeArrowheads="1"/>
            </p:cNvSpPr>
            <p:nvPr/>
          </p:nvSpPr>
          <p:spPr bwMode="auto">
            <a:xfrm>
              <a:off x="416" y="119"/>
              <a:ext cx="105" cy="2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201E12"/>
              </a:outerShdw>
            </a:effectLst>
          </p:spPr>
          <p:txBody>
            <a:bodyPr wrap="none">
              <a:spAutoFit/>
              <a:flatTx/>
            </a:bodyPr>
            <a:lstStyle/>
            <a:p>
              <a:pPr marL="0" marR="0" lvl="0" indent="0" defTabSz="914400" eaLnBrk="1" fontAlgn="auto" latinLnBrk="1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ko-KR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S PMincho" pitchFamily="18" charset="-128"/>
                <a:ea typeface="휴먼옛체" pitchFamily="18" charset="-127"/>
              </a:endParaRPr>
            </a:p>
          </p:txBody>
        </p:sp>
      </p:grpSp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30"/>
          <p:cNvSpPr>
            <a:spLocks noChangeArrowheads="1"/>
          </p:cNvSpPr>
          <p:nvPr/>
        </p:nvSpPr>
        <p:spPr bwMode="auto">
          <a:xfrm>
            <a:off x="830263" y="53975"/>
            <a:ext cx="7342137" cy="777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기술의 사업성 </a:t>
            </a:r>
            <a:r>
              <a:rPr kumimoji="0" lang="en-US" altLang="ko-KR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(2/2)</a:t>
            </a:r>
            <a:endParaRPr kumimoji="0" lang="ko-KR" alt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0384" y="2177569"/>
            <a:ext cx="8163232" cy="1323439"/>
          </a:xfrm>
          <a:prstGeom prst="rect">
            <a:avLst/>
          </a:prstGeom>
          <a:solidFill>
            <a:schemeClr val="bg1">
              <a:lumMod val="75000"/>
              <a:alpha val="53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marL="180975" lvl="0" indent="-180975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400" ker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우리나라의 공간정보산업은 통계조사를 시작한 </a:t>
            </a:r>
            <a:r>
              <a:rPr lang="en-US" altLang="ko-KR" dirty="0"/>
              <a:t>2012</a:t>
            </a:r>
            <a:r>
              <a:rPr lang="ko-KR" altLang="en-US" dirty="0"/>
              <a:t>년 이래 지속적으로 성장해 </a:t>
            </a:r>
            <a:r>
              <a:rPr lang="en-US" altLang="ko-KR" dirty="0"/>
              <a:t>2014</a:t>
            </a:r>
            <a:r>
              <a:rPr lang="ko-KR" altLang="en-US" dirty="0"/>
              <a:t>년 기준으로 매출액 </a:t>
            </a:r>
            <a:r>
              <a:rPr lang="en-US" altLang="ko-KR" dirty="0"/>
              <a:t>7</a:t>
            </a:r>
            <a:r>
              <a:rPr lang="ko-KR" altLang="en-US" dirty="0"/>
              <a:t>조</a:t>
            </a:r>
            <a:r>
              <a:rPr lang="en-US" altLang="ko-KR" dirty="0"/>
              <a:t> 1,273</a:t>
            </a:r>
            <a:r>
              <a:rPr lang="ko-KR" altLang="en-US" dirty="0"/>
              <a:t>억원</a:t>
            </a:r>
            <a:r>
              <a:rPr lang="en-US" altLang="ko-KR" dirty="0"/>
              <a:t>, </a:t>
            </a:r>
            <a:r>
              <a:rPr lang="ko-KR" altLang="en-US" dirty="0"/>
              <a:t>종사자 수 </a:t>
            </a:r>
            <a:r>
              <a:rPr lang="en-US" altLang="ko-KR" dirty="0"/>
              <a:t>5</a:t>
            </a:r>
            <a:r>
              <a:rPr lang="ko-KR" altLang="en-US" dirty="0"/>
              <a:t>만 </a:t>
            </a:r>
            <a:r>
              <a:rPr lang="en-US" altLang="ko-KR" dirty="0"/>
              <a:t>1,478</a:t>
            </a:r>
            <a:r>
              <a:rPr lang="ko-KR" altLang="en-US" dirty="0"/>
              <a:t>명 수준에 이름</a:t>
            </a:r>
            <a:endParaRPr lang="en-US" altLang="ko-KR" dirty="0"/>
          </a:p>
          <a:p>
            <a:r>
              <a:rPr lang="ko-KR" altLang="en-US" dirty="0"/>
              <a:t>우리나라</a:t>
            </a:r>
            <a:r>
              <a:rPr lang="en-US" altLang="ko-KR" dirty="0"/>
              <a:t> </a:t>
            </a:r>
            <a:r>
              <a:rPr lang="ko-KR" altLang="en-US" dirty="0"/>
              <a:t>공간정보산업은</a:t>
            </a:r>
            <a:r>
              <a:rPr lang="en-US" altLang="ko-KR" dirty="0"/>
              <a:t> </a:t>
            </a:r>
            <a:r>
              <a:rPr lang="ko-KR" altLang="en-US" dirty="0" err="1"/>
              <a:t>영세∙중소기업</a:t>
            </a:r>
            <a:r>
              <a:rPr lang="ko-KR" altLang="en-US" dirty="0"/>
              <a:t> 위주의 산업구조로 산업 내 중소기업 비율은 </a:t>
            </a:r>
            <a:r>
              <a:rPr lang="en-US" altLang="ko-KR" dirty="0"/>
              <a:t>99%, </a:t>
            </a:r>
            <a:r>
              <a:rPr lang="ko-KR" altLang="en-US" dirty="0"/>
              <a:t>종사자 수 </a:t>
            </a:r>
            <a:r>
              <a:rPr lang="en-US" altLang="ko-KR" dirty="0"/>
              <a:t>10</a:t>
            </a:r>
            <a:r>
              <a:rPr lang="ko-KR" altLang="en-US" dirty="0"/>
              <a:t>인 미만의 영세업체 비율은 </a:t>
            </a:r>
            <a:r>
              <a:rPr lang="en-US" altLang="ko-KR" dirty="0"/>
              <a:t>63.4%</a:t>
            </a:r>
            <a:r>
              <a:rPr lang="ko-KR" altLang="en-US" dirty="0"/>
              <a:t>임</a:t>
            </a:r>
            <a:endParaRPr lang="en-US" altLang="ko-KR" dirty="0"/>
          </a:p>
          <a:p>
            <a:r>
              <a:rPr lang="ko-KR" altLang="en-US" dirty="0"/>
              <a:t>이에 신사업 발굴 등 지원을 위해서는 공간정보 오픈플랫폼과 같은 인프라 지원이 절실함</a:t>
            </a:r>
            <a:endParaRPr lang="en-US" altLang="ko-KR" dirty="0"/>
          </a:p>
        </p:txBody>
      </p:sp>
      <p:sp>
        <p:nvSpPr>
          <p:cNvPr id="22" name="TextBox 21"/>
          <p:cNvSpPr txBox="1"/>
          <p:nvPr/>
        </p:nvSpPr>
        <p:spPr>
          <a:xfrm>
            <a:off x="490384" y="4702785"/>
            <a:ext cx="8163232" cy="1246495"/>
          </a:xfrm>
          <a:prstGeom prst="rect">
            <a:avLst/>
          </a:prstGeom>
          <a:solidFill>
            <a:schemeClr val="bg1">
              <a:lumMod val="75000"/>
              <a:alpha val="53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marL="180975" lvl="0" indent="-180975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400" ker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국외의 경우 오픈소스</a:t>
            </a:r>
            <a:r>
              <a:rPr lang="en-US" altLang="ko-KR" dirty="0"/>
              <a:t> </a:t>
            </a:r>
            <a:r>
              <a:rPr lang="ko-KR" altLang="en-US" dirty="0"/>
              <a:t>프로젝트 </a:t>
            </a:r>
            <a:r>
              <a:rPr lang="en-US" altLang="ko-KR" dirty="0"/>
              <a:t>Cesium, </a:t>
            </a:r>
            <a:r>
              <a:rPr lang="ko-KR" altLang="en-US" dirty="0"/>
              <a:t>노키아 </a:t>
            </a:r>
            <a:r>
              <a:rPr lang="en-US" altLang="ko-KR" dirty="0"/>
              <a:t>Here Maps, </a:t>
            </a:r>
            <a:r>
              <a:rPr lang="ko-KR" altLang="en-US" dirty="0"/>
              <a:t>구글의</a:t>
            </a:r>
            <a:r>
              <a:rPr lang="en-US" altLang="ko-KR" dirty="0"/>
              <a:t> </a:t>
            </a:r>
            <a:r>
              <a:rPr lang="en-US" altLang="ko-KR" dirty="0" err="1"/>
              <a:t>MasGL</a:t>
            </a:r>
            <a:r>
              <a:rPr lang="ko-KR" altLang="en-US" dirty="0"/>
              <a:t>이 웹 표준 기술로 대체한 </a:t>
            </a:r>
            <a:r>
              <a:rPr lang="ko-KR" altLang="en-US" dirty="0" err="1"/>
              <a:t>오픈플랫폼</a:t>
            </a:r>
            <a:r>
              <a:rPr lang="ko-KR" altLang="en-US" dirty="0"/>
              <a:t> </a:t>
            </a:r>
            <a:r>
              <a:rPr lang="en-US" altLang="ko-KR" dirty="0"/>
              <a:t>S/W</a:t>
            </a:r>
            <a:r>
              <a:rPr lang="ko-KR" altLang="en-US" dirty="0"/>
              <a:t>를 선보이고 있으며</a:t>
            </a:r>
            <a:r>
              <a:rPr lang="en-US" altLang="ko-KR" dirty="0"/>
              <a:t>, </a:t>
            </a:r>
            <a:r>
              <a:rPr lang="ko-KR" altLang="en-US" dirty="0"/>
              <a:t>국내의 경우 </a:t>
            </a:r>
            <a:r>
              <a:rPr lang="ko-KR" altLang="en-US" dirty="0" err="1"/>
              <a:t>이지스</a:t>
            </a:r>
            <a:r>
              <a:rPr lang="en-US" altLang="ko-KR" dirty="0"/>
              <a:t>, </a:t>
            </a:r>
            <a:r>
              <a:rPr lang="ko-KR" altLang="en-US" dirty="0" err="1"/>
              <a:t>씨엠월드</a:t>
            </a:r>
            <a:r>
              <a:rPr lang="ko-KR" altLang="en-US" dirty="0"/>
              <a:t> 등이 관련 기술을 개발 중임</a:t>
            </a:r>
            <a:endParaRPr lang="en-US" altLang="ko-KR" dirty="0"/>
          </a:p>
          <a:p>
            <a:r>
              <a:rPr lang="ko-KR" altLang="en-US" dirty="0"/>
              <a:t>그러나</a:t>
            </a:r>
            <a:r>
              <a:rPr lang="en-US" altLang="ko-KR" dirty="0"/>
              <a:t> </a:t>
            </a:r>
            <a:r>
              <a:rPr lang="en-US" altLang="ko-KR" dirty="0" err="1"/>
              <a:t>WebGL</a:t>
            </a:r>
            <a:r>
              <a:rPr lang="en-US" altLang="ko-KR" dirty="0"/>
              <a:t> </a:t>
            </a:r>
            <a:r>
              <a:rPr lang="ko-KR" altLang="en-US" dirty="0"/>
              <a:t>및 </a:t>
            </a:r>
            <a:r>
              <a:rPr lang="en-US" altLang="ko-KR" dirty="0"/>
              <a:t>HTML5 </a:t>
            </a:r>
            <a:r>
              <a:rPr lang="ko-KR" altLang="en-US" dirty="0"/>
              <a:t>등 웹 표준 기술을 이용한 공간정보 </a:t>
            </a:r>
            <a:r>
              <a:rPr lang="ko-KR" altLang="en-US" dirty="0" err="1"/>
              <a:t>오픈플랫폼</a:t>
            </a:r>
            <a:r>
              <a:rPr lang="ko-KR" altLang="en-US" dirty="0"/>
              <a:t> </a:t>
            </a:r>
            <a:r>
              <a:rPr lang="en-US" altLang="ko-KR" dirty="0"/>
              <a:t>S/W </a:t>
            </a:r>
            <a:r>
              <a:rPr lang="ko-KR" altLang="en-US" dirty="0"/>
              <a:t>기술은 아직 도입기로서 특히</a:t>
            </a:r>
            <a:r>
              <a:rPr lang="en-US" altLang="ko-KR" dirty="0"/>
              <a:t>, </a:t>
            </a:r>
            <a:r>
              <a:rPr lang="ko-KR" altLang="en-US" dirty="0"/>
              <a:t>국내의 경우 </a:t>
            </a:r>
            <a:r>
              <a:rPr lang="ko-KR" altLang="en-US" dirty="0" err="1"/>
              <a:t>시장우위를</a:t>
            </a:r>
            <a:r>
              <a:rPr lang="ko-KR" altLang="en-US" dirty="0"/>
              <a:t> 차지한 사업자는 아직까지 없는 것으로 판단됨</a:t>
            </a:r>
            <a:endParaRPr lang="en-US" altLang="ko-KR" dirty="0"/>
          </a:p>
        </p:txBody>
      </p:sp>
      <p:sp>
        <p:nvSpPr>
          <p:cNvPr id="15" name="Rectangle 35"/>
          <p:cNvSpPr>
            <a:spLocks noChangeArrowheads="1"/>
          </p:cNvSpPr>
          <p:nvPr/>
        </p:nvSpPr>
        <p:spPr bwMode="auto">
          <a:xfrm>
            <a:off x="220660" y="260350"/>
            <a:ext cx="449262" cy="404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lvl="0" fontAlgn="auto" latinLnBrk="0">
              <a:spcAft>
                <a:spcPts val="0"/>
              </a:spcAft>
              <a:defRPr/>
            </a:pPr>
            <a:r>
              <a:rPr kumimoji="0" lang="en-US" altLang="ko-KR" sz="2800" b="1" kern="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Ⅳ</a:t>
            </a:r>
            <a:endParaRPr kumimoji="0" lang="ko-KR" alt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319030" y="1313473"/>
            <a:ext cx="3307316" cy="716941"/>
            <a:chOff x="319030" y="1124744"/>
            <a:chExt cx="3307316" cy="716941"/>
          </a:xfrm>
        </p:grpSpPr>
        <p:sp>
          <p:nvSpPr>
            <p:cNvPr id="27" name="직사각형 26"/>
            <p:cNvSpPr/>
            <p:nvPr/>
          </p:nvSpPr>
          <p:spPr>
            <a:xfrm>
              <a:off x="328927" y="1533908"/>
              <a:ext cx="166904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공간정보산업 규모</a:t>
              </a:r>
              <a:endParaRPr kumimoji="0" lang="en-US" altLang="ko-KR" sz="1400" spc="-6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19030" y="1124744"/>
              <a:ext cx="330731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</a:t>
              </a:r>
              <a:r>
                <a:rPr kumimoji="0" lang="en-US" altLang="ko-KR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kumimoji="0" lang="ko-KR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서비스 시장 규모</a:t>
              </a:r>
              <a:endParaRPr kumimoji="0"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직사각형 28"/>
            <p:cNvSpPr/>
            <p:nvPr/>
          </p:nvSpPr>
          <p:spPr bwMode="auto">
            <a:xfrm>
              <a:off x="328555" y="1234453"/>
              <a:ext cx="36000" cy="519313"/>
            </a:xfrm>
            <a:prstGeom prst="rect">
              <a:avLst/>
            </a:prstGeom>
            <a:solidFill>
              <a:srgbClr val="235FAB"/>
            </a:solidFill>
            <a:ln w="63500" cap="flat" cmpd="sng" algn="ctr">
              <a:noFill/>
              <a:prstDash val="solid"/>
              <a:round/>
              <a:headEnd type="oval" w="med" len="med"/>
              <a:tailEnd type="oval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319030" y="3789040"/>
            <a:ext cx="4730782" cy="716941"/>
            <a:chOff x="319030" y="1124744"/>
            <a:chExt cx="4730782" cy="716941"/>
          </a:xfrm>
        </p:grpSpPr>
        <p:sp>
          <p:nvSpPr>
            <p:cNvPr id="31" name="직사각형 30"/>
            <p:cNvSpPr/>
            <p:nvPr/>
          </p:nvSpPr>
          <p:spPr>
            <a:xfrm>
              <a:off x="328927" y="1533908"/>
              <a:ext cx="19505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시장 규모 및 향후 전망</a:t>
              </a:r>
              <a:endParaRPr kumimoji="0" lang="en-US" altLang="ko-KR" sz="1400" spc="-6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319030" y="1124744"/>
              <a:ext cx="473078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국내의 주요 사업자 및 시장 동향</a:t>
              </a:r>
              <a:endParaRPr kumimoji="0"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직사각형 32"/>
            <p:cNvSpPr/>
            <p:nvPr/>
          </p:nvSpPr>
          <p:spPr bwMode="auto">
            <a:xfrm>
              <a:off x="328555" y="1234453"/>
              <a:ext cx="36000" cy="519313"/>
            </a:xfrm>
            <a:prstGeom prst="rect">
              <a:avLst/>
            </a:prstGeom>
            <a:solidFill>
              <a:srgbClr val="235FAB"/>
            </a:solidFill>
            <a:ln w="63500" cap="flat" cmpd="sng" algn="ctr">
              <a:noFill/>
              <a:prstDash val="solid"/>
              <a:round/>
              <a:headEnd type="oval" w="med" len="med"/>
              <a:tailEnd type="oval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0"/>
          <p:cNvSpPr>
            <a:spLocks noChangeArrowheads="1"/>
          </p:cNvSpPr>
          <p:nvPr/>
        </p:nvSpPr>
        <p:spPr bwMode="auto">
          <a:xfrm>
            <a:off x="830263" y="53975"/>
            <a:ext cx="4884745" cy="777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기대효과</a:t>
            </a:r>
            <a:endParaRPr kumimoji="0" lang="ko-KR" alt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188910" y="98425"/>
            <a:ext cx="674686" cy="644525"/>
            <a:chOff x="287" y="96"/>
            <a:chExt cx="385" cy="336"/>
          </a:xfrm>
        </p:grpSpPr>
        <p:pic>
          <p:nvPicPr>
            <p:cNvPr id="15" name="Picture 33" descr="육면체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7" y="96"/>
              <a:ext cx="385" cy="336"/>
            </a:xfrm>
            <a:prstGeom prst="rect">
              <a:avLst/>
            </a:prstGeom>
            <a:noFill/>
          </p:spPr>
        </p:pic>
        <p:sp>
          <p:nvSpPr>
            <p:cNvPr id="16" name="Text Box 34"/>
            <p:cNvSpPr txBox="1">
              <a:spLocks noChangeArrowheads="1"/>
            </p:cNvSpPr>
            <p:nvPr/>
          </p:nvSpPr>
          <p:spPr bwMode="auto">
            <a:xfrm>
              <a:off x="416" y="119"/>
              <a:ext cx="105" cy="2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201E12"/>
              </a:outerShdw>
            </a:effectLst>
          </p:spPr>
          <p:txBody>
            <a:bodyPr wrap="none">
              <a:spAutoFit/>
              <a:flatTx/>
            </a:bodyPr>
            <a:lstStyle/>
            <a:p>
              <a:pPr marL="0" marR="0" lvl="0" indent="0" defTabSz="914400" eaLnBrk="1" fontAlgn="auto" latinLnBrk="1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ko-KR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S PMincho" pitchFamily="18" charset="-128"/>
                <a:ea typeface="휴먼옛체" pitchFamily="18" charset="-127"/>
              </a:endParaRPr>
            </a:p>
          </p:txBody>
        </p:sp>
      </p:grp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75556" y="2474200"/>
            <a:ext cx="7992888" cy="1818896"/>
          </a:xfrm>
          <a:prstGeom prst="rect">
            <a:avLst/>
          </a:prstGeom>
          <a:solidFill>
            <a:schemeClr val="bg1">
              <a:lumMod val="75000"/>
              <a:alpha val="53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marL="180975" lvl="0" indent="-180975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400" ker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lnSpc>
                <a:spcPct val="130000"/>
              </a:lnSpc>
            </a:pPr>
            <a:r>
              <a:rPr lang="ko-KR" altLang="en-US" dirty="0"/>
              <a:t>공간정보 기반 </a:t>
            </a:r>
            <a:r>
              <a:rPr lang="ko-KR" altLang="en-US" dirty="0" err="1"/>
              <a:t>매쉬업</a:t>
            </a:r>
            <a:r>
              <a:rPr lang="ko-KR" altLang="en-US" dirty="0"/>
              <a:t> 등 공간정보를 활용한 다양한 응용 및 서비스를 개발하는데 있어서 공간정보 오픈플랫폼을 그 인프라로 활용함으로써 공간정보 구축</a:t>
            </a:r>
            <a:r>
              <a:rPr lang="en-US" altLang="ko-KR" dirty="0"/>
              <a:t>, </a:t>
            </a:r>
            <a:r>
              <a:rPr lang="ko-KR" altLang="en-US" dirty="0"/>
              <a:t>가공</a:t>
            </a:r>
            <a:r>
              <a:rPr lang="en-US" altLang="ko-KR" dirty="0"/>
              <a:t>, </a:t>
            </a:r>
            <a:r>
              <a:rPr lang="ko-KR" altLang="en-US" dirty="0"/>
              <a:t>제공 및 표출 등에 소요 및 반복되는 시간과 비용을 절감할 수 있음</a:t>
            </a:r>
            <a:endParaRPr lang="en-US" altLang="ko-KR" dirty="0"/>
          </a:p>
          <a:p>
            <a:pPr>
              <a:lnSpc>
                <a:spcPct val="130000"/>
              </a:lnSpc>
            </a:pPr>
            <a:r>
              <a:rPr lang="en-US" altLang="ko-KR" dirty="0"/>
              <a:t>Active X</a:t>
            </a:r>
            <a:r>
              <a:rPr lang="ko-KR" altLang="en-US" dirty="0"/>
              <a:t>나 </a:t>
            </a:r>
            <a:r>
              <a:rPr lang="en-US" altLang="ko-KR" dirty="0"/>
              <a:t>NPAPI </a:t>
            </a:r>
            <a:r>
              <a:rPr lang="ko-KR" altLang="en-US" dirty="0"/>
              <a:t>등 </a:t>
            </a:r>
            <a:r>
              <a:rPr lang="ko-KR" altLang="en-US" dirty="0" err="1"/>
              <a:t>플러그인을</a:t>
            </a:r>
            <a:r>
              <a:rPr lang="ko-KR" altLang="en-US" dirty="0"/>
              <a:t> 활용하던 기존 시스템을 </a:t>
            </a:r>
            <a:r>
              <a:rPr lang="en-US" altLang="ko-KR" dirty="0" err="1"/>
              <a:t>WebGL</a:t>
            </a:r>
            <a:r>
              <a:rPr lang="en-US" altLang="ko-KR" dirty="0"/>
              <a:t>/HTML5 </a:t>
            </a:r>
            <a:r>
              <a:rPr lang="ko-KR" altLang="en-US" dirty="0"/>
              <a:t>기반 공간정보 </a:t>
            </a:r>
            <a:r>
              <a:rPr lang="ko-KR" altLang="en-US" dirty="0" err="1"/>
              <a:t>오픈플랫폼</a:t>
            </a:r>
            <a:r>
              <a:rPr lang="ko-KR" altLang="en-US" dirty="0"/>
              <a:t> </a:t>
            </a:r>
            <a:r>
              <a:rPr lang="en-US" altLang="ko-KR" dirty="0"/>
              <a:t>S/W</a:t>
            </a:r>
            <a:r>
              <a:rPr lang="ko-KR" altLang="en-US" dirty="0"/>
              <a:t>로 대체할 경우 웹 브라우저 및 </a:t>
            </a:r>
            <a:r>
              <a:rPr lang="en-US" altLang="ko-KR" dirty="0"/>
              <a:t>OS </a:t>
            </a:r>
            <a:r>
              <a:rPr lang="ko-KR" altLang="en-US" dirty="0"/>
              <a:t>플랫폼에 독립적인 특장점으로 인해 고객의 </a:t>
            </a:r>
            <a:r>
              <a:rPr lang="ko-KR" altLang="en-US" dirty="0" err="1"/>
              <a:t>니즈에</a:t>
            </a:r>
            <a:r>
              <a:rPr lang="ko-KR" altLang="en-US" dirty="0"/>
              <a:t> 쉽고 빠르게 대응할 수 있음 </a:t>
            </a:r>
            <a:endParaRPr lang="en-US" altLang="ko-KR" dirty="0"/>
          </a:p>
        </p:txBody>
      </p:sp>
      <p:sp>
        <p:nvSpPr>
          <p:cNvPr id="20" name="Rectangle 35"/>
          <p:cNvSpPr>
            <a:spLocks noChangeArrowheads="1"/>
          </p:cNvSpPr>
          <p:nvPr/>
        </p:nvSpPr>
        <p:spPr bwMode="auto">
          <a:xfrm>
            <a:off x="137532" y="218787"/>
            <a:ext cx="449262" cy="404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fontAlgn="auto" latinLnBrk="0">
              <a:spcAft>
                <a:spcPts val="0"/>
              </a:spcAft>
              <a:defRPr/>
            </a:pPr>
            <a:r>
              <a:rPr kumimoji="0" lang="en-US" altLang="ko-KR" sz="3600" b="1" kern="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ⅴ</a:t>
            </a:r>
            <a:endParaRPr kumimoji="0" lang="ko-KR" altLang="en-US" sz="3600" b="1" kern="0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319030" y="1484784"/>
            <a:ext cx="2647799" cy="716941"/>
            <a:chOff x="319030" y="1124744"/>
            <a:chExt cx="2647799" cy="716941"/>
          </a:xfrm>
        </p:grpSpPr>
        <p:sp>
          <p:nvSpPr>
            <p:cNvPr id="13" name="직사각형 12"/>
            <p:cNvSpPr/>
            <p:nvPr/>
          </p:nvSpPr>
          <p:spPr>
            <a:xfrm>
              <a:off x="328927" y="1533908"/>
              <a:ext cx="263790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spc="-6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기술 도입으로 인한 경제적 효과</a:t>
              </a:r>
              <a:endParaRPr kumimoji="0" lang="en-US" altLang="ko-KR" sz="1400" spc="-6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319030" y="1124744"/>
              <a:ext cx="22493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457200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기술 도입 효과</a:t>
              </a:r>
              <a:endParaRPr kumimoji="0"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직사각형 18"/>
            <p:cNvSpPr/>
            <p:nvPr/>
          </p:nvSpPr>
          <p:spPr bwMode="auto">
            <a:xfrm>
              <a:off x="328555" y="1234453"/>
              <a:ext cx="36000" cy="519313"/>
            </a:xfrm>
            <a:prstGeom prst="rect">
              <a:avLst/>
            </a:prstGeom>
            <a:solidFill>
              <a:srgbClr val="235FAB"/>
            </a:solidFill>
            <a:ln w="63500" cap="flat" cmpd="sng" algn="ctr">
              <a:noFill/>
              <a:prstDash val="solid"/>
              <a:round/>
              <a:headEnd type="oval" w="med" len="med"/>
              <a:tailEnd type="oval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0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060848"/>
            <a:ext cx="4752975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0" cap="flat" cmpd="sng" algn="ctr">
          <a:solidFill>
            <a:srgbClr val="FFFF99"/>
          </a:solidFill>
          <a:prstDash val="solid"/>
          <a:round/>
          <a:headEnd type="oval" w="med" len="med"/>
          <a:tailEnd type="oval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17956</TotalTime>
  <Words>1057</Words>
  <Application>Microsoft Office PowerPoint</Application>
  <PresentationFormat>화면 슬라이드 쇼(4:3)</PresentationFormat>
  <Paragraphs>192</Paragraphs>
  <Slides>18</Slides>
  <Notes>1</Notes>
  <HiddenSlides>0</HiddenSlides>
  <MMClips>1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33" baseType="lpstr">
      <vt:lpstr>10X10 Bold</vt:lpstr>
      <vt:lpstr>HY견고딕</vt:lpstr>
      <vt:lpstr>HY견명조</vt:lpstr>
      <vt:lpstr>HY헤드라인M</vt:lpstr>
      <vt:lpstr>MS PMincho</vt:lpstr>
      <vt:lpstr>굴림</vt:lpstr>
      <vt:lpstr>나눔바른고딕</vt:lpstr>
      <vt:lpstr>맑은 고딕</vt:lpstr>
      <vt:lpstr>조선일보명조</vt:lpstr>
      <vt:lpstr>휴먼옛체</vt:lpstr>
      <vt:lpstr>Arial</vt:lpstr>
      <vt:lpstr>Georgia</vt:lpstr>
      <vt:lpstr>Tahoma</vt:lpstr>
      <vt:lpstr>Wingdings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Windows 사용자</cp:lastModifiedBy>
  <cp:revision>1602</cp:revision>
  <cp:lastPrinted>2012-03-26T07:31:38Z</cp:lastPrinted>
  <dcterms:created xsi:type="dcterms:W3CDTF">2004-10-26T02:12:00Z</dcterms:created>
  <dcterms:modified xsi:type="dcterms:W3CDTF">2018-11-09T09:03:16Z</dcterms:modified>
</cp:coreProperties>
</file>