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바탕"/>
                <a:cs typeface="바탕"/>
              </a:defRPr>
            </a:lvl1pPr>
          </a:lstStyle>
          <a:p>
            <a:pPr marL="12700">
              <a:lnSpc>
                <a:spcPts val="1370"/>
              </a:lnSpc>
            </a:pPr>
            <a:r>
              <a:rPr dirty="0" spc="-5"/>
              <a:t>Proprietary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HY견고딕"/>
                <a:cs typeface="HY견고딕"/>
              </a:defRPr>
            </a:lvl1pPr>
          </a:lstStyle>
          <a:p>
            <a:pPr marL="12700">
              <a:lnSpc>
                <a:spcPts val="1370"/>
              </a:lnSpc>
            </a:pPr>
            <a:r>
              <a:rPr dirty="0"/>
              <a:t>감성인식</a:t>
            </a:r>
            <a:r>
              <a:rPr dirty="0" spc="5"/>
              <a:t>I</a:t>
            </a:r>
            <a:r>
              <a:rPr dirty="0"/>
              <a:t>oT연구실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굴림"/>
                <a:cs typeface="굴림"/>
              </a:defRPr>
            </a:lvl1pPr>
          </a:lstStyle>
          <a:p>
            <a:pPr marL="25400">
              <a:lnSpc>
                <a:spcPts val="1585"/>
              </a:lnSpc>
            </a:pPr>
            <a:fld id="{81D60167-4931-47E6-BA6A-407CBD079E47}" type="slidenum">
              <a:rPr dirty="0" spc="15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rgbClr val="FF6600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바탕"/>
                <a:cs typeface="바탕"/>
              </a:defRPr>
            </a:lvl1pPr>
          </a:lstStyle>
          <a:p>
            <a:pPr marL="12700">
              <a:lnSpc>
                <a:spcPts val="1370"/>
              </a:lnSpc>
            </a:pPr>
            <a:r>
              <a:rPr dirty="0" spc="-5"/>
              <a:t>Proprietary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HY견고딕"/>
                <a:cs typeface="HY견고딕"/>
              </a:defRPr>
            </a:lvl1pPr>
          </a:lstStyle>
          <a:p>
            <a:pPr marL="12700">
              <a:lnSpc>
                <a:spcPts val="1370"/>
              </a:lnSpc>
            </a:pPr>
            <a:r>
              <a:rPr dirty="0"/>
              <a:t>감성인식</a:t>
            </a:r>
            <a:r>
              <a:rPr dirty="0" spc="5"/>
              <a:t>I</a:t>
            </a:r>
            <a:r>
              <a:rPr dirty="0"/>
              <a:t>oT연구실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굴림"/>
                <a:cs typeface="굴림"/>
              </a:defRPr>
            </a:lvl1pPr>
          </a:lstStyle>
          <a:p>
            <a:pPr marL="25400">
              <a:lnSpc>
                <a:spcPts val="1585"/>
              </a:lnSpc>
            </a:pPr>
            <a:fld id="{81D60167-4931-47E6-BA6A-407CBD079E47}" type="slidenum">
              <a:rPr dirty="0" spc="15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rgbClr val="FF6600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바탕"/>
                <a:cs typeface="바탕"/>
              </a:defRPr>
            </a:lvl1pPr>
          </a:lstStyle>
          <a:p>
            <a:pPr marL="12700">
              <a:lnSpc>
                <a:spcPts val="1370"/>
              </a:lnSpc>
            </a:pPr>
            <a:r>
              <a:rPr dirty="0" spc="-5"/>
              <a:t>Proprietary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HY견고딕"/>
                <a:cs typeface="HY견고딕"/>
              </a:defRPr>
            </a:lvl1pPr>
          </a:lstStyle>
          <a:p>
            <a:pPr marL="12700">
              <a:lnSpc>
                <a:spcPts val="1370"/>
              </a:lnSpc>
            </a:pPr>
            <a:r>
              <a:rPr dirty="0"/>
              <a:t>감성인식</a:t>
            </a:r>
            <a:r>
              <a:rPr dirty="0" spc="5"/>
              <a:t>I</a:t>
            </a:r>
            <a:r>
              <a:rPr dirty="0"/>
              <a:t>oT연구실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굴림"/>
                <a:cs typeface="굴림"/>
              </a:defRPr>
            </a:lvl1pPr>
          </a:lstStyle>
          <a:p>
            <a:pPr marL="25400">
              <a:lnSpc>
                <a:spcPts val="1585"/>
              </a:lnSpc>
            </a:pPr>
            <a:fld id="{81D60167-4931-47E6-BA6A-407CBD079E47}" type="slidenum">
              <a:rPr dirty="0" spc="15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rgbClr val="FF6600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바탕"/>
                <a:cs typeface="바탕"/>
              </a:defRPr>
            </a:lvl1pPr>
          </a:lstStyle>
          <a:p>
            <a:pPr marL="12700">
              <a:lnSpc>
                <a:spcPts val="1370"/>
              </a:lnSpc>
            </a:pPr>
            <a:r>
              <a:rPr dirty="0" spc="-5"/>
              <a:t>Proprietary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HY견고딕"/>
                <a:cs typeface="HY견고딕"/>
              </a:defRPr>
            </a:lvl1pPr>
          </a:lstStyle>
          <a:p>
            <a:pPr marL="12700">
              <a:lnSpc>
                <a:spcPts val="1370"/>
              </a:lnSpc>
            </a:pPr>
            <a:r>
              <a:rPr dirty="0"/>
              <a:t>감성인식</a:t>
            </a:r>
            <a:r>
              <a:rPr dirty="0" spc="5"/>
              <a:t>I</a:t>
            </a:r>
            <a:r>
              <a:rPr dirty="0"/>
              <a:t>oT연구실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굴림"/>
                <a:cs typeface="굴림"/>
              </a:defRPr>
            </a:lvl1pPr>
          </a:lstStyle>
          <a:p>
            <a:pPr marL="25400">
              <a:lnSpc>
                <a:spcPts val="1585"/>
              </a:lnSpc>
            </a:pPr>
            <a:fld id="{81D60167-4931-47E6-BA6A-407CBD079E47}" type="slidenum">
              <a:rPr dirty="0" spc="15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바탕"/>
                <a:cs typeface="바탕"/>
              </a:defRPr>
            </a:lvl1pPr>
          </a:lstStyle>
          <a:p>
            <a:pPr marL="12700">
              <a:lnSpc>
                <a:spcPts val="1370"/>
              </a:lnSpc>
            </a:pPr>
            <a:r>
              <a:rPr dirty="0" spc="-5"/>
              <a:t>Proprietary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HY견고딕"/>
                <a:cs typeface="HY견고딕"/>
              </a:defRPr>
            </a:lvl1pPr>
          </a:lstStyle>
          <a:p>
            <a:pPr marL="12700">
              <a:lnSpc>
                <a:spcPts val="1370"/>
              </a:lnSpc>
            </a:pPr>
            <a:r>
              <a:rPr dirty="0"/>
              <a:t>감성인식</a:t>
            </a:r>
            <a:r>
              <a:rPr dirty="0" spc="5"/>
              <a:t>I</a:t>
            </a:r>
            <a:r>
              <a:rPr dirty="0"/>
              <a:t>oT연구실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굴림"/>
                <a:cs typeface="굴림"/>
              </a:defRPr>
            </a:lvl1pPr>
          </a:lstStyle>
          <a:p>
            <a:pPr marL="25400">
              <a:lnSpc>
                <a:spcPts val="1585"/>
              </a:lnSpc>
            </a:pPr>
            <a:fld id="{81D60167-4931-47E6-BA6A-407CBD079E47}" type="slidenum">
              <a:rPr dirty="0" spc="15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png"/><Relationship Id="rId9" Type="http://schemas.openxmlformats.org/officeDocument/2006/relationships/image" Target="../media/image3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400800"/>
            <a:ext cx="9144000" cy="304800"/>
          </a:xfrm>
          <a:custGeom>
            <a:avLst/>
            <a:gdLst/>
            <a:ahLst/>
            <a:cxnLst/>
            <a:rect l="l" t="t" r="r" b="b"/>
            <a:pathLst>
              <a:path w="9144000" h="304800">
                <a:moveTo>
                  <a:pt x="0" y="304800"/>
                </a:moveTo>
                <a:lnTo>
                  <a:pt x="9144000" y="304800"/>
                </a:lnTo>
                <a:lnTo>
                  <a:pt x="91440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DE6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506" y="2641"/>
            <a:ext cx="9140493" cy="99059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8876541" y="155507"/>
            <a:ext cx="0" cy="177800"/>
          </a:xfrm>
          <a:custGeom>
            <a:avLst/>
            <a:gdLst/>
            <a:ahLst/>
            <a:cxnLst/>
            <a:rect l="l" t="t" r="r" b="b"/>
            <a:pathLst>
              <a:path w="0" h="177800">
                <a:moveTo>
                  <a:pt x="0" y="0"/>
                </a:moveTo>
                <a:lnTo>
                  <a:pt x="0" y="177620"/>
                </a:lnTo>
              </a:path>
            </a:pathLst>
          </a:custGeom>
          <a:ln w="69822">
            <a:solidFill>
              <a:srgbClr val="0B408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8272779" y="174093"/>
            <a:ext cx="234315" cy="0"/>
          </a:xfrm>
          <a:custGeom>
            <a:avLst/>
            <a:gdLst/>
            <a:ahLst/>
            <a:cxnLst/>
            <a:rect l="l" t="t" r="r" b="b"/>
            <a:pathLst>
              <a:path w="234315" h="0">
                <a:moveTo>
                  <a:pt x="0" y="0"/>
                </a:moveTo>
                <a:lnTo>
                  <a:pt x="234113" y="0"/>
                </a:lnTo>
              </a:path>
            </a:pathLst>
          </a:custGeom>
          <a:ln w="37176">
            <a:solidFill>
              <a:srgbClr val="0B408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8389835" y="192681"/>
            <a:ext cx="0" cy="140970"/>
          </a:xfrm>
          <a:custGeom>
            <a:avLst/>
            <a:gdLst/>
            <a:ahLst/>
            <a:cxnLst/>
            <a:rect l="l" t="t" r="r" b="b"/>
            <a:pathLst>
              <a:path w="0" h="140970">
                <a:moveTo>
                  <a:pt x="0" y="0"/>
                </a:moveTo>
                <a:lnTo>
                  <a:pt x="0" y="140442"/>
                </a:lnTo>
              </a:path>
            </a:pathLst>
          </a:custGeom>
          <a:ln w="69823">
            <a:solidFill>
              <a:srgbClr val="0B408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8002732" y="155502"/>
            <a:ext cx="228978" cy="17762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8541813" y="155498"/>
            <a:ext cx="271073" cy="18898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66795" y="2142867"/>
            <a:ext cx="4912360" cy="406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1" i="0">
                <a:solidFill>
                  <a:srgbClr val="FF6600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9927" y="1993265"/>
            <a:ext cx="7764144" cy="16084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145539" y="6459971"/>
            <a:ext cx="860425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바탕"/>
                <a:cs typeface="바탕"/>
              </a:defRPr>
            </a:lvl1pPr>
          </a:lstStyle>
          <a:p>
            <a:pPr marL="12700">
              <a:lnSpc>
                <a:spcPts val="1370"/>
              </a:lnSpc>
            </a:pPr>
            <a:r>
              <a:rPr dirty="0" spc="-5"/>
              <a:t>Proprietary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7068777" y="6450446"/>
            <a:ext cx="1360804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HY견고딕"/>
                <a:cs typeface="HY견고딕"/>
              </a:defRPr>
            </a:lvl1pPr>
          </a:lstStyle>
          <a:p>
            <a:pPr marL="12700">
              <a:lnSpc>
                <a:spcPts val="1370"/>
              </a:lnSpc>
            </a:pPr>
            <a:r>
              <a:rPr dirty="0"/>
              <a:t>감성인식</a:t>
            </a:r>
            <a:r>
              <a:rPr dirty="0" spc="5"/>
              <a:t>I</a:t>
            </a:r>
            <a:r>
              <a:rPr dirty="0"/>
              <a:t>oT연구실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889365" y="6463640"/>
            <a:ext cx="153670" cy="203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tx1"/>
                </a:solidFill>
                <a:latin typeface="굴림"/>
                <a:cs typeface="굴림"/>
              </a:defRPr>
            </a:lvl1pPr>
          </a:lstStyle>
          <a:p>
            <a:pPr marL="25400">
              <a:lnSpc>
                <a:spcPts val="1585"/>
              </a:lnSpc>
            </a:pPr>
            <a:fld id="{81D60167-4931-47E6-BA6A-407CBD079E47}" type="slidenum">
              <a:rPr dirty="0" spc="15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jp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Relationship Id="rId15" Type="http://schemas.openxmlformats.org/officeDocument/2006/relationships/image" Target="../media/image14.png"/><Relationship Id="rId16" Type="http://schemas.openxmlformats.org/officeDocument/2006/relationships/image" Target="../media/image15.png"/><Relationship Id="rId17" Type="http://schemas.openxmlformats.org/officeDocument/2006/relationships/image" Target="../media/image16.png"/><Relationship Id="rId18" Type="http://schemas.openxmlformats.org/officeDocument/2006/relationships/image" Target="../media/image17.png"/><Relationship Id="rId19" Type="http://schemas.openxmlformats.org/officeDocument/2006/relationships/image" Target="../media/image18.png"/><Relationship Id="rId20" Type="http://schemas.openxmlformats.org/officeDocument/2006/relationships/image" Target="../media/image19.png"/><Relationship Id="rId21" Type="http://schemas.openxmlformats.org/officeDocument/2006/relationships/image" Target="../media/image20.png"/><Relationship Id="rId22" Type="http://schemas.openxmlformats.org/officeDocument/2006/relationships/image" Target="../media/image21.png"/><Relationship Id="rId23" Type="http://schemas.openxmlformats.org/officeDocument/2006/relationships/image" Target="../media/image22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24.png"/><Relationship Id="rId5" Type="http://schemas.openxmlformats.org/officeDocument/2006/relationships/image" Target="../media/image25.png"/><Relationship Id="rId6" Type="http://schemas.openxmlformats.org/officeDocument/2006/relationships/image" Target="../media/image26.png"/><Relationship Id="rId7" Type="http://schemas.openxmlformats.org/officeDocument/2006/relationships/image" Target="../media/image22.png"/><Relationship Id="rId8" Type="http://schemas.openxmlformats.org/officeDocument/2006/relationships/image" Target="../media/image42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4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44.png"/><Relationship Id="rId8" Type="http://schemas.openxmlformats.org/officeDocument/2006/relationships/image" Target="../media/image45.jpg"/><Relationship Id="rId9" Type="http://schemas.openxmlformats.org/officeDocument/2006/relationships/hyperlink" Target="http://www.etri.re.kr/" TargetMode="Externa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23.jpg"/><Relationship Id="rId5" Type="http://schemas.openxmlformats.org/officeDocument/2006/relationships/image" Target="../media/image24.png"/><Relationship Id="rId6" Type="http://schemas.openxmlformats.org/officeDocument/2006/relationships/image" Target="../media/image25.png"/><Relationship Id="rId7" Type="http://schemas.openxmlformats.org/officeDocument/2006/relationships/image" Target="../media/image26.png"/><Relationship Id="rId8" Type="http://schemas.openxmlformats.org/officeDocument/2006/relationships/image" Target="../media/image22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27.png"/><Relationship Id="rId5" Type="http://schemas.openxmlformats.org/officeDocument/2006/relationships/image" Target="../media/image28.png"/><Relationship Id="rId6" Type="http://schemas.openxmlformats.org/officeDocument/2006/relationships/image" Target="../media/image29.png"/><Relationship Id="rId7" Type="http://schemas.openxmlformats.org/officeDocument/2006/relationships/image" Target="../media/image30.png"/><Relationship Id="rId8" Type="http://schemas.openxmlformats.org/officeDocument/2006/relationships/image" Target="../media/image31.png"/><Relationship Id="rId9" Type="http://schemas.openxmlformats.org/officeDocument/2006/relationships/image" Target="../media/image32.png"/><Relationship Id="rId10" Type="http://schemas.openxmlformats.org/officeDocument/2006/relationships/image" Target="../media/image33.png"/><Relationship Id="rId11" Type="http://schemas.openxmlformats.org/officeDocument/2006/relationships/image" Target="../media/image34.png"/><Relationship Id="rId12" Type="http://schemas.openxmlformats.org/officeDocument/2006/relationships/image" Target="../media/image35.png"/><Relationship Id="rId13" Type="http://schemas.openxmlformats.org/officeDocument/2006/relationships/image" Target="../media/image36.png"/><Relationship Id="rId14" Type="http://schemas.openxmlformats.org/officeDocument/2006/relationships/image" Target="../media/image24.png"/><Relationship Id="rId15" Type="http://schemas.openxmlformats.org/officeDocument/2006/relationships/image" Target="../media/image25.png"/><Relationship Id="rId16" Type="http://schemas.openxmlformats.org/officeDocument/2006/relationships/image" Target="../media/image26.png"/><Relationship Id="rId17" Type="http://schemas.openxmlformats.org/officeDocument/2006/relationships/image" Target="../media/image22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24.png"/><Relationship Id="rId5" Type="http://schemas.openxmlformats.org/officeDocument/2006/relationships/image" Target="../media/image25.png"/><Relationship Id="rId6" Type="http://schemas.openxmlformats.org/officeDocument/2006/relationships/image" Target="../media/image26.png"/><Relationship Id="rId7" Type="http://schemas.openxmlformats.org/officeDocument/2006/relationships/image" Target="../media/image22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37.png"/><Relationship Id="rId5" Type="http://schemas.openxmlformats.org/officeDocument/2006/relationships/image" Target="../media/image24.png"/><Relationship Id="rId6" Type="http://schemas.openxmlformats.org/officeDocument/2006/relationships/image" Target="../media/image25.png"/><Relationship Id="rId7" Type="http://schemas.openxmlformats.org/officeDocument/2006/relationships/image" Target="../media/image26.png"/><Relationship Id="rId8" Type="http://schemas.openxmlformats.org/officeDocument/2006/relationships/image" Target="../media/image22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24.png"/><Relationship Id="rId5" Type="http://schemas.openxmlformats.org/officeDocument/2006/relationships/image" Target="../media/image25.png"/><Relationship Id="rId6" Type="http://schemas.openxmlformats.org/officeDocument/2006/relationships/image" Target="../media/image26.png"/><Relationship Id="rId7" Type="http://schemas.openxmlformats.org/officeDocument/2006/relationships/image" Target="../media/image22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24.png"/><Relationship Id="rId5" Type="http://schemas.openxmlformats.org/officeDocument/2006/relationships/image" Target="../media/image25.png"/><Relationship Id="rId6" Type="http://schemas.openxmlformats.org/officeDocument/2006/relationships/image" Target="../media/image26.png"/><Relationship Id="rId7" Type="http://schemas.openxmlformats.org/officeDocument/2006/relationships/image" Target="../media/image22.png"/><Relationship Id="rId8" Type="http://schemas.openxmlformats.org/officeDocument/2006/relationships/hyperlink" Target="http://www.ddaily.co.kr/news/news_view.php?uid=48107" TargetMode="Externa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38.jpg"/><Relationship Id="rId5" Type="http://schemas.openxmlformats.org/officeDocument/2006/relationships/image" Target="../media/image39.jpg"/><Relationship Id="rId6" Type="http://schemas.openxmlformats.org/officeDocument/2006/relationships/image" Target="../media/image40.jpg"/><Relationship Id="rId7" Type="http://schemas.openxmlformats.org/officeDocument/2006/relationships/image" Target="../media/image41.jpg"/><Relationship Id="rId8" Type="http://schemas.openxmlformats.org/officeDocument/2006/relationships/image" Target="../media/image24.png"/><Relationship Id="rId9" Type="http://schemas.openxmlformats.org/officeDocument/2006/relationships/image" Target="../media/image25.png"/><Relationship Id="rId10" Type="http://schemas.openxmlformats.org/officeDocument/2006/relationships/image" Target="../media/image26.png"/><Relationship Id="rId11" Type="http://schemas.openxmlformats.org/officeDocument/2006/relationships/image" Target="../media/image22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42.png"/><Relationship Id="rId5" Type="http://schemas.openxmlformats.org/officeDocument/2006/relationships/image" Target="../media/image24.png"/><Relationship Id="rId6" Type="http://schemas.openxmlformats.org/officeDocument/2006/relationships/image" Target="../media/image25.png"/><Relationship Id="rId7" Type="http://schemas.openxmlformats.org/officeDocument/2006/relationships/image" Target="../media/image26.png"/><Relationship Id="rId8" Type="http://schemas.openxmlformats.org/officeDocument/2006/relationships/image" Target="../media/image2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06" y="2641"/>
            <a:ext cx="9140493" cy="9905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8002732" y="155502"/>
            <a:ext cx="228978" cy="1776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541813" y="155498"/>
            <a:ext cx="271073" cy="1889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8349" y="6502892"/>
            <a:ext cx="152651" cy="11890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17731" y="6502892"/>
            <a:ext cx="180718" cy="12650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58239" y="6472671"/>
            <a:ext cx="7589520" cy="182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35"/>
              </a:lnSpc>
              <a:tabLst>
                <a:tab pos="5030470" algn="l"/>
                <a:tab pos="7486650" algn="l"/>
              </a:tabLst>
            </a:pPr>
            <a:r>
              <a:rPr dirty="0" baseline="9259" sz="1800" spc="-15">
                <a:latin typeface="바탕"/>
                <a:cs typeface="바탕"/>
              </a:rPr>
              <a:t>P</a:t>
            </a:r>
            <a:r>
              <a:rPr dirty="0" baseline="9259" sz="1800">
                <a:latin typeface="바탕"/>
                <a:cs typeface="바탕"/>
              </a:rPr>
              <a:t>r</a:t>
            </a:r>
            <a:r>
              <a:rPr dirty="0" baseline="9259" sz="1800" spc="-7">
                <a:latin typeface="바탕"/>
                <a:cs typeface="바탕"/>
              </a:rPr>
              <a:t>o</a:t>
            </a:r>
            <a:r>
              <a:rPr dirty="0" baseline="9259" sz="1800" spc="-15">
                <a:latin typeface="바탕"/>
                <a:cs typeface="바탕"/>
              </a:rPr>
              <a:t>p</a:t>
            </a:r>
            <a:r>
              <a:rPr dirty="0" baseline="9259" sz="1800">
                <a:latin typeface="바탕"/>
                <a:cs typeface="바탕"/>
              </a:rPr>
              <a:t>riet</a:t>
            </a:r>
            <a:r>
              <a:rPr dirty="0" baseline="9259" sz="1800" spc="-7">
                <a:latin typeface="바탕"/>
                <a:cs typeface="바탕"/>
              </a:rPr>
              <a:t>a</a:t>
            </a:r>
            <a:r>
              <a:rPr dirty="0" baseline="9259" sz="1800">
                <a:latin typeface="바탕"/>
                <a:cs typeface="바탕"/>
              </a:rPr>
              <a:t>ry	</a:t>
            </a:r>
            <a:r>
              <a:rPr dirty="0" sz="1400" spc="10" b="1">
                <a:latin typeface="굴림"/>
                <a:cs typeface="굴림"/>
              </a:rPr>
              <a:t>ET</a:t>
            </a:r>
            <a:r>
              <a:rPr dirty="0" sz="1400" b="1">
                <a:latin typeface="굴림"/>
                <a:cs typeface="굴림"/>
              </a:rPr>
              <a:t>R</a:t>
            </a:r>
            <a:r>
              <a:rPr dirty="0" sz="1400" spc="5" b="1">
                <a:latin typeface="굴림"/>
                <a:cs typeface="굴림"/>
              </a:rPr>
              <a:t>I</a:t>
            </a:r>
            <a:r>
              <a:rPr dirty="0" sz="1400" spc="-45" b="1">
                <a:latin typeface="굴림"/>
                <a:cs typeface="굴림"/>
              </a:rPr>
              <a:t> </a:t>
            </a:r>
            <a:r>
              <a:rPr dirty="0" sz="1400" spc="15" b="1">
                <a:latin typeface="굴림"/>
                <a:cs typeface="굴림"/>
              </a:rPr>
              <a:t>OO</a:t>
            </a:r>
            <a:r>
              <a:rPr dirty="0" sz="1400" spc="5" b="1">
                <a:latin typeface="굴림"/>
                <a:cs typeface="굴림"/>
              </a:rPr>
              <a:t>O</a:t>
            </a:r>
            <a:r>
              <a:rPr dirty="0" sz="1400" spc="5" b="1">
                <a:latin typeface="굴림"/>
                <a:cs typeface="굴림"/>
              </a:rPr>
              <a:t>연</a:t>
            </a:r>
            <a:r>
              <a:rPr dirty="0" sz="1400" spc="-10" b="1">
                <a:latin typeface="굴림"/>
                <a:cs typeface="굴림"/>
              </a:rPr>
              <a:t>구</a:t>
            </a:r>
            <a:r>
              <a:rPr dirty="0" sz="1400" spc="5" b="1">
                <a:latin typeface="굴림"/>
                <a:cs typeface="굴림"/>
              </a:rPr>
              <a:t>소</a:t>
            </a:r>
            <a:r>
              <a:rPr dirty="0" sz="1400" spc="-20" b="1">
                <a:latin typeface="굴림"/>
                <a:cs typeface="굴림"/>
              </a:rPr>
              <a:t>(</a:t>
            </a:r>
            <a:r>
              <a:rPr dirty="0" sz="1400" spc="5" b="1">
                <a:latin typeface="굴림"/>
                <a:cs typeface="굴림"/>
              </a:rPr>
              <a:t>단</a:t>
            </a:r>
            <a:r>
              <a:rPr dirty="0" sz="1400" spc="5" b="1">
                <a:latin typeface="굴림"/>
                <a:cs typeface="굴림"/>
              </a:rPr>
              <a:t>,</a:t>
            </a:r>
            <a:r>
              <a:rPr dirty="0" sz="1400" spc="-40" b="1">
                <a:latin typeface="굴림"/>
                <a:cs typeface="굴림"/>
              </a:rPr>
              <a:t> </a:t>
            </a:r>
            <a:r>
              <a:rPr dirty="0" sz="1400" spc="15" b="1">
                <a:latin typeface="굴림"/>
                <a:cs typeface="굴림"/>
              </a:rPr>
              <a:t>본부</a:t>
            </a:r>
            <a:r>
              <a:rPr dirty="0" sz="1400" spc="-10" b="1">
                <a:latin typeface="굴림"/>
                <a:cs typeface="굴림"/>
              </a:rPr>
              <a:t>)</a:t>
            </a:r>
            <a:r>
              <a:rPr dirty="0" sz="1400" spc="30" b="1">
                <a:latin typeface="굴림"/>
                <a:cs typeface="굴림"/>
              </a:rPr>
              <a:t>명</a:t>
            </a:r>
            <a:r>
              <a:rPr dirty="0" sz="1400" b="1">
                <a:latin typeface="굴림"/>
                <a:cs typeface="굴림"/>
              </a:rPr>
              <a:t>	</a:t>
            </a:r>
            <a:r>
              <a:rPr dirty="0" sz="1400" spc="15" b="1">
                <a:latin typeface="굴림"/>
                <a:cs typeface="굴림"/>
              </a:rPr>
              <a:t>1</a:t>
            </a:r>
            <a:endParaRPr sz="1400">
              <a:latin typeface="굴림"/>
              <a:cs typeface="굴림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5791200"/>
            <a:ext cx="9144000" cy="1066800"/>
          </a:xfrm>
          <a:custGeom>
            <a:avLst/>
            <a:gdLst/>
            <a:ahLst/>
            <a:cxnLst/>
            <a:rect l="l" t="t" r="r" b="b"/>
            <a:pathLst>
              <a:path w="9144000" h="1066800">
                <a:moveTo>
                  <a:pt x="0" y="1066800"/>
                </a:moveTo>
                <a:lnTo>
                  <a:pt x="9144000" y="1066800"/>
                </a:lnTo>
                <a:lnTo>
                  <a:pt x="9144000" y="0"/>
                </a:lnTo>
                <a:lnTo>
                  <a:pt x="0" y="0"/>
                </a:lnTo>
                <a:lnTo>
                  <a:pt x="0" y="1066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0" y="0"/>
            <a:ext cx="9144000" cy="1066800"/>
          </a:xfrm>
          <a:custGeom>
            <a:avLst/>
            <a:gdLst/>
            <a:ahLst/>
            <a:cxnLst/>
            <a:rect l="l" t="t" r="r" b="b"/>
            <a:pathLst>
              <a:path w="9144000" h="1066800">
                <a:moveTo>
                  <a:pt x="0" y="1066800"/>
                </a:moveTo>
                <a:lnTo>
                  <a:pt x="9144000" y="1066800"/>
                </a:lnTo>
                <a:lnTo>
                  <a:pt x="9144000" y="0"/>
                </a:lnTo>
                <a:lnTo>
                  <a:pt x="0" y="0"/>
                </a:lnTo>
                <a:lnTo>
                  <a:pt x="0" y="1066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193291" y="794001"/>
            <a:ext cx="7013447" cy="120243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223772" y="707148"/>
            <a:ext cx="6952475" cy="151179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1434211" y="808101"/>
            <a:ext cx="642620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50465" algn="l"/>
                <a:tab pos="3517265" algn="l"/>
                <a:tab pos="5955665" algn="l"/>
              </a:tabLst>
            </a:pPr>
            <a:r>
              <a:rPr dirty="0" sz="3600" b="0">
                <a:solidFill>
                  <a:srgbClr val="000099"/>
                </a:solidFill>
                <a:latin typeface="바탕"/>
                <a:cs typeface="바탕"/>
              </a:rPr>
              <a:t>운동처방을	위한	손목밴드형	생</a:t>
            </a:r>
            <a:endParaRPr sz="3600">
              <a:latin typeface="바탕"/>
              <a:cs typeface="바탕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891410" y="1356740"/>
            <a:ext cx="551180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36065" algn="l"/>
                <a:tab pos="2602865" algn="l"/>
                <a:tab pos="4584065" algn="l"/>
              </a:tabLst>
            </a:pPr>
            <a:r>
              <a:rPr dirty="0" sz="3600">
                <a:solidFill>
                  <a:srgbClr val="000099"/>
                </a:solidFill>
                <a:latin typeface="바탕"/>
                <a:cs typeface="바탕"/>
              </a:rPr>
              <a:t>체신호	센싱	디바이스	기술</a:t>
            </a:r>
            <a:endParaRPr sz="3600">
              <a:latin typeface="바탕"/>
              <a:cs typeface="바탕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953" y="2595676"/>
            <a:ext cx="9139033" cy="167639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972300" y="2781298"/>
            <a:ext cx="2136647" cy="149809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7001256" y="2740152"/>
            <a:ext cx="2142744" cy="166725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7125850" y="2757932"/>
            <a:ext cx="1863089" cy="14287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083310">
              <a:lnSpc>
                <a:spcPct val="100000"/>
              </a:lnSpc>
              <a:spcBef>
                <a:spcPts val="105"/>
              </a:spcBef>
            </a:pPr>
            <a:r>
              <a:rPr dirty="0" sz="2300">
                <a:solidFill>
                  <a:srgbClr val="ECECEC"/>
                </a:solidFill>
                <a:latin typeface="Arial Black"/>
                <a:cs typeface="Arial Black"/>
              </a:rPr>
              <a:t>ET</a:t>
            </a:r>
            <a:r>
              <a:rPr dirty="0" sz="2300" spc="-5">
                <a:solidFill>
                  <a:srgbClr val="ECECEC"/>
                </a:solidFill>
                <a:latin typeface="Arial Black"/>
                <a:cs typeface="Arial Black"/>
              </a:rPr>
              <a:t>R</a:t>
            </a:r>
            <a:r>
              <a:rPr dirty="0" sz="2300">
                <a:solidFill>
                  <a:srgbClr val="ECECEC"/>
                </a:solidFill>
                <a:latin typeface="Arial Black"/>
                <a:cs typeface="Arial Black"/>
              </a:rPr>
              <a:t>I</a:t>
            </a:r>
            <a:endParaRPr sz="2300">
              <a:latin typeface="Arial Black"/>
              <a:cs typeface="Arial Black"/>
            </a:endParaRPr>
          </a:p>
          <a:p>
            <a:pPr algn="r" marL="242570" marR="5080" indent="-230504">
              <a:lnSpc>
                <a:spcPct val="100000"/>
              </a:lnSpc>
            </a:pPr>
            <a:r>
              <a:rPr dirty="0" sz="2300" spc="-130">
                <a:solidFill>
                  <a:srgbClr val="ECECEC"/>
                </a:solidFill>
                <a:latin typeface="Arial Black"/>
                <a:cs typeface="Arial Black"/>
              </a:rPr>
              <a:t>T</a:t>
            </a:r>
            <a:r>
              <a:rPr dirty="0" sz="2300">
                <a:solidFill>
                  <a:srgbClr val="ECECEC"/>
                </a:solidFill>
                <a:latin typeface="Arial Black"/>
                <a:cs typeface="Arial Black"/>
              </a:rPr>
              <a:t>e</a:t>
            </a:r>
            <a:r>
              <a:rPr dirty="0" sz="2300" spc="-40">
                <a:solidFill>
                  <a:srgbClr val="ECECEC"/>
                </a:solidFill>
                <a:latin typeface="Arial Black"/>
                <a:cs typeface="Arial Black"/>
              </a:rPr>
              <a:t>c</a:t>
            </a:r>
            <a:r>
              <a:rPr dirty="0" sz="2300">
                <a:solidFill>
                  <a:srgbClr val="ECECEC"/>
                </a:solidFill>
                <a:latin typeface="Arial Black"/>
                <a:cs typeface="Arial Black"/>
              </a:rPr>
              <a:t>hnolo</a:t>
            </a:r>
            <a:r>
              <a:rPr dirty="0" sz="2300" spc="35">
                <a:solidFill>
                  <a:srgbClr val="ECECEC"/>
                </a:solidFill>
                <a:latin typeface="Arial Black"/>
                <a:cs typeface="Arial Black"/>
              </a:rPr>
              <a:t>g</a:t>
            </a:r>
            <a:r>
              <a:rPr dirty="0" sz="2300">
                <a:solidFill>
                  <a:srgbClr val="ECECEC"/>
                </a:solidFill>
                <a:latin typeface="Arial Black"/>
                <a:cs typeface="Arial Black"/>
              </a:rPr>
              <a:t>y  </a:t>
            </a:r>
            <a:r>
              <a:rPr dirty="0" sz="2300" spc="-5">
                <a:solidFill>
                  <a:srgbClr val="ECECEC"/>
                </a:solidFill>
                <a:latin typeface="Arial Black"/>
                <a:cs typeface="Arial Black"/>
              </a:rPr>
              <a:t>M</a:t>
            </a:r>
            <a:r>
              <a:rPr dirty="0" sz="2300">
                <a:solidFill>
                  <a:srgbClr val="ECECEC"/>
                </a:solidFill>
                <a:latin typeface="Arial Black"/>
                <a:cs typeface="Arial Black"/>
              </a:rPr>
              <a:t>a</a:t>
            </a:r>
            <a:r>
              <a:rPr dirty="0" sz="2300" spc="65">
                <a:solidFill>
                  <a:srgbClr val="ECECEC"/>
                </a:solidFill>
                <a:latin typeface="Arial Black"/>
                <a:cs typeface="Arial Black"/>
              </a:rPr>
              <a:t>r</a:t>
            </a:r>
            <a:r>
              <a:rPr dirty="0" sz="2300" spc="-85">
                <a:solidFill>
                  <a:srgbClr val="ECECEC"/>
                </a:solidFill>
                <a:latin typeface="Arial Black"/>
                <a:cs typeface="Arial Black"/>
              </a:rPr>
              <a:t>k</a:t>
            </a:r>
            <a:r>
              <a:rPr dirty="0" sz="2300">
                <a:solidFill>
                  <a:srgbClr val="ECECEC"/>
                </a:solidFill>
                <a:latin typeface="Arial Black"/>
                <a:cs typeface="Arial Black"/>
              </a:rPr>
              <a:t>e</a:t>
            </a:r>
            <a:r>
              <a:rPr dirty="0" sz="2300" spc="-5">
                <a:solidFill>
                  <a:srgbClr val="ECECEC"/>
                </a:solidFill>
                <a:latin typeface="Arial Black"/>
                <a:cs typeface="Arial Black"/>
              </a:rPr>
              <a:t>t</a:t>
            </a:r>
            <a:r>
              <a:rPr dirty="0" sz="2300">
                <a:solidFill>
                  <a:srgbClr val="ECECEC"/>
                </a:solidFill>
                <a:latin typeface="Arial Black"/>
                <a:cs typeface="Arial Black"/>
              </a:rPr>
              <a:t>ing  </a:t>
            </a:r>
            <a:r>
              <a:rPr dirty="0" sz="2300">
                <a:solidFill>
                  <a:srgbClr val="ECECEC"/>
                </a:solidFill>
                <a:latin typeface="Arial Black"/>
                <a:cs typeface="Arial Black"/>
              </a:rPr>
              <a:t>S</a:t>
            </a:r>
            <a:r>
              <a:rPr dirty="0" sz="2300" spc="-5">
                <a:solidFill>
                  <a:srgbClr val="ECECEC"/>
                </a:solidFill>
                <a:latin typeface="Arial Black"/>
                <a:cs typeface="Arial Black"/>
              </a:rPr>
              <a:t>t</a:t>
            </a:r>
            <a:r>
              <a:rPr dirty="0" sz="2300" spc="30">
                <a:solidFill>
                  <a:srgbClr val="ECECEC"/>
                </a:solidFill>
                <a:latin typeface="Arial Black"/>
                <a:cs typeface="Arial Black"/>
              </a:rPr>
              <a:t>r</a:t>
            </a:r>
            <a:r>
              <a:rPr dirty="0" sz="2300" spc="-40">
                <a:solidFill>
                  <a:srgbClr val="ECECEC"/>
                </a:solidFill>
                <a:latin typeface="Arial Black"/>
                <a:cs typeface="Arial Black"/>
              </a:rPr>
              <a:t>a</a:t>
            </a:r>
            <a:r>
              <a:rPr dirty="0" sz="2300" spc="-5">
                <a:solidFill>
                  <a:srgbClr val="ECECEC"/>
                </a:solidFill>
                <a:latin typeface="Arial Black"/>
                <a:cs typeface="Arial Black"/>
              </a:rPr>
              <a:t>t</a:t>
            </a:r>
            <a:r>
              <a:rPr dirty="0" sz="2300" spc="55">
                <a:solidFill>
                  <a:srgbClr val="ECECEC"/>
                </a:solidFill>
                <a:latin typeface="Arial Black"/>
                <a:cs typeface="Arial Black"/>
              </a:rPr>
              <a:t>e</a:t>
            </a:r>
            <a:r>
              <a:rPr dirty="0" sz="2300" spc="35">
                <a:solidFill>
                  <a:srgbClr val="ECECEC"/>
                </a:solidFill>
                <a:latin typeface="Arial Black"/>
                <a:cs typeface="Arial Black"/>
              </a:rPr>
              <a:t>g</a:t>
            </a:r>
            <a:r>
              <a:rPr dirty="0" sz="2300">
                <a:solidFill>
                  <a:srgbClr val="ECECEC"/>
                </a:solidFill>
                <a:latin typeface="Arial Black"/>
                <a:cs typeface="Arial Black"/>
              </a:rPr>
              <a:t>y</a:t>
            </a:r>
            <a:endParaRPr sz="2300">
              <a:latin typeface="Arial Black"/>
              <a:cs typeface="Arial Blac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4939" y="104950"/>
            <a:ext cx="2252980" cy="3149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900" spc="-345">
                <a:solidFill>
                  <a:srgbClr val="5F5F5F"/>
                </a:solidFill>
                <a:latin typeface="바탕"/>
                <a:cs typeface="바탕"/>
              </a:rPr>
              <a:t>IT </a:t>
            </a:r>
            <a:r>
              <a:rPr dirty="0" sz="1900" spc="-325">
                <a:solidFill>
                  <a:srgbClr val="5F5F5F"/>
                </a:solidFill>
                <a:latin typeface="바탕"/>
                <a:cs typeface="바탕"/>
              </a:rPr>
              <a:t>R&amp;D </a:t>
            </a:r>
            <a:r>
              <a:rPr dirty="0" sz="1900" spc="-90">
                <a:solidFill>
                  <a:srgbClr val="5F5F5F"/>
                </a:solidFill>
                <a:latin typeface="바탕"/>
                <a:cs typeface="바탕"/>
              </a:rPr>
              <a:t>Global</a:t>
            </a:r>
            <a:r>
              <a:rPr dirty="0" sz="1900" spc="-70">
                <a:solidFill>
                  <a:srgbClr val="5F5F5F"/>
                </a:solidFill>
                <a:latin typeface="바탕"/>
                <a:cs typeface="바탕"/>
              </a:rPr>
              <a:t> </a:t>
            </a:r>
            <a:r>
              <a:rPr dirty="0" sz="1900" spc="-95">
                <a:solidFill>
                  <a:srgbClr val="5F5F5F"/>
                </a:solidFill>
                <a:latin typeface="바탕"/>
                <a:cs typeface="바탕"/>
              </a:rPr>
              <a:t>Leader</a:t>
            </a:r>
            <a:endParaRPr sz="1900">
              <a:latin typeface="바탕"/>
              <a:cs typeface="바탕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409904" y="6083860"/>
            <a:ext cx="116205" cy="295275"/>
          </a:xfrm>
          <a:custGeom>
            <a:avLst/>
            <a:gdLst/>
            <a:ahLst/>
            <a:cxnLst/>
            <a:rect l="l" t="t" r="r" b="b"/>
            <a:pathLst>
              <a:path w="116204" h="295275">
                <a:moveTo>
                  <a:pt x="0" y="0"/>
                </a:moveTo>
                <a:lnTo>
                  <a:pt x="115732" y="0"/>
                </a:lnTo>
                <a:lnTo>
                  <a:pt x="115732" y="294799"/>
                </a:lnTo>
                <a:lnTo>
                  <a:pt x="0" y="294799"/>
                </a:lnTo>
                <a:lnTo>
                  <a:pt x="0" y="0"/>
                </a:lnTo>
                <a:close/>
              </a:path>
            </a:pathLst>
          </a:custGeom>
          <a:solidFill>
            <a:srgbClr val="0B408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468728" y="6114891"/>
            <a:ext cx="388620" cy="0"/>
          </a:xfrm>
          <a:custGeom>
            <a:avLst/>
            <a:gdLst/>
            <a:ahLst/>
            <a:cxnLst/>
            <a:rect l="l" t="t" r="r" b="b"/>
            <a:pathLst>
              <a:path w="388620" h="0">
                <a:moveTo>
                  <a:pt x="0" y="0"/>
                </a:moveTo>
                <a:lnTo>
                  <a:pt x="388043" y="0"/>
                </a:lnTo>
              </a:path>
            </a:pathLst>
          </a:custGeom>
          <a:ln w="62064">
            <a:solidFill>
              <a:srgbClr val="0B408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7643070" y="6082137"/>
            <a:ext cx="1187956" cy="29824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603182" y="6145923"/>
            <a:ext cx="117475" cy="233045"/>
          </a:xfrm>
          <a:custGeom>
            <a:avLst/>
            <a:gdLst/>
            <a:ahLst/>
            <a:cxnLst/>
            <a:rect l="l" t="t" r="r" b="b"/>
            <a:pathLst>
              <a:path w="117475" h="233045">
                <a:moveTo>
                  <a:pt x="117434" y="232735"/>
                </a:moveTo>
                <a:lnTo>
                  <a:pt x="0" y="232735"/>
                </a:lnTo>
                <a:lnTo>
                  <a:pt x="0" y="0"/>
                </a:lnTo>
                <a:lnTo>
                  <a:pt x="117434" y="0"/>
                </a:lnTo>
                <a:lnTo>
                  <a:pt x="117434" y="232735"/>
                </a:lnTo>
                <a:close/>
              </a:path>
            </a:pathLst>
          </a:custGeom>
          <a:solidFill>
            <a:srgbClr val="0B408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021117" y="6083858"/>
            <a:ext cx="377825" cy="295275"/>
          </a:xfrm>
          <a:custGeom>
            <a:avLst/>
            <a:gdLst/>
            <a:ahLst/>
            <a:cxnLst/>
            <a:rect l="l" t="t" r="r" b="b"/>
            <a:pathLst>
              <a:path w="377825" h="295275">
                <a:moveTo>
                  <a:pt x="377830" y="294799"/>
                </a:moveTo>
                <a:lnTo>
                  <a:pt x="54460" y="294799"/>
                </a:lnTo>
                <a:lnTo>
                  <a:pt x="44248" y="293077"/>
                </a:lnTo>
                <a:lnTo>
                  <a:pt x="8508" y="268940"/>
                </a:lnTo>
                <a:lnTo>
                  <a:pt x="0" y="249976"/>
                </a:lnTo>
                <a:lnTo>
                  <a:pt x="0" y="0"/>
                </a:lnTo>
                <a:lnTo>
                  <a:pt x="377830" y="0"/>
                </a:lnTo>
                <a:lnTo>
                  <a:pt x="377830" y="62064"/>
                </a:lnTo>
                <a:lnTo>
                  <a:pt x="115730" y="62064"/>
                </a:lnTo>
                <a:lnTo>
                  <a:pt x="115730" y="115507"/>
                </a:lnTo>
                <a:lnTo>
                  <a:pt x="377830" y="115507"/>
                </a:lnTo>
                <a:lnTo>
                  <a:pt x="377830" y="177570"/>
                </a:lnTo>
                <a:lnTo>
                  <a:pt x="115730" y="177570"/>
                </a:lnTo>
                <a:lnTo>
                  <a:pt x="115730" y="232735"/>
                </a:lnTo>
                <a:lnTo>
                  <a:pt x="377830" y="232735"/>
                </a:lnTo>
                <a:lnTo>
                  <a:pt x="377830" y="294799"/>
                </a:lnTo>
                <a:close/>
              </a:path>
            </a:pathLst>
          </a:custGeom>
          <a:solidFill>
            <a:srgbClr val="0B408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7069514" y="6240742"/>
            <a:ext cx="292735" cy="157480"/>
          </a:xfrm>
          <a:custGeom>
            <a:avLst/>
            <a:gdLst/>
            <a:ahLst/>
            <a:cxnLst/>
            <a:rect l="l" t="t" r="r" b="b"/>
            <a:pathLst>
              <a:path w="292734" h="157479">
                <a:moveTo>
                  <a:pt x="292734" y="156879"/>
                </a:moveTo>
                <a:lnTo>
                  <a:pt x="156578" y="156879"/>
                </a:lnTo>
                <a:lnTo>
                  <a:pt x="0" y="0"/>
                </a:lnTo>
                <a:lnTo>
                  <a:pt x="136155" y="0"/>
                </a:lnTo>
                <a:lnTo>
                  <a:pt x="292734" y="15687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6914636" y="6083858"/>
            <a:ext cx="408940" cy="295275"/>
          </a:xfrm>
          <a:custGeom>
            <a:avLst/>
            <a:gdLst/>
            <a:ahLst/>
            <a:cxnLst/>
            <a:rect l="l" t="t" r="r" b="b"/>
            <a:pathLst>
              <a:path w="408940" h="295275">
                <a:moveTo>
                  <a:pt x="115733" y="294799"/>
                </a:moveTo>
                <a:lnTo>
                  <a:pt x="0" y="294799"/>
                </a:lnTo>
                <a:lnTo>
                  <a:pt x="0" y="0"/>
                </a:lnTo>
                <a:lnTo>
                  <a:pt x="362514" y="0"/>
                </a:lnTo>
                <a:lnTo>
                  <a:pt x="374427" y="3447"/>
                </a:lnTo>
                <a:lnTo>
                  <a:pt x="403360" y="34481"/>
                </a:lnTo>
                <a:lnTo>
                  <a:pt x="408466" y="55168"/>
                </a:lnTo>
                <a:lnTo>
                  <a:pt x="408466" y="62064"/>
                </a:lnTo>
                <a:lnTo>
                  <a:pt x="115733" y="62064"/>
                </a:lnTo>
                <a:lnTo>
                  <a:pt x="115733" y="294799"/>
                </a:lnTo>
                <a:close/>
              </a:path>
              <a:path w="408940" h="295275">
                <a:moveTo>
                  <a:pt x="408466" y="156882"/>
                </a:moveTo>
                <a:lnTo>
                  <a:pt x="291032" y="156882"/>
                </a:lnTo>
                <a:lnTo>
                  <a:pt x="291032" y="62064"/>
                </a:lnTo>
                <a:lnTo>
                  <a:pt x="408466" y="62064"/>
                </a:lnTo>
                <a:lnTo>
                  <a:pt x="408466" y="156882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951737" y="2670106"/>
            <a:ext cx="0" cy="177800"/>
          </a:xfrm>
          <a:custGeom>
            <a:avLst/>
            <a:gdLst/>
            <a:ahLst/>
            <a:cxnLst/>
            <a:rect l="l" t="t" r="r" b="b"/>
            <a:pathLst>
              <a:path w="0" h="177800">
                <a:moveTo>
                  <a:pt x="0" y="0"/>
                </a:moveTo>
                <a:lnTo>
                  <a:pt x="0" y="177620"/>
                </a:lnTo>
              </a:path>
            </a:pathLst>
          </a:custGeom>
          <a:ln w="69822">
            <a:solidFill>
              <a:srgbClr val="0B408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47974" y="2688694"/>
            <a:ext cx="234315" cy="0"/>
          </a:xfrm>
          <a:custGeom>
            <a:avLst/>
            <a:gdLst/>
            <a:ahLst/>
            <a:cxnLst/>
            <a:rect l="l" t="t" r="r" b="b"/>
            <a:pathLst>
              <a:path w="234315" h="0">
                <a:moveTo>
                  <a:pt x="0" y="0"/>
                </a:moveTo>
                <a:lnTo>
                  <a:pt x="234112" y="0"/>
                </a:lnTo>
              </a:path>
            </a:pathLst>
          </a:custGeom>
          <a:ln w="37176">
            <a:solidFill>
              <a:srgbClr val="0B408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65031" y="2707282"/>
            <a:ext cx="0" cy="140970"/>
          </a:xfrm>
          <a:custGeom>
            <a:avLst/>
            <a:gdLst/>
            <a:ahLst/>
            <a:cxnLst/>
            <a:rect l="l" t="t" r="r" b="b"/>
            <a:pathLst>
              <a:path w="0" h="140969">
                <a:moveTo>
                  <a:pt x="0" y="0"/>
                </a:moveTo>
                <a:lnTo>
                  <a:pt x="0" y="140443"/>
                </a:lnTo>
              </a:path>
            </a:pathLst>
          </a:custGeom>
          <a:ln w="69823">
            <a:solidFill>
              <a:srgbClr val="0B408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77924" y="2670105"/>
            <a:ext cx="228978" cy="1776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616997" y="2670102"/>
            <a:ext cx="271077" cy="18898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808731" y="4832599"/>
            <a:ext cx="993647" cy="513587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494532" y="4832599"/>
            <a:ext cx="384047" cy="513587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570730" y="4832599"/>
            <a:ext cx="2680715" cy="513587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5943600" y="4832599"/>
            <a:ext cx="384047" cy="513587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2937329" y="4899977"/>
            <a:ext cx="316103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HY견고딕"/>
                <a:cs typeface="HY견고딕"/>
              </a:rPr>
              <a:t>신현순</a:t>
            </a:r>
            <a:r>
              <a:rPr dirty="0" sz="1800" spc="-25">
                <a:latin typeface="HY견고딕"/>
                <a:cs typeface="HY견고딕"/>
              </a:rPr>
              <a:t> </a:t>
            </a:r>
            <a:r>
              <a:rPr dirty="0" sz="1800" spc="-5">
                <a:latin typeface="HY견고딕"/>
                <a:cs typeface="HY견고딕"/>
              </a:rPr>
              <a:t>(hsshin@etri.re.kr)</a:t>
            </a:r>
            <a:endParaRPr sz="1800">
              <a:latin typeface="HY견고딕"/>
              <a:cs typeface="HY견고딕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5053583" y="6412991"/>
            <a:ext cx="1429511" cy="347471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6272783" y="6412991"/>
            <a:ext cx="274319" cy="347471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6336791" y="6412991"/>
            <a:ext cx="478535" cy="347471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6605016" y="6412991"/>
            <a:ext cx="972299" cy="347471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7367016" y="6412991"/>
            <a:ext cx="274319" cy="347471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7431023" y="6412991"/>
            <a:ext cx="819911" cy="347471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8040623" y="6412991"/>
            <a:ext cx="478523" cy="347471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8308847" y="6412991"/>
            <a:ext cx="667511" cy="347471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8766037" y="6412991"/>
            <a:ext cx="260603" cy="347471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5136557" y="6454266"/>
            <a:ext cx="37382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HY견고딕"/>
                <a:cs typeface="HY견고딕"/>
              </a:rPr>
              <a:t>초연결통신연구소/</a:t>
            </a:r>
            <a:r>
              <a:rPr dirty="0" sz="1200" spc="5">
                <a:latin typeface="HY견고딕"/>
                <a:cs typeface="HY견고딕"/>
              </a:rPr>
              <a:t>I</a:t>
            </a:r>
            <a:r>
              <a:rPr dirty="0" sz="1200">
                <a:latin typeface="HY견고딕"/>
                <a:cs typeface="HY견고딕"/>
              </a:rPr>
              <a:t>oT융합연구부/감성인식</a:t>
            </a:r>
            <a:r>
              <a:rPr dirty="0" sz="1200" spc="5">
                <a:latin typeface="HY견고딕"/>
                <a:cs typeface="HY견고딕"/>
              </a:rPr>
              <a:t>I</a:t>
            </a:r>
            <a:r>
              <a:rPr dirty="0" sz="1200">
                <a:latin typeface="HY견고딕"/>
                <a:cs typeface="HY견고딕"/>
              </a:rPr>
              <a:t>oT연구실</a:t>
            </a:r>
            <a:endParaRPr sz="1200">
              <a:latin typeface="HY견고딕"/>
              <a:cs typeface="HY견고딕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40892" y="6502892"/>
            <a:ext cx="0" cy="119380"/>
          </a:xfrm>
          <a:custGeom>
            <a:avLst/>
            <a:gdLst/>
            <a:ahLst/>
            <a:cxnLst/>
            <a:rect l="l" t="t" r="r" b="b"/>
            <a:pathLst>
              <a:path w="0" h="119379">
                <a:moveTo>
                  <a:pt x="0" y="0"/>
                </a:moveTo>
                <a:lnTo>
                  <a:pt x="0" y="118902"/>
                </a:lnTo>
              </a:path>
            </a:pathLst>
          </a:custGeom>
          <a:ln w="46548">
            <a:solidFill>
              <a:srgbClr val="0B408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38382" y="6515335"/>
            <a:ext cx="156210" cy="0"/>
          </a:xfrm>
          <a:custGeom>
            <a:avLst/>
            <a:gdLst/>
            <a:ahLst/>
            <a:cxnLst/>
            <a:rect l="l" t="t" r="r" b="b"/>
            <a:pathLst>
              <a:path w="156209" h="0">
                <a:moveTo>
                  <a:pt x="0" y="0"/>
                </a:moveTo>
                <a:lnTo>
                  <a:pt x="156074" y="0"/>
                </a:lnTo>
              </a:path>
            </a:pathLst>
          </a:custGeom>
          <a:ln w="24886">
            <a:solidFill>
              <a:srgbClr val="0B408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16419" y="6527778"/>
            <a:ext cx="0" cy="94615"/>
          </a:xfrm>
          <a:custGeom>
            <a:avLst/>
            <a:gdLst/>
            <a:ahLst/>
            <a:cxnLst/>
            <a:rect l="l" t="t" r="r" b="b"/>
            <a:pathLst>
              <a:path w="0" h="94615">
                <a:moveTo>
                  <a:pt x="0" y="0"/>
                </a:moveTo>
                <a:lnTo>
                  <a:pt x="0" y="94016"/>
                </a:lnTo>
              </a:path>
            </a:pathLst>
          </a:custGeom>
          <a:ln w="46548">
            <a:solidFill>
              <a:srgbClr val="0B408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8349" y="6502892"/>
            <a:ext cx="152651" cy="1189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17731" y="6502892"/>
            <a:ext cx="180718" cy="12650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83540" y="327310"/>
            <a:ext cx="2968625" cy="422275"/>
          </a:xfrm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265"/>
              </a:lnSpc>
            </a:pPr>
            <a:r>
              <a:rPr dirty="0" sz="2800" spc="-105">
                <a:solidFill>
                  <a:srgbClr val="4C4C4C"/>
                </a:solidFill>
                <a:latin typeface="HY견명조"/>
                <a:cs typeface="HY견명조"/>
              </a:rPr>
              <a:t>5</a:t>
            </a:r>
            <a:r>
              <a:rPr dirty="0" sz="2600" spc="-105" b="0">
                <a:solidFill>
                  <a:srgbClr val="4C4C4C"/>
                </a:solidFill>
                <a:latin typeface="바탕"/>
                <a:cs typeface="바탕"/>
              </a:rPr>
              <a:t>. </a:t>
            </a:r>
            <a:r>
              <a:rPr dirty="0" sz="2600" b="0">
                <a:solidFill>
                  <a:srgbClr val="4C4C4C"/>
                </a:solidFill>
                <a:latin typeface="바탕"/>
                <a:cs typeface="바탕"/>
              </a:rPr>
              <a:t>국내외 시장</a:t>
            </a:r>
            <a:r>
              <a:rPr dirty="0" sz="2600" spc="-10" b="0">
                <a:solidFill>
                  <a:srgbClr val="4C4C4C"/>
                </a:solidFill>
                <a:latin typeface="바탕"/>
                <a:cs typeface="바탕"/>
              </a:rPr>
              <a:t> </a:t>
            </a:r>
            <a:r>
              <a:rPr dirty="0" sz="2600" b="0">
                <a:solidFill>
                  <a:srgbClr val="4C4C4C"/>
                </a:solidFill>
                <a:latin typeface="바탕"/>
                <a:cs typeface="바탕"/>
              </a:rPr>
              <a:t>동향</a:t>
            </a:r>
            <a:endParaRPr sz="2600">
              <a:latin typeface="바탕"/>
              <a:cs typeface="바탕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986016" y="6387083"/>
            <a:ext cx="819911" cy="34747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7595616" y="6387083"/>
            <a:ext cx="478535" cy="34747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7863840" y="6387083"/>
            <a:ext cx="667511" cy="34747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8321030" y="6387083"/>
            <a:ext cx="260603" cy="34747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44094" y="1344728"/>
            <a:ext cx="8064498" cy="352742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689927" y="1993265"/>
            <a:ext cx="7566659" cy="16084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8450" marR="5080" indent="-28638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>
                <a:latin typeface="HY견고딕"/>
                <a:cs typeface="HY견고딕"/>
              </a:rPr>
              <a:t>국내 웰니스 </a:t>
            </a:r>
            <a:r>
              <a:rPr dirty="0" sz="1800" spc="-10">
                <a:latin typeface="HY견고딕"/>
                <a:cs typeface="HY견고딕"/>
              </a:rPr>
              <a:t>산업 </a:t>
            </a:r>
            <a:r>
              <a:rPr dirty="0" sz="1800">
                <a:latin typeface="HY견고딕"/>
                <a:cs typeface="HY견고딕"/>
              </a:rPr>
              <a:t>시장 규모는 약 75조 </a:t>
            </a:r>
            <a:r>
              <a:rPr dirty="0" sz="1800" spc="-5">
                <a:latin typeface="HY견고딕"/>
                <a:cs typeface="HY견고딕"/>
              </a:rPr>
              <a:t>9,802억 </a:t>
            </a:r>
            <a:r>
              <a:rPr dirty="0" sz="1800">
                <a:latin typeface="HY견고딕"/>
                <a:cs typeface="HY견고딕"/>
              </a:rPr>
              <a:t>원으로 </a:t>
            </a:r>
            <a:r>
              <a:rPr dirty="0" sz="1800" spc="-5">
                <a:latin typeface="HY견고딕"/>
                <a:cs typeface="HY견고딕"/>
              </a:rPr>
              <a:t>2009년 </a:t>
            </a:r>
            <a:r>
              <a:rPr dirty="0" sz="1800">
                <a:latin typeface="HY견고딕"/>
                <a:cs typeface="HY견고딕"/>
              </a:rPr>
              <a:t>GDP  대비 약 7% 규모로 높은 성장을 보이고 </a:t>
            </a:r>
            <a:r>
              <a:rPr dirty="0" sz="1800" spc="-5">
                <a:latin typeface="HY견고딕"/>
                <a:cs typeface="HY견고딕"/>
              </a:rPr>
              <a:t>있음</a:t>
            </a:r>
            <a:r>
              <a:rPr dirty="0" sz="1600" spc="-5">
                <a:latin typeface="HY견고딕"/>
                <a:cs typeface="HY견고딕"/>
              </a:rPr>
              <a:t>(정보통신산업진흥원,</a:t>
            </a:r>
            <a:r>
              <a:rPr dirty="0" sz="1600" spc="229">
                <a:latin typeface="HY견고딕"/>
                <a:cs typeface="HY견고딕"/>
              </a:rPr>
              <a:t> </a:t>
            </a:r>
            <a:r>
              <a:rPr dirty="0" sz="1600" spc="-5">
                <a:latin typeface="HY견고딕"/>
                <a:cs typeface="HY견고딕"/>
              </a:rPr>
              <a:t>2012)</a:t>
            </a:r>
            <a:endParaRPr sz="1600">
              <a:latin typeface="HY견고딕"/>
              <a:cs typeface="HY견고딕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1850">
              <a:latin typeface="Times New Roman"/>
              <a:cs typeface="Times New Roman"/>
            </a:endParaRPr>
          </a:p>
          <a:p>
            <a:pPr marL="299085" indent="-287020">
              <a:lnSpc>
                <a:spcPts val="215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>
                <a:latin typeface="HY견고딕"/>
                <a:cs typeface="HY견고딕"/>
              </a:rPr>
              <a:t>웰니스 산업은 연평균 9.4%의 높은 성장을 보이고</a:t>
            </a:r>
            <a:r>
              <a:rPr dirty="0" sz="1800" spc="-30">
                <a:latin typeface="HY견고딕"/>
                <a:cs typeface="HY견고딕"/>
              </a:rPr>
              <a:t> </a:t>
            </a:r>
            <a:r>
              <a:rPr dirty="0" sz="1800">
                <a:latin typeface="HY견고딕"/>
                <a:cs typeface="HY견고딕"/>
              </a:rPr>
              <a:t>있으며,</a:t>
            </a:r>
            <a:endParaRPr sz="1800">
              <a:latin typeface="HY견고딕"/>
              <a:cs typeface="HY견고딕"/>
            </a:endParaRPr>
          </a:p>
          <a:p>
            <a:pPr lvl="1" marL="553720" marR="97155" indent="-270510">
              <a:lnSpc>
                <a:spcPts val="1920"/>
              </a:lnSpc>
              <a:spcBef>
                <a:spcPts val="55"/>
              </a:spcBef>
              <a:buFont typeface="Wingdings"/>
              <a:buChar char=""/>
              <a:tabLst>
                <a:tab pos="553720" algn="l"/>
              </a:tabLst>
            </a:pPr>
            <a:r>
              <a:rPr dirty="0" sz="1600" spc="-5">
                <a:latin typeface="HY견고딕"/>
                <a:cs typeface="HY견고딕"/>
              </a:rPr>
              <a:t>종사자 수는 2009년 기준, 869,990명으로 조사되어, 향후 웰니스 산업이  확산될 경우 일자리 창출에 상당한 기여</a:t>
            </a:r>
            <a:r>
              <a:rPr dirty="0" sz="1600" spc="80">
                <a:latin typeface="HY견고딕"/>
                <a:cs typeface="HY견고딕"/>
              </a:rPr>
              <a:t> </a:t>
            </a:r>
            <a:r>
              <a:rPr dirty="0" sz="1600" spc="-5">
                <a:latin typeface="HY견고딕"/>
                <a:cs typeface="HY견고딕"/>
              </a:rPr>
              <a:t>예상</a:t>
            </a:r>
            <a:endParaRPr sz="1600">
              <a:latin typeface="HY견고딕"/>
              <a:cs typeface="HY견고딕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70"/>
              </a:lnSpc>
            </a:pPr>
            <a:r>
              <a:rPr dirty="0"/>
              <a:t>감성인식</a:t>
            </a:r>
            <a:r>
              <a:rPr dirty="0" spc="5"/>
              <a:t>I</a:t>
            </a:r>
            <a:r>
              <a:rPr dirty="0"/>
              <a:t>oT연구실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70"/>
              </a:lnSpc>
            </a:pPr>
            <a:r>
              <a:rPr dirty="0" spc="-5"/>
              <a:t>Proprietary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8787383" y="6463640"/>
            <a:ext cx="255904" cy="203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585"/>
              </a:lnSpc>
            </a:pPr>
            <a:fld id="{81D60167-4931-47E6-BA6A-407CBD079E47}" type="slidenum">
              <a:rPr dirty="0" sz="1400" spc="15" b="1">
                <a:latin typeface="굴림"/>
                <a:cs typeface="굴림"/>
              </a:rPr>
              <a:t>10</a:t>
            </a:fld>
            <a:endParaRPr sz="1400">
              <a:latin typeface="굴림"/>
              <a:cs typeface="굴림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06" y="2641"/>
            <a:ext cx="9140493" cy="9905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8876541" y="155507"/>
            <a:ext cx="0" cy="177800"/>
          </a:xfrm>
          <a:custGeom>
            <a:avLst/>
            <a:gdLst/>
            <a:ahLst/>
            <a:cxnLst/>
            <a:rect l="l" t="t" r="r" b="b"/>
            <a:pathLst>
              <a:path w="0" h="177800">
                <a:moveTo>
                  <a:pt x="0" y="0"/>
                </a:moveTo>
                <a:lnTo>
                  <a:pt x="0" y="177620"/>
                </a:lnTo>
              </a:path>
            </a:pathLst>
          </a:custGeom>
          <a:ln w="69822">
            <a:solidFill>
              <a:srgbClr val="0B408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272779" y="174093"/>
            <a:ext cx="234315" cy="0"/>
          </a:xfrm>
          <a:custGeom>
            <a:avLst/>
            <a:gdLst/>
            <a:ahLst/>
            <a:cxnLst/>
            <a:rect l="l" t="t" r="r" b="b"/>
            <a:pathLst>
              <a:path w="234315" h="0">
                <a:moveTo>
                  <a:pt x="0" y="0"/>
                </a:moveTo>
                <a:lnTo>
                  <a:pt x="234113" y="0"/>
                </a:lnTo>
              </a:path>
            </a:pathLst>
          </a:custGeom>
          <a:ln w="37176">
            <a:solidFill>
              <a:srgbClr val="0B408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389835" y="192681"/>
            <a:ext cx="0" cy="140970"/>
          </a:xfrm>
          <a:custGeom>
            <a:avLst/>
            <a:gdLst/>
            <a:ahLst/>
            <a:cxnLst/>
            <a:rect l="l" t="t" r="r" b="b"/>
            <a:pathLst>
              <a:path w="0" h="140970">
                <a:moveTo>
                  <a:pt x="0" y="0"/>
                </a:moveTo>
                <a:lnTo>
                  <a:pt x="0" y="140442"/>
                </a:lnTo>
              </a:path>
            </a:pathLst>
          </a:custGeom>
          <a:ln w="69823">
            <a:solidFill>
              <a:srgbClr val="0B408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002732" y="155502"/>
            <a:ext cx="228978" cy="1776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541813" y="155498"/>
            <a:ext cx="271073" cy="1889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8349" y="6502892"/>
            <a:ext cx="152651" cy="11890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817731" y="6502892"/>
            <a:ext cx="180718" cy="12650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158239" y="6472671"/>
            <a:ext cx="7589520" cy="182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35"/>
              </a:lnSpc>
              <a:tabLst>
                <a:tab pos="5030470" algn="l"/>
              </a:tabLst>
            </a:pPr>
            <a:r>
              <a:rPr dirty="0" baseline="9259" sz="1800" spc="-7">
                <a:latin typeface="바탕"/>
                <a:cs typeface="바탕"/>
              </a:rPr>
              <a:t>Proprietary	</a:t>
            </a:r>
            <a:r>
              <a:rPr dirty="0" sz="1400" spc="5" b="1">
                <a:latin typeface="굴림"/>
                <a:cs typeface="굴림"/>
              </a:rPr>
              <a:t>ETRI </a:t>
            </a:r>
            <a:r>
              <a:rPr dirty="0" sz="1400" b="1">
                <a:latin typeface="굴림"/>
                <a:cs typeface="굴림"/>
              </a:rPr>
              <a:t>OOO연구소(단, </a:t>
            </a:r>
            <a:r>
              <a:rPr dirty="0" sz="1400" spc="10" b="1">
                <a:latin typeface="굴림"/>
                <a:cs typeface="굴림"/>
              </a:rPr>
              <a:t>본부)명</a:t>
            </a:r>
            <a:r>
              <a:rPr dirty="0" sz="1400" spc="-280" b="1">
                <a:latin typeface="굴림"/>
                <a:cs typeface="굴림"/>
              </a:rPr>
              <a:t> </a:t>
            </a:r>
            <a:r>
              <a:rPr dirty="0" sz="1400" spc="10" b="1">
                <a:latin typeface="굴림"/>
                <a:cs typeface="굴림"/>
              </a:rPr>
              <a:t>11</a:t>
            </a:r>
            <a:endParaRPr sz="1400">
              <a:latin typeface="굴림"/>
              <a:cs typeface="굴림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350007" y="2089403"/>
            <a:ext cx="4575047" cy="358292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288082" y="2027732"/>
            <a:ext cx="4571994" cy="357980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2353182" y="1385061"/>
            <a:ext cx="2073275" cy="49784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3100" spc="-5" b="0">
                <a:latin typeface="바탕"/>
                <a:cs typeface="바탕"/>
              </a:rPr>
              <a:t>감사합니다</a:t>
            </a:r>
            <a:r>
              <a:rPr dirty="0" sz="3100" spc="-265" b="0">
                <a:latin typeface="바탕"/>
                <a:cs typeface="바탕"/>
              </a:rPr>
              <a:t>.</a:t>
            </a:r>
            <a:endParaRPr sz="3100">
              <a:latin typeface="바탕"/>
              <a:cs typeface="바탕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0" y="6400800"/>
            <a:ext cx="9144000" cy="304800"/>
          </a:xfrm>
          <a:custGeom>
            <a:avLst/>
            <a:gdLst/>
            <a:ahLst/>
            <a:cxnLst/>
            <a:rect l="l" t="t" r="r" b="b"/>
            <a:pathLst>
              <a:path w="9144000" h="304800">
                <a:moveTo>
                  <a:pt x="0" y="304800"/>
                </a:moveTo>
                <a:lnTo>
                  <a:pt x="9144000" y="304800"/>
                </a:lnTo>
                <a:lnTo>
                  <a:pt x="91440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CE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612140" y="5661805"/>
            <a:ext cx="7339330" cy="1022985"/>
          </a:xfrm>
          <a:prstGeom prst="rect">
            <a:avLst/>
          </a:prstGeom>
        </p:spPr>
        <p:txBody>
          <a:bodyPr wrap="square" lIns="0" tIns="93980" rIns="0" bIns="0" rtlCol="0" vert="horz">
            <a:spAutoFit/>
          </a:bodyPr>
          <a:lstStyle/>
          <a:p>
            <a:pPr algn="r" marR="1033780">
              <a:lnSpc>
                <a:spcPct val="100000"/>
              </a:lnSpc>
              <a:spcBef>
                <a:spcPts val="740"/>
              </a:spcBef>
            </a:pPr>
            <a:r>
              <a:rPr dirty="0" sz="1500" spc="20" b="1">
                <a:solidFill>
                  <a:srgbClr val="3333CC"/>
                </a:solidFill>
                <a:latin typeface="Arial"/>
                <a:cs typeface="Arial"/>
                <a:hlinkClick r:id="rId9"/>
              </a:rPr>
              <a:t>w</a:t>
            </a:r>
            <a:r>
              <a:rPr dirty="0" sz="1500" spc="5" b="1">
                <a:solidFill>
                  <a:srgbClr val="3333CC"/>
                </a:solidFill>
                <a:latin typeface="Arial"/>
                <a:cs typeface="Arial"/>
                <a:hlinkClick r:id="rId9"/>
              </a:rPr>
              <a:t>w</a:t>
            </a:r>
            <a:r>
              <a:rPr dirty="0" sz="1500" spc="-65" b="1">
                <a:solidFill>
                  <a:srgbClr val="3333CC"/>
                </a:solidFill>
                <a:latin typeface="Arial"/>
                <a:cs typeface="Arial"/>
                <a:hlinkClick r:id="rId9"/>
              </a:rPr>
              <a:t>w</a:t>
            </a:r>
            <a:r>
              <a:rPr dirty="0" sz="1500" spc="-10" b="1">
                <a:solidFill>
                  <a:srgbClr val="3333CC"/>
                </a:solidFill>
                <a:latin typeface="Arial"/>
                <a:cs typeface="Arial"/>
                <a:hlinkClick r:id="rId9"/>
              </a:rPr>
              <a:t>.</a:t>
            </a:r>
            <a:r>
              <a:rPr dirty="0" sz="1500" spc="5" b="1">
                <a:solidFill>
                  <a:srgbClr val="3333CC"/>
                </a:solidFill>
                <a:latin typeface="Arial"/>
                <a:cs typeface="Arial"/>
                <a:hlinkClick r:id="rId9"/>
              </a:rPr>
              <a:t>e</a:t>
            </a:r>
            <a:r>
              <a:rPr dirty="0" sz="1500" b="1">
                <a:solidFill>
                  <a:srgbClr val="3333CC"/>
                </a:solidFill>
                <a:latin typeface="Arial"/>
                <a:cs typeface="Arial"/>
                <a:hlinkClick r:id="rId9"/>
              </a:rPr>
              <a:t>t</a:t>
            </a:r>
            <a:r>
              <a:rPr dirty="0" sz="1500" spc="-5" b="1">
                <a:solidFill>
                  <a:srgbClr val="3333CC"/>
                </a:solidFill>
                <a:latin typeface="Arial"/>
                <a:cs typeface="Arial"/>
                <a:hlinkClick r:id="rId9"/>
              </a:rPr>
              <a:t>r</a:t>
            </a:r>
            <a:r>
              <a:rPr dirty="0" sz="1500" spc="-10" b="1">
                <a:solidFill>
                  <a:srgbClr val="3333CC"/>
                </a:solidFill>
                <a:latin typeface="Arial"/>
                <a:cs typeface="Arial"/>
                <a:hlinkClick r:id="rId9"/>
              </a:rPr>
              <a:t>i</a:t>
            </a:r>
            <a:r>
              <a:rPr dirty="0" sz="1500" b="1">
                <a:solidFill>
                  <a:srgbClr val="3333CC"/>
                </a:solidFill>
                <a:latin typeface="Arial"/>
                <a:cs typeface="Arial"/>
                <a:hlinkClick r:id="rId9"/>
              </a:rPr>
              <a:t>.</a:t>
            </a:r>
            <a:r>
              <a:rPr dirty="0" sz="1500" spc="-15" b="1">
                <a:solidFill>
                  <a:srgbClr val="3333CC"/>
                </a:solidFill>
                <a:latin typeface="Arial"/>
                <a:cs typeface="Arial"/>
                <a:hlinkClick r:id="rId9"/>
              </a:rPr>
              <a:t>r</a:t>
            </a:r>
            <a:r>
              <a:rPr dirty="0" sz="1500" b="1">
                <a:solidFill>
                  <a:srgbClr val="3333CC"/>
                </a:solidFill>
                <a:latin typeface="Arial"/>
                <a:cs typeface="Arial"/>
                <a:hlinkClick r:id="rId9"/>
              </a:rPr>
              <a:t>e</a:t>
            </a:r>
            <a:r>
              <a:rPr dirty="0" sz="1500" b="1">
                <a:solidFill>
                  <a:srgbClr val="3333CC"/>
                </a:solidFill>
                <a:latin typeface="Arial"/>
                <a:cs typeface="Arial"/>
                <a:hlinkClick r:id="rId9"/>
              </a:rPr>
              <a:t>.</a:t>
            </a:r>
            <a:r>
              <a:rPr dirty="0" sz="1500" spc="-15" b="1">
                <a:solidFill>
                  <a:srgbClr val="3333CC"/>
                </a:solidFill>
                <a:latin typeface="Arial"/>
                <a:cs typeface="Arial"/>
                <a:hlinkClick r:id="rId9"/>
              </a:rPr>
              <a:t>k</a:t>
            </a:r>
            <a:r>
              <a:rPr dirty="0" sz="1500" spc="-5" b="1">
                <a:solidFill>
                  <a:srgbClr val="3333CC"/>
                </a:solidFill>
                <a:latin typeface="Arial"/>
                <a:cs typeface="Arial"/>
                <a:hlinkClick r:id="rId9"/>
              </a:rPr>
              <a:t>r</a:t>
            </a:r>
            <a:endParaRPr sz="1500">
              <a:latin typeface="Arial"/>
              <a:cs typeface="Arial"/>
            </a:endParaRPr>
          </a:p>
          <a:p>
            <a:pPr algn="ctr" marR="635">
              <a:lnSpc>
                <a:spcPct val="100000"/>
              </a:lnSpc>
              <a:spcBef>
                <a:spcPts val="680"/>
              </a:spcBef>
              <a:tabLst>
                <a:tab pos="2401570" algn="l"/>
              </a:tabLst>
            </a:pPr>
            <a:r>
              <a:rPr dirty="0" sz="1600" spc="25" b="1">
                <a:latin typeface="굴림"/>
                <a:cs typeface="굴림"/>
              </a:rPr>
              <a:t>※ </a:t>
            </a:r>
            <a:r>
              <a:rPr dirty="0" sz="1600" spc="15" b="1">
                <a:latin typeface="굴림"/>
                <a:cs typeface="굴림"/>
              </a:rPr>
              <a:t>하단의</a:t>
            </a:r>
            <a:r>
              <a:rPr dirty="0" sz="1600" spc="-90" b="1">
                <a:latin typeface="굴림"/>
                <a:cs typeface="굴림"/>
              </a:rPr>
              <a:t> </a:t>
            </a:r>
            <a:r>
              <a:rPr dirty="0" sz="1600" spc="15" b="1">
                <a:latin typeface="굴림"/>
                <a:cs typeface="굴림"/>
              </a:rPr>
              <a:t>문의처</a:t>
            </a:r>
            <a:r>
              <a:rPr dirty="0" sz="1600" spc="-35" b="1">
                <a:latin typeface="굴림"/>
                <a:cs typeface="굴림"/>
              </a:rPr>
              <a:t> </a:t>
            </a:r>
            <a:r>
              <a:rPr dirty="0" sz="1600" spc="10" b="1">
                <a:latin typeface="굴림"/>
                <a:cs typeface="굴림"/>
              </a:rPr>
              <a:t>소개후,	</a:t>
            </a:r>
            <a:r>
              <a:rPr dirty="0" sz="1600" spc="15" b="1">
                <a:latin typeface="굴림"/>
                <a:cs typeface="굴림"/>
              </a:rPr>
              <a:t>발표후</a:t>
            </a:r>
            <a:r>
              <a:rPr dirty="0" sz="1600" spc="-50" b="1">
                <a:latin typeface="굴림"/>
                <a:cs typeface="굴림"/>
              </a:rPr>
              <a:t> </a:t>
            </a:r>
            <a:r>
              <a:rPr dirty="0" sz="1600" spc="10" b="1">
                <a:latin typeface="굴림"/>
                <a:cs typeface="굴림"/>
              </a:rPr>
              <a:t>개별기술</a:t>
            </a:r>
            <a:r>
              <a:rPr dirty="0" sz="1600" spc="-65" b="1">
                <a:latin typeface="굴림"/>
                <a:cs typeface="굴림"/>
              </a:rPr>
              <a:t> </a:t>
            </a:r>
            <a:r>
              <a:rPr dirty="0" sz="1600" spc="15" b="1">
                <a:latin typeface="굴림"/>
                <a:cs typeface="굴림"/>
              </a:rPr>
              <a:t>상담이</a:t>
            </a:r>
            <a:r>
              <a:rPr dirty="0" sz="1600" spc="-40" b="1">
                <a:latin typeface="굴림"/>
                <a:cs typeface="굴림"/>
              </a:rPr>
              <a:t> </a:t>
            </a:r>
            <a:r>
              <a:rPr dirty="0" sz="1600" spc="10" b="1">
                <a:latin typeface="굴림"/>
                <a:cs typeface="굴림"/>
              </a:rPr>
              <a:t>가능함을</a:t>
            </a:r>
            <a:r>
              <a:rPr dirty="0" sz="1600" spc="-50" b="1">
                <a:latin typeface="굴림"/>
                <a:cs typeface="굴림"/>
              </a:rPr>
              <a:t> </a:t>
            </a:r>
            <a:r>
              <a:rPr dirty="0" sz="1600" spc="15" b="1">
                <a:latin typeface="굴림"/>
                <a:cs typeface="굴림"/>
              </a:rPr>
              <a:t>다시</a:t>
            </a:r>
            <a:r>
              <a:rPr dirty="0" sz="1600" spc="-40" b="1">
                <a:latin typeface="굴림"/>
                <a:cs typeface="굴림"/>
              </a:rPr>
              <a:t> </a:t>
            </a:r>
            <a:r>
              <a:rPr dirty="0" sz="1600" spc="25" b="1">
                <a:latin typeface="굴림"/>
                <a:cs typeface="굴림"/>
              </a:rPr>
              <a:t>한</a:t>
            </a:r>
            <a:r>
              <a:rPr dirty="0" sz="1600" spc="-25" b="1">
                <a:latin typeface="굴림"/>
                <a:cs typeface="굴림"/>
              </a:rPr>
              <a:t> </a:t>
            </a:r>
            <a:r>
              <a:rPr dirty="0" sz="1600" spc="25" b="1">
                <a:latin typeface="굴림"/>
                <a:cs typeface="굴림"/>
              </a:rPr>
              <a:t>번</a:t>
            </a:r>
            <a:r>
              <a:rPr dirty="0" sz="1600" spc="-30" b="1">
                <a:latin typeface="굴림"/>
                <a:cs typeface="굴림"/>
              </a:rPr>
              <a:t> </a:t>
            </a:r>
            <a:r>
              <a:rPr dirty="0" sz="1600" spc="15" b="1">
                <a:latin typeface="굴림"/>
                <a:cs typeface="굴림"/>
              </a:rPr>
              <a:t>안내함</a:t>
            </a:r>
            <a:endParaRPr sz="1600">
              <a:latin typeface="굴림"/>
              <a:cs typeface="굴림"/>
            </a:endParaRPr>
          </a:p>
          <a:p>
            <a:pPr algn="ctr">
              <a:lnSpc>
                <a:spcPct val="100000"/>
              </a:lnSpc>
              <a:spcBef>
                <a:spcPts val="890"/>
              </a:spcBef>
            </a:pPr>
            <a:r>
              <a:rPr dirty="0" sz="1600" spc="20" b="1">
                <a:solidFill>
                  <a:srgbClr val="000099"/>
                </a:solidFill>
                <a:latin typeface="굴림"/>
                <a:cs typeface="굴림"/>
              </a:rPr>
              <a:t>♣ </a:t>
            </a:r>
            <a:r>
              <a:rPr dirty="0" sz="1600" spc="15" b="1">
                <a:solidFill>
                  <a:srgbClr val="000099"/>
                </a:solidFill>
                <a:latin typeface="굴림"/>
                <a:cs typeface="굴림"/>
              </a:rPr>
              <a:t>연락처 </a:t>
            </a:r>
            <a:r>
              <a:rPr dirty="0" sz="1600" spc="5" b="1">
                <a:solidFill>
                  <a:srgbClr val="000099"/>
                </a:solidFill>
                <a:latin typeface="굴림"/>
                <a:cs typeface="굴림"/>
              </a:rPr>
              <a:t>: 감성인식IoT연구실 , </a:t>
            </a:r>
            <a:r>
              <a:rPr dirty="0" sz="1600" spc="15" b="1">
                <a:solidFill>
                  <a:srgbClr val="000099"/>
                </a:solidFill>
                <a:latin typeface="굴림"/>
                <a:cs typeface="굴림"/>
              </a:rPr>
              <a:t>신현순 실장 </a:t>
            </a:r>
            <a:r>
              <a:rPr dirty="0" sz="1600" spc="-5" b="1">
                <a:solidFill>
                  <a:srgbClr val="000099"/>
                </a:solidFill>
                <a:latin typeface="굴림"/>
                <a:cs typeface="굴림"/>
              </a:rPr>
              <a:t>(042-860-6338,</a:t>
            </a:r>
            <a:r>
              <a:rPr dirty="0" sz="1600" spc="-355" b="1">
                <a:solidFill>
                  <a:srgbClr val="000099"/>
                </a:solidFill>
                <a:latin typeface="굴림"/>
                <a:cs typeface="굴림"/>
              </a:rPr>
              <a:t> </a:t>
            </a:r>
            <a:r>
              <a:rPr dirty="0" sz="1600" b="1">
                <a:solidFill>
                  <a:srgbClr val="000099"/>
                </a:solidFill>
                <a:latin typeface="굴림"/>
                <a:cs typeface="굴림"/>
              </a:rPr>
              <a:t>hsshin@etri.re.kr)</a:t>
            </a:r>
            <a:endParaRPr sz="1600">
              <a:latin typeface="굴림"/>
              <a:cs typeface="굴림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40892" y="6502892"/>
            <a:ext cx="0" cy="119380"/>
          </a:xfrm>
          <a:custGeom>
            <a:avLst/>
            <a:gdLst/>
            <a:ahLst/>
            <a:cxnLst/>
            <a:rect l="l" t="t" r="r" b="b"/>
            <a:pathLst>
              <a:path w="0" h="119379">
                <a:moveTo>
                  <a:pt x="0" y="0"/>
                </a:moveTo>
                <a:lnTo>
                  <a:pt x="0" y="118902"/>
                </a:lnTo>
              </a:path>
            </a:pathLst>
          </a:custGeom>
          <a:ln w="46548">
            <a:solidFill>
              <a:srgbClr val="0B408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38382" y="6515335"/>
            <a:ext cx="156210" cy="0"/>
          </a:xfrm>
          <a:custGeom>
            <a:avLst/>
            <a:gdLst/>
            <a:ahLst/>
            <a:cxnLst/>
            <a:rect l="l" t="t" r="r" b="b"/>
            <a:pathLst>
              <a:path w="156209" h="0">
                <a:moveTo>
                  <a:pt x="0" y="0"/>
                </a:moveTo>
                <a:lnTo>
                  <a:pt x="156074" y="0"/>
                </a:lnTo>
              </a:path>
            </a:pathLst>
          </a:custGeom>
          <a:ln w="24886">
            <a:solidFill>
              <a:srgbClr val="0B408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16419" y="6527778"/>
            <a:ext cx="0" cy="94615"/>
          </a:xfrm>
          <a:custGeom>
            <a:avLst/>
            <a:gdLst/>
            <a:ahLst/>
            <a:cxnLst/>
            <a:rect l="l" t="t" r="r" b="b"/>
            <a:pathLst>
              <a:path w="0" h="94615">
                <a:moveTo>
                  <a:pt x="0" y="0"/>
                </a:moveTo>
                <a:lnTo>
                  <a:pt x="0" y="94016"/>
                </a:lnTo>
              </a:path>
            </a:pathLst>
          </a:custGeom>
          <a:ln w="46548">
            <a:solidFill>
              <a:srgbClr val="0B408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8349" y="6502892"/>
            <a:ext cx="152651" cy="1189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17731" y="6502892"/>
            <a:ext cx="180718" cy="12650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384" y="4763"/>
            <a:ext cx="9138615" cy="24479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143000" y="1523994"/>
            <a:ext cx="5715000" cy="4119879"/>
          </a:xfrm>
          <a:custGeom>
            <a:avLst/>
            <a:gdLst/>
            <a:ahLst/>
            <a:cxnLst/>
            <a:rect l="l" t="t" r="r" b="b"/>
            <a:pathLst>
              <a:path w="5715000" h="4119879">
                <a:moveTo>
                  <a:pt x="5515114" y="0"/>
                </a:moveTo>
                <a:lnTo>
                  <a:pt x="199885" y="0"/>
                </a:lnTo>
                <a:lnTo>
                  <a:pt x="154051" y="5279"/>
                </a:lnTo>
                <a:lnTo>
                  <a:pt x="111977" y="20317"/>
                </a:lnTo>
                <a:lnTo>
                  <a:pt x="74864" y="43914"/>
                </a:lnTo>
                <a:lnTo>
                  <a:pt x="43910" y="74869"/>
                </a:lnTo>
                <a:lnTo>
                  <a:pt x="20315" y="111983"/>
                </a:lnTo>
                <a:lnTo>
                  <a:pt x="5278" y="154055"/>
                </a:lnTo>
                <a:lnTo>
                  <a:pt x="0" y="199885"/>
                </a:lnTo>
                <a:lnTo>
                  <a:pt x="0" y="3919689"/>
                </a:lnTo>
                <a:lnTo>
                  <a:pt x="5278" y="3965519"/>
                </a:lnTo>
                <a:lnTo>
                  <a:pt x="20315" y="4007589"/>
                </a:lnTo>
                <a:lnTo>
                  <a:pt x="43910" y="4044700"/>
                </a:lnTo>
                <a:lnTo>
                  <a:pt x="74864" y="4075653"/>
                </a:lnTo>
                <a:lnTo>
                  <a:pt x="111977" y="4099247"/>
                </a:lnTo>
                <a:lnTo>
                  <a:pt x="154051" y="4114283"/>
                </a:lnTo>
                <a:lnTo>
                  <a:pt x="199885" y="4119562"/>
                </a:lnTo>
                <a:lnTo>
                  <a:pt x="5515114" y="4119562"/>
                </a:lnTo>
                <a:lnTo>
                  <a:pt x="5560948" y="4114283"/>
                </a:lnTo>
                <a:lnTo>
                  <a:pt x="5603022" y="4099247"/>
                </a:lnTo>
                <a:lnTo>
                  <a:pt x="5640135" y="4075653"/>
                </a:lnTo>
                <a:lnTo>
                  <a:pt x="5671089" y="4044700"/>
                </a:lnTo>
                <a:lnTo>
                  <a:pt x="5694684" y="4007589"/>
                </a:lnTo>
                <a:lnTo>
                  <a:pt x="5709721" y="3965519"/>
                </a:lnTo>
                <a:lnTo>
                  <a:pt x="5715000" y="3919689"/>
                </a:lnTo>
                <a:lnTo>
                  <a:pt x="5715000" y="199885"/>
                </a:lnTo>
                <a:lnTo>
                  <a:pt x="5709721" y="154055"/>
                </a:lnTo>
                <a:lnTo>
                  <a:pt x="5694684" y="111983"/>
                </a:lnTo>
                <a:lnTo>
                  <a:pt x="5671089" y="74869"/>
                </a:lnTo>
                <a:lnTo>
                  <a:pt x="5640135" y="43914"/>
                </a:lnTo>
                <a:lnTo>
                  <a:pt x="5603022" y="20317"/>
                </a:lnTo>
                <a:lnTo>
                  <a:pt x="5560948" y="5279"/>
                </a:lnTo>
                <a:lnTo>
                  <a:pt x="551511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143000" y="1523994"/>
            <a:ext cx="5715000" cy="4119879"/>
          </a:xfrm>
          <a:custGeom>
            <a:avLst/>
            <a:gdLst/>
            <a:ahLst/>
            <a:cxnLst/>
            <a:rect l="l" t="t" r="r" b="b"/>
            <a:pathLst>
              <a:path w="5715000" h="4119879">
                <a:moveTo>
                  <a:pt x="0" y="199885"/>
                </a:moveTo>
                <a:lnTo>
                  <a:pt x="5278" y="154055"/>
                </a:lnTo>
                <a:lnTo>
                  <a:pt x="20315" y="111983"/>
                </a:lnTo>
                <a:lnTo>
                  <a:pt x="43910" y="74869"/>
                </a:lnTo>
                <a:lnTo>
                  <a:pt x="74864" y="43914"/>
                </a:lnTo>
                <a:lnTo>
                  <a:pt x="111977" y="20317"/>
                </a:lnTo>
                <a:lnTo>
                  <a:pt x="154051" y="5279"/>
                </a:lnTo>
                <a:lnTo>
                  <a:pt x="199885" y="0"/>
                </a:lnTo>
                <a:lnTo>
                  <a:pt x="5515114" y="0"/>
                </a:lnTo>
                <a:lnTo>
                  <a:pt x="5560948" y="5279"/>
                </a:lnTo>
                <a:lnTo>
                  <a:pt x="5603022" y="20317"/>
                </a:lnTo>
                <a:lnTo>
                  <a:pt x="5640135" y="43914"/>
                </a:lnTo>
                <a:lnTo>
                  <a:pt x="5671089" y="74869"/>
                </a:lnTo>
                <a:lnTo>
                  <a:pt x="5694684" y="111983"/>
                </a:lnTo>
                <a:lnTo>
                  <a:pt x="5709721" y="154055"/>
                </a:lnTo>
                <a:lnTo>
                  <a:pt x="5715000" y="199885"/>
                </a:lnTo>
                <a:lnTo>
                  <a:pt x="5715000" y="3919689"/>
                </a:lnTo>
                <a:lnTo>
                  <a:pt x="5709721" y="3965519"/>
                </a:lnTo>
                <a:lnTo>
                  <a:pt x="5694684" y="4007589"/>
                </a:lnTo>
                <a:lnTo>
                  <a:pt x="5671089" y="4044700"/>
                </a:lnTo>
                <a:lnTo>
                  <a:pt x="5640135" y="4075653"/>
                </a:lnTo>
                <a:lnTo>
                  <a:pt x="5603022" y="4099247"/>
                </a:lnTo>
                <a:lnTo>
                  <a:pt x="5560948" y="4114283"/>
                </a:lnTo>
                <a:lnTo>
                  <a:pt x="5515114" y="4119562"/>
                </a:lnTo>
                <a:lnTo>
                  <a:pt x="199885" y="4119562"/>
                </a:lnTo>
                <a:lnTo>
                  <a:pt x="154051" y="4114283"/>
                </a:lnTo>
                <a:lnTo>
                  <a:pt x="111977" y="4099247"/>
                </a:lnTo>
                <a:lnTo>
                  <a:pt x="74864" y="4075653"/>
                </a:lnTo>
                <a:lnTo>
                  <a:pt x="43910" y="4044700"/>
                </a:lnTo>
                <a:lnTo>
                  <a:pt x="20315" y="4007589"/>
                </a:lnTo>
                <a:lnTo>
                  <a:pt x="5278" y="3965519"/>
                </a:lnTo>
                <a:lnTo>
                  <a:pt x="0" y="3919689"/>
                </a:lnTo>
                <a:lnTo>
                  <a:pt x="0" y="199885"/>
                </a:lnTo>
                <a:close/>
              </a:path>
            </a:pathLst>
          </a:custGeom>
          <a:ln w="28575">
            <a:solidFill>
              <a:srgbClr val="FF66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566795" y="1644519"/>
            <a:ext cx="1252220" cy="4679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869950" algn="l"/>
              </a:tabLst>
            </a:pPr>
            <a:r>
              <a:rPr dirty="0" sz="2900">
                <a:solidFill>
                  <a:srgbClr val="0000CC"/>
                </a:solidFill>
                <a:latin typeface="바탕"/>
                <a:cs typeface="바탕"/>
              </a:rPr>
              <a:t>목</a:t>
            </a:r>
            <a:r>
              <a:rPr dirty="0" sz="2900">
                <a:solidFill>
                  <a:srgbClr val="0000CC"/>
                </a:solidFill>
                <a:latin typeface="바탕"/>
                <a:cs typeface="바탕"/>
              </a:rPr>
              <a:t>	</a:t>
            </a:r>
            <a:r>
              <a:rPr dirty="0" sz="2900">
                <a:solidFill>
                  <a:srgbClr val="0000CC"/>
                </a:solidFill>
                <a:latin typeface="바탕"/>
                <a:cs typeface="바탕"/>
              </a:rPr>
              <a:t>차</a:t>
            </a:r>
            <a:endParaRPr sz="2900">
              <a:latin typeface="바탕"/>
              <a:cs typeface="바탕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----------------------------------------------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566795" y="2514113"/>
            <a:ext cx="3385185" cy="2768600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329565" indent="-317500">
              <a:lnSpc>
                <a:spcPct val="100000"/>
              </a:lnSpc>
              <a:spcBef>
                <a:spcPts val="700"/>
              </a:spcBef>
              <a:buFont typeface="Times New Roman"/>
              <a:buAutoNum type="arabicPeriod"/>
              <a:tabLst>
                <a:tab pos="330200" algn="l"/>
              </a:tabLst>
            </a:pPr>
            <a:r>
              <a:rPr dirty="0" sz="2500" spc="15" b="1">
                <a:latin typeface="굴림"/>
                <a:cs typeface="굴림"/>
              </a:rPr>
              <a:t>기술의</a:t>
            </a:r>
            <a:r>
              <a:rPr dirty="0" sz="2500" spc="-265" b="1">
                <a:latin typeface="굴림"/>
                <a:cs typeface="굴림"/>
              </a:rPr>
              <a:t> </a:t>
            </a:r>
            <a:r>
              <a:rPr dirty="0" sz="2500" spc="5" b="1">
                <a:latin typeface="굴림"/>
                <a:cs typeface="굴림"/>
              </a:rPr>
              <a:t>개요</a:t>
            </a:r>
            <a:endParaRPr sz="2500">
              <a:latin typeface="굴림"/>
              <a:cs typeface="굴림"/>
            </a:endParaRPr>
          </a:p>
          <a:p>
            <a:pPr marL="329565" indent="-317500">
              <a:lnSpc>
                <a:spcPct val="100000"/>
              </a:lnSpc>
              <a:spcBef>
                <a:spcPts val="600"/>
              </a:spcBef>
              <a:buFont typeface="Times New Roman"/>
              <a:buAutoNum type="arabicPeriod"/>
              <a:tabLst>
                <a:tab pos="330200" algn="l"/>
              </a:tabLst>
            </a:pPr>
            <a:r>
              <a:rPr dirty="0" sz="2500" spc="10" b="1">
                <a:latin typeface="굴림"/>
                <a:cs typeface="굴림"/>
              </a:rPr>
              <a:t>기술이전</a:t>
            </a:r>
            <a:r>
              <a:rPr dirty="0" sz="2500" spc="-290" b="1">
                <a:latin typeface="굴림"/>
                <a:cs typeface="굴림"/>
              </a:rPr>
              <a:t> </a:t>
            </a:r>
            <a:r>
              <a:rPr dirty="0" sz="2500" spc="20" b="1">
                <a:latin typeface="굴림"/>
                <a:cs typeface="굴림"/>
              </a:rPr>
              <a:t>내용</a:t>
            </a:r>
            <a:r>
              <a:rPr dirty="0" sz="2500" spc="-265" b="1">
                <a:latin typeface="굴림"/>
                <a:cs typeface="굴림"/>
              </a:rPr>
              <a:t> </a:t>
            </a:r>
            <a:r>
              <a:rPr dirty="0" sz="2500" spc="40" b="1">
                <a:latin typeface="굴림"/>
                <a:cs typeface="굴림"/>
              </a:rPr>
              <a:t>및</a:t>
            </a:r>
            <a:r>
              <a:rPr dirty="0" sz="2500" spc="-265" b="1">
                <a:latin typeface="굴림"/>
                <a:cs typeface="굴림"/>
              </a:rPr>
              <a:t> </a:t>
            </a:r>
            <a:r>
              <a:rPr dirty="0" sz="2500" spc="5" b="1">
                <a:latin typeface="굴림"/>
                <a:cs typeface="굴림"/>
              </a:rPr>
              <a:t>범위</a:t>
            </a:r>
            <a:endParaRPr sz="2500">
              <a:latin typeface="굴림"/>
              <a:cs typeface="굴림"/>
            </a:endParaRPr>
          </a:p>
          <a:p>
            <a:pPr marL="329565" indent="-317500">
              <a:lnSpc>
                <a:spcPct val="100000"/>
              </a:lnSpc>
              <a:spcBef>
                <a:spcPts val="600"/>
              </a:spcBef>
              <a:buFont typeface="Times New Roman"/>
              <a:buAutoNum type="arabicPeriod"/>
              <a:tabLst>
                <a:tab pos="330200" algn="l"/>
              </a:tabLst>
            </a:pPr>
            <a:r>
              <a:rPr dirty="0" sz="2500" spc="10" b="1">
                <a:latin typeface="굴림"/>
                <a:cs typeface="굴림"/>
              </a:rPr>
              <a:t>경쟁기술과</a:t>
            </a:r>
            <a:r>
              <a:rPr dirty="0" sz="2500" spc="-295" b="1">
                <a:latin typeface="굴림"/>
                <a:cs typeface="굴림"/>
              </a:rPr>
              <a:t> </a:t>
            </a:r>
            <a:r>
              <a:rPr dirty="0" sz="2500" spc="5" b="1">
                <a:latin typeface="굴림"/>
                <a:cs typeface="굴림"/>
              </a:rPr>
              <a:t>비교</a:t>
            </a:r>
            <a:endParaRPr sz="2500">
              <a:latin typeface="굴림"/>
              <a:cs typeface="굴림"/>
            </a:endParaRPr>
          </a:p>
          <a:p>
            <a:pPr marL="329565" indent="-317500">
              <a:lnSpc>
                <a:spcPct val="100000"/>
              </a:lnSpc>
              <a:spcBef>
                <a:spcPts val="600"/>
              </a:spcBef>
              <a:buFont typeface="Times New Roman"/>
              <a:buAutoNum type="arabicPeriod"/>
              <a:tabLst>
                <a:tab pos="330200" algn="l"/>
              </a:tabLst>
            </a:pPr>
            <a:r>
              <a:rPr dirty="0" sz="2500" spc="15" b="1">
                <a:latin typeface="굴림"/>
                <a:cs typeface="굴림"/>
              </a:rPr>
              <a:t>기술의</a:t>
            </a:r>
            <a:r>
              <a:rPr dirty="0" sz="2500" spc="-265" b="1">
                <a:latin typeface="굴림"/>
                <a:cs typeface="굴림"/>
              </a:rPr>
              <a:t> </a:t>
            </a:r>
            <a:r>
              <a:rPr dirty="0" sz="2500" spc="5" b="1">
                <a:latin typeface="굴림"/>
                <a:cs typeface="굴림"/>
              </a:rPr>
              <a:t>사업성</a:t>
            </a:r>
            <a:endParaRPr sz="2500">
              <a:latin typeface="굴림"/>
              <a:cs typeface="굴림"/>
            </a:endParaRPr>
          </a:p>
          <a:p>
            <a:pPr marL="91440">
              <a:lnSpc>
                <a:spcPct val="100000"/>
              </a:lnSpc>
              <a:spcBef>
                <a:spcPts val="600"/>
              </a:spcBef>
            </a:pPr>
            <a:r>
              <a:rPr dirty="0" sz="2500" spc="-5" b="1">
                <a:latin typeface="Times New Roman"/>
                <a:cs typeface="Times New Roman"/>
              </a:rPr>
              <a:t>- </a:t>
            </a:r>
            <a:r>
              <a:rPr dirty="0" sz="2500" spc="10" b="1">
                <a:latin typeface="굴림"/>
                <a:cs typeface="굴림"/>
              </a:rPr>
              <a:t>활용분야 </a:t>
            </a:r>
            <a:r>
              <a:rPr dirty="0" sz="2500" spc="40" b="1">
                <a:latin typeface="굴림"/>
                <a:cs typeface="굴림"/>
              </a:rPr>
              <a:t>및</a:t>
            </a:r>
            <a:r>
              <a:rPr dirty="0" sz="2500" spc="-550" b="1">
                <a:latin typeface="굴림"/>
                <a:cs typeface="굴림"/>
              </a:rPr>
              <a:t> </a:t>
            </a:r>
            <a:r>
              <a:rPr dirty="0" sz="2500" spc="10" b="1">
                <a:latin typeface="굴림"/>
                <a:cs typeface="굴림"/>
              </a:rPr>
              <a:t>기대효과</a:t>
            </a:r>
            <a:endParaRPr sz="2500">
              <a:latin typeface="굴림"/>
              <a:cs typeface="굴림"/>
            </a:endParaRPr>
          </a:p>
          <a:p>
            <a:pPr marL="329565" indent="-317500">
              <a:lnSpc>
                <a:spcPct val="100000"/>
              </a:lnSpc>
              <a:spcBef>
                <a:spcPts val="600"/>
              </a:spcBef>
              <a:buFont typeface="Times New Roman"/>
              <a:buAutoNum type="arabicPeriod" startAt="5"/>
              <a:tabLst>
                <a:tab pos="330200" algn="l"/>
              </a:tabLst>
            </a:pPr>
            <a:r>
              <a:rPr dirty="0" sz="2500" spc="15" b="1">
                <a:latin typeface="굴림"/>
                <a:cs typeface="굴림"/>
              </a:rPr>
              <a:t>국내외 </a:t>
            </a:r>
            <a:r>
              <a:rPr dirty="0" sz="2500" spc="20" b="1">
                <a:latin typeface="굴림"/>
                <a:cs typeface="굴림"/>
              </a:rPr>
              <a:t>시장</a:t>
            </a:r>
            <a:r>
              <a:rPr dirty="0" sz="2500" spc="-545" b="1">
                <a:latin typeface="굴림"/>
                <a:cs typeface="굴림"/>
              </a:rPr>
              <a:t> </a:t>
            </a:r>
            <a:r>
              <a:rPr dirty="0" sz="2500" spc="5" b="1">
                <a:latin typeface="굴림"/>
                <a:cs typeface="굴림"/>
              </a:rPr>
              <a:t>동향</a:t>
            </a:r>
            <a:endParaRPr sz="2500">
              <a:latin typeface="굴림"/>
              <a:cs typeface="굴림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986016" y="6387083"/>
            <a:ext cx="819911" cy="34747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7595616" y="6387083"/>
            <a:ext cx="478535" cy="34747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7863840" y="6387083"/>
            <a:ext cx="667511" cy="34747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8321030" y="6387083"/>
            <a:ext cx="260603" cy="34747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70"/>
              </a:lnSpc>
            </a:pPr>
            <a:r>
              <a:rPr dirty="0"/>
              <a:t>감성인식</a:t>
            </a:r>
            <a:r>
              <a:rPr dirty="0" spc="5"/>
              <a:t>I</a:t>
            </a:r>
            <a:r>
              <a:rPr dirty="0"/>
              <a:t>oT연구실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70"/>
              </a:lnSpc>
            </a:pPr>
            <a:r>
              <a:rPr dirty="0" spc="-5"/>
              <a:t>Proprietary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585"/>
              </a:lnSpc>
            </a:pPr>
            <a:fld id="{81D60167-4931-47E6-BA6A-407CBD079E47}" type="slidenum">
              <a:rPr dirty="0" spc="15"/>
              <a:t>2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40892" y="6502892"/>
            <a:ext cx="0" cy="119380"/>
          </a:xfrm>
          <a:custGeom>
            <a:avLst/>
            <a:gdLst/>
            <a:ahLst/>
            <a:cxnLst/>
            <a:rect l="l" t="t" r="r" b="b"/>
            <a:pathLst>
              <a:path w="0" h="119379">
                <a:moveTo>
                  <a:pt x="0" y="0"/>
                </a:moveTo>
                <a:lnTo>
                  <a:pt x="0" y="118902"/>
                </a:lnTo>
              </a:path>
            </a:pathLst>
          </a:custGeom>
          <a:ln w="46548">
            <a:solidFill>
              <a:srgbClr val="0B408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38382" y="6515335"/>
            <a:ext cx="156210" cy="0"/>
          </a:xfrm>
          <a:custGeom>
            <a:avLst/>
            <a:gdLst/>
            <a:ahLst/>
            <a:cxnLst/>
            <a:rect l="l" t="t" r="r" b="b"/>
            <a:pathLst>
              <a:path w="156209" h="0">
                <a:moveTo>
                  <a:pt x="0" y="0"/>
                </a:moveTo>
                <a:lnTo>
                  <a:pt x="156074" y="0"/>
                </a:lnTo>
              </a:path>
            </a:pathLst>
          </a:custGeom>
          <a:ln w="24886">
            <a:solidFill>
              <a:srgbClr val="0B408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16419" y="6527778"/>
            <a:ext cx="0" cy="94615"/>
          </a:xfrm>
          <a:custGeom>
            <a:avLst/>
            <a:gdLst/>
            <a:ahLst/>
            <a:cxnLst/>
            <a:rect l="l" t="t" r="r" b="b"/>
            <a:pathLst>
              <a:path w="0" h="94615">
                <a:moveTo>
                  <a:pt x="0" y="0"/>
                </a:moveTo>
                <a:lnTo>
                  <a:pt x="0" y="94016"/>
                </a:lnTo>
              </a:path>
            </a:pathLst>
          </a:custGeom>
          <a:ln w="46548">
            <a:solidFill>
              <a:srgbClr val="0B408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8349" y="6502892"/>
            <a:ext cx="152651" cy="1189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17731" y="6502892"/>
            <a:ext cx="180718" cy="12650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83540" y="327310"/>
            <a:ext cx="2199005" cy="422275"/>
          </a:xfrm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265"/>
              </a:lnSpc>
            </a:pPr>
            <a:r>
              <a:rPr dirty="0" sz="2800" spc="-105">
                <a:solidFill>
                  <a:srgbClr val="4C4C4C"/>
                </a:solidFill>
                <a:latin typeface="HY견명조"/>
                <a:cs typeface="HY견명조"/>
              </a:rPr>
              <a:t>1</a:t>
            </a:r>
            <a:r>
              <a:rPr dirty="0" sz="2600" spc="-105" b="0">
                <a:solidFill>
                  <a:srgbClr val="4C4C4C"/>
                </a:solidFill>
                <a:latin typeface="바탕"/>
                <a:cs typeface="바탕"/>
              </a:rPr>
              <a:t>. </a:t>
            </a:r>
            <a:r>
              <a:rPr dirty="0" sz="2600" b="0">
                <a:solidFill>
                  <a:srgbClr val="4C4C4C"/>
                </a:solidFill>
                <a:latin typeface="바탕"/>
                <a:cs typeface="바탕"/>
              </a:rPr>
              <a:t>기술의 개요</a:t>
            </a:r>
            <a:endParaRPr sz="2600">
              <a:latin typeface="바탕"/>
              <a:cs typeface="바탕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655887" y="3554415"/>
            <a:ext cx="1430655" cy="1964055"/>
          </a:xfrm>
          <a:custGeom>
            <a:avLst/>
            <a:gdLst/>
            <a:ahLst/>
            <a:cxnLst/>
            <a:rect l="l" t="t" r="r" b="b"/>
            <a:pathLst>
              <a:path w="1430654" h="1964054">
                <a:moveTo>
                  <a:pt x="1191945" y="0"/>
                </a:moveTo>
                <a:lnTo>
                  <a:pt x="238391" y="0"/>
                </a:lnTo>
                <a:lnTo>
                  <a:pt x="190347" y="4843"/>
                </a:lnTo>
                <a:lnTo>
                  <a:pt x="145598" y="18733"/>
                </a:lnTo>
                <a:lnTo>
                  <a:pt x="105104" y="40713"/>
                </a:lnTo>
                <a:lnTo>
                  <a:pt x="69823" y="69823"/>
                </a:lnTo>
                <a:lnTo>
                  <a:pt x="40713" y="105104"/>
                </a:lnTo>
                <a:lnTo>
                  <a:pt x="18733" y="145598"/>
                </a:lnTo>
                <a:lnTo>
                  <a:pt x="4843" y="190347"/>
                </a:lnTo>
                <a:lnTo>
                  <a:pt x="0" y="238391"/>
                </a:lnTo>
                <a:lnTo>
                  <a:pt x="0" y="1725345"/>
                </a:lnTo>
                <a:lnTo>
                  <a:pt x="4843" y="1773390"/>
                </a:lnTo>
                <a:lnTo>
                  <a:pt x="18733" y="1818138"/>
                </a:lnTo>
                <a:lnTo>
                  <a:pt x="40713" y="1858633"/>
                </a:lnTo>
                <a:lnTo>
                  <a:pt x="69823" y="1893914"/>
                </a:lnTo>
                <a:lnTo>
                  <a:pt x="105104" y="1923024"/>
                </a:lnTo>
                <a:lnTo>
                  <a:pt x="145598" y="1945003"/>
                </a:lnTo>
                <a:lnTo>
                  <a:pt x="190347" y="1958894"/>
                </a:lnTo>
                <a:lnTo>
                  <a:pt x="238391" y="1963737"/>
                </a:lnTo>
                <a:lnTo>
                  <a:pt x="1191945" y="1963737"/>
                </a:lnTo>
                <a:lnTo>
                  <a:pt x="1239990" y="1958894"/>
                </a:lnTo>
                <a:lnTo>
                  <a:pt x="1284738" y="1945003"/>
                </a:lnTo>
                <a:lnTo>
                  <a:pt x="1325233" y="1923024"/>
                </a:lnTo>
                <a:lnTo>
                  <a:pt x="1360514" y="1893914"/>
                </a:lnTo>
                <a:lnTo>
                  <a:pt x="1389624" y="1858633"/>
                </a:lnTo>
                <a:lnTo>
                  <a:pt x="1411603" y="1818138"/>
                </a:lnTo>
                <a:lnTo>
                  <a:pt x="1425494" y="1773390"/>
                </a:lnTo>
                <a:lnTo>
                  <a:pt x="1430337" y="1725345"/>
                </a:lnTo>
                <a:lnTo>
                  <a:pt x="1430337" y="238391"/>
                </a:lnTo>
                <a:lnTo>
                  <a:pt x="1425494" y="190347"/>
                </a:lnTo>
                <a:lnTo>
                  <a:pt x="1411603" y="145598"/>
                </a:lnTo>
                <a:lnTo>
                  <a:pt x="1389624" y="105104"/>
                </a:lnTo>
                <a:lnTo>
                  <a:pt x="1360514" y="69823"/>
                </a:lnTo>
                <a:lnTo>
                  <a:pt x="1325233" y="40713"/>
                </a:lnTo>
                <a:lnTo>
                  <a:pt x="1284738" y="18733"/>
                </a:lnTo>
                <a:lnTo>
                  <a:pt x="1239990" y="4843"/>
                </a:lnTo>
                <a:lnTo>
                  <a:pt x="1191945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655887" y="3554415"/>
            <a:ext cx="1430655" cy="1964055"/>
          </a:xfrm>
          <a:custGeom>
            <a:avLst/>
            <a:gdLst/>
            <a:ahLst/>
            <a:cxnLst/>
            <a:rect l="l" t="t" r="r" b="b"/>
            <a:pathLst>
              <a:path w="1430654" h="1964054">
                <a:moveTo>
                  <a:pt x="0" y="238391"/>
                </a:moveTo>
                <a:lnTo>
                  <a:pt x="4843" y="190347"/>
                </a:lnTo>
                <a:lnTo>
                  <a:pt x="18733" y="145598"/>
                </a:lnTo>
                <a:lnTo>
                  <a:pt x="40713" y="105104"/>
                </a:lnTo>
                <a:lnTo>
                  <a:pt x="69823" y="69823"/>
                </a:lnTo>
                <a:lnTo>
                  <a:pt x="105104" y="40713"/>
                </a:lnTo>
                <a:lnTo>
                  <a:pt x="145598" y="18733"/>
                </a:lnTo>
                <a:lnTo>
                  <a:pt x="190347" y="4843"/>
                </a:lnTo>
                <a:lnTo>
                  <a:pt x="238391" y="0"/>
                </a:lnTo>
                <a:lnTo>
                  <a:pt x="1191945" y="0"/>
                </a:lnTo>
                <a:lnTo>
                  <a:pt x="1239990" y="4843"/>
                </a:lnTo>
                <a:lnTo>
                  <a:pt x="1284738" y="18733"/>
                </a:lnTo>
                <a:lnTo>
                  <a:pt x="1325233" y="40713"/>
                </a:lnTo>
                <a:lnTo>
                  <a:pt x="1360514" y="69823"/>
                </a:lnTo>
                <a:lnTo>
                  <a:pt x="1389624" y="105104"/>
                </a:lnTo>
                <a:lnTo>
                  <a:pt x="1411603" y="145598"/>
                </a:lnTo>
                <a:lnTo>
                  <a:pt x="1425494" y="190347"/>
                </a:lnTo>
                <a:lnTo>
                  <a:pt x="1430337" y="238391"/>
                </a:lnTo>
                <a:lnTo>
                  <a:pt x="1430337" y="1725345"/>
                </a:lnTo>
                <a:lnTo>
                  <a:pt x="1425494" y="1773390"/>
                </a:lnTo>
                <a:lnTo>
                  <a:pt x="1411603" y="1818138"/>
                </a:lnTo>
                <a:lnTo>
                  <a:pt x="1389624" y="1858633"/>
                </a:lnTo>
                <a:lnTo>
                  <a:pt x="1360514" y="1893914"/>
                </a:lnTo>
                <a:lnTo>
                  <a:pt x="1325233" y="1923024"/>
                </a:lnTo>
                <a:lnTo>
                  <a:pt x="1284738" y="1945003"/>
                </a:lnTo>
                <a:lnTo>
                  <a:pt x="1239990" y="1958894"/>
                </a:lnTo>
                <a:lnTo>
                  <a:pt x="1191945" y="1963737"/>
                </a:lnTo>
                <a:lnTo>
                  <a:pt x="238391" y="1963737"/>
                </a:lnTo>
                <a:lnTo>
                  <a:pt x="190347" y="1958894"/>
                </a:lnTo>
                <a:lnTo>
                  <a:pt x="145598" y="1945003"/>
                </a:lnTo>
                <a:lnTo>
                  <a:pt x="105104" y="1923024"/>
                </a:lnTo>
                <a:lnTo>
                  <a:pt x="69823" y="1893914"/>
                </a:lnTo>
                <a:lnTo>
                  <a:pt x="40713" y="1858633"/>
                </a:lnTo>
                <a:lnTo>
                  <a:pt x="18733" y="1818138"/>
                </a:lnTo>
                <a:lnTo>
                  <a:pt x="4843" y="1773390"/>
                </a:lnTo>
                <a:lnTo>
                  <a:pt x="0" y="1725345"/>
                </a:lnTo>
                <a:lnTo>
                  <a:pt x="0" y="238391"/>
                </a:lnTo>
                <a:close/>
              </a:path>
            </a:pathLst>
          </a:custGeom>
          <a:ln w="25400">
            <a:solidFill>
              <a:srgbClr val="3C5CA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042988" y="3554408"/>
            <a:ext cx="1158875" cy="1964055"/>
          </a:xfrm>
          <a:custGeom>
            <a:avLst/>
            <a:gdLst/>
            <a:ahLst/>
            <a:cxnLst/>
            <a:rect l="l" t="t" r="r" b="b"/>
            <a:pathLst>
              <a:path w="1158875" h="1964054">
                <a:moveTo>
                  <a:pt x="965720" y="0"/>
                </a:moveTo>
                <a:lnTo>
                  <a:pt x="193154" y="0"/>
                </a:lnTo>
                <a:lnTo>
                  <a:pt x="148864" y="5101"/>
                </a:lnTo>
                <a:lnTo>
                  <a:pt x="108208" y="19631"/>
                </a:lnTo>
                <a:lnTo>
                  <a:pt x="72344" y="42432"/>
                </a:lnTo>
                <a:lnTo>
                  <a:pt x="42432" y="72344"/>
                </a:lnTo>
                <a:lnTo>
                  <a:pt x="19631" y="108208"/>
                </a:lnTo>
                <a:lnTo>
                  <a:pt x="5101" y="148864"/>
                </a:lnTo>
                <a:lnTo>
                  <a:pt x="0" y="193154"/>
                </a:lnTo>
                <a:lnTo>
                  <a:pt x="0" y="1770595"/>
                </a:lnTo>
                <a:lnTo>
                  <a:pt x="5101" y="1814880"/>
                </a:lnTo>
                <a:lnTo>
                  <a:pt x="19631" y="1855533"/>
                </a:lnTo>
                <a:lnTo>
                  <a:pt x="42432" y="1891395"/>
                </a:lnTo>
                <a:lnTo>
                  <a:pt x="72344" y="1921305"/>
                </a:lnTo>
                <a:lnTo>
                  <a:pt x="108208" y="1944106"/>
                </a:lnTo>
                <a:lnTo>
                  <a:pt x="148864" y="1958636"/>
                </a:lnTo>
                <a:lnTo>
                  <a:pt x="193154" y="1963737"/>
                </a:lnTo>
                <a:lnTo>
                  <a:pt x="965720" y="1963737"/>
                </a:lnTo>
                <a:lnTo>
                  <a:pt x="1010010" y="1958636"/>
                </a:lnTo>
                <a:lnTo>
                  <a:pt x="1050666" y="1944106"/>
                </a:lnTo>
                <a:lnTo>
                  <a:pt x="1086530" y="1921305"/>
                </a:lnTo>
                <a:lnTo>
                  <a:pt x="1116442" y="1891395"/>
                </a:lnTo>
                <a:lnTo>
                  <a:pt x="1139243" y="1855533"/>
                </a:lnTo>
                <a:lnTo>
                  <a:pt x="1153773" y="1814880"/>
                </a:lnTo>
                <a:lnTo>
                  <a:pt x="1158875" y="1770595"/>
                </a:lnTo>
                <a:lnTo>
                  <a:pt x="1158875" y="193154"/>
                </a:lnTo>
                <a:lnTo>
                  <a:pt x="1153773" y="148864"/>
                </a:lnTo>
                <a:lnTo>
                  <a:pt x="1139243" y="108208"/>
                </a:lnTo>
                <a:lnTo>
                  <a:pt x="1116442" y="72344"/>
                </a:lnTo>
                <a:lnTo>
                  <a:pt x="1086530" y="42432"/>
                </a:lnTo>
                <a:lnTo>
                  <a:pt x="1050666" y="19631"/>
                </a:lnTo>
                <a:lnTo>
                  <a:pt x="1010010" y="5101"/>
                </a:lnTo>
                <a:lnTo>
                  <a:pt x="965720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042988" y="3554408"/>
            <a:ext cx="1158875" cy="1964055"/>
          </a:xfrm>
          <a:custGeom>
            <a:avLst/>
            <a:gdLst/>
            <a:ahLst/>
            <a:cxnLst/>
            <a:rect l="l" t="t" r="r" b="b"/>
            <a:pathLst>
              <a:path w="1158875" h="1964054">
                <a:moveTo>
                  <a:pt x="0" y="193154"/>
                </a:moveTo>
                <a:lnTo>
                  <a:pt x="5101" y="148864"/>
                </a:lnTo>
                <a:lnTo>
                  <a:pt x="19631" y="108208"/>
                </a:lnTo>
                <a:lnTo>
                  <a:pt x="42432" y="72344"/>
                </a:lnTo>
                <a:lnTo>
                  <a:pt x="72344" y="42432"/>
                </a:lnTo>
                <a:lnTo>
                  <a:pt x="108208" y="19631"/>
                </a:lnTo>
                <a:lnTo>
                  <a:pt x="148864" y="5101"/>
                </a:lnTo>
                <a:lnTo>
                  <a:pt x="193154" y="0"/>
                </a:lnTo>
                <a:lnTo>
                  <a:pt x="965720" y="0"/>
                </a:lnTo>
                <a:lnTo>
                  <a:pt x="1010010" y="5101"/>
                </a:lnTo>
                <a:lnTo>
                  <a:pt x="1050666" y="19631"/>
                </a:lnTo>
                <a:lnTo>
                  <a:pt x="1086530" y="42432"/>
                </a:lnTo>
                <a:lnTo>
                  <a:pt x="1116442" y="72344"/>
                </a:lnTo>
                <a:lnTo>
                  <a:pt x="1139243" y="108208"/>
                </a:lnTo>
                <a:lnTo>
                  <a:pt x="1153773" y="148864"/>
                </a:lnTo>
                <a:lnTo>
                  <a:pt x="1158875" y="193154"/>
                </a:lnTo>
                <a:lnTo>
                  <a:pt x="1158875" y="1770595"/>
                </a:lnTo>
                <a:lnTo>
                  <a:pt x="1153773" y="1814880"/>
                </a:lnTo>
                <a:lnTo>
                  <a:pt x="1139243" y="1855533"/>
                </a:lnTo>
                <a:lnTo>
                  <a:pt x="1116442" y="1891395"/>
                </a:lnTo>
                <a:lnTo>
                  <a:pt x="1086530" y="1921305"/>
                </a:lnTo>
                <a:lnTo>
                  <a:pt x="1050666" y="1944106"/>
                </a:lnTo>
                <a:lnTo>
                  <a:pt x="1010010" y="1958636"/>
                </a:lnTo>
                <a:lnTo>
                  <a:pt x="965720" y="1963737"/>
                </a:lnTo>
                <a:lnTo>
                  <a:pt x="193154" y="1963737"/>
                </a:lnTo>
                <a:lnTo>
                  <a:pt x="148864" y="1958636"/>
                </a:lnTo>
                <a:lnTo>
                  <a:pt x="108208" y="1944106"/>
                </a:lnTo>
                <a:lnTo>
                  <a:pt x="72344" y="1921305"/>
                </a:lnTo>
                <a:lnTo>
                  <a:pt x="42432" y="1891395"/>
                </a:lnTo>
                <a:lnTo>
                  <a:pt x="19631" y="1855533"/>
                </a:lnTo>
                <a:lnTo>
                  <a:pt x="5101" y="1814880"/>
                </a:lnTo>
                <a:lnTo>
                  <a:pt x="0" y="1770595"/>
                </a:lnTo>
                <a:lnTo>
                  <a:pt x="0" y="193154"/>
                </a:lnTo>
                <a:close/>
              </a:path>
            </a:pathLst>
          </a:custGeom>
          <a:ln w="25400">
            <a:solidFill>
              <a:srgbClr val="3C5CA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078990" y="4061459"/>
            <a:ext cx="1089659" cy="4693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078989" y="4468362"/>
            <a:ext cx="1089659" cy="41605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381309" y="4117540"/>
            <a:ext cx="482600" cy="6076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맑은 고딕"/>
                <a:cs typeface="맑은 고딕"/>
              </a:rPr>
              <a:t>PPG</a:t>
            </a:r>
            <a:endParaRPr sz="140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1465"/>
              </a:spcBef>
            </a:pPr>
            <a:r>
              <a:rPr dirty="0" sz="1200">
                <a:latin typeface="맑은 고딕"/>
                <a:cs typeface="맑은 고딕"/>
              </a:rPr>
              <a:t>가속도</a:t>
            </a:r>
            <a:endParaRPr sz="1200">
              <a:latin typeface="맑은 고딕"/>
              <a:cs typeface="맑은 고딕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54455" y="5209984"/>
            <a:ext cx="58674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맑은 고딕"/>
                <a:cs typeface="맑은 고딕"/>
              </a:rPr>
              <a:t>센서보드</a:t>
            </a:r>
            <a:endParaRPr sz="1100">
              <a:latin typeface="맑은 고딕"/>
              <a:cs typeface="맑은 고딕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380232" y="4251959"/>
            <a:ext cx="787905" cy="7665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3485894" y="4363723"/>
            <a:ext cx="530860" cy="4902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7145" marR="5080" indent="-5080">
              <a:lnSpc>
                <a:spcPct val="100000"/>
              </a:lnSpc>
              <a:spcBef>
                <a:spcPts val="95"/>
              </a:spcBef>
            </a:pPr>
            <a:r>
              <a:rPr dirty="0" sz="1000" spc="-5" b="1">
                <a:solidFill>
                  <a:srgbClr val="808080"/>
                </a:solidFill>
                <a:latin typeface="맑은 고딕"/>
                <a:cs typeface="맑은 고딕"/>
              </a:rPr>
              <a:t>Wirele</a:t>
            </a:r>
            <a:r>
              <a:rPr dirty="0" sz="1000" spc="-10" b="1">
                <a:solidFill>
                  <a:srgbClr val="808080"/>
                </a:solidFill>
                <a:latin typeface="맑은 고딕"/>
                <a:cs typeface="맑은 고딕"/>
              </a:rPr>
              <a:t>s</a:t>
            </a:r>
            <a:r>
              <a:rPr dirty="0" sz="1000" spc="-5" b="1">
                <a:solidFill>
                  <a:srgbClr val="808080"/>
                </a:solidFill>
                <a:latin typeface="맑은 고딕"/>
                <a:cs typeface="맑은 고딕"/>
              </a:rPr>
              <a:t>s  </a:t>
            </a:r>
            <a:r>
              <a:rPr dirty="0" sz="1000" spc="-15" b="1">
                <a:solidFill>
                  <a:srgbClr val="808080"/>
                </a:solidFill>
                <a:latin typeface="맑은 고딕"/>
                <a:cs typeface="맑은 고딕"/>
              </a:rPr>
              <a:t>n</a:t>
            </a:r>
            <a:r>
              <a:rPr dirty="0" sz="1000" spc="-5" b="1">
                <a:solidFill>
                  <a:srgbClr val="808080"/>
                </a:solidFill>
                <a:latin typeface="맑은 고딕"/>
                <a:cs typeface="맑은 고딕"/>
              </a:rPr>
              <a:t>et</a:t>
            </a:r>
            <a:r>
              <a:rPr dirty="0" sz="1000" spc="-10" b="1">
                <a:solidFill>
                  <a:srgbClr val="808080"/>
                </a:solidFill>
                <a:latin typeface="맑은 고딕"/>
                <a:cs typeface="맑은 고딕"/>
              </a:rPr>
              <a:t>w</a:t>
            </a:r>
            <a:r>
              <a:rPr dirty="0" sz="1000" spc="-15" b="1">
                <a:solidFill>
                  <a:srgbClr val="808080"/>
                </a:solidFill>
                <a:latin typeface="맑은 고딕"/>
                <a:cs typeface="맑은 고딕"/>
              </a:rPr>
              <a:t>o</a:t>
            </a:r>
            <a:r>
              <a:rPr dirty="0" sz="1000" spc="-5" b="1">
                <a:solidFill>
                  <a:srgbClr val="808080"/>
                </a:solidFill>
                <a:latin typeface="맑은 고딕"/>
                <a:cs typeface="맑은 고딕"/>
              </a:rPr>
              <a:t>rk  </a:t>
            </a:r>
            <a:r>
              <a:rPr dirty="0" sz="1000" spc="-5" b="1">
                <a:solidFill>
                  <a:srgbClr val="808080"/>
                </a:solidFill>
                <a:latin typeface="맑은 고딕"/>
                <a:cs typeface="맑은 고딕"/>
              </a:rPr>
              <a:t>(BLE4.0</a:t>
            </a:r>
            <a:r>
              <a:rPr dirty="0" sz="1050" spc="-5" b="1">
                <a:solidFill>
                  <a:srgbClr val="808080"/>
                </a:solidFill>
                <a:latin typeface="맑은 고딕"/>
                <a:cs typeface="맑은 고딕"/>
              </a:rPr>
              <a:t>)</a:t>
            </a:r>
            <a:endParaRPr sz="1050">
              <a:latin typeface="맑은 고딕"/>
              <a:cs typeface="맑은 고딕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116120" y="4643272"/>
            <a:ext cx="390143" cy="10044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711195" y="3648455"/>
            <a:ext cx="1338071" cy="38099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3156390" y="3693166"/>
            <a:ext cx="44386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5" b="1">
                <a:solidFill>
                  <a:srgbClr val="3F1F53"/>
                </a:solidFill>
                <a:latin typeface="맑은 고딕"/>
                <a:cs typeface="맑은 고딕"/>
              </a:rPr>
              <a:t>P</a:t>
            </a:r>
            <a:r>
              <a:rPr dirty="0" sz="1100" spc="-5" b="1">
                <a:solidFill>
                  <a:srgbClr val="3F1F53"/>
                </a:solidFill>
                <a:latin typeface="맑은 고딕"/>
                <a:cs typeface="맑은 고딕"/>
              </a:rPr>
              <a:t>ow</a:t>
            </a:r>
            <a:r>
              <a:rPr dirty="0" sz="1100" spc="5" b="1">
                <a:solidFill>
                  <a:srgbClr val="3F1F53"/>
                </a:solidFill>
                <a:latin typeface="맑은 고딕"/>
                <a:cs typeface="맑은 고딕"/>
              </a:rPr>
              <a:t>e</a:t>
            </a:r>
            <a:r>
              <a:rPr dirty="0" sz="1100" b="1">
                <a:solidFill>
                  <a:srgbClr val="3F1F53"/>
                </a:solidFill>
                <a:latin typeface="맑은 고딕"/>
                <a:cs typeface="맑은 고딕"/>
              </a:rPr>
              <a:t>r</a:t>
            </a:r>
            <a:endParaRPr sz="1100">
              <a:latin typeface="맑은 고딕"/>
              <a:cs typeface="맑은 고딕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667000" y="4251959"/>
            <a:ext cx="824480" cy="76655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2772465" y="4434589"/>
            <a:ext cx="567055" cy="3467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solidFill>
                  <a:srgbClr val="3F1F53"/>
                </a:solidFill>
                <a:latin typeface="맑은 고딕"/>
                <a:cs typeface="맑은 고딕"/>
              </a:rPr>
              <a:t>CPU</a:t>
            </a:r>
            <a:endParaRPr sz="1100">
              <a:latin typeface="맑은 고딕"/>
              <a:cs typeface="맑은 고딕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1000" spc="-10" b="1">
                <a:solidFill>
                  <a:srgbClr val="3F1F53"/>
                </a:solidFill>
                <a:latin typeface="맑은 고딕"/>
                <a:cs typeface="맑은 고딕"/>
              </a:rPr>
              <a:t>CotexM0</a:t>
            </a:r>
            <a:endParaRPr sz="1000">
              <a:latin typeface="맑은 고딕"/>
              <a:cs typeface="맑은 고딕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754312" y="3921118"/>
            <a:ext cx="538480" cy="351155"/>
          </a:xfrm>
          <a:custGeom>
            <a:avLst/>
            <a:gdLst/>
            <a:ahLst/>
            <a:cxnLst/>
            <a:rect l="l" t="t" r="r" b="b"/>
            <a:pathLst>
              <a:path w="538479" h="351154">
                <a:moveTo>
                  <a:pt x="538162" y="175425"/>
                </a:moveTo>
                <a:lnTo>
                  <a:pt x="0" y="175425"/>
                </a:lnTo>
                <a:lnTo>
                  <a:pt x="269074" y="350850"/>
                </a:lnTo>
                <a:lnTo>
                  <a:pt x="538162" y="175425"/>
                </a:lnTo>
                <a:close/>
              </a:path>
              <a:path w="538479" h="351154">
                <a:moveTo>
                  <a:pt x="403618" y="0"/>
                </a:moveTo>
                <a:lnTo>
                  <a:pt x="134543" y="0"/>
                </a:lnTo>
                <a:lnTo>
                  <a:pt x="134543" y="175425"/>
                </a:lnTo>
                <a:lnTo>
                  <a:pt x="403618" y="175425"/>
                </a:lnTo>
                <a:lnTo>
                  <a:pt x="403618" y="0"/>
                </a:lnTo>
                <a:close/>
              </a:path>
            </a:pathLst>
          </a:custGeom>
          <a:solidFill>
            <a:srgbClr val="EB6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160587" y="3679825"/>
            <a:ext cx="551180" cy="260350"/>
          </a:xfrm>
          <a:custGeom>
            <a:avLst/>
            <a:gdLst/>
            <a:ahLst/>
            <a:cxnLst/>
            <a:rect l="l" t="t" r="r" b="b"/>
            <a:pathLst>
              <a:path w="551180" h="260350">
                <a:moveTo>
                  <a:pt x="130314" y="0"/>
                </a:moveTo>
                <a:lnTo>
                  <a:pt x="0" y="130175"/>
                </a:lnTo>
                <a:lnTo>
                  <a:pt x="130314" y="260350"/>
                </a:lnTo>
                <a:lnTo>
                  <a:pt x="130314" y="195262"/>
                </a:lnTo>
                <a:lnTo>
                  <a:pt x="485705" y="195262"/>
                </a:lnTo>
                <a:lnTo>
                  <a:pt x="550862" y="130175"/>
                </a:lnTo>
                <a:lnTo>
                  <a:pt x="485705" y="65087"/>
                </a:lnTo>
                <a:lnTo>
                  <a:pt x="130314" y="65087"/>
                </a:lnTo>
                <a:lnTo>
                  <a:pt x="130314" y="0"/>
                </a:lnTo>
                <a:close/>
              </a:path>
              <a:path w="551180" h="260350">
                <a:moveTo>
                  <a:pt x="485705" y="195262"/>
                </a:moveTo>
                <a:lnTo>
                  <a:pt x="420547" y="195262"/>
                </a:lnTo>
                <a:lnTo>
                  <a:pt x="420547" y="260350"/>
                </a:lnTo>
                <a:lnTo>
                  <a:pt x="485705" y="195262"/>
                </a:lnTo>
                <a:close/>
              </a:path>
              <a:path w="551180" h="260350">
                <a:moveTo>
                  <a:pt x="420547" y="0"/>
                </a:moveTo>
                <a:lnTo>
                  <a:pt x="420547" y="65087"/>
                </a:lnTo>
                <a:lnTo>
                  <a:pt x="485705" y="65087"/>
                </a:lnTo>
                <a:lnTo>
                  <a:pt x="420547" y="0"/>
                </a:lnTo>
                <a:close/>
              </a:path>
            </a:pathLst>
          </a:custGeom>
          <a:solidFill>
            <a:srgbClr val="EB6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711196" y="3211067"/>
            <a:ext cx="1338071" cy="38099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435927" y="1010094"/>
            <a:ext cx="7644130" cy="24396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61645" marR="8890" indent="-449580">
              <a:lnSpc>
                <a:spcPct val="150000"/>
              </a:lnSpc>
              <a:spcBef>
                <a:spcPts val="100"/>
              </a:spcBef>
              <a:tabLst>
                <a:tab pos="461645" algn="l"/>
              </a:tabLst>
            </a:pPr>
            <a:r>
              <a:rPr dirty="0" sz="1800">
                <a:solidFill>
                  <a:srgbClr val="CC0066"/>
                </a:solidFill>
                <a:latin typeface="굴림체"/>
                <a:cs typeface="굴림체"/>
              </a:rPr>
              <a:t>▣	</a:t>
            </a:r>
            <a:r>
              <a:rPr dirty="0" sz="1800" spc="5" b="1">
                <a:latin typeface="HY견고딕"/>
                <a:cs typeface="HY견고딕"/>
              </a:rPr>
              <a:t>사람의 </a:t>
            </a:r>
            <a:r>
              <a:rPr dirty="0" sz="1800" spc="-5" b="1">
                <a:latin typeface="HY견고딕"/>
                <a:cs typeface="HY견고딕"/>
              </a:rPr>
              <a:t>자율신경계의 </a:t>
            </a:r>
            <a:r>
              <a:rPr dirty="0" sz="1800" spc="5" b="1">
                <a:latin typeface="HY견고딕"/>
                <a:cs typeface="HY견고딕"/>
              </a:rPr>
              <a:t>활동을 </a:t>
            </a:r>
            <a:r>
              <a:rPr dirty="0" sz="1800" spc="-5" b="1">
                <a:latin typeface="HY견고딕"/>
                <a:cs typeface="HY견고딕"/>
              </a:rPr>
              <a:t>분석, </a:t>
            </a:r>
            <a:r>
              <a:rPr dirty="0" sz="1800" spc="30" b="1">
                <a:latin typeface="HY견고딕"/>
                <a:cs typeface="HY견고딕"/>
              </a:rPr>
              <a:t>좀 더 </a:t>
            </a:r>
            <a:r>
              <a:rPr dirty="0" sz="1800" spc="5" b="1">
                <a:latin typeface="HY견고딕"/>
                <a:cs typeface="HY견고딕"/>
              </a:rPr>
              <a:t>건강한 </a:t>
            </a:r>
            <a:r>
              <a:rPr dirty="0" sz="1800" spc="10" b="1">
                <a:latin typeface="HY견고딕"/>
                <a:cs typeface="HY견고딕"/>
              </a:rPr>
              <a:t>삶을 누릴 </a:t>
            </a:r>
            <a:r>
              <a:rPr dirty="0" sz="1800" spc="30" b="1">
                <a:latin typeface="HY견고딕"/>
                <a:cs typeface="HY견고딕"/>
              </a:rPr>
              <a:t>수 </a:t>
            </a:r>
            <a:r>
              <a:rPr dirty="0" sz="1800" spc="-10" b="1">
                <a:latin typeface="HY견고딕"/>
                <a:cs typeface="HY견고딕"/>
              </a:rPr>
              <a:t>있도록  </a:t>
            </a:r>
            <a:r>
              <a:rPr dirty="0" sz="1800" spc="5" b="1">
                <a:latin typeface="HY견고딕"/>
                <a:cs typeface="HY견고딕"/>
              </a:rPr>
              <a:t>운동처방에</a:t>
            </a:r>
            <a:r>
              <a:rPr dirty="0" sz="1800" spc="-80" b="1">
                <a:latin typeface="HY견고딕"/>
                <a:cs typeface="HY견고딕"/>
              </a:rPr>
              <a:t> </a:t>
            </a:r>
            <a:r>
              <a:rPr dirty="0" sz="1800" spc="20" b="1">
                <a:latin typeface="HY견고딕"/>
                <a:cs typeface="HY견고딕"/>
              </a:rPr>
              <a:t>활용할</a:t>
            </a:r>
            <a:r>
              <a:rPr dirty="0" sz="1800" spc="-80" b="1">
                <a:latin typeface="HY견고딕"/>
                <a:cs typeface="HY견고딕"/>
              </a:rPr>
              <a:t> </a:t>
            </a:r>
            <a:r>
              <a:rPr dirty="0" sz="1800" spc="30" b="1">
                <a:latin typeface="HY견고딕"/>
                <a:cs typeface="HY견고딕"/>
              </a:rPr>
              <a:t>수</a:t>
            </a:r>
            <a:r>
              <a:rPr dirty="0" sz="1800" spc="-40" b="1">
                <a:latin typeface="HY견고딕"/>
                <a:cs typeface="HY견고딕"/>
              </a:rPr>
              <a:t> </a:t>
            </a:r>
            <a:r>
              <a:rPr dirty="0" sz="1800" spc="25" b="1">
                <a:latin typeface="HY견고딕"/>
                <a:cs typeface="HY견고딕"/>
              </a:rPr>
              <a:t>있는</a:t>
            </a:r>
            <a:r>
              <a:rPr dirty="0" sz="1800" spc="-80" b="1">
                <a:latin typeface="HY견고딕"/>
                <a:cs typeface="HY견고딕"/>
              </a:rPr>
              <a:t> </a:t>
            </a:r>
            <a:r>
              <a:rPr dirty="0" sz="1800" spc="25" b="1">
                <a:latin typeface="HY견고딕"/>
                <a:cs typeface="HY견고딕"/>
              </a:rPr>
              <a:t>손목</a:t>
            </a:r>
            <a:r>
              <a:rPr dirty="0" sz="1800" spc="-70" b="1">
                <a:latin typeface="HY견고딕"/>
                <a:cs typeface="HY견고딕"/>
              </a:rPr>
              <a:t> </a:t>
            </a:r>
            <a:r>
              <a:rPr dirty="0" sz="1800" spc="20" b="1">
                <a:latin typeface="HY견고딕"/>
                <a:cs typeface="HY견고딕"/>
              </a:rPr>
              <a:t>밴드형</a:t>
            </a:r>
            <a:r>
              <a:rPr dirty="0" sz="1800" spc="-75" b="1">
                <a:latin typeface="HY견고딕"/>
                <a:cs typeface="HY견고딕"/>
              </a:rPr>
              <a:t> </a:t>
            </a:r>
            <a:r>
              <a:rPr dirty="0" sz="1800" spc="5" b="1">
                <a:latin typeface="HY견고딕"/>
                <a:cs typeface="HY견고딕"/>
              </a:rPr>
              <a:t>생체신호</a:t>
            </a:r>
            <a:r>
              <a:rPr dirty="0" sz="1800" spc="-80" b="1">
                <a:latin typeface="HY견고딕"/>
                <a:cs typeface="HY견고딕"/>
              </a:rPr>
              <a:t> </a:t>
            </a:r>
            <a:r>
              <a:rPr dirty="0" sz="1800" spc="25" b="1">
                <a:latin typeface="HY견고딕"/>
                <a:cs typeface="HY견고딕"/>
              </a:rPr>
              <a:t>계측</a:t>
            </a:r>
            <a:r>
              <a:rPr dirty="0" sz="1800" spc="-70" b="1">
                <a:latin typeface="HY견고딕"/>
                <a:cs typeface="HY견고딕"/>
              </a:rPr>
              <a:t> </a:t>
            </a:r>
            <a:r>
              <a:rPr dirty="0" sz="1800" spc="10" b="1">
                <a:latin typeface="HY견고딕"/>
                <a:cs typeface="HY견고딕"/>
              </a:rPr>
              <a:t>디바이스</a:t>
            </a:r>
            <a:r>
              <a:rPr dirty="0" sz="1800" spc="-85" b="1">
                <a:latin typeface="HY견고딕"/>
                <a:cs typeface="HY견고딕"/>
              </a:rPr>
              <a:t> </a:t>
            </a:r>
            <a:r>
              <a:rPr dirty="0" sz="1800" spc="15" b="1">
                <a:latin typeface="HY견고딕"/>
                <a:cs typeface="HY견고딕"/>
              </a:rPr>
              <a:t>기술</a:t>
            </a:r>
            <a:endParaRPr sz="1800">
              <a:latin typeface="HY견고딕"/>
              <a:cs typeface="HY견고딕"/>
            </a:endParaRPr>
          </a:p>
          <a:p>
            <a:pPr algn="just" marL="755650" marR="5080" indent="-286385">
              <a:lnSpc>
                <a:spcPct val="150000"/>
              </a:lnSpc>
              <a:spcBef>
                <a:spcPts val="434"/>
              </a:spcBef>
            </a:pPr>
            <a:r>
              <a:rPr dirty="0" sz="1400">
                <a:solidFill>
                  <a:srgbClr val="6600CC"/>
                </a:solidFill>
                <a:latin typeface="굴림체"/>
                <a:cs typeface="굴림체"/>
              </a:rPr>
              <a:t>◈ </a:t>
            </a:r>
            <a:r>
              <a:rPr dirty="0" sz="1400">
                <a:latin typeface="HY견고딕"/>
                <a:cs typeface="HY견고딕"/>
              </a:rPr>
              <a:t>손목에서 </a:t>
            </a:r>
            <a:r>
              <a:rPr dirty="0" sz="1400" spc="-5">
                <a:latin typeface="HY견고딕"/>
                <a:cs typeface="HY견고딕"/>
              </a:rPr>
              <a:t>생체신호를 </a:t>
            </a:r>
            <a:r>
              <a:rPr dirty="0" sz="1400">
                <a:latin typeface="HY견고딕"/>
                <a:cs typeface="HY견고딕"/>
              </a:rPr>
              <a:t>센싱하기 </a:t>
            </a:r>
            <a:r>
              <a:rPr dirty="0" sz="1400" spc="-5">
                <a:latin typeface="HY견고딕"/>
                <a:cs typeface="HY견고딕"/>
              </a:rPr>
              <a:t>위한 광학식(PPG) </a:t>
            </a:r>
            <a:r>
              <a:rPr dirty="0" sz="1400" spc="-10">
                <a:latin typeface="HY견고딕"/>
                <a:cs typeface="HY견고딕"/>
              </a:rPr>
              <a:t>소자를 </a:t>
            </a:r>
            <a:r>
              <a:rPr dirty="0" sz="1400" spc="-5">
                <a:latin typeface="HY견고딕"/>
                <a:cs typeface="HY견고딕"/>
              </a:rPr>
              <a:t>이용한 손목부위의 </a:t>
            </a:r>
            <a:r>
              <a:rPr dirty="0" sz="1400">
                <a:latin typeface="HY견고딕"/>
                <a:cs typeface="HY견고딕"/>
              </a:rPr>
              <a:t>생체신  호 센싱 </a:t>
            </a:r>
            <a:r>
              <a:rPr dirty="0" sz="1400" spc="5">
                <a:latin typeface="HY견고딕"/>
                <a:cs typeface="HY견고딕"/>
              </a:rPr>
              <a:t>HW </a:t>
            </a:r>
            <a:r>
              <a:rPr dirty="0" sz="1400" spc="-5">
                <a:latin typeface="HY견고딕"/>
                <a:cs typeface="HY견고딕"/>
              </a:rPr>
              <a:t>모듈과 </a:t>
            </a:r>
            <a:r>
              <a:rPr dirty="0" sz="1400">
                <a:latin typeface="HY견고딕"/>
                <a:cs typeface="HY견고딕"/>
              </a:rPr>
              <a:t>맥박 </a:t>
            </a:r>
            <a:r>
              <a:rPr dirty="0" sz="1400" spc="-5">
                <a:latin typeface="HY견고딕"/>
                <a:cs typeface="HY견고딕"/>
              </a:rPr>
              <a:t>추출, </a:t>
            </a:r>
            <a:r>
              <a:rPr dirty="0" sz="1400">
                <a:latin typeface="HY견고딕"/>
                <a:cs typeface="HY견고딕"/>
              </a:rPr>
              <a:t>산소포화도, 표준편차, 움직임 등을 추출하는 SW</a:t>
            </a:r>
            <a:r>
              <a:rPr dirty="0" sz="1400" spc="-100">
                <a:latin typeface="HY견고딕"/>
                <a:cs typeface="HY견고딕"/>
              </a:rPr>
              <a:t> </a:t>
            </a:r>
            <a:r>
              <a:rPr dirty="0" sz="1400" spc="-5">
                <a:latin typeface="HY견고딕"/>
                <a:cs typeface="HY견고딕"/>
              </a:rPr>
              <a:t>모듈  </a:t>
            </a:r>
            <a:r>
              <a:rPr dirty="0" sz="1400">
                <a:latin typeface="HY견고딕"/>
                <a:cs typeface="HY견고딕"/>
              </a:rPr>
              <a:t>과 손목밴드형 센싱디바이스와 스마트 폰과의 무선통신</a:t>
            </a:r>
            <a:r>
              <a:rPr dirty="0" sz="1400" spc="-114">
                <a:latin typeface="HY견고딕"/>
                <a:cs typeface="HY견고딕"/>
              </a:rPr>
              <a:t> </a:t>
            </a:r>
            <a:r>
              <a:rPr dirty="0" sz="1400">
                <a:latin typeface="HY견고딕"/>
                <a:cs typeface="HY견고딕"/>
              </a:rPr>
              <a:t>기술</a:t>
            </a:r>
            <a:endParaRPr sz="1400">
              <a:latin typeface="HY견고딕"/>
              <a:cs typeface="HY견고딕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350">
              <a:latin typeface="Times New Roman"/>
              <a:cs typeface="Times New Roman"/>
            </a:endParaRPr>
          </a:p>
          <a:p>
            <a:pPr algn="ctr" marR="1750060">
              <a:lnSpc>
                <a:spcPct val="100000"/>
              </a:lnSpc>
            </a:pPr>
            <a:r>
              <a:rPr dirty="0" sz="1100" spc="-5" b="1">
                <a:solidFill>
                  <a:srgbClr val="3F1F53"/>
                </a:solidFill>
                <a:latin typeface="맑은 고딕"/>
                <a:cs typeface="맑은 고딕"/>
              </a:rPr>
              <a:t>Battery</a:t>
            </a:r>
            <a:endParaRPr sz="1100">
              <a:latin typeface="맑은 고딕"/>
              <a:cs typeface="맑은 고딕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127375" y="3497268"/>
            <a:ext cx="536575" cy="182880"/>
          </a:xfrm>
          <a:custGeom>
            <a:avLst/>
            <a:gdLst/>
            <a:ahLst/>
            <a:cxnLst/>
            <a:rect l="l" t="t" r="r" b="b"/>
            <a:pathLst>
              <a:path w="536575" h="182879">
                <a:moveTo>
                  <a:pt x="536575" y="91274"/>
                </a:moveTo>
                <a:lnTo>
                  <a:pt x="0" y="91274"/>
                </a:lnTo>
                <a:lnTo>
                  <a:pt x="268287" y="182549"/>
                </a:lnTo>
                <a:lnTo>
                  <a:pt x="536575" y="91274"/>
                </a:lnTo>
                <a:close/>
              </a:path>
              <a:path w="536575" h="182879">
                <a:moveTo>
                  <a:pt x="402424" y="0"/>
                </a:moveTo>
                <a:lnTo>
                  <a:pt x="134150" y="0"/>
                </a:lnTo>
                <a:lnTo>
                  <a:pt x="134150" y="91274"/>
                </a:lnTo>
                <a:lnTo>
                  <a:pt x="402424" y="91274"/>
                </a:lnTo>
                <a:lnTo>
                  <a:pt x="402424" y="0"/>
                </a:lnTo>
                <a:close/>
              </a:path>
            </a:pathLst>
          </a:custGeom>
          <a:solidFill>
            <a:srgbClr val="EB6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465512" y="3925888"/>
            <a:ext cx="538480" cy="346075"/>
          </a:xfrm>
          <a:custGeom>
            <a:avLst/>
            <a:gdLst/>
            <a:ahLst/>
            <a:cxnLst/>
            <a:rect l="l" t="t" r="r" b="b"/>
            <a:pathLst>
              <a:path w="538479" h="346075">
                <a:moveTo>
                  <a:pt x="538162" y="173037"/>
                </a:moveTo>
                <a:lnTo>
                  <a:pt x="0" y="173037"/>
                </a:lnTo>
                <a:lnTo>
                  <a:pt x="269074" y="346075"/>
                </a:lnTo>
                <a:lnTo>
                  <a:pt x="538162" y="173037"/>
                </a:lnTo>
                <a:close/>
              </a:path>
              <a:path w="538479" h="346075">
                <a:moveTo>
                  <a:pt x="403618" y="0"/>
                </a:moveTo>
                <a:lnTo>
                  <a:pt x="134543" y="0"/>
                </a:lnTo>
                <a:lnTo>
                  <a:pt x="134543" y="173037"/>
                </a:lnTo>
                <a:lnTo>
                  <a:pt x="403618" y="173037"/>
                </a:lnTo>
                <a:lnTo>
                  <a:pt x="403618" y="0"/>
                </a:lnTo>
                <a:close/>
              </a:path>
            </a:pathLst>
          </a:custGeom>
          <a:solidFill>
            <a:srgbClr val="EB6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233300" y="4976818"/>
            <a:ext cx="335280" cy="0"/>
          </a:xfrm>
          <a:custGeom>
            <a:avLst/>
            <a:gdLst/>
            <a:ahLst/>
            <a:cxnLst/>
            <a:rect l="l" t="t" r="r" b="b"/>
            <a:pathLst>
              <a:path w="335279" h="0">
                <a:moveTo>
                  <a:pt x="0" y="0"/>
                </a:moveTo>
                <a:lnTo>
                  <a:pt x="334657" y="0"/>
                </a:lnTo>
              </a:path>
            </a:pathLst>
          </a:custGeom>
          <a:ln w="19050">
            <a:solidFill>
              <a:srgbClr val="F8E0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491754" y="4932365"/>
            <a:ext cx="76200" cy="88900"/>
          </a:xfrm>
          <a:custGeom>
            <a:avLst/>
            <a:gdLst/>
            <a:ahLst/>
            <a:cxnLst/>
            <a:rect l="l" t="t" r="r" b="b"/>
            <a:pathLst>
              <a:path w="76200" h="88900">
                <a:moveTo>
                  <a:pt x="0" y="0"/>
                </a:moveTo>
                <a:lnTo>
                  <a:pt x="76200" y="44450"/>
                </a:lnTo>
                <a:lnTo>
                  <a:pt x="0" y="88900"/>
                </a:lnTo>
              </a:path>
            </a:pathLst>
          </a:custGeom>
          <a:ln w="19050">
            <a:solidFill>
              <a:srgbClr val="F8E0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233301" y="4932365"/>
            <a:ext cx="76200" cy="88900"/>
          </a:xfrm>
          <a:custGeom>
            <a:avLst/>
            <a:gdLst/>
            <a:ahLst/>
            <a:cxnLst/>
            <a:rect l="l" t="t" r="r" b="b"/>
            <a:pathLst>
              <a:path w="76200" h="88900">
                <a:moveTo>
                  <a:pt x="76200" y="88900"/>
                </a:moveTo>
                <a:lnTo>
                  <a:pt x="0" y="44450"/>
                </a:lnTo>
                <a:lnTo>
                  <a:pt x="76200" y="0"/>
                </a:lnTo>
              </a:path>
            </a:pathLst>
          </a:custGeom>
          <a:ln w="19050">
            <a:solidFill>
              <a:srgbClr val="F8E0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3102988" y="4949559"/>
            <a:ext cx="586740" cy="457834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207645">
              <a:lnSpc>
                <a:spcPct val="100000"/>
              </a:lnSpc>
              <a:spcBef>
                <a:spcPts val="480"/>
              </a:spcBef>
            </a:pPr>
            <a:r>
              <a:rPr dirty="0" sz="1100">
                <a:solidFill>
                  <a:srgbClr val="FAEBD8"/>
                </a:solidFill>
                <a:latin typeface="맑은 고딕"/>
                <a:cs typeface="맑은 고딕"/>
              </a:rPr>
              <a:t>UART</a:t>
            </a:r>
            <a:endParaRPr sz="1100">
              <a:latin typeface="맑은 고딕"/>
              <a:cs typeface="맑은 고딕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dirty="0" sz="1100" b="1">
                <a:solidFill>
                  <a:srgbClr val="FFFFFF"/>
                </a:solidFill>
                <a:latin typeface="맑은 고딕"/>
                <a:cs typeface="맑은 고딕"/>
              </a:rPr>
              <a:t>메인보드</a:t>
            </a:r>
            <a:endParaRPr sz="1100">
              <a:latin typeface="맑은 고딕"/>
              <a:cs typeface="맑은 고딕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094232" y="3624065"/>
            <a:ext cx="1094231" cy="37947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1416989" y="3668645"/>
            <a:ext cx="44386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5" b="1">
                <a:solidFill>
                  <a:srgbClr val="3F1F53"/>
                </a:solidFill>
                <a:latin typeface="맑은 고딕"/>
                <a:cs typeface="맑은 고딕"/>
              </a:rPr>
              <a:t>P</a:t>
            </a:r>
            <a:r>
              <a:rPr dirty="0" sz="1100" spc="-5" b="1">
                <a:solidFill>
                  <a:srgbClr val="3F1F53"/>
                </a:solidFill>
                <a:latin typeface="맑은 고딕"/>
                <a:cs typeface="맑은 고딕"/>
              </a:rPr>
              <a:t>ow</a:t>
            </a:r>
            <a:r>
              <a:rPr dirty="0" sz="1100" spc="5" b="1">
                <a:solidFill>
                  <a:srgbClr val="3F1F53"/>
                </a:solidFill>
                <a:latin typeface="맑은 고딕"/>
                <a:cs typeface="맑은 고딕"/>
              </a:rPr>
              <a:t>e</a:t>
            </a:r>
            <a:r>
              <a:rPr dirty="0" sz="1100" b="1">
                <a:solidFill>
                  <a:srgbClr val="3F1F53"/>
                </a:solidFill>
                <a:latin typeface="맑은 고딕"/>
                <a:cs typeface="맑은 고딕"/>
              </a:rPr>
              <a:t>r</a:t>
            </a:r>
            <a:endParaRPr sz="1100">
              <a:latin typeface="맑은 고딕"/>
              <a:cs typeface="맑은 고딕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1374775" y="3878263"/>
            <a:ext cx="536575" cy="238125"/>
          </a:xfrm>
          <a:custGeom>
            <a:avLst/>
            <a:gdLst/>
            <a:ahLst/>
            <a:cxnLst/>
            <a:rect l="l" t="t" r="r" b="b"/>
            <a:pathLst>
              <a:path w="536575" h="238125">
                <a:moveTo>
                  <a:pt x="536575" y="119062"/>
                </a:moveTo>
                <a:lnTo>
                  <a:pt x="0" y="119062"/>
                </a:lnTo>
                <a:lnTo>
                  <a:pt x="268287" y="238125"/>
                </a:lnTo>
                <a:lnTo>
                  <a:pt x="536575" y="119062"/>
                </a:lnTo>
                <a:close/>
              </a:path>
              <a:path w="536575" h="238125">
                <a:moveTo>
                  <a:pt x="402424" y="0"/>
                </a:moveTo>
                <a:lnTo>
                  <a:pt x="134150" y="0"/>
                </a:lnTo>
                <a:lnTo>
                  <a:pt x="134150" y="119062"/>
                </a:lnTo>
                <a:lnTo>
                  <a:pt x="402424" y="119062"/>
                </a:lnTo>
                <a:lnTo>
                  <a:pt x="402424" y="0"/>
                </a:lnTo>
                <a:close/>
              </a:path>
            </a:pathLst>
          </a:custGeom>
          <a:solidFill>
            <a:srgbClr val="EB6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5194300" y="4591043"/>
            <a:ext cx="1894205" cy="776605"/>
          </a:xfrm>
          <a:custGeom>
            <a:avLst/>
            <a:gdLst/>
            <a:ahLst/>
            <a:cxnLst/>
            <a:rect l="l" t="t" r="r" b="b"/>
            <a:pathLst>
              <a:path w="1894204" h="776604">
                <a:moveTo>
                  <a:pt x="946950" y="0"/>
                </a:moveTo>
                <a:lnTo>
                  <a:pt x="882116" y="895"/>
                </a:lnTo>
                <a:lnTo>
                  <a:pt x="818454" y="3543"/>
                </a:lnTo>
                <a:lnTo>
                  <a:pt x="756106" y="7886"/>
                </a:lnTo>
                <a:lnTo>
                  <a:pt x="695213" y="13865"/>
                </a:lnTo>
                <a:lnTo>
                  <a:pt x="635915" y="21423"/>
                </a:lnTo>
                <a:lnTo>
                  <a:pt x="578354" y="30503"/>
                </a:lnTo>
                <a:lnTo>
                  <a:pt x="522671" y="41046"/>
                </a:lnTo>
                <a:lnTo>
                  <a:pt x="469006" y="52995"/>
                </a:lnTo>
                <a:lnTo>
                  <a:pt x="417501" y="66291"/>
                </a:lnTo>
                <a:lnTo>
                  <a:pt x="368297" y="80877"/>
                </a:lnTo>
                <a:lnTo>
                  <a:pt x="321534" y="96696"/>
                </a:lnTo>
                <a:lnTo>
                  <a:pt x="277355" y="113688"/>
                </a:lnTo>
                <a:lnTo>
                  <a:pt x="235899" y="131797"/>
                </a:lnTo>
                <a:lnTo>
                  <a:pt x="197308" y="150965"/>
                </a:lnTo>
                <a:lnTo>
                  <a:pt x="161724" y="171134"/>
                </a:lnTo>
                <a:lnTo>
                  <a:pt x="129286" y="192246"/>
                </a:lnTo>
                <a:lnTo>
                  <a:pt x="74416" y="237067"/>
                </a:lnTo>
                <a:lnTo>
                  <a:pt x="33825" y="284966"/>
                </a:lnTo>
                <a:lnTo>
                  <a:pt x="8644" y="335481"/>
                </a:lnTo>
                <a:lnTo>
                  <a:pt x="0" y="388150"/>
                </a:lnTo>
                <a:lnTo>
                  <a:pt x="2184" y="414724"/>
                </a:lnTo>
                <a:lnTo>
                  <a:pt x="19238" y="466374"/>
                </a:lnTo>
                <a:lnTo>
                  <a:pt x="52265" y="515639"/>
                </a:lnTo>
                <a:lnTo>
                  <a:pt x="100136" y="562057"/>
                </a:lnTo>
                <a:lnTo>
                  <a:pt x="161724" y="605165"/>
                </a:lnTo>
                <a:lnTo>
                  <a:pt x="197308" y="625334"/>
                </a:lnTo>
                <a:lnTo>
                  <a:pt x="235899" y="644502"/>
                </a:lnTo>
                <a:lnTo>
                  <a:pt x="277355" y="662611"/>
                </a:lnTo>
                <a:lnTo>
                  <a:pt x="321534" y="679604"/>
                </a:lnTo>
                <a:lnTo>
                  <a:pt x="368297" y="695422"/>
                </a:lnTo>
                <a:lnTo>
                  <a:pt x="417501" y="710008"/>
                </a:lnTo>
                <a:lnTo>
                  <a:pt x="469006" y="723304"/>
                </a:lnTo>
                <a:lnTo>
                  <a:pt x="522671" y="735253"/>
                </a:lnTo>
                <a:lnTo>
                  <a:pt x="578354" y="745796"/>
                </a:lnTo>
                <a:lnTo>
                  <a:pt x="635915" y="754876"/>
                </a:lnTo>
                <a:lnTo>
                  <a:pt x="695213" y="762434"/>
                </a:lnTo>
                <a:lnTo>
                  <a:pt x="756106" y="768414"/>
                </a:lnTo>
                <a:lnTo>
                  <a:pt x="818454" y="772756"/>
                </a:lnTo>
                <a:lnTo>
                  <a:pt x="882116" y="775404"/>
                </a:lnTo>
                <a:lnTo>
                  <a:pt x="946950" y="776300"/>
                </a:lnTo>
                <a:lnTo>
                  <a:pt x="1011782" y="775404"/>
                </a:lnTo>
                <a:lnTo>
                  <a:pt x="1075442" y="772756"/>
                </a:lnTo>
                <a:lnTo>
                  <a:pt x="1137789" y="768414"/>
                </a:lnTo>
                <a:lnTo>
                  <a:pt x="1198681" y="762434"/>
                </a:lnTo>
                <a:lnTo>
                  <a:pt x="1257978" y="754876"/>
                </a:lnTo>
                <a:lnTo>
                  <a:pt x="1315538" y="745796"/>
                </a:lnTo>
                <a:lnTo>
                  <a:pt x="1371221" y="735253"/>
                </a:lnTo>
                <a:lnTo>
                  <a:pt x="1424884" y="723304"/>
                </a:lnTo>
                <a:lnTo>
                  <a:pt x="1476389" y="710008"/>
                </a:lnTo>
                <a:lnTo>
                  <a:pt x="1525592" y="695422"/>
                </a:lnTo>
                <a:lnTo>
                  <a:pt x="1572354" y="679604"/>
                </a:lnTo>
                <a:lnTo>
                  <a:pt x="1616533" y="662611"/>
                </a:lnTo>
                <a:lnTo>
                  <a:pt x="1657989" y="644502"/>
                </a:lnTo>
                <a:lnTo>
                  <a:pt x="1696579" y="625334"/>
                </a:lnTo>
                <a:lnTo>
                  <a:pt x="1732163" y="605165"/>
                </a:lnTo>
                <a:lnTo>
                  <a:pt x="1764601" y="584054"/>
                </a:lnTo>
                <a:lnTo>
                  <a:pt x="1819471" y="539233"/>
                </a:lnTo>
                <a:lnTo>
                  <a:pt x="1860061" y="491333"/>
                </a:lnTo>
                <a:lnTo>
                  <a:pt x="1885242" y="440818"/>
                </a:lnTo>
                <a:lnTo>
                  <a:pt x="1893887" y="388150"/>
                </a:lnTo>
                <a:lnTo>
                  <a:pt x="1891702" y="361575"/>
                </a:lnTo>
                <a:lnTo>
                  <a:pt x="1874648" y="309926"/>
                </a:lnTo>
                <a:lnTo>
                  <a:pt x="1841622" y="260660"/>
                </a:lnTo>
                <a:lnTo>
                  <a:pt x="1793751" y="214242"/>
                </a:lnTo>
                <a:lnTo>
                  <a:pt x="1732163" y="171134"/>
                </a:lnTo>
                <a:lnTo>
                  <a:pt x="1696579" y="150965"/>
                </a:lnTo>
                <a:lnTo>
                  <a:pt x="1657989" y="131797"/>
                </a:lnTo>
                <a:lnTo>
                  <a:pt x="1616533" y="113688"/>
                </a:lnTo>
                <a:lnTo>
                  <a:pt x="1572354" y="96696"/>
                </a:lnTo>
                <a:lnTo>
                  <a:pt x="1525592" y="80877"/>
                </a:lnTo>
                <a:lnTo>
                  <a:pt x="1476389" y="66291"/>
                </a:lnTo>
                <a:lnTo>
                  <a:pt x="1424884" y="52995"/>
                </a:lnTo>
                <a:lnTo>
                  <a:pt x="1371221" y="41046"/>
                </a:lnTo>
                <a:lnTo>
                  <a:pt x="1315538" y="30503"/>
                </a:lnTo>
                <a:lnTo>
                  <a:pt x="1257978" y="21423"/>
                </a:lnTo>
                <a:lnTo>
                  <a:pt x="1198681" y="13865"/>
                </a:lnTo>
                <a:lnTo>
                  <a:pt x="1137789" y="7886"/>
                </a:lnTo>
                <a:lnTo>
                  <a:pt x="1075442" y="3543"/>
                </a:lnTo>
                <a:lnTo>
                  <a:pt x="1011782" y="895"/>
                </a:lnTo>
                <a:lnTo>
                  <a:pt x="946950" y="0"/>
                </a:lnTo>
                <a:close/>
              </a:path>
            </a:pathLst>
          </a:custGeom>
          <a:solidFill>
            <a:srgbClr val="FFCC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5194300" y="4591043"/>
            <a:ext cx="1894205" cy="776605"/>
          </a:xfrm>
          <a:custGeom>
            <a:avLst/>
            <a:gdLst/>
            <a:ahLst/>
            <a:cxnLst/>
            <a:rect l="l" t="t" r="r" b="b"/>
            <a:pathLst>
              <a:path w="1894204" h="776604">
                <a:moveTo>
                  <a:pt x="0" y="388150"/>
                </a:moveTo>
                <a:lnTo>
                  <a:pt x="8644" y="335481"/>
                </a:lnTo>
                <a:lnTo>
                  <a:pt x="33825" y="284966"/>
                </a:lnTo>
                <a:lnTo>
                  <a:pt x="74416" y="237067"/>
                </a:lnTo>
                <a:lnTo>
                  <a:pt x="129286" y="192246"/>
                </a:lnTo>
                <a:lnTo>
                  <a:pt x="161724" y="171134"/>
                </a:lnTo>
                <a:lnTo>
                  <a:pt x="197308" y="150965"/>
                </a:lnTo>
                <a:lnTo>
                  <a:pt x="235899" y="131797"/>
                </a:lnTo>
                <a:lnTo>
                  <a:pt x="277355" y="113688"/>
                </a:lnTo>
                <a:lnTo>
                  <a:pt x="321534" y="96696"/>
                </a:lnTo>
                <a:lnTo>
                  <a:pt x="368297" y="80877"/>
                </a:lnTo>
                <a:lnTo>
                  <a:pt x="417501" y="66291"/>
                </a:lnTo>
                <a:lnTo>
                  <a:pt x="469006" y="52995"/>
                </a:lnTo>
                <a:lnTo>
                  <a:pt x="522671" y="41046"/>
                </a:lnTo>
                <a:lnTo>
                  <a:pt x="578354" y="30503"/>
                </a:lnTo>
                <a:lnTo>
                  <a:pt x="635915" y="21423"/>
                </a:lnTo>
                <a:lnTo>
                  <a:pt x="695213" y="13865"/>
                </a:lnTo>
                <a:lnTo>
                  <a:pt x="756106" y="7886"/>
                </a:lnTo>
                <a:lnTo>
                  <a:pt x="818454" y="3543"/>
                </a:lnTo>
                <a:lnTo>
                  <a:pt x="882116" y="895"/>
                </a:lnTo>
                <a:lnTo>
                  <a:pt x="946950" y="0"/>
                </a:lnTo>
                <a:lnTo>
                  <a:pt x="1011782" y="895"/>
                </a:lnTo>
                <a:lnTo>
                  <a:pt x="1075442" y="3543"/>
                </a:lnTo>
                <a:lnTo>
                  <a:pt x="1137789" y="7886"/>
                </a:lnTo>
                <a:lnTo>
                  <a:pt x="1198681" y="13865"/>
                </a:lnTo>
                <a:lnTo>
                  <a:pt x="1257978" y="21423"/>
                </a:lnTo>
                <a:lnTo>
                  <a:pt x="1315538" y="30503"/>
                </a:lnTo>
                <a:lnTo>
                  <a:pt x="1371221" y="41046"/>
                </a:lnTo>
                <a:lnTo>
                  <a:pt x="1424884" y="52995"/>
                </a:lnTo>
                <a:lnTo>
                  <a:pt x="1476389" y="66291"/>
                </a:lnTo>
                <a:lnTo>
                  <a:pt x="1525592" y="80877"/>
                </a:lnTo>
                <a:lnTo>
                  <a:pt x="1572354" y="96696"/>
                </a:lnTo>
                <a:lnTo>
                  <a:pt x="1616533" y="113688"/>
                </a:lnTo>
                <a:lnTo>
                  <a:pt x="1657989" y="131797"/>
                </a:lnTo>
                <a:lnTo>
                  <a:pt x="1696579" y="150965"/>
                </a:lnTo>
                <a:lnTo>
                  <a:pt x="1732163" y="171134"/>
                </a:lnTo>
                <a:lnTo>
                  <a:pt x="1764601" y="192246"/>
                </a:lnTo>
                <a:lnTo>
                  <a:pt x="1819471" y="237067"/>
                </a:lnTo>
                <a:lnTo>
                  <a:pt x="1860061" y="284966"/>
                </a:lnTo>
                <a:lnTo>
                  <a:pt x="1885242" y="335481"/>
                </a:lnTo>
                <a:lnTo>
                  <a:pt x="1893887" y="388150"/>
                </a:lnTo>
                <a:lnTo>
                  <a:pt x="1891702" y="414724"/>
                </a:lnTo>
                <a:lnTo>
                  <a:pt x="1874648" y="466374"/>
                </a:lnTo>
                <a:lnTo>
                  <a:pt x="1841622" y="515639"/>
                </a:lnTo>
                <a:lnTo>
                  <a:pt x="1793751" y="562057"/>
                </a:lnTo>
                <a:lnTo>
                  <a:pt x="1732163" y="605165"/>
                </a:lnTo>
                <a:lnTo>
                  <a:pt x="1696579" y="625334"/>
                </a:lnTo>
                <a:lnTo>
                  <a:pt x="1657989" y="644502"/>
                </a:lnTo>
                <a:lnTo>
                  <a:pt x="1616533" y="662611"/>
                </a:lnTo>
                <a:lnTo>
                  <a:pt x="1572354" y="679604"/>
                </a:lnTo>
                <a:lnTo>
                  <a:pt x="1525592" y="695422"/>
                </a:lnTo>
                <a:lnTo>
                  <a:pt x="1476389" y="710008"/>
                </a:lnTo>
                <a:lnTo>
                  <a:pt x="1424884" y="723304"/>
                </a:lnTo>
                <a:lnTo>
                  <a:pt x="1371221" y="735253"/>
                </a:lnTo>
                <a:lnTo>
                  <a:pt x="1315538" y="745796"/>
                </a:lnTo>
                <a:lnTo>
                  <a:pt x="1257978" y="754876"/>
                </a:lnTo>
                <a:lnTo>
                  <a:pt x="1198681" y="762434"/>
                </a:lnTo>
                <a:lnTo>
                  <a:pt x="1137789" y="768414"/>
                </a:lnTo>
                <a:lnTo>
                  <a:pt x="1075442" y="772756"/>
                </a:lnTo>
                <a:lnTo>
                  <a:pt x="1011782" y="775404"/>
                </a:lnTo>
                <a:lnTo>
                  <a:pt x="946950" y="776300"/>
                </a:lnTo>
                <a:lnTo>
                  <a:pt x="882116" y="775404"/>
                </a:lnTo>
                <a:lnTo>
                  <a:pt x="818454" y="772756"/>
                </a:lnTo>
                <a:lnTo>
                  <a:pt x="756106" y="768414"/>
                </a:lnTo>
                <a:lnTo>
                  <a:pt x="695213" y="762434"/>
                </a:lnTo>
                <a:lnTo>
                  <a:pt x="635915" y="754876"/>
                </a:lnTo>
                <a:lnTo>
                  <a:pt x="578354" y="745796"/>
                </a:lnTo>
                <a:lnTo>
                  <a:pt x="522671" y="735253"/>
                </a:lnTo>
                <a:lnTo>
                  <a:pt x="469006" y="723304"/>
                </a:lnTo>
                <a:lnTo>
                  <a:pt x="417501" y="710008"/>
                </a:lnTo>
                <a:lnTo>
                  <a:pt x="368297" y="695422"/>
                </a:lnTo>
                <a:lnTo>
                  <a:pt x="321534" y="679604"/>
                </a:lnTo>
                <a:lnTo>
                  <a:pt x="277355" y="662611"/>
                </a:lnTo>
                <a:lnTo>
                  <a:pt x="235899" y="644502"/>
                </a:lnTo>
                <a:lnTo>
                  <a:pt x="197308" y="625334"/>
                </a:lnTo>
                <a:lnTo>
                  <a:pt x="161724" y="605165"/>
                </a:lnTo>
                <a:lnTo>
                  <a:pt x="129286" y="584054"/>
                </a:lnTo>
                <a:lnTo>
                  <a:pt x="74416" y="539233"/>
                </a:lnTo>
                <a:lnTo>
                  <a:pt x="33825" y="491333"/>
                </a:lnTo>
                <a:lnTo>
                  <a:pt x="8644" y="440818"/>
                </a:lnTo>
                <a:lnTo>
                  <a:pt x="0" y="388150"/>
                </a:lnTo>
                <a:close/>
              </a:path>
            </a:pathLst>
          </a:custGeom>
          <a:ln w="25400">
            <a:solidFill>
              <a:srgbClr val="3C5CA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5873781" y="5022881"/>
            <a:ext cx="53467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b="1">
                <a:latin typeface="맑은 고딕"/>
                <a:cs typeface="맑은 고딕"/>
              </a:rPr>
              <a:t>손목</a:t>
            </a:r>
            <a:endParaRPr sz="2000">
              <a:latin typeface="맑은 고딕"/>
              <a:cs typeface="맑은 고딕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6845301" y="4168773"/>
            <a:ext cx="967105" cy="1621155"/>
          </a:xfrm>
          <a:custGeom>
            <a:avLst/>
            <a:gdLst/>
            <a:ahLst/>
            <a:cxnLst/>
            <a:rect l="l" t="t" r="r" b="b"/>
            <a:pathLst>
              <a:path w="967104" h="1621154">
                <a:moveTo>
                  <a:pt x="0" y="0"/>
                </a:moveTo>
                <a:lnTo>
                  <a:pt x="0" y="389000"/>
                </a:lnTo>
                <a:lnTo>
                  <a:pt x="52670" y="391473"/>
                </a:lnTo>
                <a:lnTo>
                  <a:pt x="103697" y="398720"/>
                </a:lnTo>
                <a:lnTo>
                  <a:pt x="152787" y="410484"/>
                </a:lnTo>
                <a:lnTo>
                  <a:pt x="199644" y="426509"/>
                </a:lnTo>
                <a:lnTo>
                  <a:pt x="243974" y="446536"/>
                </a:lnTo>
                <a:lnTo>
                  <a:pt x="285481" y="470309"/>
                </a:lnTo>
                <a:lnTo>
                  <a:pt x="323872" y="497571"/>
                </a:lnTo>
                <a:lnTo>
                  <a:pt x="358850" y="528065"/>
                </a:lnTo>
                <a:lnTo>
                  <a:pt x="390121" y="561534"/>
                </a:lnTo>
                <a:lnTo>
                  <a:pt x="417390" y="597721"/>
                </a:lnTo>
                <a:lnTo>
                  <a:pt x="440363" y="636368"/>
                </a:lnTo>
                <a:lnTo>
                  <a:pt x="458743" y="677219"/>
                </a:lnTo>
                <a:lnTo>
                  <a:pt x="472238" y="720017"/>
                </a:lnTo>
                <a:lnTo>
                  <a:pt x="480550" y="764505"/>
                </a:lnTo>
                <a:lnTo>
                  <a:pt x="483387" y="810425"/>
                </a:lnTo>
                <a:lnTo>
                  <a:pt x="480550" y="856342"/>
                </a:lnTo>
                <a:lnTo>
                  <a:pt x="472238" y="900828"/>
                </a:lnTo>
                <a:lnTo>
                  <a:pt x="458743" y="943624"/>
                </a:lnTo>
                <a:lnTo>
                  <a:pt x="440363" y="984473"/>
                </a:lnTo>
                <a:lnTo>
                  <a:pt x="417390" y="1023119"/>
                </a:lnTo>
                <a:lnTo>
                  <a:pt x="390121" y="1059305"/>
                </a:lnTo>
                <a:lnTo>
                  <a:pt x="358850" y="1092773"/>
                </a:lnTo>
                <a:lnTo>
                  <a:pt x="323872" y="1123267"/>
                </a:lnTo>
                <a:lnTo>
                  <a:pt x="285481" y="1150528"/>
                </a:lnTo>
                <a:lnTo>
                  <a:pt x="243974" y="1174301"/>
                </a:lnTo>
                <a:lnTo>
                  <a:pt x="199644" y="1194328"/>
                </a:lnTo>
                <a:lnTo>
                  <a:pt x="152787" y="1210352"/>
                </a:lnTo>
                <a:lnTo>
                  <a:pt x="103697" y="1222116"/>
                </a:lnTo>
                <a:lnTo>
                  <a:pt x="52670" y="1229363"/>
                </a:lnTo>
                <a:lnTo>
                  <a:pt x="0" y="1231836"/>
                </a:lnTo>
                <a:lnTo>
                  <a:pt x="0" y="1620837"/>
                </a:lnTo>
                <a:lnTo>
                  <a:pt x="53045" y="1619638"/>
                </a:lnTo>
                <a:lnTo>
                  <a:pt x="105342" y="1616082"/>
                </a:lnTo>
                <a:lnTo>
                  <a:pt x="156818" y="1610230"/>
                </a:lnTo>
                <a:lnTo>
                  <a:pt x="207399" y="1602145"/>
                </a:lnTo>
                <a:lnTo>
                  <a:pt x="257011" y="1591888"/>
                </a:lnTo>
                <a:lnTo>
                  <a:pt x="305581" y="1579521"/>
                </a:lnTo>
                <a:lnTo>
                  <a:pt x="353034" y="1565106"/>
                </a:lnTo>
                <a:lnTo>
                  <a:pt x="399297" y="1548705"/>
                </a:lnTo>
                <a:lnTo>
                  <a:pt x="444296" y="1530379"/>
                </a:lnTo>
                <a:lnTo>
                  <a:pt x="487957" y="1510191"/>
                </a:lnTo>
                <a:lnTo>
                  <a:pt x="530208" y="1488201"/>
                </a:lnTo>
                <a:lnTo>
                  <a:pt x="570973" y="1464473"/>
                </a:lnTo>
                <a:lnTo>
                  <a:pt x="610180" y="1439067"/>
                </a:lnTo>
                <a:lnTo>
                  <a:pt x="647755" y="1412046"/>
                </a:lnTo>
                <a:lnTo>
                  <a:pt x="683623" y="1383471"/>
                </a:lnTo>
                <a:lnTo>
                  <a:pt x="717712" y="1353404"/>
                </a:lnTo>
                <a:lnTo>
                  <a:pt x="749947" y="1321907"/>
                </a:lnTo>
                <a:lnTo>
                  <a:pt x="780254" y="1289041"/>
                </a:lnTo>
                <a:lnTo>
                  <a:pt x="808561" y="1254870"/>
                </a:lnTo>
                <a:lnTo>
                  <a:pt x="834793" y="1219453"/>
                </a:lnTo>
                <a:lnTo>
                  <a:pt x="858877" y="1182854"/>
                </a:lnTo>
                <a:lnTo>
                  <a:pt x="880738" y="1145133"/>
                </a:lnTo>
                <a:lnTo>
                  <a:pt x="900304" y="1106353"/>
                </a:lnTo>
                <a:lnTo>
                  <a:pt x="917500" y="1066576"/>
                </a:lnTo>
                <a:lnTo>
                  <a:pt x="932253" y="1025863"/>
                </a:lnTo>
                <a:lnTo>
                  <a:pt x="944488" y="984276"/>
                </a:lnTo>
                <a:lnTo>
                  <a:pt x="954133" y="941876"/>
                </a:lnTo>
                <a:lnTo>
                  <a:pt x="961114" y="898727"/>
                </a:lnTo>
                <a:lnTo>
                  <a:pt x="965356" y="854889"/>
                </a:lnTo>
                <a:lnTo>
                  <a:pt x="966787" y="810425"/>
                </a:lnTo>
                <a:lnTo>
                  <a:pt x="965356" y="765959"/>
                </a:lnTo>
                <a:lnTo>
                  <a:pt x="961114" y="722120"/>
                </a:lnTo>
                <a:lnTo>
                  <a:pt x="954133" y="678969"/>
                </a:lnTo>
                <a:lnTo>
                  <a:pt x="944488" y="636569"/>
                </a:lnTo>
                <a:lnTo>
                  <a:pt x="932253" y="594981"/>
                </a:lnTo>
                <a:lnTo>
                  <a:pt x="917500" y="554267"/>
                </a:lnTo>
                <a:lnTo>
                  <a:pt x="900304" y="514489"/>
                </a:lnTo>
                <a:lnTo>
                  <a:pt x="880738" y="475709"/>
                </a:lnTo>
                <a:lnTo>
                  <a:pt x="858877" y="437987"/>
                </a:lnTo>
                <a:lnTo>
                  <a:pt x="834793" y="401387"/>
                </a:lnTo>
                <a:lnTo>
                  <a:pt x="808561" y="365970"/>
                </a:lnTo>
                <a:lnTo>
                  <a:pt x="780254" y="331798"/>
                </a:lnTo>
                <a:lnTo>
                  <a:pt x="749947" y="298932"/>
                </a:lnTo>
                <a:lnTo>
                  <a:pt x="717712" y="267435"/>
                </a:lnTo>
                <a:lnTo>
                  <a:pt x="683623" y="237367"/>
                </a:lnTo>
                <a:lnTo>
                  <a:pt x="647755" y="208792"/>
                </a:lnTo>
                <a:lnTo>
                  <a:pt x="610180" y="181770"/>
                </a:lnTo>
                <a:lnTo>
                  <a:pt x="570973" y="156364"/>
                </a:lnTo>
                <a:lnTo>
                  <a:pt x="530208" y="132636"/>
                </a:lnTo>
                <a:lnTo>
                  <a:pt x="487957" y="110646"/>
                </a:lnTo>
                <a:lnTo>
                  <a:pt x="444296" y="90458"/>
                </a:lnTo>
                <a:lnTo>
                  <a:pt x="399297" y="72132"/>
                </a:lnTo>
                <a:lnTo>
                  <a:pt x="353034" y="55730"/>
                </a:lnTo>
                <a:lnTo>
                  <a:pt x="305581" y="41315"/>
                </a:lnTo>
                <a:lnTo>
                  <a:pt x="257011" y="28949"/>
                </a:lnTo>
                <a:lnTo>
                  <a:pt x="207399" y="18692"/>
                </a:lnTo>
                <a:lnTo>
                  <a:pt x="156818" y="10607"/>
                </a:lnTo>
                <a:lnTo>
                  <a:pt x="105342" y="4755"/>
                </a:lnTo>
                <a:lnTo>
                  <a:pt x="53045" y="1199"/>
                </a:lnTo>
                <a:lnTo>
                  <a:pt x="0" y="0"/>
                </a:lnTo>
                <a:close/>
              </a:path>
            </a:pathLst>
          </a:custGeom>
          <a:solidFill>
            <a:srgbClr val="C3D69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6845301" y="4168773"/>
            <a:ext cx="967105" cy="1621155"/>
          </a:xfrm>
          <a:custGeom>
            <a:avLst/>
            <a:gdLst/>
            <a:ahLst/>
            <a:cxnLst/>
            <a:rect l="l" t="t" r="r" b="b"/>
            <a:pathLst>
              <a:path w="967104" h="1621154">
                <a:moveTo>
                  <a:pt x="0" y="0"/>
                </a:moveTo>
                <a:lnTo>
                  <a:pt x="53045" y="1199"/>
                </a:lnTo>
                <a:lnTo>
                  <a:pt x="105342" y="4755"/>
                </a:lnTo>
                <a:lnTo>
                  <a:pt x="156818" y="10607"/>
                </a:lnTo>
                <a:lnTo>
                  <a:pt x="207399" y="18692"/>
                </a:lnTo>
                <a:lnTo>
                  <a:pt x="257011" y="28949"/>
                </a:lnTo>
                <a:lnTo>
                  <a:pt x="305581" y="41315"/>
                </a:lnTo>
                <a:lnTo>
                  <a:pt x="353034" y="55730"/>
                </a:lnTo>
                <a:lnTo>
                  <a:pt x="399297" y="72132"/>
                </a:lnTo>
                <a:lnTo>
                  <a:pt x="444296" y="90458"/>
                </a:lnTo>
                <a:lnTo>
                  <a:pt x="487957" y="110646"/>
                </a:lnTo>
                <a:lnTo>
                  <a:pt x="530208" y="132636"/>
                </a:lnTo>
                <a:lnTo>
                  <a:pt x="570973" y="156364"/>
                </a:lnTo>
                <a:lnTo>
                  <a:pt x="610180" y="181770"/>
                </a:lnTo>
                <a:lnTo>
                  <a:pt x="647755" y="208792"/>
                </a:lnTo>
                <a:lnTo>
                  <a:pt x="683623" y="237367"/>
                </a:lnTo>
                <a:lnTo>
                  <a:pt x="717712" y="267435"/>
                </a:lnTo>
                <a:lnTo>
                  <a:pt x="749947" y="298932"/>
                </a:lnTo>
                <a:lnTo>
                  <a:pt x="780254" y="331798"/>
                </a:lnTo>
                <a:lnTo>
                  <a:pt x="808561" y="365970"/>
                </a:lnTo>
                <a:lnTo>
                  <a:pt x="834793" y="401387"/>
                </a:lnTo>
                <a:lnTo>
                  <a:pt x="858877" y="437987"/>
                </a:lnTo>
                <a:lnTo>
                  <a:pt x="880738" y="475709"/>
                </a:lnTo>
                <a:lnTo>
                  <a:pt x="900304" y="514489"/>
                </a:lnTo>
                <a:lnTo>
                  <a:pt x="917500" y="554267"/>
                </a:lnTo>
                <a:lnTo>
                  <a:pt x="932253" y="594981"/>
                </a:lnTo>
                <a:lnTo>
                  <a:pt x="944488" y="636569"/>
                </a:lnTo>
                <a:lnTo>
                  <a:pt x="954133" y="678969"/>
                </a:lnTo>
                <a:lnTo>
                  <a:pt x="961114" y="722120"/>
                </a:lnTo>
                <a:lnTo>
                  <a:pt x="965356" y="765959"/>
                </a:lnTo>
                <a:lnTo>
                  <a:pt x="966787" y="810425"/>
                </a:lnTo>
                <a:lnTo>
                  <a:pt x="965356" y="854889"/>
                </a:lnTo>
                <a:lnTo>
                  <a:pt x="961114" y="898727"/>
                </a:lnTo>
                <a:lnTo>
                  <a:pt x="954133" y="941876"/>
                </a:lnTo>
                <a:lnTo>
                  <a:pt x="944488" y="984276"/>
                </a:lnTo>
                <a:lnTo>
                  <a:pt x="932253" y="1025863"/>
                </a:lnTo>
                <a:lnTo>
                  <a:pt x="917500" y="1066576"/>
                </a:lnTo>
                <a:lnTo>
                  <a:pt x="900304" y="1106353"/>
                </a:lnTo>
                <a:lnTo>
                  <a:pt x="880738" y="1145133"/>
                </a:lnTo>
                <a:lnTo>
                  <a:pt x="858877" y="1182854"/>
                </a:lnTo>
                <a:lnTo>
                  <a:pt x="834793" y="1219453"/>
                </a:lnTo>
                <a:lnTo>
                  <a:pt x="808561" y="1254870"/>
                </a:lnTo>
                <a:lnTo>
                  <a:pt x="780254" y="1289041"/>
                </a:lnTo>
                <a:lnTo>
                  <a:pt x="749947" y="1321907"/>
                </a:lnTo>
                <a:lnTo>
                  <a:pt x="717712" y="1353404"/>
                </a:lnTo>
                <a:lnTo>
                  <a:pt x="683623" y="1383471"/>
                </a:lnTo>
                <a:lnTo>
                  <a:pt x="647755" y="1412046"/>
                </a:lnTo>
                <a:lnTo>
                  <a:pt x="610180" y="1439067"/>
                </a:lnTo>
                <a:lnTo>
                  <a:pt x="570973" y="1464473"/>
                </a:lnTo>
                <a:lnTo>
                  <a:pt x="530208" y="1488201"/>
                </a:lnTo>
                <a:lnTo>
                  <a:pt x="487957" y="1510191"/>
                </a:lnTo>
                <a:lnTo>
                  <a:pt x="444296" y="1530379"/>
                </a:lnTo>
                <a:lnTo>
                  <a:pt x="399297" y="1548705"/>
                </a:lnTo>
                <a:lnTo>
                  <a:pt x="353034" y="1565106"/>
                </a:lnTo>
                <a:lnTo>
                  <a:pt x="305581" y="1579521"/>
                </a:lnTo>
                <a:lnTo>
                  <a:pt x="257011" y="1591888"/>
                </a:lnTo>
                <a:lnTo>
                  <a:pt x="207399" y="1602145"/>
                </a:lnTo>
                <a:lnTo>
                  <a:pt x="156818" y="1610230"/>
                </a:lnTo>
                <a:lnTo>
                  <a:pt x="105342" y="1616082"/>
                </a:lnTo>
                <a:lnTo>
                  <a:pt x="53045" y="1619638"/>
                </a:lnTo>
                <a:lnTo>
                  <a:pt x="0" y="1620837"/>
                </a:lnTo>
                <a:lnTo>
                  <a:pt x="0" y="1231836"/>
                </a:lnTo>
                <a:lnTo>
                  <a:pt x="52670" y="1229363"/>
                </a:lnTo>
                <a:lnTo>
                  <a:pt x="103697" y="1222116"/>
                </a:lnTo>
                <a:lnTo>
                  <a:pt x="152787" y="1210352"/>
                </a:lnTo>
                <a:lnTo>
                  <a:pt x="199644" y="1194328"/>
                </a:lnTo>
                <a:lnTo>
                  <a:pt x="243974" y="1174301"/>
                </a:lnTo>
                <a:lnTo>
                  <a:pt x="285481" y="1150528"/>
                </a:lnTo>
                <a:lnTo>
                  <a:pt x="323872" y="1123267"/>
                </a:lnTo>
                <a:lnTo>
                  <a:pt x="358850" y="1092773"/>
                </a:lnTo>
                <a:lnTo>
                  <a:pt x="390121" y="1059305"/>
                </a:lnTo>
                <a:lnTo>
                  <a:pt x="417390" y="1023119"/>
                </a:lnTo>
                <a:lnTo>
                  <a:pt x="440363" y="984473"/>
                </a:lnTo>
                <a:lnTo>
                  <a:pt x="458743" y="943624"/>
                </a:lnTo>
                <a:lnTo>
                  <a:pt x="472238" y="900828"/>
                </a:lnTo>
                <a:lnTo>
                  <a:pt x="480550" y="856342"/>
                </a:lnTo>
                <a:lnTo>
                  <a:pt x="483387" y="810425"/>
                </a:lnTo>
                <a:lnTo>
                  <a:pt x="480550" y="764505"/>
                </a:lnTo>
                <a:lnTo>
                  <a:pt x="472238" y="720017"/>
                </a:lnTo>
                <a:lnTo>
                  <a:pt x="458743" y="677219"/>
                </a:lnTo>
                <a:lnTo>
                  <a:pt x="440363" y="636368"/>
                </a:lnTo>
                <a:lnTo>
                  <a:pt x="417390" y="597721"/>
                </a:lnTo>
                <a:lnTo>
                  <a:pt x="390121" y="561534"/>
                </a:lnTo>
                <a:lnTo>
                  <a:pt x="358850" y="528065"/>
                </a:lnTo>
                <a:lnTo>
                  <a:pt x="323872" y="497571"/>
                </a:lnTo>
                <a:lnTo>
                  <a:pt x="285481" y="470309"/>
                </a:lnTo>
                <a:lnTo>
                  <a:pt x="243974" y="446536"/>
                </a:lnTo>
                <a:lnTo>
                  <a:pt x="199644" y="426509"/>
                </a:lnTo>
                <a:lnTo>
                  <a:pt x="152787" y="410484"/>
                </a:lnTo>
                <a:lnTo>
                  <a:pt x="103697" y="398720"/>
                </a:lnTo>
                <a:lnTo>
                  <a:pt x="52670" y="391473"/>
                </a:lnTo>
                <a:lnTo>
                  <a:pt x="0" y="38900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385D8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4438648" y="4168775"/>
            <a:ext cx="967105" cy="1621155"/>
          </a:xfrm>
          <a:custGeom>
            <a:avLst/>
            <a:gdLst/>
            <a:ahLst/>
            <a:cxnLst/>
            <a:rect l="l" t="t" r="r" b="b"/>
            <a:pathLst>
              <a:path w="967104" h="1621154">
                <a:moveTo>
                  <a:pt x="966787" y="0"/>
                </a:moveTo>
                <a:lnTo>
                  <a:pt x="913742" y="1199"/>
                </a:lnTo>
                <a:lnTo>
                  <a:pt x="861444" y="4755"/>
                </a:lnTo>
                <a:lnTo>
                  <a:pt x="809968" y="10607"/>
                </a:lnTo>
                <a:lnTo>
                  <a:pt x="759387" y="18692"/>
                </a:lnTo>
                <a:lnTo>
                  <a:pt x="709775" y="28949"/>
                </a:lnTo>
                <a:lnTo>
                  <a:pt x="661206" y="41315"/>
                </a:lnTo>
                <a:lnTo>
                  <a:pt x="613753" y="55730"/>
                </a:lnTo>
                <a:lnTo>
                  <a:pt x="567490" y="72131"/>
                </a:lnTo>
                <a:lnTo>
                  <a:pt x="522491" y="90457"/>
                </a:lnTo>
                <a:lnTo>
                  <a:pt x="478829" y="110646"/>
                </a:lnTo>
                <a:lnTo>
                  <a:pt x="436579" y="132635"/>
                </a:lnTo>
                <a:lnTo>
                  <a:pt x="395813" y="156364"/>
                </a:lnTo>
                <a:lnTo>
                  <a:pt x="356606" y="181769"/>
                </a:lnTo>
                <a:lnTo>
                  <a:pt x="319032" y="208791"/>
                </a:lnTo>
                <a:lnTo>
                  <a:pt x="283163" y="237366"/>
                </a:lnTo>
                <a:lnTo>
                  <a:pt x="249075" y="267433"/>
                </a:lnTo>
                <a:lnTo>
                  <a:pt x="216840" y="298930"/>
                </a:lnTo>
                <a:lnTo>
                  <a:pt x="186532" y="331795"/>
                </a:lnTo>
                <a:lnTo>
                  <a:pt x="158225" y="365967"/>
                </a:lnTo>
                <a:lnTo>
                  <a:pt x="131993" y="401383"/>
                </a:lnTo>
                <a:lnTo>
                  <a:pt x="107910" y="437983"/>
                </a:lnTo>
                <a:lnTo>
                  <a:pt x="86048" y="475704"/>
                </a:lnTo>
                <a:lnTo>
                  <a:pt x="66483" y="514483"/>
                </a:lnTo>
                <a:lnTo>
                  <a:pt x="49287" y="554261"/>
                </a:lnTo>
                <a:lnTo>
                  <a:pt x="34534" y="594974"/>
                </a:lnTo>
                <a:lnTo>
                  <a:pt x="22298" y="636561"/>
                </a:lnTo>
                <a:lnTo>
                  <a:pt x="12653" y="678960"/>
                </a:lnTo>
                <a:lnTo>
                  <a:pt x="5672" y="722109"/>
                </a:lnTo>
                <a:lnTo>
                  <a:pt x="1430" y="765947"/>
                </a:lnTo>
                <a:lnTo>
                  <a:pt x="0" y="810412"/>
                </a:lnTo>
                <a:lnTo>
                  <a:pt x="1430" y="854878"/>
                </a:lnTo>
                <a:lnTo>
                  <a:pt x="5672" y="898717"/>
                </a:lnTo>
                <a:lnTo>
                  <a:pt x="12653" y="941867"/>
                </a:lnTo>
                <a:lnTo>
                  <a:pt x="22298" y="984267"/>
                </a:lnTo>
                <a:lnTo>
                  <a:pt x="34534" y="1025855"/>
                </a:lnTo>
                <a:lnTo>
                  <a:pt x="49287" y="1066569"/>
                </a:lnTo>
                <a:lnTo>
                  <a:pt x="66483" y="1106347"/>
                </a:lnTo>
                <a:lnTo>
                  <a:pt x="86048" y="1145128"/>
                </a:lnTo>
                <a:lnTo>
                  <a:pt x="107910" y="1182849"/>
                </a:lnTo>
                <a:lnTo>
                  <a:pt x="131993" y="1219449"/>
                </a:lnTo>
                <a:lnTo>
                  <a:pt x="158225" y="1254866"/>
                </a:lnTo>
                <a:lnTo>
                  <a:pt x="186532" y="1289039"/>
                </a:lnTo>
                <a:lnTo>
                  <a:pt x="216840" y="1321905"/>
                </a:lnTo>
                <a:lnTo>
                  <a:pt x="249075" y="1353402"/>
                </a:lnTo>
                <a:lnTo>
                  <a:pt x="283163" y="1383469"/>
                </a:lnTo>
                <a:lnTo>
                  <a:pt x="319032" y="1412045"/>
                </a:lnTo>
                <a:lnTo>
                  <a:pt x="356606" y="1439066"/>
                </a:lnTo>
                <a:lnTo>
                  <a:pt x="395813" y="1464472"/>
                </a:lnTo>
                <a:lnTo>
                  <a:pt x="436579" y="1488201"/>
                </a:lnTo>
                <a:lnTo>
                  <a:pt x="478829" y="1510190"/>
                </a:lnTo>
                <a:lnTo>
                  <a:pt x="522491" y="1530379"/>
                </a:lnTo>
                <a:lnTo>
                  <a:pt x="567490" y="1548705"/>
                </a:lnTo>
                <a:lnTo>
                  <a:pt x="613753" y="1565106"/>
                </a:lnTo>
                <a:lnTo>
                  <a:pt x="661206" y="1579521"/>
                </a:lnTo>
                <a:lnTo>
                  <a:pt x="709775" y="1591888"/>
                </a:lnTo>
                <a:lnTo>
                  <a:pt x="759387" y="1602145"/>
                </a:lnTo>
                <a:lnTo>
                  <a:pt x="809968" y="1610230"/>
                </a:lnTo>
                <a:lnTo>
                  <a:pt x="861444" y="1616082"/>
                </a:lnTo>
                <a:lnTo>
                  <a:pt x="913742" y="1619638"/>
                </a:lnTo>
                <a:lnTo>
                  <a:pt x="966787" y="1620837"/>
                </a:lnTo>
                <a:lnTo>
                  <a:pt x="966787" y="1231836"/>
                </a:lnTo>
                <a:lnTo>
                  <a:pt x="914117" y="1229363"/>
                </a:lnTo>
                <a:lnTo>
                  <a:pt x="863089" y="1222116"/>
                </a:lnTo>
                <a:lnTo>
                  <a:pt x="813999" y="1210352"/>
                </a:lnTo>
                <a:lnTo>
                  <a:pt x="767142" y="1194328"/>
                </a:lnTo>
                <a:lnTo>
                  <a:pt x="722812" y="1174301"/>
                </a:lnTo>
                <a:lnTo>
                  <a:pt x="681305" y="1150528"/>
                </a:lnTo>
                <a:lnTo>
                  <a:pt x="642915" y="1123265"/>
                </a:lnTo>
                <a:lnTo>
                  <a:pt x="607937" y="1092771"/>
                </a:lnTo>
                <a:lnTo>
                  <a:pt x="576666" y="1059302"/>
                </a:lnTo>
                <a:lnTo>
                  <a:pt x="549396" y="1023116"/>
                </a:lnTo>
                <a:lnTo>
                  <a:pt x="526424" y="984468"/>
                </a:lnTo>
                <a:lnTo>
                  <a:pt x="508043" y="943617"/>
                </a:lnTo>
                <a:lnTo>
                  <a:pt x="494549" y="900819"/>
                </a:lnTo>
                <a:lnTo>
                  <a:pt x="486236" y="856332"/>
                </a:lnTo>
                <a:lnTo>
                  <a:pt x="483400" y="810412"/>
                </a:lnTo>
                <a:lnTo>
                  <a:pt x="486236" y="764494"/>
                </a:lnTo>
                <a:lnTo>
                  <a:pt x="494549" y="720009"/>
                </a:lnTo>
                <a:lnTo>
                  <a:pt x="508043" y="677213"/>
                </a:lnTo>
                <a:lnTo>
                  <a:pt x="526424" y="636363"/>
                </a:lnTo>
                <a:lnTo>
                  <a:pt x="549396" y="597717"/>
                </a:lnTo>
                <a:lnTo>
                  <a:pt x="576666" y="561531"/>
                </a:lnTo>
                <a:lnTo>
                  <a:pt x="607937" y="528063"/>
                </a:lnTo>
                <a:lnTo>
                  <a:pt x="642915" y="497570"/>
                </a:lnTo>
                <a:lnTo>
                  <a:pt x="681305" y="470308"/>
                </a:lnTo>
                <a:lnTo>
                  <a:pt x="722812" y="446535"/>
                </a:lnTo>
                <a:lnTo>
                  <a:pt x="767142" y="426508"/>
                </a:lnTo>
                <a:lnTo>
                  <a:pt x="813999" y="410484"/>
                </a:lnTo>
                <a:lnTo>
                  <a:pt x="863089" y="398720"/>
                </a:lnTo>
                <a:lnTo>
                  <a:pt x="914117" y="391473"/>
                </a:lnTo>
                <a:lnTo>
                  <a:pt x="966787" y="389000"/>
                </a:lnTo>
                <a:lnTo>
                  <a:pt x="966787" y="0"/>
                </a:lnTo>
                <a:close/>
              </a:path>
            </a:pathLst>
          </a:custGeom>
          <a:solidFill>
            <a:srgbClr val="C3D69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4438648" y="4168775"/>
            <a:ext cx="967105" cy="1621155"/>
          </a:xfrm>
          <a:custGeom>
            <a:avLst/>
            <a:gdLst/>
            <a:ahLst/>
            <a:cxnLst/>
            <a:rect l="l" t="t" r="r" b="b"/>
            <a:pathLst>
              <a:path w="967104" h="1621154">
                <a:moveTo>
                  <a:pt x="966787" y="1620837"/>
                </a:moveTo>
                <a:lnTo>
                  <a:pt x="913742" y="1619638"/>
                </a:lnTo>
                <a:lnTo>
                  <a:pt x="861444" y="1616082"/>
                </a:lnTo>
                <a:lnTo>
                  <a:pt x="809968" y="1610230"/>
                </a:lnTo>
                <a:lnTo>
                  <a:pt x="759387" y="1602145"/>
                </a:lnTo>
                <a:lnTo>
                  <a:pt x="709775" y="1591888"/>
                </a:lnTo>
                <a:lnTo>
                  <a:pt x="661206" y="1579521"/>
                </a:lnTo>
                <a:lnTo>
                  <a:pt x="613753" y="1565106"/>
                </a:lnTo>
                <a:lnTo>
                  <a:pt x="567490" y="1548705"/>
                </a:lnTo>
                <a:lnTo>
                  <a:pt x="522491" y="1530379"/>
                </a:lnTo>
                <a:lnTo>
                  <a:pt x="478829" y="1510190"/>
                </a:lnTo>
                <a:lnTo>
                  <a:pt x="436579" y="1488201"/>
                </a:lnTo>
                <a:lnTo>
                  <a:pt x="395813" y="1464472"/>
                </a:lnTo>
                <a:lnTo>
                  <a:pt x="356606" y="1439066"/>
                </a:lnTo>
                <a:lnTo>
                  <a:pt x="319032" y="1412045"/>
                </a:lnTo>
                <a:lnTo>
                  <a:pt x="283163" y="1383469"/>
                </a:lnTo>
                <a:lnTo>
                  <a:pt x="249075" y="1353402"/>
                </a:lnTo>
                <a:lnTo>
                  <a:pt x="216840" y="1321905"/>
                </a:lnTo>
                <a:lnTo>
                  <a:pt x="186532" y="1289039"/>
                </a:lnTo>
                <a:lnTo>
                  <a:pt x="158225" y="1254866"/>
                </a:lnTo>
                <a:lnTo>
                  <a:pt x="131993" y="1219449"/>
                </a:lnTo>
                <a:lnTo>
                  <a:pt x="107910" y="1182849"/>
                </a:lnTo>
                <a:lnTo>
                  <a:pt x="86048" y="1145128"/>
                </a:lnTo>
                <a:lnTo>
                  <a:pt x="66483" y="1106347"/>
                </a:lnTo>
                <a:lnTo>
                  <a:pt x="49287" y="1066569"/>
                </a:lnTo>
                <a:lnTo>
                  <a:pt x="34534" y="1025855"/>
                </a:lnTo>
                <a:lnTo>
                  <a:pt x="22298" y="984267"/>
                </a:lnTo>
                <a:lnTo>
                  <a:pt x="12653" y="941867"/>
                </a:lnTo>
                <a:lnTo>
                  <a:pt x="5672" y="898717"/>
                </a:lnTo>
                <a:lnTo>
                  <a:pt x="1430" y="854878"/>
                </a:lnTo>
                <a:lnTo>
                  <a:pt x="0" y="810412"/>
                </a:lnTo>
                <a:lnTo>
                  <a:pt x="1430" y="765947"/>
                </a:lnTo>
                <a:lnTo>
                  <a:pt x="5672" y="722109"/>
                </a:lnTo>
                <a:lnTo>
                  <a:pt x="12653" y="678960"/>
                </a:lnTo>
                <a:lnTo>
                  <a:pt x="22298" y="636561"/>
                </a:lnTo>
                <a:lnTo>
                  <a:pt x="34534" y="594974"/>
                </a:lnTo>
                <a:lnTo>
                  <a:pt x="49287" y="554261"/>
                </a:lnTo>
                <a:lnTo>
                  <a:pt x="66483" y="514483"/>
                </a:lnTo>
                <a:lnTo>
                  <a:pt x="86048" y="475704"/>
                </a:lnTo>
                <a:lnTo>
                  <a:pt x="107910" y="437983"/>
                </a:lnTo>
                <a:lnTo>
                  <a:pt x="131993" y="401383"/>
                </a:lnTo>
                <a:lnTo>
                  <a:pt x="158225" y="365967"/>
                </a:lnTo>
                <a:lnTo>
                  <a:pt x="186532" y="331795"/>
                </a:lnTo>
                <a:lnTo>
                  <a:pt x="216840" y="298930"/>
                </a:lnTo>
                <a:lnTo>
                  <a:pt x="249075" y="267433"/>
                </a:lnTo>
                <a:lnTo>
                  <a:pt x="283163" y="237366"/>
                </a:lnTo>
                <a:lnTo>
                  <a:pt x="319032" y="208791"/>
                </a:lnTo>
                <a:lnTo>
                  <a:pt x="356606" y="181769"/>
                </a:lnTo>
                <a:lnTo>
                  <a:pt x="395813" y="156364"/>
                </a:lnTo>
                <a:lnTo>
                  <a:pt x="436579" y="132635"/>
                </a:lnTo>
                <a:lnTo>
                  <a:pt x="478829" y="110646"/>
                </a:lnTo>
                <a:lnTo>
                  <a:pt x="522491" y="90457"/>
                </a:lnTo>
                <a:lnTo>
                  <a:pt x="567490" y="72131"/>
                </a:lnTo>
                <a:lnTo>
                  <a:pt x="613753" y="55730"/>
                </a:lnTo>
                <a:lnTo>
                  <a:pt x="661206" y="41315"/>
                </a:lnTo>
                <a:lnTo>
                  <a:pt x="709775" y="28949"/>
                </a:lnTo>
                <a:lnTo>
                  <a:pt x="759387" y="18692"/>
                </a:lnTo>
                <a:lnTo>
                  <a:pt x="809968" y="10607"/>
                </a:lnTo>
                <a:lnTo>
                  <a:pt x="861444" y="4755"/>
                </a:lnTo>
                <a:lnTo>
                  <a:pt x="913742" y="1199"/>
                </a:lnTo>
                <a:lnTo>
                  <a:pt x="966787" y="0"/>
                </a:lnTo>
                <a:lnTo>
                  <a:pt x="966787" y="389000"/>
                </a:lnTo>
                <a:lnTo>
                  <a:pt x="914117" y="391473"/>
                </a:lnTo>
                <a:lnTo>
                  <a:pt x="863089" y="398720"/>
                </a:lnTo>
                <a:lnTo>
                  <a:pt x="813999" y="410484"/>
                </a:lnTo>
                <a:lnTo>
                  <a:pt x="767142" y="426508"/>
                </a:lnTo>
                <a:lnTo>
                  <a:pt x="722812" y="446535"/>
                </a:lnTo>
                <a:lnTo>
                  <a:pt x="681305" y="470308"/>
                </a:lnTo>
                <a:lnTo>
                  <a:pt x="642915" y="497570"/>
                </a:lnTo>
                <a:lnTo>
                  <a:pt x="607937" y="528063"/>
                </a:lnTo>
                <a:lnTo>
                  <a:pt x="576666" y="561531"/>
                </a:lnTo>
                <a:lnTo>
                  <a:pt x="549396" y="597717"/>
                </a:lnTo>
                <a:lnTo>
                  <a:pt x="526424" y="636363"/>
                </a:lnTo>
                <a:lnTo>
                  <a:pt x="508043" y="677213"/>
                </a:lnTo>
                <a:lnTo>
                  <a:pt x="494549" y="720009"/>
                </a:lnTo>
                <a:lnTo>
                  <a:pt x="486236" y="764494"/>
                </a:lnTo>
                <a:lnTo>
                  <a:pt x="483400" y="810412"/>
                </a:lnTo>
                <a:lnTo>
                  <a:pt x="486236" y="856332"/>
                </a:lnTo>
                <a:lnTo>
                  <a:pt x="494549" y="900819"/>
                </a:lnTo>
                <a:lnTo>
                  <a:pt x="508043" y="943617"/>
                </a:lnTo>
                <a:lnTo>
                  <a:pt x="526424" y="984468"/>
                </a:lnTo>
                <a:lnTo>
                  <a:pt x="549396" y="1023116"/>
                </a:lnTo>
                <a:lnTo>
                  <a:pt x="576666" y="1059302"/>
                </a:lnTo>
                <a:lnTo>
                  <a:pt x="607937" y="1092771"/>
                </a:lnTo>
                <a:lnTo>
                  <a:pt x="642915" y="1123265"/>
                </a:lnTo>
                <a:lnTo>
                  <a:pt x="681305" y="1150528"/>
                </a:lnTo>
                <a:lnTo>
                  <a:pt x="722812" y="1174301"/>
                </a:lnTo>
                <a:lnTo>
                  <a:pt x="767142" y="1194328"/>
                </a:lnTo>
                <a:lnTo>
                  <a:pt x="813999" y="1210352"/>
                </a:lnTo>
                <a:lnTo>
                  <a:pt x="863089" y="1222116"/>
                </a:lnTo>
                <a:lnTo>
                  <a:pt x="914117" y="1229363"/>
                </a:lnTo>
                <a:lnTo>
                  <a:pt x="966787" y="1231836"/>
                </a:lnTo>
                <a:lnTo>
                  <a:pt x="966787" y="1620837"/>
                </a:lnTo>
                <a:close/>
              </a:path>
            </a:pathLst>
          </a:custGeom>
          <a:ln w="25400">
            <a:solidFill>
              <a:srgbClr val="385D8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5416550" y="4154491"/>
            <a:ext cx="1408430" cy="408305"/>
          </a:xfrm>
          <a:custGeom>
            <a:avLst/>
            <a:gdLst/>
            <a:ahLst/>
            <a:cxnLst/>
            <a:rect l="l" t="t" r="r" b="b"/>
            <a:pathLst>
              <a:path w="1408429" h="408304">
                <a:moveTo>
                  <a:pt x="1340116" y="0"/>
                </a:moveTo>
                <a:lnTo>
                  <a:pt x="67995" y="0"/>
                </a:lnTo>
                <a:lnTo>
                  <a:pt x="41528" y="5343"/>
                </a:lnTo>
                <a:lnTo>
                  <a:pt x="19915" y="19915"/>
                </a:lnTo>
                <a:lnTo>
                  <a:pt x="5343" y="41528"/>
                </a:lnTo>
                <a:lnTo>
                  <a:pt x="0" y="67995"/>
                </a:lnTo>
                <a:lnTo>
                  <a:pt x="0" y="339979"/>
                </a:lnTo>
                <a:lnTo>
                  <a:pt x="5343" y="366453"/>
                </a:lnTo>
                <a:lnTo>
                  <a:pt x="19915" y="388070"/>
                </a:lnTo>
                <a:lnTo>
                  <a:pt x="41528" y="402643"/>
                </a:lnTo>
                <a:lnTo>
                  <a:pt x="67995" y="407987"/>
                </a:lnTo>
                <a:lnTo>
                  <a:pt x="1340116" y="407987"/>
                </a:lnTo>
                <a:lnTo>
                  <a:pt x="1366584" y="402643"/>
                </a:lnTo>
                <a:lnTo>
                  <a:pt x="1388197" y="388070"/>
                </a:lnTo>
                <a:lnTo>
                  <a:pt x="1402769" y="366453"/>
                </a:lnTo>
                <a:lnTo>
                  <a:pt x="1408112" y="339979"/>
                </a:lnTo>
                <a:lnTo>
                  <a:pt x="1408112" y="67995"/>
                </a:lnTo>
                <a:lnTo>
                  <a:pt x="1402769" y="41528"/>
                </a:lnTo>
                <a:lnTo>
                  <a:pt x="1388197" y="19915"/>
                </a:lnTo>
                <a:lnTo>
                  <a:pt x="1366584" y="5343"/>
                </a:lnTo>
                <a:lnTo>
                  <a:pt x="1340116" y="0"/>
                </a:lnTo>
                <a:close/>
              </a:path>
            </a:pathLst>
          </a:custGeom>
          <a:solidFill>
            <a:srgbClr val="CFCD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5416550" y="4154491"/>
            <a:ext cx="1408430" cy="408305"/>
          </a:xfrm>
          <a:custGeom>
            <a:avLst/>
            <a:gdLst/>
            <a:ahLst/>
            <a:cxnLst/>
            <a:rect l="l" t="t" r="r" b="b"/>
            <a:pathLst>
              <a:path w="1408429" h="408304">
                <a:moveTo>
                  <a:pt x="0" y="67995"/>
                </a:moveTo>
                <a:lnTo>
                  <a:pt x="5343" y="41528"/>
                </a:lnTo>
                <a:lnTo>
                  <a:pt x="19915" y="19915"/>
                </a:lnTo>
                <a:lnTo>
                  <a:pt x="41528" y="5343"/>
                </a:lnTo>
                <a:lnTo>
                  <a:pt x="67995" y="0"/>
                </a:lnTo>
                <a:lnTo>
                  <a:pt x="1340116" y="0"/>
                </a:lnTo>
                <a:lnTo>
                  <a:pt x="1366584" y="5343"/>
                </a:lnTo>
                <a:lnTo>
                  <a:pt x="1388197" y="19915"/>
                </a:lnTo>
                <a:lnTo>
                  <a:pt x="1402769" y="41528"/>
                </a:lnTo>
                <a:lnTo>
                  <a:pt x="1408112" y="67995"/>
                </a:lnTo>
                <a:lnTo>
                  <a:pt x="1408112" y="339979"/>
                </a:lnTo>
                <a:lnTo>
                  <a:pt x="1402769" y="366453"/>
                </a:lnTo>
                <a:lnTo>
                  <a:pt x="1388197" y="388070"/>
                </a:lnTo>
                <a:lnTo>
                  <a:pt x="1366584" y="402643"/>
                </a:lnTo>
                <a:lnTo>
                  <a:pt x="1340116" y="407987"/>
                </a:lnTo>
                <a:lnTo>
                  <a:pt x="67995" y="407987"/>
                </a:lnTo>
                <a:lnTo>
                  <a:pt x="41528" y="402643"/>
                </a:lnTo>
                <a:lnTo>
                  <a:pt x="19915" y="388070"/>
                </a:lnTo>
                <a:lnTo>
                  <a:pt x="5343" y="366453"/>
                </a:lnTo>
                <a:lnTo>
                  <a:pt x="0" y="339979"/>
                </a:lnTo>
                <a:lnTo>
                  <a:pt x="0" y="67995"/>
                </a:lnTo>
                <a:close/>
              </a:path>
            </a:pathLst>
          </a:custGeom>
          <a:ln w="25400">
            <a:solidFill>
              <a:srgbClr val="3C5CA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5592762" y="4387844"/>
            <a:ext cx="1129030" cy="128905"/>
          </a:xfrm>
          <a:custGeom>
            <a:avLst/>
            <a:gdLst/>
            <a:ahLst/>
            <a:cxnLst/>
            <a:rect l="l" t="t" r="r" b="b"/>
            <a:pathLst>
              <a:path w="1129029" h="128904">
                <a:moveTo>
                  <a:pt x="1107274" y="0"/>
                </a:moveTo>
                <a:lnTo>
                  <a:pt x="21437" y="0"/>
                </a:lnTo>
                <a:lnTo>
                  <a:pt x="13094" y="1685"/>
                </a:lnTo>
                <a:lnTo>
                  <a:pt x="6280" y="6280"/>
                </a:lnTo>
                <a:lnTo>
                  <a:pt x="1685" y="13094"/>
                </a:lnTo>
                <a:lnTo>
                  <a:pt x="0" y="21437"/>
                </a:lnTo>
                <a:lnTo>
                  <a:pt x="0" y="107162"/>
                </a:lnTo>
                <a:lnTo>
                  <a:pt x="1685" y="115503"/>
                </a:lnTo>
                <a:lnTo>
                  <a:pt x="6280" y="122313"/>
                </a:lnTo>
                <a:lnTo>
                  <a:pt x="13094" y="126904"/>
                </a:lnTo>
                <a:lnTo>
                  <a:pt x="21437" y="128587"/>
                </a:lnTo>
                <a:lnTo>
                  <a:pt x="1107274" y="128587"/>
                </a:lnTo>
                <a:lnTo>
                  <a:pt x="1115618" y="126904"/>
                </a:lnTo>
                <a:lnTo>
                  <a:pt x="1122432" y="122313"/>
                </a:lnTo>
                <a:lnTo>
                  <a:pt x="1127027" y="115503"/>
                </a:lnTo>
                <a:lnTo>
                  <a:pt x="1128712" y="107162"/>
                </a:lnTo>
                <a:lnTo>
                  <a:pt x="1128712" y="21437"/>
                </a:lnTo>
                <a:lnTo>
                  <a:pt x="1127027" y="13094"/>
                </a:lnTo>
                <a:lnTo>
                  <a:pt x="1122432" y="6280"/>
                </a:lnTo>
                <a:lnTo>
                  <a:pt x="1115618" y="1685"/>
                </a:lnTo>
                <a:lnTo>
                  <a:pt x="1107274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5592762" y="4225919"/>
            <a:ext cx="1129030" cy="128905"/>
          </a:xfrm>
          <a:custGeom>
            <a:avLst/>
            <a:gdLst/>
            <a:ahLst/>
            <a:cxnLst/>
            <a:rect l="l" t="t" r="r" b="b"/>
            <a:pathLst>
              <a:path w="1129029" h="128904">
                <a:moveTo>
                  <a:pt x="1107274" y="0"/>
                </a:moveTo>
                <a:lnTo>
                  <a:pt x="21437" y="0"/>
                </a:lnTo>
                <a:lnTo>
                  <a:pt x="13094" y="1685"/>
                </a:lnTo>
                <a:lnTo>
                  <a:pt x="6280" y="6280"/>
                </a:lnTo>
                <a:lnTo>
                  <a:pt x="1685" y="13094"/>
                </a:lnTo>
                <a:lnTo>
                  <a:pt x="0" y="21437"/>
                </a:lnTo>
                <a:lnTo>
                  <a:pt x="0" y="107162"/>
                </a:lnTo>
                <a:lnTo>
                  <a:pt x="1685" y="115503"/>
                </a:lnTo>
                <a:lnTo>
                  <a:pt x="6280" y="122313"/>
                </a:lnTo>
                <a:lnTo>
                  <a:pt x="13094" y="126904"/>
                </a:lnTo>
                <a:lnTo>
                  <a:pt x="21437" y="128587"/>
                </a:lnTo>
                <a:lnTo>
                  <a:pt x="1107274" y="128587"/>
                </a:lnTo>
                <a:lnTo>
                  <a:pt x="1115618" y="126904"/>
                </a:lnTo>
                <a:lnTo>
                  <a:pt x="1122432" y="122313"/>
                </a:lnTo>
                <a:lnTo>
                  <a:pt x="1127027" y="115503"/>
                </a:lnTo>
                <a:lnTo>
                  <a:pt x="1128712" y="107162"/>
                </a:lnTo>
                <a:lnTo>
                  <a:pt x="1128712" y="21437"/>
                </a:lnTo>
                <a:lnTo>
                  <a:pt x="1127027" y="13094"/>
                </a:lnTo>
                <a:lnTo>
                  <a:pt x="1122432" y="6280"/>
                </a:lnTo>
                <a:lnTo>
                  <a:pt x="1115618" y="1685"/>
                </a:lnTo>
                <a:lnTo>
                  <a:pt x="1107274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6718814" y="4237349"/>
            <a:ext cx="672465" cy="227965"/>
          </a:xfrm>
          <a:custGeom>
            <a:avLst/>
            <a:gdLst/>
            <a:ahLst/>
            <a:cxnLst/>
            <a:rect l="l" t="t" r="r" b="b"/>
            <a:pathLst>
              <a:path w="672465" h="227964">
                <a:moveTo>
                  <a:pt x="672363" y="0"/>
                </a:moveTo>
                <a:lnTo>
                  <a:pt x="0" y="227812"/>
                </a:lnTo>
              </a:path>
            </a:pathLst>
          </a:custGeom>
          <a:ln w="9525">
            <a:solidFill>
              <a:srgbClr val="4F7BE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6718815" y="4398604"/>
            <a:ext cx="86995" cy="84455"/>
          </a:xfrm>
          <a:custGeom>
            <a:avLst/>
            <a:gdLst/>
            <a:ahLst/>
            <a:cxnLst/>
            <a:rect l="l" t="t" r="r" b="b"/>
            <a:pathLst>
              <a:path w="86995" h="84454">
                <a:moveTo>
                  <a:pt x="57899" y="0"/>
                </a:moveTo>
                <a:lnTo>
                  <a:pt x="0" y="66547"/>
                </a:lnTo>
                <a:lnTo>
                  <a:pt x="86436" y="84200"/>
                </a:lnTo>
              </a:path>
            </a:pathLst>
          </a:custGeom>
          <a:ln w="9524">
            <a:solidFill>
              <a:srgbClr val="4F7BE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7391400" y="4098925"/>
            <a:ext cx="709930" cy="276225"/>
          </a:xfrm>
          <a:prstGeom prst="rect">
            <a:avLst/>
          </a:prstGeom>
          <a:ln w="9525">
            <a:solidFill>
              <a:srgbClr val="0070C0"/>
            </a:solidFill>
          </a:ln>
        </p:spPr>
        <p:txBody>
          <a:bodyPr wrap="square" lIns="0" tIns="42545" rIns="0" bIns="0" rtlCol="0" vert="horz">
            <a:spAutoFit/>
          </a:bodyPr>
          <a:lstStyle/>
          <a:p>
            <a:pPr marL="125095">
              <a:lnSpc>
                <a:spcPct val="100000"/>
              </a:lnSpc>
              <a:spcBef>
                <a:spcPts val="335"/>
              </a:spcBef>
            </a:pPr>
            <a:r>
              <a:rPr dirty="0" sz="1200" b="1">
                <a:latin typeface="맑은 고딕"/>
                <a:cs typeface="맑은 고딕"/>
              </a:rPr>
              <a:t>가속도</a:t>
            </a:r>
            <a:endParaRPr sz="1200">
              <a:latin typeface="맑은 고딕"/>
              <a:cs typeface="맑은 고딕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6577583" y="4238244"/>
            <a:ext cx="240779" cy="155447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6623050" y="4260850"/>
            <a:ext cx="146050" cy="6032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6728901" y="3877262"/>
            <a:ext cx="487045" cy="357505"/>
          </a:xfrm>
          <a:custGeom>
            <a:avLst/>
            <a:gdLst/>
            <a:ahLst/>
            <a:cxnLst/>
            <a:rect l="l" t="t" r="r" b="b"/>
            <a:pathLst>
              <a:path w="487045" h="357504">
                <a:moveTo>
                  <a:pt x="486791" y="0"/>
                </a:moveTo>
                <a:lnTo>
                  <a:pt x="0" y="357124"/>
                </a:lnTo>
              </a:path>
            </a:pathLst>
          </a:custGeom>
          <a:ln w="9525">
            <a:solidFill>
              <a:srgbClr val="4F7BE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6728899" y="4153473"/>
            <a:ext cx="88265" cy="81280"/>
          </a:xfrm>
          <a:custGeom>
            <a:avLst/>
            <a:gdLst/>
            <a:ahLst/>
            <a:cxnLst/>
            <a:rect l="l" t="t" r="r" b="b"/>
            <a:pathLst>
              <a:path w="88265" h="81279">
                <a:moveTo>
                  <a:pt x="35140" y="0"/>
                </a:moveTo>
                <a:lnTo>
                  <a:pt x="0" y="80911"/>
                </a:lnTo>
                <a:lnTo>
                  <a:pt x="87731" y="71678"/>
                </a:lnTo>
              </a:path>
            </a:pathLst>
          </a:custGeom>
          <a:ln w="9525">
            <a:solidFill>
              <a:srgbClr val="4F7BE5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54" name="object 54"/>
          <p:cNvGraphicFramePr>
            <a:graphicFrameLocks noGrp="1"/>
          </p:cNvGraphicFramePr>
          <p:nvPr/>
        </p:nvGraphicFramePr>
        <p:xfrm>
          <a:off x="5569343" y="4208851"/>
          <a:ext cx="1201420" cy="325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0605"/>
                <a:gridCol w="122555"/>
              </a:tblGrid>
              <a:tr h="65092">
                <a:tc rowSpan="2">
                  <a:txBody>
                    <a:bodyPr/>
                    <a:lstStyle/>
                    <a:p>
                      <a:pPr marL="207645">
                        <a:lnSpc>
                          <a:spcPts val="1045"/>
                        </a:lnSpc>
                      </a:pPr>
                      <a:r>
                        <a:rPr dirty="0" sz="140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메인보드</a:t>
                      </a:r>
                      <a:endParaRPr sz="1400">
                        <a:latin typeface="맑은 고딕"/>
                        <a:cs typeface="맑은 고딕"/>
                      </a:endParaRPr>
                    </a:p>
                  </a:txBody>
                  <a:tcPr marL="0" marR="0" marB="0" marT="0">
                    <a:lnL w="53975">
                      <a:solidFill>
                        <a:srgbClr val="3C5CAA"/>
                      </a:solidFill>
                      <a:prstDash val="solid"/>
                    </a:lnL>
                    <a:lnR w="9525">
                      <a:solidFill>
                        <a:srgbClr val="949494"/>
                      </a:solidFill>
                      <a:prstDash val="solid"/>
                    </a:lnR>
                    <a:lnT w="38100">
                      <a:solidFill>
                        <a:srgbClr val="3C5CAA"/>
                      </a:solidFill>
                      <a:prstDash val="solid"/>
                    </a:lnT>
                    <a:lnB w="76200">
                      <a:solidFill>
                        <a:srgbClr val="385D8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28575">
                      <a:solidFill>
                        <a:srgbClr val="3C5CAA"/>
                      </a:solidFill>
                      <a:prstDash val="solid"/>
                    </a:lnR>
                    <a:lnT w="38100">
                      <a:solidFill>
                        <a:srgbClr val="3C5CAA"/>
                      </a:solidFill>
                      <a:prstDash val="solid"/>
                    </a:lnT>
                    <a:lnB w="762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0163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53975">
                      <a:solidFill>
                        <a:srgbClr val="3C5CAA"/>
                      </a:solidFill>
                      <a:prstDash val="solid"/>
                    </a:lnL>
                    <a:lnR w="9525">
                      <a:solidFill>
                        <a:srgbClr val="949494"/>
                      </a:solidFill>
                      <a:prstDash val="solid"/>
                    </a:lnR>
                    <a:lnT w="38100">
                      <a:solidFill>
                        <a:srgbClr val="3C5CAA"/>
                      </a:solidFill>
                      <a:prstDash val="solid"/>
                    </a:lnT>
                    <a:lnB w="76200">
                      <a:solidFill>
                        <a:srgbClr val="385D8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28575">
                      <a:solidFill>
                        <a:srgbClr val="3C5CAA"/>
                      </a:solidFill>
                      <a:prstDash val="solid"/>
                    </a:lnR>
                    <a:lnT w="762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3C5CAA"/>
                      </a:solidFill>
                      <a:prstDash val="solid"/>
                    </a:lnB>
                  </a:tcPr>
                </a:tc>
              </a:tr>
              <a:tr h="145256">
                <a:tc gridSpan="2">
                  <a:txBody>
                    <a:bodyPr/>
                    <a:lstStyle/>
                    <a:p>
                      <a:pPr marL="207645">
                        <a:lnSpc>
                          <a:spcPts val="1045"/>
                        </a:lnSpc>
                      </a:pPr>
                      <a:r>
                        <a:rPr dirty="0" sz="1400">
                          <a:solidFill>
                            <a:srgbClr val="FFFFFF"/>
                          </a:solidFill>
                          <a:latin typeface="맑은 고딕"/>
                          <a:cs typeface="맑은 고딕"/>
                        </a:rPr>
                        <a:t>센서보드</a:t>
                      </a:r>
                      <a:endParaRPr sz="1400">
                        <a:latin typeface="맑은 고딕"/>
                        <a:cs typeface="맑은 고딕"/>
                      </a:endParaRPr>
                    </a:p>
                  </a:txBody>
                  <a:tcPr marL="0" marR="0" marB="0" marT="0">
                    <a:lnL w="53975">
                      <a:solidFill>
                        <a:srgbClr val="3C5CAA"/>
                      </a:solidFill>
                      <a:prstDash val="solid"/>
                    </a:lnL>
                    <a:lnR w="28575">
                      <a:solidFill>
                        <a:srgbClr val="3C5CAA"/>
                      </a:solidFill>
                      <a:prstDash val="solid"/>
                    </a:lnR>
                    <a:lnT w="76200">
                      <a:solidFill>
                        <a:srgbClr val="385D8A"/>
                      </a:solidFill>
                      <a:prstDash val="solid"/>
                    </a:lnT>
                    <a:lnB w="38100">
                      <a:solidFill>
                        <a:srgbClr val="3C5CAA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5" name="object 55"/>
          <p:cNvSpPr txBox="1"/>
          <p:nvPr/>
        </p:nvSpPr>
        <p:spPr>
          <a:xfrm>
            <a:off x="7215695" y="3765435"/>
            <a:ext cx="793750" cy="224154"/>
          </a:xfrm>
          <a:prstGeom prst="rect">
            <a:avLst/>
          </a:prstGeom>
          <a:ln w="9525">
            <a:solidFill>
              <a:srgbClr val="0070C0"/>
            </a:solidFill>
          </a:ln>
        </p:spPr>
        <p:txBody>
          <a:bodyPr wrap="square" lIns="0" tIns="42545" rIns="0" bIns="0" rtlCol="0" vert="horz">
            <a:spAutoFit/>
          </a:bodyPr>
          <a:lstStyle/>
          <a:p>
            <a:pPr marL="91440">
              <a:lnSpc>
                <a:spcPts val="1425"/>
              </a:lnSpc>
              <a:spcBef>
                <a:spcPts val="335"/>
              </a:spcBef>
            </a:pPr>
            <a:r>
              <a:rPr dirty="0" sz="1200" b="1">
                <a:latin typeface="맑은 고딕"/>
                <a:cs typeface="맑은 고딕"/>
              </a:rPr>
              <a:t>블루투스</a:t>
            </a:r>
            <a:endParaRPr sz="1200">
              <a:latin typeface="맑은 고딕"/>
              <a:cs typeface="맑은 고딕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5906930" y="4578041"/>
            <a:ext cx="65405" cy="185420"/>
          </a:xfrm>
          <a:custGeom>
            <a:avLst/>
            <a:gdLst/>
            <a:ahLst/>
            <a:cxnLst/>
            <a:rect l="l" t="t" r="r" b="b"/>
            <a:pathLst>
              <a:path w="65404" h="185420">
                <a:moveTo>
                  <a:pt x="65341" y="185356"/>
                </a:moveTo>
                <a:lnTo>
                  <a:pt x="0" y="0"/>
                </a:lnTo>
              </a:path>
            </a:pathLst>
          </a:custGeom>
          <a:ln w="9525">
            <a:solidFill>
              <a:srgbClr val="4F7BE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5890333" y="4578042"/>
            <a:ext cx="84455" cy="86995"/>
          </a:xfrm>
          <a:custGeom>
            <a:avLst/>
            <a:gdLst/>
            <a:ahLst/>
            <a:cxnLst/>
            <a:rect l="l" t="t" r="r" b="b"/>
            <a:pathLst>
              <a:path w="84454" h="86995">
                <a:moveTo>
                  <a:pt x="0" y="86639"/>
                </a:moveTo>
                <a:lnTo>
                  <a:pt x="16586" y="0"/>
                </a:lnTo>
                <a:lnTo>
                  <a:pt x="83845" y="57086"/>
                </a:lnTo>
              </a:path>
            </a:pathLst>
          </a:custGeom>
          <a:ln w="9524">
            <a:solidFill>
              <a:srgbClr val="4F7BE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5972270" y="4578092"/>
            <a:ext cx="61594" cy="185420"/>
          </a:xfrm>
          <a:custGeom>
            <a:avLst/>
            <a:gdLst/>
            <a:ahLst/>
            <a:cxnLst/>
            <a:rect l="l" t="t" r="r" b="b"/>
            <a:pathLst>
              <a:path w="61595" h="185420">
                <a:moveTo>
                  <a:pt x="0" y="185305"/>
                </a:moveTo>
                <a:lnTo>
                  <a:pt x="61239" y="0"/>
                </a:lnTo>
              </a:path>
            </a:pathLst>
          </a:custGeom>
          <a:ln w="9525">
            <a:solidFill>
              <a:srgbClr val="4F7BE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5967404" y="4578101"/>
            <a:ext cx="84455" cy="86360"/>
          </a:xfrm>
          <a:custGeom>
            <a:avLst/>
            <a:gdLst/>
            <a:ahLst/>
            <a:cxnLst/>
            <a:rect l="l" t="t" r="r" b="b"/>
            <a:pathLst>
              <a:path w="84454" h="86360">
                <a:moveTo>
                  <a:pt x="84404" y="86296"/>
                </a:moveTo>
                <a:lnTo>
                  <a:pt x="66103" y="0"/>
                </a:lnTo>
                <a:lnTo>
                  <a:pt x="0" y="58407"/>
                </a:lnTo>
              </a:path>
            </a:pathLst>
          </a:custGeom>
          <a:ln w="9525">
            <a:solidFill>
              <a:srgbClr val="4F7BE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 txBox="1"/>
          <p:nvPr/>
        </p:nvSpPr>
        <p:spPr>
          <a:xfrm>
            <a:off x="5776912" y="4695825"/>
            <a:ext cx="595630" cy="276225"/>
          </a:xfrm>
          <a:prstGeom prst="rect">
            <a:avLst/>
          </a:prstGeom>
          <a:ln w="9525">
            <a:solidFill>
              <a:srgbClr val="0070C0"/>
            </a:solidFill>
          </a:ln>
        </p:spPr>
        <p:txBody>
          <a:bodyPr wrap="square" lIns="0" tIns="42545" rIns="0" bIns="0" rtlCol="0" vert="horz">
            <a:spAutoFit/>
          </a:bodyPr>
          <a:lstStyle/>
          <a:p>
            <a:pPr marL="149860">
              <a:lnSpc>
                <a:spcPct val="100000"/>
              </a:lnSpc>
              <a:spcBef>
                <a:spcPts val="335"/>
              </a:spcBef>
            </a:pPr>
            <a:r>
              <a:rPr dirty="0" sz="1200" spc="-10" b="1">
                <a:latin typeface="맑은 고딕"/>
                <a:cs typeface="맑은 고딕"/>
              </a:rPr>
              <a:t>PPG</a:t>
            </a:r>
            <a:endParaRPr sz="1200">
              <a:latin typeface="맑은 고딕"/>
              <a:cs typeface="맑은 고딕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6986016" y="6387083"/>
            <a:ext cx="819911" cy="347471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7595616" y="6387083"/>
            <a:ext cx="478535" cy="347471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7863840" y="6387083"/>
            <a:ext cx="667511" cy="347471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8321030" y="6387083"/>
            <a:ext cx="260603" cy="347471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70"/>
              </a:lnSpc>
            </a:pPr>
            <a:r>
              <a:rPr dirty="0"/>
              <a:t>감성인식</a:t>
            </a:r>
            <a:r>
              <a:rPr dirty="0" spc="5"/>
              <a:t>I</a:t>
            </a:r>
            <a:r>
              <a:rPr dirty="0"/>
              <a:t>oT연구실</a:t>
            </a:r>
          </a:p>
        </p:txBody>
      </p:sp>
      <p:sp>
        <p:nvSpPr>
          <p:cNvPr id="66" name="object 6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70"/>
              </a:lnSpc>
            </a:pPr>
            <a:r>
              <a:rPr dirty="0" spc="-5"/>
              <a:t>Proprietary</a:t>
            </a:r>
          </a:p>
        </p:txBody>
      </p:sp>
      <p:sp>
        <p:nvSpPr>
          <p:cNvPr id="67" name="object 6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585"/>
              </a:lnSpc>
            </a:pPr>
            <a:fld id="{81D60167-4931-47E6-BA6A-407CBD079E47}" type="slidenum">
              <a:rPr dirty="0" spc="15"/>
              <a:t>2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40892" y="6502892"/>
            <a:ext cx="0" cy="119380"/>
          </a:xfrm>
          <a:custGeom>
            <a:avLst/>
            <a:gdLst/>
            <a:ahLst/>
            <a:cxnLst/>
            <a:rect l="l" t="t" r="r" b="b"/>
            <a:pathLst>
              <a:path w="0" h="119379">
                <a:moveTo>
                  <a:pt x="0" y="0"/>
                </a:moveTo>
                <a:lnTo>
                  <a:pt x="0" y="118902"/>
                </a:lnTo>
              </a:path>
            </a:pathLst>
          </a:custGeom>
          <a:ln w="46548">
            <a:solidFill>
              <a:srgbClr val="0B408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38382" y="6515335"/>
            <a:ext cx="156210" cy="0"/>
          </a:xfrm>
          <a:custGeom>
            <a:avLst/>
            <a:gdLst/>
            <a:ahLst/>
            <a:cxnLst/>
            <a:rect l="l" t="t" r="r" b="b"/>
            <a:pathLst>
              <a:path w="156209" h="0">
                <a:moveTo>
                  <a:pt x="0" y="0"/>
                </a:moveTo>
                <a:lnTo>
                  <a:pt x="156074" y="0"/>
                </a:lnTo>
              </a:path>
            </a:pathLst>
          </a:custGeom>
          <a:ln w="24886">
            <a:solidFill>
              <a:srgbClr val="0B408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16419" y="6527778"/>
            <a:ext cx="0" cy="94615"/>
          </a:xfrm>
          <a:custGeom>
            <a:avLst/>
            <a:gdLst/>
            <a:ahLst/>
            <a:cxnLst/>
            <a:rect l="l" t="t" r="r" b="b"/>
            <a:pathLst>
              <a:path w="0" h="94615">
                <a:moveTo>
                  <a:pt x="0" y="0"/>
                </a:moveTo>
                <a:lnTo>
                  <a:pt x="0" y="94016"/>
                </a:lnTo>
              </a:path>
            </a:pathLst>
          </a:custGeom>
          <a:ln w="46548">
            <a:solidFill>
              <a:srgbClr val="0B408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8349" y="6502892"/>
            <a:ext cx="152651" cy="1189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17731" y="6502892"/>
            <a:ext cx="180718" cy="12650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83540" y="327310"/>
            <a:ext cx="3738245" cy="422275"/>
          </a:xfrm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265"/>
              </a:lnSpc>
            </a:pPr>
            <a:r>
              <a:rPr dirty="0" sz="2800" spc="-105">
                <a:solidFill>
                  <a:srgbClr val="4C4C4C"/>
                </a:solidFill>
                <a:latin typeface="HY견명조"/>
                <a:cs typeface="HY견명조"/>
              </a:rPr>
              <a:t>2</a:t>
            </a:r>
            <a:r>
              <a:rPr dirty="0" sz="2600" spc="-105" b="0">
                <a:solidFill>
                  <a:srgbClr val="4C4C4C"/>
                </a:solidFill>
                <a:latin typeface="바탕"/>
                <a:cs typeface="바탕"/>
              </a:rPr>
              <a:t>. </a:t>
            </a:r>
            <a:r>
              <a:rPr dirty="0" sz="2600" b="0">
                <a:solidFill>
                  <a:srgbClr val="4C4C4C"/>
                </a:solidFill>
                <a:latin typeface="바탕"/>
                <a:cs typeface="바탕"/>
              </a:rPr>
              <a:t>기술이전 내용 및</a:t>
            </a:r>
            <a:r>
              <a:rPr dirty="0" sz="2600" spc="-15" b="0">
                <a:solidFill>
                  <a:srgbClr val="4C4C4C"/>
                </a:solidFill>
                <a:latin typeface="바탕"/>
                <a:cs typeface="바탕"/>
              </a:rPr>
              <a:t> </a:t>
            </a:r>
            <a:r>
              <a:rPr dirty="0" sz="2600" b="0">
                <a:solidFill>
                  <a:srgbClr val="4C4C4C"/>
                </a:solidFill>
                <a:latin typeface="바탕"/>
                <a:cs typeface="바탕"/>
              </a:rPr>
              <a:t>범위</a:t>
            </a:r>
            <a:endParaRPr sz="2600">
              <a:latin typeface="바탕"/>
              <a:cs typeface="바탕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138112" y="1122362"/>
          <a:ext cx="8912225" cy="47072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63395"/>
                <a:gridCol w="2376170"/>
                <a:gridCol w="4753610"/>
              </a:tblGrid>
              <a:tr h="424127"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800" spc="15" b="1">
                          <a:latin typeface="굴림"/>
                          <a:cs typeface="굴림"/>
                        </a:rPr>
                        <a:t>내용</a:t>
                      </a:r>
                      <a:endParaRPr sz="1800">
                        <a:latin typeface="굴림"/>
                        <a:cs typeface="굴림"/>
                      </a:endParaRPr>
                    </a:p>
                  </a:txBody>
                  <a:tcPr marL="0" marR="0" marB="0" marT="698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800" spc="15" b="1">
                          <a:latin typeface="굴림"/>
                          <a:cs typeface="굴림"/>
                        </a:rPr>
                        <a:t>내용</a:t>
                      </a:r>
                      <a:endParaRPr sz="1800">
                        <a:latin typeface="굴림"/>
                        <a:cs typeface="굴림"/>
                      </a:endParaRPr>
                    </a:p>
                  </a:txBody>
                  <a:tcPr marL="0" marR="0" marB="0" marT="698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0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800" spc="15" b="1">
                          <a:latin typeface="굴림"/>
                          <a:cs typeface="굴림"/>
                        </a:rPr>
                        <a:t>범위</a:t>
                      </a:r>
                      <a:endParaRPr sz="1800">
                        <a:latin typeface="굴림"/>
                        <a:cs typeface="굴림"/>
                      </a:endParaRPr>
                    </a:p>
                  </a:txBody>
                  <a:tcPr marL="0" marR="0" marB="0" marT="698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00"/>
                    </a:solidFill>
                  </a:tcPr>
                </a:tc>
              </a:tr>
              <a:tr h="2020366"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ctr" marL="100330" marR="92075" indent="-635">
                        <a:lnSpc>
                          <a:spcPct val="100000"/>
                        </a:lnSpc>
                      </a:pPr>
                      <a:r>
                        <a:rPr dirty="0" sz="1800" spc="-330">
                          <a:latin typeface="휴먼옛체"/>
                          <a:cs typeface="휴먼옛체"/>
                        </a:rPr>
                        <a:t>손목밴드형 생체  신호 센싱 디바이  </a:t>
                      </a:r>
                      <a:r>
                        <a:rPr dirty="0" sz="1800" spc="-325">
                          <a:latin typeface="휴먼옛체"/>
                          <a:cs typeface="휴먼옛체"/>
                        </a:rPr>
                        <a:t>스</a:t>
                      </a:r>
                      <a:r>
                        <a:rPr dirty="0" sz="1800" spc="-160">
                          <a:latin typeface="휴먼옛체"/>
                          <a:cs typeface="휴먼옛체"/>
                        </a:rPr>
                        <a:t> </a:t>
                      </a:r>
                      <a:r>
                        <a:rPr dirty="0" sz="1800" spc="-330">
                          <a:latin typeface="휴먼옛체"/>
                          <a:cs typeface="휴먼옛체"/>
                        </a:rPr>
                        <a:t>기술</a:t>
                      </a:r>
                      <a:endParaRPr sz="1800">
                        <a:latin typeface="휴먼옛체"/>
                        <a:cs typeface="휴먼옛체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91440" marR="163195">
                        <a:lnSpc>
                          <a:spcPct val="100000"/>
                        </a:lnSpc>
                      </a:pPr>
                      <a:r>
                        <a:rPr dirty="0" sz="1600" spc="-295">
                          <a:latin typeface="휴먼옛체"/>
                          <a:cs typeface="휴먼옛체"/>
                        </a:rPr>
                        <a:t>손목부위 </a:t>
                      </a:r>
                      <a:r>
                        <a:rPr dirty="0" sz="1600" spc="-10">
                          <a:latin typeface="Tahoma"/>
                          <a:cs typeface="Tahoma"/>
                        </a:rPr>
                        <a:t>PPG </a:t>
                      </a:r>
                      <a:r>
                        <a:rPr dirty="0" sz="1600" spc="-295">
                          <a:latin typeface="휴먼옛체"/>
                          <a:cs typeface="휴먼옛체"/>
                        </a:rPr>
                        <a:t>신호 센싱 및  처리</a:t>
                      </a:r>
                      <a:r>
                        <a:rPr dirty="0" sz="1600" spc="-145">
                          <a:latin typeface="휴먼옛체"/>
                          <a:cs typeface="휴먼옛체"/>
                        </a:rPr>
                        <a:t> </a:t>
                      </a:r>
                      <a:r>
                        <a:rPr dirty="0" sz="1600" spc="-295">
                          <a:latin typeface="휴먼옛체"/>
                          <a:cs typeface="휴먼옛체"/>
                        </a:rPr>
                        <a:t>기술</a:t>
                      </a:r>
                      <a:endParaRPr sz="1600">
                        <a:latin typeface="휴먼옛체"/>
                        <a:cs typeface="휴먼옛체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211454" indent="-120650">
                        <a:lnSpc>
                          <a:spcPct val="100000"/>
                        </a:lnSpc>
                        <a:spcBef>
                          <a:spcPts val="1155"/>
                        </a:spcBef>
                        <a:buChar char="-"/>
                        <a:tabLst>
                          <a:tab pos="212090" algn="l"/>
                        </a:tabLst>
                      </a:pPr>
                      <a:r>
                        <a:rPr dirty="0" sz="1400" spc="-5">
                          <a:latin typeface="Tahoma"/>
                          <a:cs typeface="Tahoma"/>
                        </a:rPr>
                        <a:t>Dual Color(wavelength </a:t>
                      </a:r>
                      <a:r>
                        <a:rPr dirty="0" sz="1400">
                          <a:latin typeface="Tahoma"/>
                          <a:cs typeface="Tahoma"/>
                        </a:rPr>
                        <a:t>≈ 535 </a:t>
                      </a:r>
                      <a:r>
                        <a:rPr dirty="0" sz="1400" spc="-5">
                          <a:latin typeface="Tahoma"/>
                          <a:cs typeface="Tahoma"/>
                        </a:rPr>
                        <a:t>nm, </a:t>
                      </a:r>
                      <a:r>
                        <a:rPr dirty="0" sz="1400">
                          <a:latin typeface="Tahoma"/>
                          <a:cs typeface="Tahoma"/>
                        </a:rPr>
                        <a:t>940nm) </a:t>
                      </a:r>
                      <a:r>
                        <a:rPr dirty="0" sz="1400" spc="-254">
                          <a:latin typeface="휴먼옛체"/>
                          <a:cs typeface="휴먼옛체"/>
                        </a:rPr>
                        <a:t>소자</a:t>
                      </a:r>
                      <a:r>
                        <a:rPr dirty="0" sz="1400" spc="-229">
                          <a:latin typeface="휴먼옛체"/>
                          <a:cs typeface="휴먼옛체"/>
                        </a:rPr>
                        <a:t> </a:t>
                      </a:r>
                      <a:r>
                        <a:rPr dirty="0" sz="1400" spc="-254">
                          <a:latin typeface="휴먼옛체"/>
                          <a:cs typeface="휴먼옛체"/>
                        </a:rPr>
                        <a:t>반사형</a:t>
                      </a:r>
                      <a:endParaRPr sz="1400">
                        <a:latin typeface="휴먼옛체"/>
                        <a:cs typeface="휴먼옛체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dirty="0" sz="1400" spc="-105">
                          <a:latin typeface="Tahoma"/>
                          <a:cs typeface="Tahoma"/>
                        </a:rPr>
                        <a:t>PPG</a:t>
                      </a:r>
                      <a:r>
                        <a:rPr dirty="0" sz="1400" spc="-105">
                          <a:latin typeface="휴먼옛체"/>
                          <a:cs typeface="휴먼옛체"/>
                        </a:rPr>
                        <a:t>센서 </a:t>
                      </a:r>
                      <a:r>
                        <a:rPr dirty="0" sz="1400" spc="-254">
                          <a:latin typeface="휴먼옛체"/>
                          <a:cs typeface="휴먼옛체"/>
                        </a:rPr>
                        <a:t>모듈</a:t>
                      </a:r>
                      <a:r>
                        <a:rPr dirty="0" sz="1400" spc="-140">
                          <a:latin typeface="휴먼옛체"/>
                          <a:cs typeface="휴먼옛체"/>
                        </a:rPr>
                        <a:t> </a:t>
                      </a:r>
                      <a:r>
                        <a:rPr dirty="0" sz="1400" spc="-254">
                          <a:latin typeface="휴먼옛체"/>
                          <a:cs typeface="휴먼옛체"/>
                        </a:rPr>
                        <a:t>기능</a:t>
                      </a:r>
                      <a:endParaRPr sz="1400">
                        <a:latin typeface="휴먼옛체"/>
                        <a:cs typeface="휴먼옛체"/>
                      </a:endParaRPr>
                    </a:p>
                    <a:p>
                      <a:pPr marL="212090" indent="-121285">
                        <a:lnSpc>
                          <a:spcPct val="100000"/>
                        </a:lnSpc>
                        <a:buFont typeface="Tahoma"/>
                        <a:buChar char="-"/>
                        <a:tabLst>
                          <a:tab pos="212725" algn="l"/>
                        </a:tabLst>
                      </a:pPr>
                      <a:r>
                        <a:rPr dirty="0" sz="1400" spc="-254">
                          <a:latin typeface="휴먼옛체"/>
                          <a:cs typeface="휴먼옛체"/>
                        </a:rPr>
                        <a:t>손목부위 </a:t>
                      </a:r>
                      <a:r>
                        <a:rPr dirty="0" sz="1400" spc="-130">
                          <a:latin typeface="Tahoma"/>
                          <a:cs typeface="Tahoma"/>
                        </a:rPr>
                        <a:t>PPG</a:t>
                      </a:r>
                      <a:r>
                        <a:rPr dirty="0" sz="1400" spc="-130">
                          <a:latin typeface="휴먼옛체"/>
                          <a:cs typeface="휴먼옛체"/>
                        </a:rPr>
                        <a:t>신호를 </a:t>
                      </a:r>
                      <a:r>
                        <a:rPr dirty="0" sz="1400" spc="-254">
                          <a:latin typeface="휴먼옛체"/>
                          <a:cs typeface="휴먼옛체"/>
                        </a:rPr>
                        <a:t>위한</a:t>
                      </a:r>
                      <a:r>
                        <a:rPr dirty="0" sz="1400" spc="-300">
                          <a:latin typeface="휴먼옛체"/>
                          <a:cs typeface="휴먼옛체"/>
                        </a:rPr>
                        <a:t> </a:t>
                      </a:r>
                      <a:r>
                        <a:rPr dirty="0" sz="1400" spc="-254">
                          <a:latin typeface="휴먼옛체"/>
                          <a:cs typeface="휴먼옛체"/>
                        </a:rPr>
                        <a:t>고증폭</a:t>
                      </a:r>
                      <a:endParaRPr sz="1400">
                        <a:latin typeface="휴먼옛체"/>
                        <a:cs typeface="휴먼옛체"/>
                      </a:endParaRPr>
                    </a:p>
                    <a:p>
                      <a:pPr marL="212090" indent="-121285">
                        <a:lnSpc>
                          <a:spcPct val="100000"/>
                        </a:lnSpc>
                        <a:buFont typeface="Tahoma"/>
                        <a:buChar char="-"/>
                        <a:tabLst>
                          <a:tab pos="212725" algn="l"/>
                        </a:tabLst>
                      </a:pPr>
                      <a:r>
                        <a:rPr dirty="0" sz="1400" spc="-254">
                          <a:latin typeface="휴먼옛체"/>
                          <a:cs typeface="휴먼옛체"/>
                        </a:rPr>
                        <a:t>손목부위 </a:t>
                      </a:r>
                      <a:r>
                        <a:rPr dirty="0" sz="1400" spc="-5">
                          <a:latin typeface="Tahoma"/>
                          <a:cs typeface="Tahoma"/>
                        </a:rPr>
                        <a:t>PPG </a:t>
                      </a:r>
                      <a:r>
                        <a:rPr dirty="0" sz="1400" spc="-254">
                          <a:latin typeface="휴먼옛체"/>
                          <a:cs typeface="휴먼옛체"/>
                        </a:rPr>
                        <a:t>생체신호 노이즈 필터링</a:t>
                      </a:r>
                      <a:r>
                        <a:rPr dirty="0" sz="1400" spc="-60">
                          <a:latin typeface="휴먼옛체"/>
                          <a:cs typeface="휴먼옛체"/>
                        </a:rPr>
                        <a:t> </a:t>
                      </a:r>
                      <a:r>
                        <a:rPr dirty="0" sz="1400" spc="-254">
                          <a:latin typeface="휴먼옛체"/>
                          <a:cs typeface="휴먼옛체"/>
                        </a:rPr>
                        <a:t>기술</a:t>
                      </a:r>
                      <a:endParaRPr sz="1400">
                        <a:latin typeface="휴먼옛체"/>
                        <a:cs typeface="휴먼옛체"/>
                      </a:endParaRPr>
                    </a:p>
                    <a:p>
                      <a:pPr marL="212090" indent="-120650">
                        <a:lnSpc>
                          <a:spcPct val="100000"/>
                        </a:lnSpc>
                        <a:buChar char="-"/>
                        <a:tabLst>
                          <a:tab pos="212725" algn="l"/>
                        </a:tabLst>
                      </a:pPr>
                      <a:r>
                        <a:rPr dirty="0" sz="1400" spc="-5">
                          <a:latin typeface="Tahoma"/>
                          <a:cs typeface="Tahoma"/>
                        </a:rPr>
                        <a:t>PPG </a:t>
                      </a:r>
                      <a:r>
                        <a:rPr dirty="0" sz="1400" spc="-254">
                          <a:latin typeface="휴먼옛체"/>
                          <a:cs typeface="휴먼옛체"/>
                        </a:rPr>
                        <a:t>신호를 이용한 심박 추출</a:t>
                      </a:r>
                      <a:r>
                        <a:rPr dirty="0" sz="1400" spc="-50">
                          <a:latin typeface="휴먼옛체"/>
                          <a:cs typeface="휴먼옛체"/>
                        </a:rPr>
                        <a:t> </a:t>
                      </a:r>
                      <a:r>
                        <a:rPr dirty="0" sz="1400" spc="-254">
                          <a:latin typeface="휴먼옛체"/>
                          <a:cs typeface="휴먼옛체"/>
                        </a:rPr>
                        <a:t>기능</a:t>
                      </a:r>
                      <a:endParaRPr sz="1400">
                        <a:latin typeface="휴먼옛체"/>
                        <a:cs typeface="휴먼옛체"/>
                      </a:endParaRPr>
                    </a:p>
                    <a:p>
                      <a:pPr marL="212090" indent="-120650">
                        <a:lnSpc>
                          <a:spcPct val="100000"/>
                        </a:lnSpc>
                        <a:buFont typeface="Tahoma"/>
                        <a:buChar char="-"/>
                        <a:tabLst>
                          <a:tab pos="212725" algn="l"/>
                        </a:tabLst>
                      </a:pPr>
                      <a:r>
                        <a:rPr dirty="0" sz="1400" spc="-254">
                          <a:latin typeface="휴먼옛체"/>
                          <a:cs typeface="휴먼옛체"/>
                        </a:rPr>
                        <a:t>손목밴드형 적용 가능 센싱장치 </a:t>
                      </a:r>
                      <a:r>
                        <a:rPr dirty="0" sz="1400">
                          <a:latin typeface="Tahoma"/>
                          <a:cs typeface="Tahoma"/>
                        </a:rPr>
                        <a:t>H/W</a:t>
                      </a:r>
                      <a:r>
                        <a:rPr dirty="0" sz="1400" spc="4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400" spc="-254">
                          <a:latin typeface="휴먼옛체"/>
                          <a:cs typeface="휴먼옛체"/>
                        </a:rPr>
                        <a:t>모듈</a:t>
                      </a:r>
                      <a:endParaRPr sz="1400">
                        <a:latin typeface="휴먼옛체"/>
                        <a:cs typeface="휴먼옛체"/>
                      </a:endParaRPr>
                    </a:p>
                    <a:p>
                      <a:pPr marL="212725" indent="-121285">
                        <a:lnSpc>
                          <a:spcPct val="100000"/>
                        </a:lnSpc>
                        <a:buFont typeface="Tahoma"/>
                        <a:buChar char="-"/>
                        <a:tabLst>
                          <a:tab pos="213360" algn="l"/>
                        </a:tabLst>
                      </a:pPr>
                      <a:r>
                        <a:rPr dirty="0" sz="1400" spc="-254">
                          <a:latin typeface="휴먼옛체"/>
                          <a:cs typeface="휴먼옛체"/>
                        </a:rPr>
                        <a:t>혈중 산소포화도 추출</a:t>
                      </a:r>
                      <a:r>
                        <a:rPr dirty="0" sz="1400" spc="-190">
                          <a:latin typeface="휴먼옛체"/>
                          <a:cs typeface="휴먼옛체"/>
                        </a:rPr>
                        <a:t> </a:t>
                      </a:r>
                      <a:r>
                        <a:rPr dirty="0" sz="1400" spc="-254">
                          <a:latin typeface="휴먼옛체"/>
                          <a:cs typeface="휴먼옛체"/>
                        </a:rPr>
                        <a:t>기능</a:t>
                      </a:r>
                      <a:endParaRPr sz="1400">
                        <a:latin typeface="휴먼옛체"/>
                        <a:cs typeface="휴먼옛체"/>
                      </a:endParaRPr>
                    </a:p>
                    <a:p>
                      <a:pPr marL="212725" indent="-121285">
                        <a:lnSpc>
                          <a:spcPct val="100000"/>
                        </a:lnSpc>
                        <a:buFont typeface="Tahoma"/>
                        <a:buChar char="-"/>
                        <a:tabLst>
                          <a:tab pos="213360" algn="l"/>
                        </a:tabLst>
                      </a:pPr>
                      <a:r>
                        <a:rPr dirty="0" sz="1400" spc="-254">
                          <a:latin typeface="휴먼옛체"/>
                          <a:cs typeface="휴먼옛체"/>
                        </a:rPr>
                        <a:t>심박 </a:t>
                      </a:r>
                      <a:r>
                        <a:rPr dirty="0" sz="1400" spc="-204">
                          <a:latin typeface="휴먼옛체"/>
                          <a:cs typeface="휴먼옛체"/>
                        </a:rPr>
                        <a:t>평균</a:t>
                      </a:r>
                      <a:r>
                        <a:rPr dirty="0" sz="1400" spc="-204">
                          <a:latin typeface="Tahoma"/>
                          <a:cs typeface="Tahoma"/>
                        </a:rPr>
                        <a:t>/</a:t>
                      </a:r>
                      <a:r>
                        <a:rPr dirty="0" sz="1400" spc="-204">
                          <a:latin typeface="휴먼옛체"/>
                          <a:cs typeface="휴먼옛체"/>
                        </a:rPr>
                        <a:t>표준편차</a:t>
                      </a:r>
                      <a:r>
                        <a:rPr dirty="0" sz="1400" spc="-204">
                          <a:latin typeface="Tahoma"/>
                          <a:cs typeface="Tahoma"/>
                        </a:rPr>
                        <a:t>/</a:t>
                      </a:r>
                      <a:r>
                        <a:rPr dirty="0" sz="1400" spc="-204">
                          <a:latin typeface="휴먼옛체"/>
                          <a:cs typeface="휴먼옛체"/>
                        </a:rPr>
                        <a:t>분산 </a:t>
                      </a:r>
                      <a:r>
                        <a:rPr dirty="0" sz="1400" spc="-254">
                          <a:latin typeface="휴먼옛체"/>
                          <a:cs typeface="휴먼옛체"/>
                        </a:rPr>
                        <a:t>추출</a:t>
                      </a:r>
                      <a:r>
                        <a:rPr dirty="0" sz="1400" spc="-250">
                          <a:latin typeface="휴먼옛체"/>
                          <a:cs typeface="휴먼옛체"/>
                        </a:rPr>
                        <a:t> </a:t>
                      </a:r>
                      <a:r>
                        <a:rPr dirty="0" sz="1400" spc="-254">
                          <a:latin typeface="휴먼옛체"/>
                          <a:cs typeface="휴먼옛체"/>
                        </a:rPr>
                        <a:t>기능</a:t>
                      </a:r>
                      <a:endParaRPr sz="1400">
                        <a:latin typeface="휴먼옛체"/>
                        <a:cs typeface="휴먼옛체"/>
                      </a:endParaRPr>
                    </a:p>
                  </a:txBody>
                  <a:tcPr marL="0" marR="0" marB="0" marT="1466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</a:tr>
              <a:tr h="100819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91440" marR="86360" indent="-635">
                        <a:lnSpc>
                          <a:spcPct val="100000"/>
                        </a:lnSpc>
                      </a:pPr>
                      <a:r>
                        <a:rPr dirty="0" sz="1600" spc="-295">
                          <a:latin typeface="휴먼옛체"/>
                          <a:cs typeface="휴먼옛체"/>
                        </a:rPr>
                        <a:t>가속도센서 기반 움직임 신호  추출</a:t>
                      </a:r>
                      <a:r>
                        <a:rPr dirty="0" sz="1600" spc="-145">
                          <a:latin typeface="휴먼옛체"/>
                          <a:cs typeface="휴먼옛체"/>
                        </a:rPr>
                        <a:t> </a:t>
                      </a:r>
                      <a:r>
                        <a:rPr dirty="0" sz="1600" spc="-295">
                          <a:latin typeface="휴먼옛체"/>
                          <a:cs typeface="휴먼옛체"/>
                        </a:rPr>
                        <a:t>기술</a:t>
                      </a:r>
                      <a:endParaRPr sz="1600">
                        <a:latin typeface="휴먼옛체"/>
                        <a:cs typeface="휴먼옛체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211454" indent="-120650">
                        <a:lnSpc>
                          <a:spcPct val="100000"/>
                        </a:lnSpc>
                        <a:spcBef>
                          <a:spcPts val="1370"/>
                        </a:spcBef>
                        <a:buChar char="-"/>
                        <a:tabLst>
                          <a:tab pos="212090" algn="l"/>
                        </a:tabLst>
                      </a:pPr>
                      <a:r>
                        <a:rPr dirty="0" sz="1400" spc="-204">
                          <a:latin typeface="Tahoma"/>
                          <a:cs typeface="Tahoma"/>
                        </a:rPr>
                        <a:t>3</a:t>
                      </a:r>
                      <a:r>
                        <a:rPr dirty="0" sz="1400" spc="-204">
                          <a:latin typeface="휴먼옛체"/>
                          <a:cs typeface="휴먼옛체"/>
                        </a:rPr>
                        <a:t>축가속도 </a:t>
                      </a:r>
                      <a:r>
                        <a:rPr dirty="0" sz="1400" spc="-254">
                          <a:latin typeface="휴먼옛체"/>
                          <a:cs typeface="휴먼옛체"/>
                        </a:rPr>
                        <a:t>센서모듈</a:t>
                      </a:r>
                      <a:r>
                        <a:rPr dirty="0" sz="1400" spc="-60">
                          <a:latin typeface="휴먼옛체"/>
                          <a:cs typeface="휴먼옛체"/>
                        </a:rPr>
                        <a:t> </a:t>
                      </a:r>
                      <a:r>
                        <a:rPr dirty="0" sz="1400" spc="-254">
                          <a:latin typeface="휴먼옛체"/>
                          <a:cs typeface="휴먼옛체"/>
                        </a:rPr>
                        <a:t>기능</a:t>
                      </a:r>
                      <a:endParaRPr sz="1400">
                        <a:latin typeface="휴먼옛체"/>
                        <a:cs typeface="휴먼옛체"/>
                      </a:endParaRPr>
                    </a:p>
                    <a:p>
                      <a:pPr marL="211454" indent="-120650">
                        <a:lnSpc>
                          <a:spcPct val="100000"/>
                        </a:lnSpc>
                        <a:buChar char="-"/>
                        <a:tabLst>
                          <a:tab pos="212090" algn="l"/>
                        </a:tabLst>
                      </a:pPr>
                      <a:r>
                        <a:rPr dirty="0" sz="1400" spc="-125">
                          <a:latin typeface="Tahoma"/>
                          <a:cs typeface="Tahoma"/>
                        </a:rPr>
                        <a:t>3</a:t>
                      </a:r>
                      <a:r>
                        <a:rPr dirty="0" sz="1400" spc="-125">
                          <a:latin typeface="휴먼옛체"/>
                          <a:cs typeface="휴먼옛체"/>
                        </a:rPr>
                        <a:t>축 </a:t>
                      </a:r>
                      <a:r>
                        <a:rPr dirty="0" sz="1400" spc="-254">
                          <a:latin typeface="휴먼옛체"/>
                          <a:cs typeface="휴먼옛체"/>
                        </a:rPr>
                        <a:t>가속도 신호 노이즈 필터링</a:t>
                      </a:r>
                      <a:r>
                        <a:rPr dirty="0" sz="1400" spc="-75">
                          <a:latin typeface="휴먼옛체"/>
                          <a:cs typeface="휴먼옛체"/>
                        </a:rPr>
                        <a:t> </a:t>
                      </a:r>
                      <a:r>
                        <a:rPr dirty="0" sz="1400" spc="-254">
                          <a:latin typeface="휴먼옛체"/>
                          <a:cs typeface="휴먼옛체"/>
                        </a:rPr>
                        <a:t>기능</a:t>
                      </a:r>
                      <a:endParaRPr sz="1400">
                        <a:latin typeface="휴먼옛체"/>
                        <a:cs typeface="휴먼옛체"/>
                      </a:endParaRPr>
                    </a:p>
                    <a:p>
                      <a:pPr marL="211454" indent="-120650">
                        <a:lnSpc>
                          <a:spcPct val="100000"/>
                        </a:lnSpc>
                        <a:buFont typeface="Tahoma"/>
                        <a:buChar char="-"/>
                        <a:tabLst>
                          <a:tab pos="212090" algn="l"/>
                        </a:tabLst>
                      </a:pPr>
                      <a:r>
                        <a:rPr dirty="0" sz="1400" spc="-254">
                          <a:latin typeface="휴먼옛체"/>
                          <a:cs typeface="휴먼옛체"/>
                        </a:rPr>
                        <a:t>가속도</a:t>
                      </a:r>
                      <a:r>
                        <a:rPr dirty="0" sz="1400" spc="-135">
                          <a:latin typeface="휴먼옛체"/>
                          <a:cs typeface="휴먼옛체"/>
                        </a:rPr>
                        <a:t> </a:t>
                      </a:r>
                      <a:r>
                        <a:rPr dirty="0" sz="1400" spc="-254">
                          <a:latin typeface="휴먼옛체"/>
                          <a:cs typeface="휴먼옛체"/>
                        </a:rPr>
                        <a:t>센서기반</a:t>
                      </a:r>
                      <a:r>
                        <a:rPr dirty="0" sz="1400" spc="-130">
                          <a:latin typeface="휴먼옛체"/>
                          <a:cs typeface="휴먼옛체"/>
                        </a:rPr>
                        <a:t> </a:t>
                      </a:r>
                      <a:r>
                        <a:rPr dirty="0" sz="1400" spc="-254">
                          <a:latin typeface="휴먼옛체"/>
                          <a:cs typeface="휴먼옛체"/>
                        </a:rPr>
                        <a:t>움직임</a:t>
                      </a:r>
                      <a:r>
                        <a:rPr dirty="0" sz="1400" spc="-130">
                          <a:latin typeface="휴먼옛체"/>
                          <a:cs typeface="휴먼옛체"/>
                        </a:rPr>
                        <a:t> </a:t>
                      </a:r>
                      <a:r>
                        <a:rPr dirty="0" sz="1400" spc="-250">
                          <a:latin typeface="휴먼옛체"/>
                          <a:cs typeface="휴먼옛체"/>
                        </a:rPr>
                        <a:t>값</a:t>
                      </a:r>
                      <a:r>
                        <a:rPr dirty="0" sz="1400" spc="-130">
                          <a:latin typeface="휴먼옛체"/>
                          <a:cs typeface="휴먼옛체"/>
                        </a:rPr>
                        <a:t> </a:t>
                      </a:r>
                      <a:r>
                        <a:rPr dirty="0" sz="1400" spc="-254">
                          <a:latin typeface="휴먼옛체"/>
                          <a:cs typeface="휴먼옛체"/>
                        </a:rPr>
                        <a:t>도출</a:t>
                      </a:r>
                      <a:r>
                        <a:rPr dirty="0" sz="1400" spc="-125">
                          <a:latin typeface="휴먼옛체"/>
                          <a:cs typeface="휴먼옛체"/>
                        </a:rPr>
                        <a:t> </a:t>
                      </a:r>
                      <a:r>
                        <a:rPr dirty="0" sz="1400" spc="-254">
                          <a:latin typeface="휴먼옛체"/>
                          <a:cs typeface="휴먼옛체"/>
                        </a:rPr>
                        <a:t>기능</a:t>
                      </a:r>
                      <a:endParaRPr sz="1400">
                        <a:latin typeface="휴먼옛체"/>
                        <a:cs typeface="휴먼옛체"/>
                      </a:endParaRPr>
                    </a:p>
                  </a:txBody>
                  <a:tcPr marL="0" marR="0" marB="0" marT="1739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8E8E8"/>
                    </a:solidFill>
                  </a:tcPr>
                </a:tc>
              </a:tr>
              <a:tr h="620776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252729" indent="-63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dirty="0" sz="1600" spc="-295">
                          <a:latin typeface="휴먼옛체"/>
                          <a:cs typeface="휴먼옛체"/>
                        </a:rPr>
                        <a:t>센싱장치와 모바일 단말 간  연동통신</a:t>
                      </a:r>
                      <a:r>
                        <a:rPr dirty="0" sz="1600" spc="-135">
                          <a:latin typeface="휴먼옛체"/>
                          <a:cs typeface="휴먼옛체"/>
                        </a:rPr>
                        <a:t> </a:t>
                      </a:r>
                      <a:r>
                        <a:rPr dirty="0" sz="1600" spc="-295">
                          <a:latin typeface="휴먼옛체"/>
                          <a:cs typeface="휴먼옛체"/>
                        </a:rPr>
                        <a:t>기술</a:t>
                      </a:r>
                      <a:endParaRPr sz="1600">
                        <a:latin typeface="휴먼옛체"/>
                        <a:cs typeface="휴먼옛체"/>
                      </a:endParaRPr>
                    </a:p>
                  </a:txBody>
                  <a:tcPr marL="0" marR="0" marB="0" marT="533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211454" indent="-120650">
                        <a:lnSpc>
                          <a:spcPct val="100000"/>
                        </a:lnSpc>
                        <a:spcBef>
                          <a:spcPts val="685"/>
                        </a:spcBef>
                        <a:buChar char="-"/>
                        <a:tabLst>
                          <a:tab pos="212090" algn="l"/>
                        </a:tabLst>
                      </a:pPr>
                      <a:r>
                        <a:rPr dirty="0" sz="1400" spc="-15">
                          <a:latin typeface="Tahoma"/>
                          <a:cs typeface="Tahoma"/>
                        </a:rPr>
                        <a:t>BT4.0 </a:t>
                      </a:r>
                      <a:r>
                        <a:rPr dirty="0" sz="1400" spc="-254">
                          <a:latin typeface="휴먼옛체"/>
                          <a:cs typeface="휴먼옛체"/>
                        </a:rPr>
                        <a:t>통신모듈</a:t>
                      </a:r>
                      <a:r>
                        <a:rPr dirty="0" sz="1400" spc="-135">
                          <a:latin typeface="휴먼옛체"/>
                          <a:cs typeface="휴먼옛체"/>
                        </a:rPr>
                        <a:t> </a:t>
                      </a:r>
                      <a:r>
                        <a:rPr dirty="0" sz="1400" spc="-254">
                          <a:latin typeface="휴먼옛체"/>
                          <a:cs typeface="휴먼옛체"/>
                        </a:rPr>
                        <a:t>기능</a:t>
                      </a:r>
                      <a:endParaRPr sz="1400">
                        <a:latin typeface="휴먼옛체"/>
                        <a:cs typeface="휴먼옛체"/>
                      </a:endParaRPr>
                    </a:p>
                    <a:p>
                      <a:pPr marL="211454" indent="-120650">
                        <a:lnSpc>
                          <a:spcPct val="100000"/>
                        </a:lnSpc>
                        <a:buFont typeface="Tahoma"/>
                        <a:buChar char="-"/>
                        <a:tabLst>
                          <a:tab pos="212090" algn="l"/>
                        </a:tabLst>
                      </a:pPr>
                      <a:r>
                        <a:rPr dirty="0" sz="1400" spc="-254">
                          <a:latin typeface="휴먼옛체"/>
                          <a:cs typeface="휴먼옛체"/>
                        </a:rPr>
                        <a:t>센싱디바이스와</a:t>
                      </a:r>
                      <a:r>
                        <a:rPr dirty="0" sz="1400" spc="-135">
                          <a:latin typeface="휴먼옛체"/>
                          <a:cs typeface="휴먼옛체"/>
                        </a:rPr>
                        <a:t> </a:t>
                      </a:r>
                      <a:r>
                        <a:rPr dirty="0" sz="1400" spc="-254">
                          <a:latin typeface="휴먼옛체"/>
                          <a:cs typeface="휴먼옛체"/>
                        </a:rPr>
                        <a:t>모바일</a:t>
                      </a:r>
                      <a:r>
                        <a:rPr dirty="0" sz="1400" spc="-130">
                          <a:latin typeface="휴먼옛체"/>
                          <a:cs typeface="휴먼옛체"/>
                        </a:rPr>
                        <a:t> </a:t>
                      </a:r>
                      <a:r>
                        <a:rPr dirty="0" sz="1400" spc="-254">
                          <a:latin typeface="휴먼옛체"/>
                          <a:cs typeface="휴먼옛체"/>
                        </a:rPr>
                        <a:t>단말</a:t>
                      </a:r>
                      <a:r>
                        <a:rPr dirty="0" sz="1400" spc="-130">
                          <a:latin typeface="휴먼옛체"/>
                          <a:cs typeface="휴먼옛체"/>
                        </a:rPr>
                        <a:t> </a:t>
                      </a:r>
                      <a:r>
                        <a:rPr dirty="0" sz="1400" spc="-250">
                          <a:latin typeface="휴먼옛체"/>
                          <a:cs typeface="휴먼옛체"/>
                        </a:rPr>
                        <a:t>간</a:t>
                      </a:r>
                      <a:r>
                        <a:rPr dirty="0" sz="1400" spc="-135">
                          <a:latin typeface="휴먼옛체"/>
                          <a:cs typeface="휴먼옛체"/>
                        </a:rPr>
                        <a:t> </a:t>
                      </a:r>
                      <a:r>
                        <a:rPr dirty="0" sz="1400" spc="-254">
                          <a:latin typeface="휴먼옛체"/>
                          <a:cs typeface="휴먼옛체"/>
                        </a:rPr>
                        <a:t>연동통신</a:t>
                      </a:r>
                      <a:r>
                        <a:rPr dirty="0" sz="1400" spc="-130">
                          <a:latin typeface="휴먼옛체"/>
                          <a:cs typeface="휴먼옛체"/>
                        </a:rPr>
                        <a:t> </a:t>
                      </a:r>
                      <a:r>
                        <a:rPr dirty="0" sz="1400" spc="-254">
                          <a:latin typeface="휴먼옛체"/>
                          <a:cs typeface="휴먼옛체"/>
                        </a:rPr>
                        <a:t>통신프로토콜</a:t>
                      </a:r>
                      <a:r>
                        <a:rPr dirty="0" sz="1400" spc="-140">
                          <a:latin typeface="휴먼옛체"/>
                          <a:cs typeface="휴먼옛체"/>
                        </a:rPr>
                        <a:t> </a:t>
                      </a:r>
                      <a:r>
                        <a:rPr dirty="0" sz="1400" spc="-254">
                          <a:latin typeface="휴먼옛체"/>
                          <a:cs typeface="휴먼옛체"/>
                        </a:rPr>
                        <a:t>기능</a:t>
                      </a:r>
                      <a:endParaRPr sz="1400">
                        <a:latin typeface="휴먼옛체"/>
                        <a:cs typeface="휴먼옛체"/>
                      </a:endParaRPr>
                    </a:p>
                  </a:txBody>
                  <a:tcPr marL="0" marR="0" marB="0" marT="869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</a:tr>
              <a:tr h="620776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380"/>
                        </a:spcBef>
                      </a:pPr>
                      <a:r>
                        <a:rPr dirty="0" sz="1600" spc="-295">
                          <a:latin typeface="휴먼옛체"/>
                          <a:cs typeface="휴먼옛체"/>
                        </a:rPr>
                        <a:t>임베디드 </a:t>
                      </a:r>
                      <a:r>
                        <a:rPr dirty="0" sz="1600" spc="-5">
                          <a:latin typeface="Tahoma"/>
                          <a:cs typeface="Tahoma"/>
                        </a:rPr>
                        <a:t>CPU </a:t>
                      </a:r>
                      <a:r>
                        <a:rPr dirty="0" sz="1600" spc="-295">
                          <a:latin typeface="휴먼옛체"/>
                          <a:cs typeface="휴먼옛체"/>
                        </a:rPr>
                        <a:t>제어</a:t>
                      </a:r>
                      <a:r>
                        <a:rPr dirty="0" sz="1600" spc="-320">
                          <a:latin typeface="휴먼옛체"/>
                          <a:cs typeface="휴먼옛체"/>
                        </a:rPr>
                        <a:t> </a:t>
                      </a:r>
                      <a:r>
                        <a:rPr dirty="0" sz="1600" spc="-295">
                          <a:latin typeface="휴먼옛체"/>
                          <a:cs typeface="휴먼옛체"/>
                        </a:rPr>
                        <a:t>기술</a:t>
                      </a:r>
                      <a:endParaRPr sz="1600">
                        <a:latin typeface="휴먼옛체"/>
                        <a:cs typeface="휴먼옛체"/>
                      </a:endParaRPr>
                    </a:p>
                  </a:txBody>
                  <a:tcPr marL="0" marR="0" marB="0" marT="1752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525"/>
                        </a:spcBef>
                      </a:pPr>
                      <a:r>
                        <a:rPr dirty="0" sz="1400">
                          <a:latin typeface="Tahoma"/>
                          <a:cs typeface="Tahoma"/>
                        </a:rPr>
                        <a:t>- </a:t>
                      </a:r>
                      <a:r>
                        <a:rPr dirty="0" sz="1400" spc="-5">
                          <a:latin typeface="Tahoma"/>
                          <a:cs typeface="Tahoma"/>
                        </a:rPr>
                        <a:t>Cortex-M0 </a:t>
                      </a:r>
                      <a:r>
                        <a:rPr dirty="0" sz="1400">
                          <a:latin typeface="Tahoma"/>
                          <a:cs typeface="Tahoma"/>
                        </a:rPr>
                        <a:t>32bit </a:t>
                      </a:r>
                      <a:r>
                        <a:rPr dirty="0" sz="1400" spc="-5">
                          <a:latin typeface="Tahoma"/>
                          <a:cs typeface="Tahoma"/>
                        </a:rPr>
                        <a:t>CPU, </a:t>
                      </a:r>
                      <a:r>
                        <a:rPr dirty="0" sz="1400" spc="-15">
                          <a:latin typeface="Tahoma"/>
                          <a:cs typeface="Tahoma"/>
                        </a:rPr>
                        <a:t>BT4.0 </a:t>
                      </a:r>
                      <a:r>
                        <a:rPr dirty="0" sz="1400" spc="-254">
                          <a:latin typeface="휴먼옛체"/>
                          <a:cs typeface="휴먼옛체"/>
                        </a:rPr>
                        <a:t>싱글칩 제어</a:t>
                      </a:r>
                      <a:r>
                        <a:rPr dirty="0" sz="1400" spc="-370">
                          <a:latin typeface="휴먼옛체"/>
                          <a:cs typeface="휴먼옛체"/>
                        </a:rPr>
                        <a:t> </a:t>
                      </a:r>
                      <a:r>
                        <a:rPr dirty="0" sz="1400" spc="-254">
                          <a:latin typeface="휴먼옛체"/>
                          <a:cs typeface="휴먼옛체"/>
                        </a:rPr>
                        <a:t>기능</a:t>
                      </a:r>
                      <a:endParaRPr sz="1400">
                        <a:latin typeface="휴먼옛체"/>
                        <a:cs typeface="휴먼옛체"/>
                      </a:endParaRPr>
                    </a:p>
                  </a:txBody>
                  <a:tcPr marL="0" marR="0" marB="0" marT="1936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8E8E8"/>
                    </a:solidFill>
                  </a:tcPr>
                </a:tc>
              </a:tr>
            </a:tbl>
          </a:graphicData>
        </a:graphic>
      </p:graphicFrame>
      <p:sp>
        <p:nvSpPr>
          <p:cNvPr id="9" name="object 9"/>
          <p:cNvSpPr/>
          <p:nvPr/>
        </p:nvSpPr>
        <p:spPr>
          <a:xfrm>
            <a:off x="6986016" y="6387083"/>
            <a:ext cx="819911" cy="34747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7595616" y="6387083"/>
            <a:ext cx="478535" cy="34747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863840" y="6387083"/>
            <a:ext cx="667511" cy="34747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8321030" y="6387083"/>
            <a:ext cx="260603" cy="34747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70"/>
              </a:lnSpc>
            </a:pPr>
            <a:r>
              <a:rPr dirty="0"/>
              <a:t>감성인식</a:t>
            </a:r>
            <a:r>
              <a:rPr dirty="0" spc="5"/>
              <a:t>I</a:t>
            </a:r>
            <a:r>
              <a:rPr dirty="0"/>
              <a:t>oT연구실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70"/>
              </a:lnSpc>
            </a:pPr>
            <a:r>
              <a:rPr dirty="0" spc="-5"/>
              <a:t>Proprietary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585"/>
              </a:lnSpc>
            </a:pPr>
            <a:fld id="{81D60167-4931-47E6-BA6A-407CBD079E47}" type="slidenum">
              <a:rPr dirty="0" spc="15"/>
              <a:t>2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40892" y="6502892"/>
            <a:ext cx="0" cy="119380"/>
          </a:xfrm>
          <a:custGeom>
            <a:avLst/>
            <a:gdLst/>
            <a:ahLst/>
            <a:cxnLst/>
            <a:rect l="l" t="t" r="r" b="b"/>
            <a:pathLst>
              <a:path w="0" h="119379">
                <a:moveTo>
                  <a:pt x="0" y="0"/>
                </a:moveTo>
                <a:lnTo>
                  <a:pt x="0" y="118902"/>
                </a:lnTo>
              </a:path>
            </a:pathLst>
          </a:custGeom>
          <a:ln w="46548">
            <a:solidFill>
              <a:srgbClr val="0B408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38382" y="6515335"/>
            <a:ext cx="156210" cy="0"/>
          </a:xfrm>
          <a:custGeom>
            <a:avLst/>
            <a:gdLst/>
            <a:ahLst/>
            <a:cxnLst/>
            <a:rect l="l" t="t" r="r" b="b"/>
            <a:pathLst>
              <a:path w="156209" h="0">
                <a:moveTo>
                  <a:pt x="0" y="0"/>
                </a:moveTo>
                <a:lnTo>
                  <a:pt x="156074" y="0"/>
                </a:lnTo>
              </a:path>
            </a:pathLst>
          </a:custGeom>
          <a:ln w="24886">
            <a:solidFill>
              <a:srgbClr val="0B408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16419" y="6527778"/>
            <a:ext cx="0" cy="94615"/>
          </a:xfrm>
          <a:custGeom>
            <a:avLst/>
            <a:gdLst/>
            <a:ahLst/>
            <a:cxnLst/>
            <a:rect l="l" t="t" r="r" b="b"/>
            <a:pathLst>
              <a:path w="0" h="94615">
                <a:moveTo>
                  <a:pt x="0" y="0"/>
                </a:moveTo>
                <a:lnTo>
                  <a:pt x="0" y="94016"/>
                </a:lnTo>
              </a:path>
            </a:pathLst>
          </a:custGeom>
          <a:ln w="46548">
            <a:solidFill>
              <a:srgbClr val="0B408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8349" y="6502892"/>
            <a:ext cx="152651" cy="1189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17731" y="6502892"/>
            <a:ext cx="180718" cy="12650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83540" y="327310"/>
            <a:ext cx="2637790" cy="422275"/>
          </a:xfrm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265"/>
              </a:lnSpc>
            </a:pPr>
            <a:r>
              <a:rPr dirty="0" sz="2800" spc="-105">
                <a:solidFill>
                  <a:srgbClr val="4C4C4C"/>
                </a:solidFill>
                <a:latin typeface="HY견명조"/>
                <a:cs typeface="HY견명조"/>
              </a:rPr>
              <a:t>2</a:t>
            </a:r>
            <a:r>
              <a:rPr dirty="0" sz="2600" spc="-105" b="0">
                <a:solidFill>
                  <a:srgbClr val="4C4C4C"/>
                </a:solidFill>
                <a:latin typeface="바탕"/>
                <a:cs typeface="바탕"/>
              </a:rPr>
              <a:t>. </a:t>
            </a:r>
            <a:r>
              <a:rPr dirty="0" sz="2600" b="0">
                <a:solidFill>
                  <a:srgbClr val="4C4C4C"/>
                </a:solidFill>
                <a:latin typeface="바탕"/>
                <a:cs typeface="바탕"/>
              </a:rPr>
              <a:t>기술 개발</a:t>
            </a:r>
            <a:r>
              <a:rPr dirty="0" sz="2600" spc="-15" b="0">
                <a:solidFill>
                  <a:srgbClr val="4C4C4C"/>
                </a:solidFill>
                <a:latin typeface="바탕"/>
                <a:cs typeface="바탕"/>
              </a:rPr>
              <a:t> </a:t>
            </a:r>
            <a:r>
              <a:rPr dirty="0" sz="2600" b="0">
                <a:solidFill>
                  <a:srgbClr val="4C4C4C"/>
                </a:solidFill>
                <a:latin typeface="바탕"/>
                <a:cs typeface="바탕"/>
              </a:rPr>
              <a:t>현황</a:t>
            </a:r>
            <a:endParaRPr sz="2600">
              <a:latin typeface="바탕"/>
              <a:cs typeface="바탕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9565" y="901136"/>
            <a:ext cx="6176645" cy="5243830"/>
          </a:xfrm>
          <a:prstGeom prst="rect">
            <a:avLst/>
          </a:prstGeom>
        </p:spPr>
        <p:txBody>
          <a:bodyPr wrap="square" lIns="0" tIns="2070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630"/>
              </a:spcBef>
            </a:pPr>
            <a:r>
              <a:rPr dirty="0" sz="2800" spc="-5">
                <a:solidFill>
                  <a:srgbClr val="CC0066"/>
                </a:solidFill>
                <a:latin typeface="굴림체"/>
                <a:cs typeface="굴림체"/>
              </a:rPr>
              <a:t>▣</a:t>
            </a:r>
            <a:r>
              <a:rPr dirty="0" sz="2800" spc="-500">
                <a:solidFill>
                  <a:srgbClr val="CC0066"/>
                </a:solidFill>
                <a:latin typeface="굴림체"/>
                <a:cs typeface="굴림체"/>
              </a:rPr>
              <a:t> </a:t>
            </a:r>
            <a:r>
              <a:rPr dirty="0" sz="2400" spc="20" b="1">
                <a:solidFill>
                  <a:srgbClr val="CC0066"/>
                </a:solidFill>
                <a:latin typeface="HY견고딕"/>
                <a:cs typeface="HY견고딕"/>
              </a:rPr>
              <a:t>손목을</a:t>
            </a:r>
            <a:r>
              <a:rPr dirty="0" sz="2400" spc="-100" b="1">
                <a:solidFill>
                  <a:srgbClr val="CC0066"/>
                </a:solidFill>
                <a:latin typeface="HY견고딕"/>
                <a:cs typeface="HY견고딕"/>
              </a:rPr>
              <a:t> </a:t>
            </a:r>
            <a:r>
              <a:rPr dirty="0" sz="2400" spc="20" b="1">
                <a:solidFill>
                  <a:srgbClr val="CC0066"/>
                </a:solidFill>
                <a:latin typeface="HY견고딕"/>
                <a:cs typeface="HY견고딕"/>
              </a:rPr>
              <a:t>활용한</a:t>
            </a:r>
            <a:r>
              <a:rPr dirty="0" sz="2400" spc="-95" b="1">
                <a:solidFill>
                  <a:srgbClr val="CC0066"/>
                </a:solidFill>
                <a:latin typeface="HY견고딕"/>
                <a:cs typeface="HY견고딕"/>
              </a:rPr>
              <a:t> </a:t>
            </a:r>
            <a:r>
              <a:rPr dirty="0" sz="2400" spc="15" b="1">
                <a:solidFill>
                  <a:srgbClr val="CC0066"/>
                </a:solidFill>
                <a:latin typeface="HY견고딕"/>
                <a:cs typeface="HY견고딕"/>
              </a:rPr>
              <a:t>생체신호</a:t>
            </a:r>
            <a:r>
              <a:rPr dirty="0" sz="2400" spc="-100" b="1">
                <a:solidFill>
                  <a:srgbClr val="CC0066"/>
                </a:solidFill>
                <a:latin typeface="HY견고딕"/>
                <a:cs typeface="HY견고딕"/>
              </a:rPr>
              <a:t> </a:t>
            </a:r>
            <a:r>
              <a:rPr dirty="0" sz="2400" spc="30" b="1">
                <a:solidFill>
                  <a:srgbClr val="CC0066"/>
                </a:solidFill>
                <a:latin typeface="HY견고딕"/>
                <a:cs typeface="HY견고딕"/>
              </a:rPr>
              <a:t>센싱</a:t>
            </a:r>
            <a:r>
              <a:rPr dirty="0" sz="2400" spc="-75" b="1">
                <a:solidFill>
                  <a:srgbClr val="CC0066"/>
                </a:solidFill>
                <a:latin typeface="HY견고딕"/>
                <a:cs typeface="HY견고딕"/>
              </a:rPr>
              <a:t> </a:t>
            </a:r>
            <a:r>
              <a:rPr dirty="0" sz="2400" spc="40" b="1">
                <a:solidFill>
                  <a:srgbClr val="CC0066"/>
                </a:solidFill>
                <a:latin typeface="HY견고딕"/>
                <a:cs typeface="HY견고딕"/>
              </a:rPr>
              <a:t>및</a:t>
            </a:r>
            <a:r>
              <a:rPr dirty="0" sz="2400" spc="-65" b="1">
                <a:solidFill>
                  <a:srgbClr val="CC0066"/>
                </a:solidFill>
                <a:latin typeface="HY견고딕"/>
                <a:cs typeface="HY견고딕"/>
              </a:rPr>
              <a:t> </a:t>
            </a:r>
            <a:r>
              <a:rPr dirty="0" sz="2400" spc="30" b="1">
                <a:solidFill>
                  <a:srgbClr val="CC0066"/>
                </a:solidFill>
                <a:latin typeface="HY견고딕"/>
                <a:cs typeface="HY견고딕"/>
              </a:rPr>
              <a:t>처리</a:t>
            </a:r>
            <a:r>
              <a:rPr dirty="0" sz="2400" spc="-90" b="1">
                <a:solidFill>
                  <a:srgbClr val="CC0066"/>
                </a:solidFill>
                <a:latin typeface="HY견고딕"/>
                <a:cs typeface="HY견고딕"/>
              </a:rPr>
              <a:t> </a:t>
            </a:r>
            <a:r>
              <a:rPr dirty="0" sz="2400" spc="15" b="1">
                <a:solidFill>
                  <a:srgbClr val="CC0066"/>
                </a:solidFill>
                <a:latin typeface="HY견고딕"/>
                <a:cs typeface="HY견고딕"/>
              </a:rPr>
              <a:t>기술</a:t>
            </a:r>
            <a:endParaRPr sz="2400">
              <a:latin typeface="HY견고딕"/>
              <a:cs typeface="HY견고딕"/>
            </a:endParaRPr>
          </a:p>
          <a:p>
            <a:pPr marL="774700" indent="-285115">
              <a:lnSpc>
                <a:spcPct val="100000"/>
              </a:lnSpc>
              <a:spcBef>
                <a:spcPts val="990"/>
              </a:spcBef>
              <a:buClr>
                <a:srgbClr val="6600CC"/>
              </a:buClr>
              <a:buFont typeface="Wingdings"/>
              <a:buChar char=""/>
              <a:tabLst>
                <a:tab pos="774700" algn="l"/>
              </a:tabLst>
            </a:pPr>
            <a:r>
              <a:rPr dirty="0" sz="1800" b="1">
                <a:latin typeface="HY견고딕"/>
                <a:cs typeface="HY견고딕"/>
              </a:rPr>
              <a:t>다채널(PPG, 가속도) </a:t>
            </a:r>
            <a:r>
              <a:rPr dirty="0" sz="1800" spc="10" b="1">
                <a:latin typeface="HY견고딕"/>
                <a:cs typeface="HY견고딕"/>
              </a:rPr>
              <a:t>생체신호 </a:t>
            </a:r>
            <a:r>
              <a:rPr dirty="0" sz="1800" spc="20" b="1">
                <a:latin typeface="HY견고딕"/>
                <a:cs typeface="HY견고딕"/>
              </a:rPr>
              <a:t>센싱</a:t>
            </a:r>
            <a:r>
              <a:rPr dirty="0" sz="1800" spc="-265" b="1">
                <a:latin typeface="HY견고딕"/>
                <a:cs typeface="HY견고딕"/>
              </a:rPr>
              <a:t> </a:t>
            </a:r>
            <a:r>
              <a:rPr dirty="0" sz="1800" spc="15" b="1">
                <a:latin typeface="HY견고딕"/>
                <a:cs typeface="HY견고딕"/>
              </a:rPr>
              <a:t>기능</a:t>
            </a:r>
            <a:endParaRPr sz="1800">
              <a:latin typeface="HY견고딕"/>
              <a:cs typeface="HY견고딕"/>
            </a:endParaRPr>
          </a:p>
          <a:p>
            <a:pPr marL="774700" indent="-285115">
              <a:lnSpc>
                <a:spcPct val="100000"/>
              </a:lnSpc>
              <a:spcBef>
                <a:spcPts val="1510"/>
              </a:spcBef>
              <a:buClr>
                <a:srgbClr val="6600CC"/>
              </a:buClr>
              <a:buFont typeface="Wingdings"/>
              <a:buChar char=""/>
              <a:tabLst>
                <a:tab pos="774700" algn="l"/>
              </a:tabLst>
            </a:pPr>
            <a:r>
              <a:rPr dirty="0" sz="1800" spc="20" b="1">
                <a:latin typeface="HY견고딕"/>
                <a:cs typeface="HY견고딕"/>
              </a:rPr>
              <a:t>손목형</a:t>
            </a:r>
            <a:r>
              <a:rPr dirty="0" sz="1800" spc="-80" b="1">
                <a:latin typeface="HY견고딕"/>
                <a:cs typeface="HY견고딕"/>
              </a:rPr>
              <a:t> </a:t>
            </a:r>
            <a:r>
              <a:rPr dirty="0" sz="1800" spc="10" b="1">
                <a:latin typeface="HY견고딕"/>
                <a:cs typeface="HY견고딕"/>
              </a:rPr>
              <a:t>생체신호</a:t>
            </a:r>
            <a:r>
              <a:rPr dirty="0" sz="1800" spc="-80" b="1">
                <a:latin typeface="HY견고딕"/>
                <a:cs typeface="HY견고딕"/>
              </a:rPr>
              <a:t> </a:t>
            </a:r>
            <a:r>
              <a:rPr dirty="0" sz="1800" spc="25" b="1">
                <a:latin typeface="HY견고딕"/>
                <a:cs typeface="HY견고딕"/>
              </a:rPr>
              <a:t>센싱</a:t>
            </a:r>
            <a:r>
              <a:rPr dirty="0" sz="1800" spc="-65" b="1">
                <a:latin typeface="HY견고딕"/>
                <a:cs typeface="HY견고딕"/>
              </a:rPr>
              <a:t> </a:t>
            </a:r>
            <a:r>
              <a:rPr dirty="0" sz="1800" spc="30" b="1">
                <a:latin typeface="HY견고딕"/>
                <a:cs typeface="HY견고딕"/>
              </a:rPr>
              <a:t>및</a:t>
            </a:r>
            <a:r>
              <a:rPr dirty="0" sz="1800" spc="-45" b="1">
                <a:latin typeface="HY견고딕"/>
                <a:cs typeface="HY견고딕"/>
              </a:rPr>
              <a:t> </a:t>
            </a:r>
            <a:r>
              <a:rPr dirty="0" sz="1800" spc="15" b="1">
                <a:latin typeface="HY견고딕"/>
                <a:cs typeface="HY견고딕"/>
              </a:rPr>
              <a:t>고감도</a:t>
            </a:r>
            <a:r>
              <a:rPr dirty="0" sz="1800" spc="-80" b="1">
                <a:latin typeface="HY견고딕"/>
                <a:cs typeface="HY견고딕"/>
              </a:rPr>
              <a:t> </a:t>
            </a:r>
            <a:r>
              <a:rPr dirty="0" sz="1800" spc="25" b="1">
                <a:latin typeface="HY견고딕"/>
                <a:cs typeface="HY견고딕"/>
              </a:rPr>
              <a:t>증폭</a:t>
            </a:r>
            <a:r>
              <a:rPr dirty="0" sz="1800" spc="-65" b="1">
                <a:latin typeface="HY견고딕"/>
                <a:cs typeface="HY견고딕"/>
              </a:rPr>
              <a:t> </a:t>
            </a:r>
            <a:r>
              <a:rPr dirty="0" sz="1800" spc="15" b="1">
                <a:latin typeface="HY견고딕"/>
                <a:cs typeface="HY견고딕"/>
              </a:rPr>
              <a:t>지원</a:t>
            </a:r>
            <a:endParaRPr sz="1800">
              <a:latin typeface="HY견고딕"/>
              <a:cs typeface="HY견고딕"/>
            </a:endParaRPr>
          </a:p>
          <a:p>
            <a:pPr marL="774700" indent="-285115">
              <a:lnSpc>
                <a:spcPct val="100000"/>
              </a:lnSpc>
              <a:spcBef>
                <a:spcPts val="1510"/>
              </a:spcBef>
              <a:buClr>
                <a:srgbClr val="6600CC"/>
              </a:buClr>
              <a:buFont typeface="Wingdings"/>
              <a:buChar char=""/>
              <a:tabLst>
                <a:tab pos="774700" algn="l"/>
              </a:tabLst>
            </a:pPr>
            <a:r>
              <a:rPr dirty="0" sz="1800" spc="15" b="1">
                <a:latin typeface="HY견고딕"/>
                <a:cs typeface="HY견고딕"/>
              </a:rPr>
              <a:t>H/W </a:t>
            </a:r>
            <a:r>
              <a:rPr dirty="0" sz="1800" spc="30" b="1">
                <a:latin typeface="HY견고딕"/>
                <a:cs typeface="HY견고딕"/>
              </a:rPr>
              <a:t>및 </a:t>
            </a:r>
            <a:r>
              <a:rPr dirty="0" sz="1800" spc="15" b="1">
                <a:latin typeface="HY견고딕"/>
                <a:cs typeface="HY견고딕"/>
              </a:rPr>
              <a:t>S/W</a:t>
            </a:r>
            <a:r>
              <a:rPr dirty="0" sz="1800" spc="-229" b="1">
                <a:latin typeface="HY견고딕"/>
                <a:cs typeface="HY견고딕"/>
              </a:rPr>
              <a:t> </a:t>
            </a:r>
            <a:r>
              <a:rPr dirty="0" sz="1800" spc="15" b="1">
                <a:latin typeface="HY견고딕"/>
                <a:cs typeface="HY견고딕"/>
              </a:rPr>
              <a:t>필터</a:t>
            </a:r>
            <a:endParaRPr sz="1800">
              <a:latin typeface="HY견고딕"/>
              <a:cs typeface="HY견고딕"/>
            </a:endParaRPr>
          </a:p>
          <a:p>
            <a:pPr marL="774700" indent="-285115">
              <a:lnSpc>
                <a:spcPct val="100000"/>
              </a:lnSpc>
              <a:spcBef>
                <a:spcPts val="1515"/>
              </a:spcBef>
              <a:buClr>
                <a:srgbClr val="6600CC"/>
              </a:buClr>
              <a:buFont typeface="Wingdings"/>
              <a:buChar char=""/>
              <a:tabLst>
                <a:tab pos="774700" algn="l"/>
              </a:tabLst>
            </a:pPr>
            <a:r>
              <a:rPr dirty="0" sz="1800" spc="25" b="1">
                <a:latin typeface="HY견고딕"/>
                <a:cs typeface="HY견고딕"/>
              </a:rPr>
              <a:t>심박 </a:t>
            </a:r>
            <a:r>
              <a:rPr dirty="0" sz="1800" spc="20" b="1">
                <a:latin typeface="HY견고딕"/>
                <a:cs typeface="HY견고딕"/>
              </a:rPr>
              <a:t>추출</a:t>
            </a:r>
            <a:r>
              <a:rPr dirty="0" sz="1800" spc="-160" b="1">
                <a:latin typeface="HY견고딕"/>
                <a:cs typeface="HY견고딕"/>
              </a:rPr>
              <a:t> </a:t>
            </a:r>
            <a:r>
              <a:rPr dirty="0" sz="1800" spc="15" b="1">
                <a:latin typeface="HY견고딕"/>
                <a:cs typeface="HY견고딕"/>
              </a:rPr>
              <a:t>기능</a:t>
            </a:r>
            <a:endParaRPr sz="1800">
              <a:latin typeface="HY견고딕"/>
              <a:cs typeface="HY견고딕"/>
            </a:endParaRPr>
          </a:p>
          <a:p>
            <a:pPr marL="774700" indent="-285115">
              <a:lnSpc>
                <a:spcPct val="100000"/>
              </a:lnSpc>
              <a:spcBef>
                <a:spcPts val="1510"/>
              </a:spcBef>
              <a:buClr>
                <a:srgbClr val="6600CC"/>
              </a:buClr>
              <a:buFont typeface="Wingdings"/>
              <a:buChar char=""/>
              <a:tabLst>
                <a:tab pos="774700" algn="l"/>
              </a:tabLst>
            </a:pPr>
            <a:r>
              <a:rPr dirty="0" sz="1800" spc="25" b="1">
                <a:latin typeface="HY견고딕"/>
                <a:cs typeface="HY견고딕"/>
              </a:rPr>
              <a:t>혈중 </a:t>
            </a:r>
            <a:r>
              <a:rPr dirty="0" sz="1800" spc="5" b="1">
                <a:latin typeface="HY견고딕"/>
                <a:cs typeface="HY견고딕"/>
              </a:rPr>
              <a:t>산소포화도 </a:t>
            </a:r>
            <a:r>
              <a:rPr dirty="0" sz="1800" spc="25" b="1">
                <a:latin typeface="HY견고딕"/>
                <a:cs typeface="HY견고딕"/>
              </a:rPr>
              <a:t>추출</a:t>
            </a:r>
            <a:r>
              <a:rPr dirty="0" sz="1800" spc="-245" b="1">
                <a:latin typeface="HY견고딕"/>
                <a:cs typeface="HY견고딕"/>
              </a:rPr>
              <a:t> </a:t>
            </a:r>
            <a:r>
              <a:rPr dirty="0" sz="1800" spc="15" b="1">
                <a:latin typeface="HY견고딕"/>
                <a:cs typeface="HY견고딕"/>
              </a:rPr>
              <a:t>기능</a:t>
            </a:r>
            <a:endParaRPr sz="1800">
              <a:latin typeface="HY견고딕"/>
              <a:cs typeface="HY견고딕"/>
            </a:endParaRPr>
          </a:p>
          <a:p>
            <a:pPr marL="774700" indent="-285115">
              <a:lnSpc>
                <a:spcPct val="100000"/>
              </a:lnSpc>
              <a:spcBef>
                <a:spcPts val="1515"/>
              </a:spcBef>
              <a:buClr>
                <a:srgbClr val="6600CC"/>
              </a:buClr>
              <a:buFont typeface="Wingdings"/>
              <a:buChar char=""/>
              <a:tabLst>
                <a:tab pos="774700" algn="l"/>
              </a:tabLst>
            </a:pPr>
            <a:r>
              <a:rPr dirty="0" sz="1800" spc="25" b="1">
                <a:latin typeface="HY견고딕"/>
                <a:cs typeface="HY견고딕"/>
              </a:rPr>
              <a:t>심박 </a:t>
            </a:r>
            <a:r>
              <a:rPr dirty="0" sz="1800" b="1">
                <a:latin typeface="HY견고딕"/>
                <a:cs typeface="HY견고딕"/>
              </a:rPr>
              <a:t>평균/표준편차/분산 </a:t>
            </a:r>
            <a:r>
              <a:rPr dirty="0" sz="1800" spc="20" b="1">
                <a:latin typeface="HY견고딕"/>
                <a:cs typeface="HY견고딕"/>
              </a:rPr>
              <a:t>추출</a:t>
            </a:r>
            <a:r>
              <a:rPr dirty="0" sz="1800" spc="-240" b="1">
                <a:latin typeface="HY견고딕"/>
                <a:cs typeface="HY견고딕"/>
              </a:rPr>
              <a:t> </a:t>
            </a:r>
            <a:r>
              <a:rPr dirty="0" sz="1800" spc="15" b="1">
                <a:latin typeface="HY견고딕"/>
                <a:cs typeface="HY견고딕"/>
              </a:rPr>
              <a:t>기능</a:t>
            </a:r>
            <a:endParaRPr sz="1800">
              <a:latin typeface="HY견고딕"/>
              <a:cs typeface="HY견고딕"/>
            </a:endParaRPr>
          </a:p>
          <a:p>
            <a:pPr marL="774700" indent="-285115">
              <a:lnSpc>
                <a:spcPct val="100000"/>
              </a:lnSpc>
              <a:spcBef>
                <a:spcPts val="1510"/>
              </a:spcBef>
              <a:buClr>
                <a:srgbClr val="6600CC"/>
              </a:buClr>
              <a:buFont typeface="Wingdings"/>
              <a:buChar char=""/>
              <a:tabLst>
                <a:tab pos="774700" algn="l"/>
              </a:tabLst>
            </a:pPr>
            <a:r>
              <a:rPr dirty="0" sz="1800" spc="20" b="1">
                <a:latin typeface="HY견고딕"/>
                <a:cs typeface="HY견고딕"/>
              </a:rPr>
              <a:t>움직임 인지</a:t>
            </a:r>
            <a:r>
              <a:rPr dirty="0" sz="1800" spc="-165" b="1">
                <a:latin typeface="HY견고딕"/>
                <a:cs typeface="HY견고딕"/>
              </a:rPr>
              <a:t> </a:t>
            </a:r>
            <a:r>
              <a:rPr dirty="0" sz="1800" spc="15" b="1">
                <a:latin typeface="HY견고딕"/>
                <a:cs typeface="HY견고딕"/>
              </a:rPr>
              <a:t>기능</a:t>
            </a:r>
            <a:endParaRPr sz="1800">
              <a:latin typeface="HY견고딕"/>
              <a:cs typeface="HY견고딕"/>
            </a:endParaRPr>
          </a:p>
          <a:p>
            <a:pPr marL="793750" marR="2193290" indent="-304800">
              <a:lnSpc>
                <a:spcPct val="170000"/>
              </a:lnSpc>
              <a:buClr>
                <a:srgbClr val="6600CC"/>
              </a:buClr>
              <a:buFont typeface="Wingdings"/>
              <a:buChar char=""/>
              <a:tabLst>
                <a:tab pos="774700" algn="l"/>
              </a:tabLst>
            </a:pPr>
            <a:r>
              <a:rPr dirty="0" sz="1800">
                <a:latin typeface="HY견고딕"/>
                <a:cs typeface="HY견고딕"/>
              </a:rPr>
              <a:t>센싱디바이스와 모바일 단말</a:t>
            </a:r>
            <a:r>
              <a:rPr dirty="0" sz="1800" spc="-100">
                <a:latin typeface="HY견고딕"/>
                <a:cs typeface="HY견고딕"/>
              </a:rPr>
              <a:t> </a:t>
            </a:r>
            <a:r>
              <a:rPr dirty="0" sz="1800">
                <a:latin typeface="HY견고딕"/>
                <a:cs typeface="HY견고딕"/>
              </a:rPr>
              <a:t>간  </a:t>
            </a:r>
            <a:r>
              <a:rPr dirty="0" sz="1800" spc="-5">
                <a:latin typeface="HY견고딕"/>
                <a:cs typeface="HY견고딕"/>
              </a:rPr>
              <a:t>BT4.0 </a:t>
            </a:r>
            <a:r>
              <a:rPr dirty="0" sz="1800">
                <a:latin typeface="HY견고딕"/>
                <a:cs typeface="HY견고딕"/>
              </a:rPr>
              <a:t>연동통신</a:t>
            </a:r>
            <a:r>
              <a:rPr dirty="0" sz="1800" spc="-10">
                <a:latin typeface="HY견고딕"/>
                <a:cs typeface="HY견고딕"/>
              </a:rPr>
              <a:t> </a:t>
            </a:r>
            <a:r>
              <a:rPr dirty="0" sz="1800">
                <a:latin typeface="HY견고딕"/>
                <a:cs typeface="HY견고딕"/>
              </a:rPr>
              <a:t>기능</a:t>
            </a:r>
            <a:endParaRPr sz="1800">
              <a:latin typeface="HY견고딕"/>
              <a:cs typeface="HY견고딕"/>
            </a:endParaRPr>
          </a:p>
          <a:p>
            <a:pPr marL="774700" indent="-285115">
              <a:lnSpc>
                <a:spcPct val="100000"/>
              </a:lnSpc>
              <a:spcBef>
                <a:spcPts val="1510"/>
              </a:spcBef>
              <a:buClr>
                <a:srgbClr val="6600CC"/>
              </a:buClr>
              <a:buFont typeface="Wingdings"/>
              <a:buChar char=""/>
              <a:tabLst>
                <a:tab pos="774700" algn="l"/>
              </a:tabLst>
            </a:pPr>
            <a:r>
              <a:rPr dirty="0" sz="1800" b="1">
                <a:latin typeface="HY견고딕"/>
                <a:cs typeface="HY견고딕"/>
              </a:rPr>
              <a:t>Cortex-M0 32bit </a:t>
            </a:r>
            <a:r>
              <a:rPr dirty="0" sz="1800" spc="10" b="1">
                <a:latin typeface="HY견고딕"/>
                <a:cs typeface="HY견고딕"/>
              </a:rPr>
              <a:t>CPU, </a:t>
            </a:r>
            <a:r>
              <a:rPr dirty="0" sz="1800" spc="5" b="1">
                <a:latin typeface="HY견고딕"/>
                <a:cs typeface="HY견고딕"/>
              </a:rPr>
              <a:t>BT4.0 </a:t>
            </a:r>
            <a:r>
              <a:rPr dirty="0" sz="1800" spc="15" b="1">
                <a:latin typeface="HY견고딕"/>
                <a:cs typeface="HY견고딕"/>
              </a:rPr>
              <a:t>싱글칩 </a:t>
            </a:r>
            <a:r>
              <a:rPr dirty="0" sz="1800" spc="25" b="1">
                <a:latin typeface="HY견고딕"/>
                <a:cs typeface="HY견고딕"/>
              </a:rPr>
              <a:t>제어</a:t>
            </a:r>
            <a:r>
              <a:rPr dirty="0" sz="1800" spc="-405" b="1">
                <a:latin typeface="HY견고딕"/>
                <a:cs typeface="HY견고딕"/>
              </a:rPr>
              <a:t> </a:t>
            </a:r>
            <a:r>
              <a:rPr dirty="0" sz="1800" spc="15" b="1">
                <a:latin typeface="HY견고딕"/>
                <a:cs typeface="HY견고딕"/>
              </a:rPr>
              <a:t>기능</a:t>
            </a:r>
            <a:endParaRPr sz="1800">
              <a:latin typeface="HY견고딕"/>
              <a:cs typeface="HY견고딕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398007" y="2749295"/>
            <a:ext cx="3547871" cy="30038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6986016" y="6387083"/>
            <a:ext cx="819911" cy="34747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95616" y="6387083"/>
            <a:ext cx="478535" cy="34747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863840" y="6387083"/>
            <a:ext cx="667511" cy="34747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8321030" y="6387083"/>
            <a:ext cx="260603" cy="34747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70"/>
              </a:lnSpc>
            </a:pPr>
            <a:r>
              <a:rPr dirty="0"/>
              <a:t>감성인식</a:t>
            </a:r>
            <a:r>
              <a:rPr dirty="0" spc="5"/>
              <a:t>I</a:t>
            </a:r>
            <a:r>
              <a:rPr dirty="0"/>
              <a:t>oT연구실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70"/>
              </a:lnSpc>
            </a:pPr>
            <a:r>
              <a:rPr dirty="0" spc="-5"/>
              <a:t>Proprietary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585"/>
              </a:lnSpc>
            </a:pPr>
            <a:fld id="{81D60167-4931-47E6-BA6A-407CBD079E47}" type="slidenum">
              <a:rPr dirty="0" spc="15"/>
              <a:t>2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40892" y="6502892"/>
            <a:ext cx="0" cy="119380"/>
          </a:xfrm>
          <a:custGeom>
            <a:avLst/>
            <a:gdLst/>
            <a:ahLst/>
            <a:cxnLst/>
            <a:rect l="l" t="t" r="r" b="b"/>
            <a:pathLst>
              <a:path w="0" h="119379">
                <a:moveTo>
                  <a:pt x="0" y="0"/>
                </a:moveTo>
                <a:lnTo>
                  <a:pt x="0" y="118902"/>
                </a:lnTo>
              </a:path>
            </a:pathLst>
          </a:custGeom>
          <a:ln w="46548">
            <a:solidFill>
              <a:srgbClr val="0B408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38382" y="6515335"/>
            <a:ext cx="156210" cy="0"/>
          </a:xfrm>
          <a:custGeom>
            <a:avLst/>
            <a:gdLst/>
            <a:ahLst/>
            <a:cxnLst/>
            <a:rect l="l" t="t" r="r" b="b"/>
            <a:pathLst>
              <a:path w="156209" h="0">
                <a:moveTo>
                  <a:pt x="0" y="0"/>
                </a:moveTo>
                <a:lnTo>
                  <a:pt x="156074" y="0"/>
                </a:lnTo>
              </a:path>
            </a:pathLst>
          </a:custGeom>
          <a:ln w="24886">
            <a:solidFill>
              <a:srgbClr val="0B408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16419" y="6527778"/>
            <a:ext cx="0" cy="94615"/>
          </a:xfrm>
          <a:custGeom>
            <a:avLst/>
            <a:gdLst/>
            <a:ahLst/>
            <a:cxnLst/>
            <a:rect l="l" t="t" r="r" b="b"/>
            <a:pathLst>
              <a:path w="0" h="94615">
                <a:moveTo>
                  <a:pt x="0" y="0"/>
                </a:moveTo>
                <a:lnTo>
                  <a:pt x="0" y="94016"/>
                </a:lnTo>
              </a:path>
            </a:pathLst>
          </a:custGeom>
          <a:ln w="46548">
            <a:solidFill>
              <a:srgbClr val="0B408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8349" y="6502892"/>
            <a:ext cx="152651" cy="1189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17731" y="6502892"/>
            <a:ext cx="180718" cy="12650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83540" y="327310"/>
            <a:ext cx="4343400" cy="422275"/>
          </a:xfrm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265"/>
              </a:lnSpc>
            </a:pPr>
            <a:r>
              <a:rPr dirty="0" sz="2800" spc="-105">
                <a:solidFill>
                  <a:srgbClr val="4C4C4C"/>
                </a:solidFill>
                <a:latin typeface="HY견명조"/>
                <a:cs typeface="HY견명조"/>
              </a:rPr>
              <a:t>3</a:t>
            </a:r>
            <a:r>
              <a:rPr dirty="0" sz="2600" spc="-105" b="0">
                <a:solidFill>
                  <a:srgbClr val="4C4C4C"/>
                </a:solidFill>
                <a:latin typeface="바탕"/>
                <a:cs typeface="바탕"/>
              </a:rPr>
              <a:t>. </a:t>
            </a:r>
            <a:r>
              <a:rPr dirty="0" sz="2600" b="0">
                <a:solidFill>
                  <a:srgbClr val="4C4C4C"/>
                </a:solidFill>
                <a:latin typeface="바탕"/>
                <a:cs typeface="바탕"/>
              </a:rPr>
              <a:t>경쟁기술과 비교 – </a:t>
            </a:r>
            <a:r>
              <a:rPr dirty="0" sz="2000" b="0">
                <a:solidFill>
                  <a:srgbClr val="4C4C4C"/>
                </a:solidFill>
                <a:latin typeface="바탕"/>
                <a:cs typeface="바탕"/>
              </a:rPr>
              <a:t>기술</a:t>
            </a:r>
            <a:r>
              <a:rPr dirty="0" sz="2000" spc="-25" b="0">
                <a:solidFill>
                  <a:srgbClr val="4C4C4C"/>
                </a:solidFill>
                <a:latin typeface="바탕"/>
                <a:cs typeface="바탕"/>
              </a:rPr>
              <a:t> </a:t>
            </a:r>
            <a:r>
              <a:rPr dirty="0" sz="2000" b="0">
                <a:solidFill>
                  <a:srgbClr val="4C4C4C"/>
                </a:solidFill>
                <a:latin typeface="바탕"/>
                <a:cs typeface="바탕"/>
              </a:rPr>
              <a:t>비교</a:t>
            </a:r>
            <a:endParaRPr sz="2000">
              <a:latin typeface="바탕"/>
              <a:cs typeface="바탕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176212" y="1122362"/>
          <a:ext cx="8796655" cy="4902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0505"/>
                <a:gridCol w="3324860"/>
                <a:gridCol w="3962400"/>
              </a:tblGrid>
              <a:tr h="485335">
                <a:tc>
                  <a:txBody>
                    <a:bodyPr/>
                    <a:lstStyle/>
                    <a:p>
                      <a:pPr marL="497205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dirty="0" sz="1700">
                          <a:latin typeface="HY견고딕"/>
                          <a:cs typeface="HY견고딕"/>
                        </a:rPr>
                        <a:t>구</a:t>
                      </a:r>
                      <a:r>
                        <a:rPr dirty="0" sz="1700" spc="-20">
                          <a:latin typeface="HY견고딕"/>
                          <a:cs typeface="HY견고딕"/>
                        </a:rPr>
                        <a:t> </a:t>
                      </a:r>
                      <a:r>
                        <a:rPr dirty="0" sz="1700">
                          <a:latin typeface="HY견고딕"/>
                          <a:cs typeface="HY견고딕"/>
                        </a:rPr>
                        <a:t>분</a:t>
                      </a:r>
                      <a:endParaRPr sz="1700">
                        <a:latin typeface="HY견고딕"/>
                        <a:cs typeface="HY견고딕"/>
                      </a:endParaRPr>
                    </a:p>
                  </a:txBody>
                  <a:tcPr marL="0" marR="0" marB="0" marT="119380">
                    <a:lnL w="6350">
                      <a:solidFill>
                        <a:srgbClr val="A7A8A7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A7A8A7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  <a:solidFill>
                      <a:srgbClr val="FFC000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dirty="0" sz="1700">
                          <a:latin typeface="HY견고딕"/>
                          <a:cs typeface="HY견고딕"/>
                        </a:rPr>
                        <a:t>기존</a:t>
                      </a:r>
                      <a:r>
                        <a:rPr dirty="0" sz="1700" spc="-20">
                          <a:latin typeface="HY견고딕"/>
                          <a:cs typeface="HY견고딕"/>
                        </a:rPr>
                        <a:t> </a:t>
                      </a:r>
                      <a:r>
                        <a:rPr dirty="0" sz="1700">
                          <a:latin typeface="HY견고딕"/>
                          <a:cs typeface="HY견고딕"/>
                        </a:rPr>
                        <a:t>기술</a:t>
                      </a:r>
                      <a:endParaRPr sz="1700">
                        <a:latin typeface="HY견고딕"/>
                        <a:cs typeface="HY견고딕"/>
                      </a:endParaRPr>
                    </a:p>
                  </a:txBody>
                  <a:tcPr marL="0" marR="0" marB="0" marT="11938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A7A8A7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1152525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dirty="0" sz="1700">
                          <a:solidFill>
                            <a:srgbClr val="0000FF"/>
                          </a:solidFill>
                          <a:latin typeface="HY견고딕"/>
                          <a:cs typeface="HY견고딕"/>
                        </a:rPr>
                        <a:t>독창성 및</a:t>
                      </a:r>
                      <a:r>
                        <a:rPr dirty="0" sz="1700" spc="-40">
                          <a:solidFill>
                            <a:srgbClr val="0000FF"/>
                          </a:solidFill>
                          <a:latin typeface="HY견고딕"/>
                          <a:cs typeface="HY견고딕"/>
                        </a:rPr>
                        <a:t> </a:t>
                      </a:r>
                      <a:r>
                        <a:rPr dirty="0" sz="1700">
                          <a:solidFill>
                            <a:srgbClr val="0000FF"/>
                          </a:solidFill>
                          <a:latin typeface="HY견고딕"/>
                          <a:cs typeface="HY견고딕"/>
                        </a:rPr>
                        <a:t>혁신성</a:t>
                      </a:r>
                      <a:endParaRPr sz="1700">
                        <a:latin typeface="HY견고딕"/>
                        <a:cs typeface="HY견고딕"/>
                      </a:endParaRPr>
                    </a:p>
                  </a:txBody>
                  <a:tcPr marL="0" marR="0" marB="0" marT="11938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A7A8A7"/>
                      </a:solidFill>
                      <a:prstDash val="solid"/>
                    </a:lnR>
                    <a:lnT w="6350">
                      <a:solidFill>
                        <a:srgbClr val="A7A8A7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</a:tr>
              <a:tr h="44105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 marL="106045" marR="99695">
                        <a:lnSpc>
                          <a:spcPct val="150000"/>
                        </a:lnSpc>
                      </a:pPr>
                      <a:r>
                        <a:rPr dirty="0" sz="1600" spc="-5">
                          <a:solidFill>
                            <a:srgbClr val="000066"/>
                          </a:solidFill>
                          <a:latin typeface="HY견고딕"/>
                          <a:cs typeface="HY견고딕"/>
                        </a:rPr>
                        <a:t>생체신호</a:t>
                      </a:r>
                      <a:r>
                        <a:rPr dirty="0" sz="1600" spc="-80">
                          <a:solidFill>
                            <a:srgbClr val="000066"/>
                          </a:solidFill>
                          <a:latin typeface="HY견고딕"/>
                          <a:cs typeface="HY견고딕"/>
                        </a:rPr>
                        <a:t> </a:t>
                      </a:r>
                      <a:r>
                        <a:rPr dirty="0" sz="1600" spc="-5">
                          <a:solidFill>
                            <a:srgbClr val="000066"/>
                          </a:solidFill>
                          <a:latin typeface="HY견고딕"/>
                          <a:cs typeface="HY견고딕"/>
                        </a:rPr>
                        <a:t>센싱 </a:t>
                      </a:r>
                      <a:r>
                        <a:rPr dirty="0" sz="1600">
                          <a:solidFill>
                            <a:srgbClr val="000066"/>
                          </a:solidFill>
                          <a:latin typeface="HY견고딕"/>
                          <a:cs typeface="HY견고딕"/>
                        </a:rPr>
                        <a:t> </a:t>
                      </a:r>
                      <a:r>
                        <a:rPr dirty="0" sz="1600" spc="-5">
                          <a:solidFill>
                            <a:srgbClr val="000066"/>
                          </a:solidFill>
                          <a:latin typeface="HY견고딕"/>
                          <a:cs typeface="HY견고딕"/>
                        </a:rPr>
                        <a:t>및</a:t>
                      </a:r>
                      <a:endParaRPr sz="1600">
                        <a:latin typeface="HY견고딕"/>
                        <a:cs typeface="HY견고딕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dirty="0" sz="1600" spc="-5">
                          <a:solidFill>
                            <a:srgbClr val="000066"/>
                          </a:solidFill>
                          <a:latin typeface="HY견고딕"/>
                          <a:cs typeface="HY견고딕"/>
                        </a:rPr>
                        <a:t>처리기술</a:t>
                      </a:r>
                      <a:endParaRPr sz="1600">
                        <a:latin typeface="HY견고딕"/>
                        <a:cs typeface="HY견고딕"/>
                      </a:endParaRPr>
                    </a:p>
                  </a:txBody>
                  <a:tcPr marL="0" marR="0" marB="0" marT="0">
                    <a:lnL w="6350">
                      <a:solidFill>
                        <a:srgbClr val="A7A8A7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  <a:solidFill>
                      <a:srgbClr val="FFD85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307340" marR="224790" indent="-271780">
                        <a:lnSpc>
                          <a:spcPct val="150000"/>
                        </a:lnSpc>
                        <a:buClr>
                          <a:srgbClr val="0000CC"/>
                        </a:buClr>
                        <a:buSzPct val="78571"/>
                        <a:buFont typeface="Wingdings"/>
                        <a:buChar char=""/>
                        <a:tabLst>
                          <a:tab pos="306705" algn="l"/>
                          <a:tab pos="307340" algn="l"/>
                        </a:tabLst>
                      </a:pPr>
                      <a:r>
                        <a:rPr dirty="0" sz="1400">
                          <a:latin typeface="HY견고딕"/>
                          <a:cs typeface="HY견고딕"/>
                        </a:rPr>
                        <a:t>가슴 및 손가락 부위를 이용한</a:t>
                      </a:r>
                      <a:r>
                        <a:rPr dirty="0" sz="1400" spc="-110">
                          <a:latin typeface="HY견고딕"/>
                          <a:cs typeface="HY견고딕"/>
                        </a:rPr>
                        <a:t> </a:t>
                      </a:r>
                      <a:r>
                        <a:rPr dirty="0" sz="1400">
                          <a:latin typeface="HY견고딕"/>
                          <a:cs typeface="HY견고딕"/>
                        </a:rPr>
                        <a:t>센싱  지원</a:t>
                      </a:r>
                      <a:endParaRPr sz="1400">
                        <a:latin typeface="HY견고딕"/>
                        <a:cs typeface="HY견고딕"/>
                      </a:endParaRPr>
                    </a:p>
                    <a:p>
                      <a:pPr marL="306705" indent="-271780">
                        <a:lnSpc>
                          <a:spcPct val="100000"/>
                        </a:lnSpc>
                        <a:spcBef>
                          <a:spcPts val="840"/>
                        </a:spcBef>
                        <a:buClr>
                          <a:srgbClr val="0000CC"/>
                        </a:buClr>
                        <a:buSzPct val="78571"/>
                        <a:buFont typeface="Wingdings"/>
                        <a:buChar char=""/>
                        <a:tabLst>
                          <a:tab pos="306705" algn="l"/>
                          <a:tab pos="307340" algn="l"/>
                        </a:tabLst>
                      </a:pPr>
                      <a:r>
                        <a:rPr dirty="0" sz="1400">
                          <a:latin typeface="HY견고딕"/>
                          <a:cs typeface="HY견고딕"/>
                        </a:rPr>
                        <a:t>손목시계형 구속 및 자각적 센싱</a:t>
                      </a:r>
                      <a:r>
                        <a:rPr dirty="0" sz="1400" spc="-114">
                          <a:latin typeface="HY견고딕"/>
                          <a:cs typeface="HY견고딕"/>
                        </a:rPr>
                        <a:t> </a:t>
                      </a:r>
                      <a:r>
                        <a:rPr dirty="0" sz="1400">
                          <a:latin typeface="HY견고딕"/>
                          <a:cs typeface="HY견고딕"/>
                        </a:rPr>
                        <a:t>기술</a:t>
                      </a:r>
                      <a:endParaRPr sz="1400">
                        <a:latin typeface="HY견고딕"/>
                        <a:cs typeface="HY견고딕"/>
                      </a:endParaRPr>
                    </a:p>
                  </a:txBody>
                  <a:tcPr marL="0" marR="0" marB="0" marT="0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808080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just" marL="306705" marR="186055" indent="-271780">
                        <a:lnSpc>
                          <a:spcPct val="150000"/>
                        </a:lnSpc>
                        <a:spcBef>
                          <a:spcPts val="835"/>
                        </a:spcBef>
                        <a:buClr>
                          <a:srgbClr val="0000CC"/>
                        </a:buClr>
                        <a:buSzPct val="78571"/>
                        <a:buFont typeface="Wingdings"/>
                        <a:buChar char=""/>
                        <a:tabLst>
                          <a:tab pos="307340" algn="l"/>
                        </a:tabLst>
                      </a:pPr>
                      <a:r>
                        <a:rPr dirty="0" sz="1400">
                          <a:solidFill>
                            <a:srgbClr val="0000FF"/>
                          </a:solidFill>
                          <a:latin typeface="HY견고딕"/>
                          <a:cs typeface="HY견고딕"/>
                        </a:rPr>
                        <a:t>자율신경계 활동에 의해 나타나는 생체반응  신호 추출을 위한 실시간성</a:t>
                      </a:r>
                      <a:r>
                        <a:rPr dirty="0" sz="1400" spc="-105">
                          <a:solidFill>
                            <a:srgbClr val="0000FF"/>
                          </a:solidFill>
                          <a:latin typeface="HY견고딕"/>
                          <a:cs typeface="HY견고딕"/>
                        </a:rPr>
                        <a:t> </a:t>
                      </a:r>
                      <a:r>
                        <a:rPr dirty="0" sz="1400">
                          <a:solidFill>
                            <a:srgbClr val="0000FF"/>
                          </a:solidFill>
                          <a:latin typeface="HY견고딕"/>
                          <a:cs typeface="HY견고딕"/>
                        </a:rPr>
                        <a:t>생체신호(PPG/  움직임) 추출</a:t>
                      </a:r>
                      <a:r>
                        <a:rPr dirty="0" sz="1400" spc="-35">
                          <a:solidFill>
                            <a:srgbClr val="0000FF"/>
                          </a:solidFill>
                          <a:latin typeface="HY견고딕"/>
                          <a:cs typeface="HY견고딕"/>
                        </a:rPr>
                        <a:t> </a:t>
                      </a:r>
                      <a:r>
                        <a:rPr dirty="0" sz="1400">
                          <a:solidFill>
                            <a:srgbClr val="0000FF"/>
                          </a:solidFill>
                          <a:latin typeface="HY견고딕"/>
                          <a:cs typeface="HY견고딕"/>
                        </a:rPr>
                        <a:t>기술</a:t>
                      </a:r>
                      <a:endParaRPr sz="1400">
                        <a:latin typeface="HY견고딕"/>
                        <a:cs typeface="HY견고딕"/>
                      </a:endParaRPr>
                    </a:p>
                    <a:p>
                      <a:pPr algn="just" marL="306705" marR="167640" indent="-271145">
                        <a:lnSpc>
                          <a:spcPct val="150000"/>
                        </a:lnSpc>
                        <a:buClr>
                          <a:srgbClr val="0000CC"/>
                        </a:buClr>
                        <a:buSzPct val="78571"/>
                        <a:buFont typeface="Wingdings"/>
                        <a:buChar char=""/>
                        <a:tabLst>
                          <a:tab pos="307340" algn="l"/>
                        </a:tabLst>
                      </a:pPr>
                      <a:r>
                        <a:rPr dirty="0" sz="1400">
                          <a:solidFill>
                            <a:srgbClr val="0000FF"/>
                          </a:solidFill>
                          <a:latin typeface="HY견고딕"/>
                          <a:cs typeface="HY견고딕"/>
                        </a:rPr>
                        <a:t>실시간성 다채널(PPG/가속도) 생체신호</a:t>
                      </a:r>
                      <a:r>
                        <a:rPr dirty="0" sz="1400" spc="-150">
                          <a:solidFill>
                            <a:srgbClr val="0000FF"/>
                          </a:solidFill>
                          <a:latin typeface="HY견고딕"/>
                          <a:cs typeface="HY견고딕"/>
                        </a:rPr>
                        <a:t> </a:t>
                      </a:r>
                      <a:r>
                        <a:rPr dirty="0" sz="1400">
                          <a:solidFill>
                            <a:srgbClr val="0000FF"/>
                          </a:solidFill>
                          <a:latin typeface="HY견고딕"/>
                          <a:cs typeface="HY견고딕"/>
                        </a:rPr>
                        <a:t>동  시처리</a:t>
                      </a:r>
                      <a:r>
                        <a:rPr dirty="0" sz="1400" spc="-15">
                          <a:solidFill>
                            <a:srgbClr val="0000FF"/>
                          </a:solidFill>
                          <a:latin typeface="HY견고딕"/>
                          <a:cs typeface="HY견고딕"/>
                        </a:rPr>
                        <a:t> </a:t>
                      </a:r>
                      <a:r>
                        <a:rPr dirty="0" sz="1400">
                          <a:solidFill>
                            <a:srgbClr val="0000FF"/>
                          </a:solidFill>
                          <a:latin typeface="HY견고딕"/>
                          <a:cs typeface="HY견고딕"/>
                        </a:rPr>
                        <a:t>기술</a:t>
                      </a:r>
                      <a:endParaRPr sz="1400">
                        <a:latin typeface="HY견고딕"/>
                        <a:cs typeface="HY견고딕"/>
                      </a:endParaRPr>
                    </a:p>
                    <a:p>
                      <a:pPr marL="306705" marR="40005" indent="-271780">
                        <a:lnSpc>
                          <a:spcPct val="150000"/>
                        </a:lnSpc>
                        <a:buClr>
                          <a:srgbClr val="0000CC"/>
                        </a:buClr>
                        <a:buSzPct val="78571"/>
                        <a:buFont typeface="Wingdings"/>
                        <a:buChar char=""/>
                        <a:tabLst>
                          <a:tab pos="306705" algn="l"/>
                          <a:tab pos="307340" algn="l"/>
                        </a:tabLst>
                      </a:pPr>
                      <a:r>
                        <a:rPr dirty="0" sz="1400">
                          <a:solidFill>
                            <a:srgbClr val="0000FF"/>
                          </a:solidFill>
                          <a:latin typeface="HY견고딕"/>
                          <a:cs typeface="HY견고딕"/>
                        </a:rPr>
                        <a:t>손목부위의 유휴(valid) 생체신호 추출을 위  한 고증폭 높은 가변 이득제어(high gain</a:t>
                      </a:r>
                      <a:r>
                        <a:rPr dirty="0" sz="1400" spc="-125">
                          <a:solidFill>
                            <a:srgbClr val="0000FF"/>
                          </a:solidFill>
                          <a:latin typeface="HY견고딕"/>
                          <a:cs typeface="HY견고딕"/>
                        </a:rPr>
                        <a:t> </a:t>
                      </a:r>
                      <a:r>
                        <a:rPr dirty="0" sz="1400">
                          <a:solidFill>
                            <a:srgbClr val="0000FF"/>
                          </a:solidFill>
                          <a:latin typeface="HY견고딕"/>
                          <a:cs typeface="HY견고딕"/>
                        </a:rPr>
                        <a:t>&amp;  high dynamic range) 기술 및 노이즈 필  터링</a:t>
                      </a:r>
                      <a:r>
                        <a:rPr dirty="0" sz="1400" spc="-15">
                          <a:solidFill>
                            <a:srgbClr val="0000FF"/>
                          </a:solidFill>
                          <a:latin typeface="HY견고딕"/>
                          <a:cs typeface="HY견고딕"/>
                        </a:rPr>
                        <a:t> </a:t>
                      </a:r>
                      <a:r>
                        <a:rPr dirty="0" sz="1400">
                          <a:solidFill>
                            <a:srgbClr val="0000FF"/>
                          </a:solidFill>
                          <a:latin typeface="HY견고딕"/>
                          <a:cs typeface="HY견고딕"/>
                        </a:rPr>
                        <a:t>기술</a:t>
                      </a:r>
                      <a:endParaRPr sz="1400">
                        <a:latin typeface="HY견고딕"/>
                        <a:cs typeface="HY견고딕"/>
                      </a:endParaRPr>
                    </a:p>
                    <a:p>
                      <a:pPr marL="306705" marR="92710" indent="-271780">
                        <a:lnSpc>
                          <a:spcPct val="150000"/>
                        </a:lnSpc>
                        <a:buClr>
                          <a:srgbClr val="0000CC"/>
                        </a:buClr>
                        <a:buSzPct val="78571"/>
                        <a:buFont typeface="Wingdings"/>
                        <a:buChar char=""/>
                        <a:tabLst>
                          <a:tab pos="306705" algn="l"/>
                          <a:tab pos="307340" algn="l"/>
                        </a:tabLst>
                      </a:pPr>
                      <a:r>
                        <a:rPr dirty="0" sz="1400">
                          <a:solidFill>
                            <a:srgbClr val="0000FF"/>
                          </a:solidFill>
                          <a:latin typeface="HY견고딕"/>
                          <a:cs typeface="HY견고딕"/>
                        </a:rPr>
                        <a:t>운동시 사용자 편의를 위한 소형밴드 타입</a:t>
                      </a:r>
                      <a:r>
                        <a:rPr dirty="0" sz="1400" spc="-120">
                          <a:solidFill>
                            <a:srgbClr val="0000FF"/>
                          </a:solidFill>
                          <a:latin typeface="HY견고딕"/>
                          <a:cs typeface="HY견고딕"/>
                        </a:rPr>
                        <a:t> </a:t>
                      </a:r>
                      <a:r>
                        <a:rPr dirty="0" sz="1400">
                          <a:solidFill>
                            <a:srgbClr val="0000FF"/>
                          </a:solidFill>
                          <a:latin typeface="HY견고딕"/>
                          <a:cs typeface="HY견고딕"/>
                        </a:rPr>
                        <a:t>디  바이스</a:t>
                      </a:r>
                      <a:endParaRPr sz="1400">
                        <a:latin typeface="HY견고딕"/>
                        <a:cs typeface="HY견고딕"/>
                      </a:endParaRPr>
                    </a:p>
                    <a:p>
                      <a:pPr marL="306705" marR="152400" indent="-271780">
                        <a:lnSpc>
                          <a:spcPct val="150000"/>
                        </a:lnSpc>
                        <a:buClr>
                          <a:srgbClr val="0000CC"/>
                        </a:buClr>
                        <a:buSzPct val="78571"/>
                        <a:buFont typeface="Wingdings"/>
                        <a:buChar char=""/>
                        <a:tabLst>
                          <a:tab pos="306705" algn="l"/>
                          <a:tab pos="307340" algn="l"/>
                        </a:tabLst>
                      </a:pPr>
                      <a:r>
                        <a:rPr dirty="0" sz="1400">
                          <a:solidFill>
                            <a:srgbClr val="0000FF"/>
                          </a:solidFill>
                          <a:latin typeface="HY견고딕"/>
                          <a:cs typeface="HY견고딕"/>
                        </a:rPr>
                        <a:t>생체신호 정보추출의 정확도 향상을 위한</a:t>
                      </a:r>
                      <a:r>
                        <a:rPr dirty="0" sz="1400" spc="-125">
                          <a:solidFill>
                            <a:srgbClr val="0000FF"/>
                          </a:solidFill>
                          <a:latin typeface="HY견고딕"/>
                          <a:cs typeface="HY견고딕"/>
                        </a:rPr>
                        <a:t> </a:t>
                      </a:r>
                      <a:r>
                        <a:rPr dirty="0" sz="1400">
                          <a:solidFill>
                            <a:srgbClr val="0000FF"/>
                          </a:solidFill>
                          <a:latin typeface="HY견고딕"/>
                          <a:cs typeface="HY견고딕"/>
                        </a:rPr>
                        <a:t>다  중컬러 반사형 소자</a:t>
                      </a:r>
                      <a:r>
                        <a:rPr dirty="0" sz="1400" spc="-55">
                          <a:solidFill>
                            <a:srgbClr val="0000FF"/>
                          </a:solidFill>
                          <a:latin typeface="HY견고딕"/>
                          <a:cs typeface="HY견고딕"/>
                        </a:rPr>
                        <a:t> </a:t>
                      </a:r>
                      <a:r>
                        <a:rPr dirty="0" sz="1400">
                          <a:solidFill>
                            <a:srgbClr val="0000FF"/>
                          </a:solidFill>
                          <a:latin typeface="HY견고딕"/>
                          <a:cs typeface="HY견고딕"/>
                        </a:rPr>
                        <a:t>적용</a:t>
                      </a:r>
                      <a:endParaRPr sz="1400">
                        <a:latin typeface="HY견고딕"/>
                        <a:cs typeface="HY견고딕"/>
                      </a:endParaRPr>
                    </a:p>
                  </a:txBody>
                  <a:tcPr marL="0" marR="0" marB="0" marT="106045">
                    <a:lnL w="6350">
                      <a:solidFill>
                        <a:srgbClr val="808080"/>
                      </a:solidFill>
                      <a:prstDash val="solid"/>
                    </a:lnL>
                    <a:lnR w="6350">
                      <a:solidFill>
                        <a:srgbClr val="A7A8A7"/>
                      </a:solidFill>
                      <a:prstDash val="solid"/>
                    </a:lnR>
                    <a:lnT w="6350">
                      <a:solidFill>
                        <a:srgbClr val="808080"/>
                      </a:solidFill>
                      <a:prstDash val="solid"/>
                    </a:lnT>
                    <a:lnB w="6350">
                      <a:solidFill>
                        <a:srgbClr val="808080"/>
                      </a:solidFill>
                      <a:prstDash val="solid"/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9" name="object 9"/>
          <p:cNvSpPr/>
          <p:nvPr/>
        </p:nvSpPr>
        <p:spPr>
          <a:xfrm>
            <a:off x="6986016" y="6387083"/>
            <a:ext cx="819911" cy="34747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7595616" y="6387083"/>
            <a:ext cx="478535" cy="34747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863840" y="6387083"/>
            <a:ext cx="667511" cy="34747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8321030" y="6387083"/>
            <a:ext cx="260603" cy="34747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70"/>
              </a:lnSpc>
            </a:pPr>
            <a:r>
              <a:rPr dirty="0"/>
              <a:t>감성인식</a:t>
            </a:r>
            <a:r>
              <a:rPr dirty="0" spc="5"/>
              <a:t>I</a:t>
            </a:r>
            <a:r>
              <a:rPr dirty="0"/>
              <a:t>oT연구실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70"/>
              </a:lnSpc>
            </a:pPr>
            <a:r>
              <a:rPr dirty="0" spc="-5"/>
              <a:t>Proprietary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585"/>
              </a:lnSpc>
            </a:pPr>
            <a:fld id="{81D60167-4931-47E6-BA6A-407CBD079E47}" type="slidenum">
              <a:rPr dirty="0" spc="15"/>
              <a:t>2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5539" y="6438391"/>
            <a:ext cx="8604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바탕"/>
                <a:cs typeface="바탕"/>
              </a:rPr>
              <a:t>Proprietary</a:t>
            </a:r>
            <a:endParaRPr sz="1200">
              <a:latin typeface="바탕"/>
              <a:cs typeface="바탕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40892" y="6502892"/>
            <a:ext cx="0" cy="119380"/>
          </a:xfrm>
          <a:custGeom>
            <a:avLst/>
            <a:gdLst/>
            <a:ahLst/>
            <a:cxnLst/>
            <a:rect l="l" t="t" r="r" b="b"/>
            <a:pathLst>
              <a:path w="0" h="119379">
                <a:moveTo>
                  <a:pt x="0" y="0"/>
                </a:moveTo>
                <a:lnTo>
                  <a:pt x="0" y="118902"/>
                </a:lnTo>
              </a:path>
            </a:pathLst>
          </a:custGeom>
          <a:ln w="46548">
            <a:solidFill>
              <a:srgbClr val="0B408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38382" y="6515335"/>
            <a:ext cx="156210" cy="0"/>
          </a:xfrm>
          <a:custGeom>
            <a:avLst/>
            <a:gdLst/>
            <a:ahLst/>
            <a:cxnLst/>
            <a:rect l="l" t="t" r="r" b="b"/>
            <a:pathLst>
              <a:path w="156209" h="0">
                <a:moveTo>
                  <a:pt x="0" y="0"/>
                </a:moveTo>
                <a:lnTo>
                  <a:pt x="156074" y="0"/>
                </a:lnTo>
              </a:path>
            </a:pathLst>
          </a:custGeom>
          <a:ln w="24886">
            <a:solidFill>
              <a:srgbClr val="0B408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16419" y="6527778"/>
            <a:ext cx="0" cy="94615"/>
          </a:xfrm>
          <a:custGeom>
            <a:avLst/>
            <a:gdLst/>
            <a:ahLst/>
            <a:cxnLst/>
            <a:rect l="l" t="t" r="r" b="b"/>
            <a:pathLst>
              <a:path w="0" h="94615">
                <a:moveTo>
                  <a:pt x="0" y="0"/>
                </a:moveTo>
                <a:lnTo>
                  <a:pt x="0" y="94016"/>
                </a:lnTo>
              </a:path>
            </a:pathLst>
          </a:custGeom>
          <a:ln w="46548">
            <a:solidFill>
              <a:srgbClr val="0B408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8349" y="6502892"/>
            <a:ext cx="152651" cy="1189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17731" y="6502892"/>
            <a:ext cx="180718" cy="12650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83540" y="327310"/>
            <a:ext cx="2529840" cy="422275"/>
          </a:xfrm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265"/>
              </a:lnSpc>
            </a:pPr>
            <a:r>
              <a:rPr dirty="0" sz="2800" spc="-105">
                <a:solidFill>
                  <a:srgbClr val="4C4C4C"/>
                </a:solidFill>
                <a:latin typeface="HY견명조"/>
                <a:cs typeface="HY견명조"/>
              </a:rPr>
              <a:t>4</a:t>
            </a:r>
            <a:r>
              <a:rPr dirty="0" sz="2600" spc="-105" b="0">
                <a:solidFill>
                  <a:srgbClr val="4C4C4C"/>
                </a:solidFill>
                <a:latin typeface="바탕"/>
                <a:cs typeface="바탕"/>
              </a:rPr>
              <a:t>. </a:t>
            </a:r>
            <a:r>
              <a:rPr dirty="0" sz="2600" b="0">
                <a:solidFill>
                  <a:srgbClr val="4C4C4C"/>
                </a:solidFill>
                <a:latin typeface="바탕"/>
                <a:cs typeface="바탕"/>
              </a:rPr>
              <a:t>기술의</a:t>
            </a:r>
            <a:r>
              <a:rPr dirty="0" sz="2600" spc="5" b="0">
                <a:solidFill>
                  <a:srgbClr val="4C4C4C"/>
                </a:solidFill>
                <a:latin typeface="바탕"/>
                <a:cs typeface="바탕"/>
              </a:rPr>
              <a:t> </a:t>
            </a:r>
            <a:r>
              <a:rPr dirty="0" sz="2600" b="0">
                <a:solidFill>
                  <a:srgbClr val="4C4C4C"/>
                </a:solidFill>
                <a:latin typeface="바탕"/>
                <a:cs typeface="바탕"/>
              </a:rPr>
              <a:t>사업성</a:t>
            </a:r>
            <a:endParaRPr sz="2600">
              <a:latin typeface="바탕"/>
              <a:cs typeface="바탕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1000125"/>
            <a:ext cx="9144000" cy="989330"/>
          </a:xfrm>
          <a:custGeom>
            <a:avLst/>
            <a:gdLst/>
            <a:ahLst/>
            <a:cxnLst/>
            <a:rect l="l" t="t" r="r" b="b"/>
            <a:pathLst>
              <a:path w="9144000" h="989330">
                <a:moveTo>
                  <a:pt x="0" y="989012"/>
                </a:moveTo>
                <a:lnTo>
                  <a:pt x="9144000" y="989012"/>
                </a:lnTo>
                <a:lnTo>
                  <a:pt x="9144000" y="0"/>
                </a:lnTo>
                <a:lnTo>
                  <a:pt x="0" y="0"/>
                </a:lnTo>
                <a:lnTo>
                  <a:pt x="0" y="989012"/>
                </a:lnTo>
                <a:close/>
              </a:path>
            </a:pathLst>
          </a:custGeom>
          <a:solidFill>
            <a:srgbClr val="FFF0C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97840" y="1060995"/>
            <a:ext cx="6394450" cy="665480"/>
          </a:xfrm>
          <a:prstGeom prst="rect">
            <a:avLst/>
          </a:prstGeom>
        </p:spPr>
        <p:txBody>
          <a:bodyPr wrap="square" lIns="0" tIns="119380" rIns="0" bIns="0" rtlCol="0" vert="horz">
            <a:spAutoFit/>
          </a:bodyPr>
          <a:lstStyle/>
          <a:p>
            <a:pPr marL="205740" indent="-193675">
              <a:lnSpc>
                <a:spcPct val="100000"/>
              </a:lnSpc>
              <a:spcBef>
                <a:spcPts val="940"/>
              </a:spcBef>
              <a:buClr>
                <a:srgbClr val="C00000"/>
              </a:buClr>
              <a:buFont typeface="Wingdings"/>
              <a:buChar char=""/>
              <a:tabLst>
                <a:tab pos="206375" algn="l"/>
              </a:tabLst>
            </a:pPr>
            <a:r>
              <a:rPr dirty="0" sz="1400" b="1">
                <a:latin typeface="HY견고딕"/>
                <a:cs typeface="HY견고딕"/>
              </a:rPr>
              <a:t>Smart</a:t>
            </a:r>
            <a:r>
              <a:rPr dirty="0" sz="1400" spc="-40" b="1">
                <a:latin typeface="HY견고딕"/>
                <a:cs typeface="HY견고딕"/>
              </a:rPr>
              <a:t> </a:t>
            </a:r>
            <a:r>
              <a:rPr dirty="0" sz="1400" spc="5" b="1">
                <a:latin typeface="HY견고딕"/>
                <a:cs typeface="HY견고딕"/>
              </a:rPr>
              <a:t>Phone에서</a:t>
            </a:r>
            <a:r>
              <a:rPr dirty="0" sz="1400" spc="-65" b="1">
                <a:latin typeface="HY견고딕"/>
                <a:cs typeface="HY견고딕"/>
              </a:rPr>
              <a:t> </a:t>
            </a:r>
            <a:r>
              <a:rPr dirty="0" sz="1400" spc="10" b="1">
                <a:latin typeface="HY견고딕"/>
                <a:cs typeface="HY견고딕"/>
              </a:rPr>
              <a:t>App을</a:t>
            </a:r>
            <a:r>
              <a:rPr dirty="0" sz="1400" spc="-55" b="1">
                <a:latin typeface="HY견고딕"/>
                <a:cs typeface="HY견고딕"/>
              </a:rPr>
              <a:t> </a:t>
            </a:r>
            <a:r>
              <a:rPr dirty="0" sz="1400" spc="5" b="1">
                <a:latin typeface="HY견고딕"/>
                <a:cs typeface="HY견고딕"/>
              </a:rPr>
              <a:t>다운로드하여</a:t>
            </a:r>
            <a:r>
              <a:rPr dirty="0" sz="1400" spc="-55" b="1">
                <a:latin typeface="HY견고딕"/>
                <a:cs typeface="HY견고딕"/>
              </a:rPr>
              <a:t> </a:t>
            </a:r>
            <a:r>
              <a:rPr dirty="0" sz="1400" spc="10" b="1">
                <a:latin typeface="HY견고딕"/>
                <a:cs typeface="HY견고딕"/>
              </a:rPr>
              <a:t>사용하는</a:t>
            </a:r>
            <a:r>
              <a:rPr dirty="0" sz="1400" spc="-65" b="1">
                <a:latin typeface="HY견고딕"/>
                <a:cs typeface="HY견고딕"/>
              </a:rPr>
              <a:t> </a:t>
            </a:r>
            <a:r>
              <a:rPr dirty="0" sz="1400" spc="15" b="1">
                <a:latin typeface="HY견고딕"/>
                <a:cs typeface="HY견고딕"/>
              </a:rPr>
              <a:t>사용자의</a:t>
            </a:r>
            <a:r>
              <a:rPr dirty="0" sz="1400" spc="-70" b="1">
                <a:latin typeface="HY견고딕"/>
                <a:cs typeface="HY견고딕"/>
              </a:rPr>
              <a:t> </a:t>
            </a:r>
            <a:r>
              <a:rPr dirty="0" sz="1400" spc="20" b="1">
                <a:latin typeface="HY견고딕"/>
                <a:cs typeface="HY견고딕"/>
              </a:rPr>
              <a:t>수가</a:t>
            </a:r>
            <a:r>
              <a:rPr dirty="0" sz="1400" spc="-40" b="1">
                <a:latin typeface="HY견고딕"/>
                <a:cs typeface="HY견고딕"/>
              </a:rPr>
              <a:t> </a:t>
            </a:r>
            <a:r>
              <a:rPr dirty="0" sz="1400" spc="20" b="1">
                <a:latin typeface="HY견고딕"/>
                <a:cs typeface="HY견고딕"/>
              </a:rPr>
              <a:t>급격히</a:t>
            </a:r>
            <a:r>
              <a:rPr dirty="0" sz="1400" spc="-70" b="1">
                <a:latin typeface="HY견고딕"/>
                <a:cs typeface="HY견고딕"/>
              </a:rPr>
              <a:t> </a:t>
            </a:r>
            <a:r>
              <a:rPr dirty="0" sz="1400" spc="20" b="1">
                <a:latin typeface="HY견고딕"/>
                <a:cs typeface="HY견고딕"/>
              </a:rPr>
              <a:t>증가</a:t>
            </a:r>
            <a:endParaRPr sz="1400">
              <a:latin typeface="HY견고딕"/>
              <a:cs typeface="HY견고딕"/>
            </a:endParaRPr>
          </a:p>
          <a:p>
            <a:pPr marL="205740" indent="-193675">
              <a:lnSpc>
                <a:spcPct val="100000"/>
              </a:lnSpc>
              <a:spcBef>
                <a:spcPts val="840"/>
              </a:spcBef>
              <a:buClr>
                <a:srgbClr val="C00000"/>
              </a:buClr>
              <a:buFont typeface="Wingdings"/>
              <a:buChar char=""/>
              <a:tabLst>
                <a:tab pos="206375" algn="l"/>
              </a:tabLst>
            </a:pPr>
            <a:r>
              <a:rPr dirty="0" sz="1400" b="1">
                <a:latin typeface="HY견고딕"/>
                <a:cs typeface="HY견고딕"/>
              </a:rPr>
              <a:t>Smart</a:t>
            </a:r>
            <a:r>
              <a:rPr dirty="0" sz="1400" spc="-40" b="1">
                <a:latin typeface="HY견고딕"/>
                <a:cs typeface="HY견고딕"/>
              </a:rPr>
              <a:t> </a:t>
            </a:r>
            <a:r>
              <a:rPr dirty="0" sz="1400" spc="5" b="1">
                <a:latin typeface="HY견고딕"/>
                <a:cs typeface="HY견고딕"/>
              </a:rPr>
              <a:t>Phone과</a:t>
            </a:r>
            <a:r>
              <a:rPr dirty="0" sz="1400" spc="-65" b="1">
                <a:latin typeface="HY견고딕"/>
                <a:cs typeface="HY견고딕"/>
              </a:rPr>
              <a:t> </a:t>
            </a:r>
            <a:r>
              <a:rPr dirty="0" sz="1400" spc="20" b="1">
                <a:latin typeface="HY견고딕"/>
                <a:cs typeface="HY견고딕"/>
              </a:rPr>
              <a:t>결합된</a:t>
            </a:r>
            <a:r>
              <a:rPr dirty="0" sz="1400" spc="-65" b="1">
                <a:latin typeface="HY견고딕"/>
                <a:cs typeface="HY견고딕"/>
              </a:rPr>
              <a:t> </a:t>
            </a:r>
            <a:r>
              <a:rPr dirty="0" sz="1400" spc="15" b="1">
                <a:latin typeface="HY견고딕"/>
                <a:cs typeface="HY견고딕"/>
              </a:rPr>
              <a:t>건강케어</a:t>
            </a:r>
            <a:r>
              <a:rPr dirty="0" sz="1400" spc="-65" b="1">
                <a:latin typeface="HY견고딕"/>
                <a:cs typeface="HY견고딕"/>
              </a:rPr>
              <a:t> </a:t>
            </a:r>
            <a:r>
              <a:rPr dirty="0" sz="1400" spc="20" b="1">
                <a:latin typeface="HY견고딕"/>
                <a:cs typeface="HY견고딕"/>
              </a:rPr>
              <a:t>서비스</a:t>
            </a:r>
            <a:r>
              <a:rPr dirty="0" sz="1400" spc="-55" b="1">
                <a:latin typeface="HY견고딕"/>
                <a:cs typeface="HY견고딕"/>
              </a:rPr>
              <a:t> </a:t>
            </a:r>
            <a:r>
              <a:rPr dirty="0" sz="1400" spc="15" b="1">
                <a:latin typeface="HY견고딕"/>
                <a:cs typeface="HY견고딕"/>
              </a:rPr>
              <a:t>시장이</a:t>
            </a:r>
            <a:r>
              <a:rPr dirty="0" sz="1400" spc="-55" b="1">
                <a:latin typeface="HY견고딕"/>
                <a:cs typeface="HY견고딕"/>
              </a:rPr>
              <a:t> </a:t>
            </a:r>
            <a:r>
              <a:rPr dirty="0" sz="1400" spc="20" b="1">
                <a:latin typeface="HY견고딕"/>
                <a:cs typeface="HY견고딕"/>
              </a:rPr>
              <a:t>증가</a:t>
            </a:r>
            <a:endParaRPr sz="1400">
              <a:latin typeface="HY견고딕"/>
              <a:cs typeface="HY견고딕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969772" y="3714559"/>
          <a:ext cx="6918959" cy="2092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4235"/>
                <a:gridCol w="864235"/>
                <a:gridCol w="864234"/>
                <a:gridCol w="864235"/>
                <a:gridCol w="864235"/>
                <a:gridCol w="864235"/>
                <a:gridCol w="864235"/>
                <a:gridCol w="864234"/>
              </a:tblGrid>
              <a:tr h="760502"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1360"/>
                        </a:spcBef>
                      </a:pPr>
                      <a:r>
                        <a:rPr dirty="0" sz="1200">
                          <a:latin typeface="맑은 고딕"/>
                          <a:cs typeface="맑은 고딕"/>
                        </a:rPr>
                        <a:t>관련</a:t>
                      </a:r>
                      <a:r>
                        <a:rPr dirty="0" sz="1200" spc="-40">
                          <a:latin typeface="맑은 고딕"/>
                          <a:cs typeface="맑은 고딕"/>
                        </a:rPr>
                        <a:t> </a:t>
                      </a:r>
                      <a:r>
                        <a:rPr dirty="0" sz="1200">
                          <a:latin typeface="맑은 고딕"/>
                          <a:cs typeface="맑은 고딕"/>
                        </a:rPr>
                        <a:t>제품</a:t>
                      </a:r>
                      <a:endParaRPr sz="1200">
                        <a:latin typeface="맑은 고딕"/>
                        <a:cs typeface="맑은 고딕"/>
                      </a:endParaRPr>
                    </a:p>
                    <a:p>
                      <a:pPr marL="17145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>
                          <a:latin typeface="맑은 고딕"/>
                          <a:cs typeface="맑은 고딕"/>
                        </a:rPr>
                        <a:t>/서비스</a:t>
                      </a:r>
                      <a:endParaRPr sz="1200">
                        <a:latin typeface="맑은 고딕"/>
                        <a:cs typeface="맑은 고딕"/>
                      </a:endParaRPr>
                    </a:p>
                  </a:txBody>
                  <a:tcPr marL="0" marR="0" marB="0" marT="17272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algn="r" marR="27241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맑은 고딕"/>
                          <a:cs typeface="맑은 고딕"/>
                        </a:rPr>
                        <a:t>시장</a:t>
                      </a:r>
                      <a:endParaRPr sz="1200">
                        <a:latin typeface="맑은 고딕"/>
                        <a:cs typeface="맑은 고딕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7804" marR="153670" indent="-56515">
                        <a:lnSpc>
                          <a:spcPct val="120000"/>
                        </a:lnSpc>
                        <a:spcBef>
                          <a:spcPts val="1075"/>
                        </a:spcBef>
                      </a:pPr>
                      <a:r>
                        <a:rPr dirty="0" sz="1200" spc="-5">
                          <a:latin typeface="맑은 고딕"/>
                          <a:cs typeface="맑은 고딕"/>
                        </a:rPr>
                        <a:t>1</a:t>
                      </a:r>
                      <a:r>
                        <a:rPr dirty="0" sz="1200">
                          <a:latin typeface="맑은 고딕"/>
                          <a:cs typeface="맑은 고딕"/>
                        </a:rPr>
                        <a:t>차년도  </a:t>
                      </a:r>
                      <a:r>
                        <a:rPr dirty="0" sz="1200" spc="-10">
                          <a:latin typeface="맑은 고딕"/>
                          <a:cs typeface="맑은 고딕"/>
                        </a:rPr>
                        <a:t>(2015)</a:t>
                      </a:r>
                      <a:endParaRPr sz="1200">
                        <a:latin typeface="맑은 고딕"/>
                        <a:cs typeface="맑은 고딕"/>
                      </a:endParaRPr>
                    </a:p>
                  </a:txBody>
                  <a:tcPr marL="0" marR="0" marB="0" marT="136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7804" marR="153670" indent="-56515">
                        <a:lnSpc>
                          <a:spcPct val="120000"/>
                        </a:lnSpc>
                        <a:spcBef>
                          <a:spcPts val="1075"/>
                        </a:spcBef>
                      </a:pPr>
                      <a:r>
                        <a:rPr dirty="0" sz="1200" spc="-5">
                          <a:latin typeface="맑은 고딕"/>
                          <a:cs typeface="맑은 고딕"/>
                        </a:rPr>
                        <a:t>2</a:t>
                      </a:r>
                      <a:r>
                        <a:rPr dirty="0" sz="1200">
                          <a:latin typeface="맑은 고딕"/>
                          <a:cs typeface="맑은 고딕"/>
                        </a:rPr>
                        <a:t>차년도  </a:t>
                      </a:r>
                      <a:r>
                        <a:rPr dirty="0" sz="1200" spc="-10">
                          <a:latin typeface="맑은 고딕"/>
                          <a:cs typeface="맑은 고딕"/>
                        </a:rPr>
                        <a:t>(2016)</a:t>
                      </a:r>
                      <a:endParaRPr sz="1200">
                        <a:latin typeface="맑은 고딕"/>
                        <a:cs typeface="맑은 고딕"/>
                      </a:endParaRPr>
                    </a:p>
                  </a:txBody>
                  <a:tcPr marL="0" marR="0" marB="0" marT="136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7804" marR="153670" indent="-56515">
                        <a:lnSpc>
                          <a:spcPct val="120000"/>
                        </a:lnSpc>
                        <a:spcBef>
                          <a:spcPts val="1075"/>
                        </a:spcBef>
                      </a:pPr>
                      <a:r>
                        <a:rPr dirty="0" sz="1200" spc="-5">
                          <a:latin typeface="맑은 고딕"/>
                          <a:cs typeface="맑은 고딕"/>
                        </a:rPr>
                        <a:t>3</a:t>
                      </a:r>
                      <a:r>
                        <a:rPr dirty="0" sz="1200">
                          <a:latin typeface="맑은 고딕"/>
                          <a:cs typeface="맑은 고딕"/>
                        </a:rPr>
                        <a:t>차년도  </a:t>
                      </a:r>
                      <a:r>
                        <a:rPr dirty="0" sz="1200" spc="-10">
                          <a:latin typeface="맑은 고딕"/>
                          <a:cs typeface="맑은 고딕"/>
                        </a:rPr>
                        <a:t>(2017)</a:t>
                      </a:r>
                      <a:endParaRPr sz="1200">
                        <a:latin typeface="맑은 고딕"/>
                        <a:cs typeface="맑은 고딕"/>
                      </a:endParaRPr>
                    </a:p>
                  </a:txBody>
                  <a:tcPr marL="0" marR="0" marB="0" marT="136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7804" marR="153670" indent="-56515">
                        <a:lnSpc>
                          <a:spcPct val="120000"/>
                        </a:lnSpc>
                        <a:spcBef>
                          <a:spcPts val="1075"/>
                        </a:spcBef>
                      </a:pPr>
                      <a:r>
                        <a:rPr dirty="0" sz="1200" spc="-5">
                          <a:latin typeface="맑은 고딕"/>
                          <a:cs typeface="맑은 고딕"/>
                        </a:rPr>
                        <a:t>4</a:t>
                      </a:r>
                      <a:r>
                        <a:rPr dirty="0" sz="1200">
                          <a:latin typeface="맑은 고딕"/>
                          <a:cs typeface="맑은 고딕"/>
                        </a:rPr>
                        <a:t>차년도  </a:t>
                      </a:r>
                      <a:r>
                        <a:rPr dirty="0" sz="1200" spc="-10">
                          <a:latin typeface="맑은 고딕"/>
                          <a:cs typeface="맑은 고딕"/>
                        </a:rPr>
                        <a:t>(2018)</a:t>
                      </a:r>
                      <a:endParaRPr sz="1200">
                        <a:latin typeface="맑은 고딕"/>
                        <a:cs typeface="맑은 고딕"/>
                      </a:endParaRPr>
                    </a:p>
                  </a:txBody>
                  <a:tcPr marL="0" marR="0" marB="0" marT="136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7804" marR="153670" indent="-56515">
                        <a:lnSpc>
                          <a:spcPct val="120000"/>
                        </a:lnSpc>
                        <a:spcBef>
                          <a:spcPts val="1075"/>
                        </a:spcBef>
                      </a:pPr>
                      <a:r>
                        <a:rPr dirty="0" sz="1200" spc="-5">
                          <a:latin typeface="맑은 고딕"/>
                          <a:cs typeface="맑은 고딕"/>
                        </a:rPr>
                        <a:t>5</a:t>
                      </a:r>
                      <a:r>
                        <a:rPr dirty="0" sz="1200">
                          <a:latin typeface="맑은 고딕"/>
                          <a:cs typeface="맑은 고딕"/>
                        </a:rPr>
                        <a:t>차년도  </a:t>
                      </a:r>
                      <a:r>
                        <a:rPr dirty="0" sz="1200" spc="-10">
                          <a:latin typeface="맑은 고딕"/>
                          <a:cs typeface="맑은 고딕"/>
                        </a:rPr>
                        <a:t>(2019)</a:t>
                      </a:r>
                      <a:endParaRPr sz="1200">
                        <a:latin typeface="맑은 고딕"/>
                        <a:cs typeface="맑은 고딕"/>
                      </a:endParaRPr>
                    </a:p>
                  </a:txBody>
                  <a:tcPr marL="0" marR="0" marB="0" marT="136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27876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맑은 고딕"/>
                          <a:cs typeface="맑은 고딕"/>
                        </a:rPr>
                        <a:t>합계</a:t>
                      </a:r>
                      <a:endParaRPr sz="1200">
                        <a:latin typeface="맑은 고딕"/>
                        <a:cs typeface="맑은 고딕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2162">
                <a:tc rowSpan="2">
                  <a:txBody>
                    <a:bodyPr/>
                    <a:lstStyle/>
                    <a:p>
                      <a:pPr marL="213360" marR="184150" indent="-22860">
                        <a:lnSpc>
                          <a:spcPct val="120000"/>
                        </a:lnSpc>
                        <a:spcBef>
                          <a:spcPts val="695"/>
                        </a:spcBef>
                      </a:pPr>
                      <a:r>
                        <a:rPr dirty="0" sz="1200">
                          <a:latin typeface="맑은 고딕"/>
                          <a:cs typeface="맑은 고딕"/>
                        </a:rPr>
                        <a:t>Mo</a:t>
                      </a:r>
                      <a:r>
                        <a:rPr dirty="0" sz="1200" spc="-5">
                          <a:latin typeface="맑은 고딕"/>
                          <a:cs typeface="맑은 고딕"/>
                        </a:rPr>
                        <a:t>b</a:t>
                      </a:r>
                      <a:r>
                        <a:rPr dirty="0" sz="1200">
                          <a:latin typeface="맑은 고딕"/>
                          <a:cs typeface="맑은 고딕"/>
                        </a:rPr>
                        <a:t>ile  </a:t>
                      </a:r>
                      <a:r>
                        <a:rPr dirty="0" sz="1200" spc="-5">
                          <a:latin typeface="맑은 고딕"/>
                          <a:cs typeface="맑은 고딕"/>
                        </a:rPr>
                        <a:t>Phone</a:t>
                      </a:r>
                      <a:endParaRPr sz="1200">
                        <a:latin typeface="맑은 고딕"/>
                        <a:cs typeface="맑은 고딕"/>
                      </a:endParaRPr>
                    </a:p>
                  </a:txBody>
                  <a:tcPr marL="0" marR="0" marB="0" marT="8826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7241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dirty="0" sz="1200">
                          <a:latin typeface="맑은 고딕"/>
                          <a:cs typeface="맑은 고딕"/>
                        </a:rPr>
                        <a:t>해외</a:t>
                      </a:r>
                      <a:endParaRPr sz="1200">
                        <a:latin typeface="맑은 고딕"/>
                        <a:cs typeface="맑은 고딕"/>
                      </a:endParaRPr>
                    </a:p>
                  </a:txBody>
                  <a:tcPr marL="0" marR="0" marB="0" marT="685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dirty="0" sz="1200" spc="-5">
                          <a:latin typeface="맑은 고딕"/>
                          <a:cs typeface="맑은 고딕"/>
                        </a:rPr>
                        <a:t>11</a:t>
                      </a:r>
                      <a:r>
                        <a:rPr dirty="0" sz="1200">
                          <a:latin typeface="맑은 고딕"/>
                          <a:cs typeface="맑은 고딕"/>
                        </a:rPr>
                        <a:t>,</a:t>
                      </a:r>
                      <a:r>
                        <a:rPr dirty="0" sz="1200" spc="-5">
                          <a:latin typeface="맑은 고딕"/>
                          <a:cs typeface="맑은 고딕"/>
                        </a:rPr>
                        <a:t>344</a:t>
                      </a:r>
                      <a:endParaRPr sz="1200">
                        <a:latin typeface="맑은 고딕"/>
                        <a:cs typeface="맑은 고딕"/>
                      </a:endParaRPr>
                    </a:p>
                  </a:txBody>
                  <a:tcPr marL="0" marR="0" marB="0" marT="863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dirty="0" sz="1200" spc="-5">
                          <a:latin typeface="맑은 고딕"/>
                          <a:cs typeface="맑은 고딕"/>
                        </a:rPr>
                        <a:t>24</a:t>
                      </a:r>
                      <a:r>
                        <a:rPr dirty="0" sz="1200">
                          <a:latin typeface="맑은 고딕"/>
                          <a:cs typeface="맑은 고딕"/>
                        </a:rPr>
                        <a:t>,</a:t>
                      </a:r>
                      <a:r>
                        <a:rPr dirty="0" sz="1200" spc="-5">
                          <a:latin typeface="맑은 고딕"/>
                          <a:cs typeface="맑은 고딕"/>
                        </a:rPr>
                        <a:t>510</a:t>
                      </a:r>
                      <a:endParaRPr sz="1200">
                        <a:latin typeface="맑은 고딕"/>
                        <a:cs typeface="맑은 고딕"/>
                      </a:endParaRPr>
                    </a:p>
                  </a:txBody>
                  <a:tcPr marL="0" marR="0" marB="0" marT="863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dirty="0" sz="1200" spc="-5">
                          <a:latin typeface="맑은 고딕"/>
                          <a:cs typeface="맑은 고딕"/>
                        </a:rPr>
                        <a:t>39</a:t>
                      </a:r>
                      <a:r>
                        <a:rPr dirty="0" sz="1200">
                          <a:latin typeface="맑은 고딕"/>
                          <a:cs typeface="맑은 고딕"/>
                        </a:rPr>
                        <a:t>,</a:t>
                      </a:r>
                      <a:r>
                        <a:rPr dirty="0" sz="1200" spc="-5">
                          <a:latin typeface="맑은 고딕"/>
                          <a:cs typeface="맑은 고딕"/>
                        </a:rPr>
                        <a:t>942</a:t>
                      </a:r>
                      <a:endParaRPr sz="1200">
                        <a:latin typeface="맑은 고딕"/>
                        <a:cs typeface="맑은 고딕"/>
                      </a:endParaRPr>
                    </a:p>
                  </a:txBody>
                  <a:tcPr marL="0" marR="0" marB="0" marT="863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dirty="0" sz="1200" spc="-5">
                          <a:latin typeface="맑은 고딕"/>
                          <a:cs typeface="맑은 고딕"/>
                        </a:rPr>
                        <a:t>56</a:t>
                      </a:r>
                      <a:r>
                        <a:rPr dirty="0" sz="1200">
                          <a:latin typeface="맑은 고딕"/>
                          <a:cs typeface="맑은 고딕"/>
                        </a:rPr>
                        <a:t>,</a:t>
                      </a:r>
                      <a:r>
                        <a:rPr dirty="0" sz="1200" spc="-5">
                          <a:latin typeface="맑은 고딕"/>
                          <a:cs typeface="맑은 고딕"/>
                        </a:rPr>
                        <a:t>597</a:t>
                      </a:r>
                      <a:endParaRPr sz="1200">
                        <a:latin typeface="맑은 고딕"/>
                        <a:cs typeface="맑은 고딕"/>
                      </a:endParaRPr>
                    </a:p>
                  </a:txBody>
                  <a:tcPr marL="0" marR="0" marB="0" marT="863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dirty="0" sz="1200" spc="-5">
                          <a:latin typeface="맑은 고딕"/>
                          <a:cs typeface="맑은 고딕"/>
                        </a:rPr>
                        <a:t>75</a:t>
                      </a:r>
                      <a:r>
                        <a:rPr dirty="0" sz="1200">
                          <a:latin typeface="맑은 고딕"/>
                          <a:cs typeface="맑은 고딕"/>
                        </a:rPr>
                        <a:t>,</a:t>
                      </a:r>
                      <a:r>
                        <a:rPr dirty="0" sz="1200" spc="-5">
                          <a:latin typeface="맑은 고딕"/>
                          <a:cs typeface="맑은 고딕"/>
                        </a:rPr>
                        <a:t>612</a:t>
                      </a:r>
                      <a:endParaRPr sz="1200">
                        <a:latin typeface="맑은 고딕"/>
                        <a:cs typeface="맑은 고딕"/>
                      </a:endParaRPr>
                    </a:p>
                  </a:txBody>
                  <a:tcPr marL="0" marR="0" marB="0" marT="863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dirty="0" sz="1200" spc="-5">
                          <a:latin typeface="맑은 고딕"/>
                          <a:cs typeface="맑은 고딕"/>
                        </a:rPr>
                        <a:t>208</a:t>
                      </a:r>
                      <a:r>
                        <a:rPr dirty="0" sz="1200">
                          <a:latin typeface="맑은 고딕"/>
                          <a:cs typeface="맑은 고딕"/>
                        </a:rPr>
                        <a:t>,</a:t>
                      </a:r>
                      <a:r>
                        <a:rPr dirty="0" sz="1200" spc="-5">
                          <a:latin typeface="맑은 고딕"/>
                          <a:cs typeface="맑은 고딕"/>
                        </a:rPr>
                        <a:t>005</a:t>
                      </a:r>
                      <a:endParaRPr sz="1200">
                        <a:latin typeface="맑은 고딕"/>
                        <a:cs typeface="맑은 고딕"/>
                      </a:endParaRPr>
                    </a:p>
                  </a:txBody>
                  <a:tcPr marL="0" marR="0" marB="0" marT="774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2162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8826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7241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dirty="0" sz="1200">
                          <a:latin typeface="맑은 고딕"/>
                          <a:cs typeface="맑은 고딕"/>
                        </a:rPr>
                        <a:t>국내</a:t>
                      </a:r>
                      <a:endParaRPr sz="1200">
                        <a:latin typeface="맑은 고딕"/>
                        <a:cs typeface="맑은 고딕"/>
                      </a:endParaRPr>
                    </a:p>
                  </a:txBody>
                  <a:tcPr marL="0" marR="0" marB="0" marT="685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dirty="0" sz="1200" spc="-5">
                          <a:latin typeface="맑은 고딕"/>
                          <a:cs typeface="맑은 고딕"/>
                        </a:rPr>
                        <a:t>3</a:t>
                      </a:r>
                      <a:r>
                        <a:rPr dirty="0" sz="1200">
                          <a:latin typeface="맑은 고딕"/>
                          <a:cs typeface="맑은 고딕"/>
                        </a:rPr>
                        <a:t>,</a:t>
                      </a:r>
                      <a:r>
                        <a:rPr dirty="0" sz="1200" spc="-5">
                          <a:latin typeface="맑은 고딕"/>
                          <a:cs typeface="맑은 고딕"/>
                        </a:rPr>
                        <a:t>927</a:t>
                      </a:r>
                      <a:endParaRPr sz="1200">
                        <a:latin typeface="맑은 고딕"/>
                        <a:cs typeface="맑은 고딕"/>
                      </a:endParaRPr>
                    </a:p>
                  </a:txBody>
                  <a:tcPr marL="0" marR="0" marB="0" marT="863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dirty="0" sz="1200" spc="-5">
                          <a:latin typeface="맑은 고딕"/>
                          <a:cs typeface="맑은 고딕"/>
                        </a:rPr>
                        <a:t>8</a:t>
                      </a:r>
                      <a:r>
                        <a:rPr dirty="0" sz="1200">
                          <a:latin typeface="맑은 고딕"/>
                          <a:cs typeface="맑은 고딕"/>
                        </a:rPr>
                        <a:t>,</a:t>
                      </a:r>
                      <a:r>
                        <a:rPr dirty="0" sz="1200" spc="-5">
                          <a:latin typeface="맑은 고딕"/>
                          <a:cs typeface="맑은 고딕"/>
                        </a:rPr>
                        <a:t>099</a:t>
                      </a:r>
                      <a:endParaRPr sz="1200">
                        <a:latin typeface="맑은 고딕"/>
                        <a:cs typeface="맑은 고딕"/>
                      </a:endParaRPr>
                    </a:p>
                  </a:txBody>
                  <a:tcPr marL="0" marR="0" marB="0" marT="863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dirty="0" sz="1200" spc="-5">
                          <a:latin typeface="맑은 고딕"/>
                          <a:cs typeface="맑은 고딕"/>
                        </a:rPr>
                        <a:t>12</a:t>
                      </a:r>
                      <a:r>
                        <a:rPr dirty="0" sz="1200">
                          <a:latin typeface="맑은 고딕"/>
                          <a:cs typeface="맑은 고딕"/>
                        </a:rPr>
                        <a:t>,</a:t>
                      </a:r>
                      <a:r>
                        <a:rPr dirty="0" sz="1200" spc="-5">
                          <a:latin typeface="맑은 고딕"/>
                          <a:cs typeface="맑은 고딕"/>
                        </a:rPr>
                        <a:t>269</a:t>
                      </a:r>
                      <a:endParaRPr sz="1200">
                        <a:latin typeface="맑은 고딕"/>
                        <a:cs typeface="맑은 고딕"/>
                      </a:endParaRPr>
                    </a:p>
                  </a:txBody>
                  <a:tcPr marL="0" marR="0" marB="0" marT="863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dirty="0" sz="1200" spc="-5">
                          <a:latin typeface="맑은 고딕"/>
                          <a:cs typeface="맑은 고딕"/>
                        </a:rPr>
                        <a:t>16</a:t>
                      </a:r>
                      <a:r>
                        <a:rPr dirty="0" sz="1200">
                          <a:latin typeface="맑은 고딕"/>
                          <a:cs typeface="맑은 고딕"/>
                        </a:rPr>
                        <a:t>,</a:t>
                      </a:r>
                      <a:r>
                        <a:rPr dirty="0" sz="1200" spc="-5">
                          <a:latin typeface="맑은 고딕"/>
                          <a:cs typeface="맑은 고딕"/>
                        </a:rPr>
                        <a:t>698</a:t>
                      </a:r>
                      <a:endParaRPr sz="1200">
                        <a:latin typeface="맑은 고딕"/>
                        <a:cs typeface="맑은 고딕"/>
                      </a:endParaRPr>
                    </a:p>
                  </a:txBody>
                  <a:tcPr marL="0" marR="0" marB="0" marT="863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dirty="0" sz="1200" spc="-5">
                          <a:latin typeface="맑은 고딕"/>
                          <a:cs typeface="맑은 고딕"/>
                        </a:rPr>
                        <a:t>20</a:t>
                      </a:r>
                      <a:r>
                        <a:rPr dirty="0" sz="1200">
                          <a:latin typeface="맑은 고딕"/>
                          <a:cs typeface="맑은 고딕"/>
                        </a:rPr>
                        <a:t>,</a:t>
                      </a:r>
                      <a:r>
                        <a:rPr dirty="0" sz="1200" spc="-5">
                          <a:latin typeface="맑은 고딕"/>
                          <a:cs typeface="맑은 고딕"/>
                        </a:rPr>
                        <a:t>822</a:t>
                      </a:r>
                      <a:endParaRPr sz="1200">
                        <a:latin typeface="맑은 고딕"/>
                        <a:cs typeface="맑은 고딕"/>
                      </a:endParaRPr>
                    </a:p>
                  </a:txBody>
                  <a:tcPr marL="0" marR="0" marB="0" marT="863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dirty="0" sz="1200" spc="-5">
                          <a:latin typeface="맑은 고딕"/>
                          <a:cs typeface="맑은 고딕"/>
                        </a:rPr>
                        <a:t>61</a:t>
                      </a:r>
                      <a:r>
                        <a:rPr dirty="0" sz="1200">
                          <a:latin typeface="맑은 고딕"/>
                          <a:cs typeface="맑은 고딕"/>
                        </a:rPr>
                        <a:t>,</a:t>
                      </a:r>
                      <a:r>
                        <a:rPr dirty="0" sz="1200" spc="-5">
                          <a:latin typeface="맑은 고딕"/>
                          <a:cs typeface="맑은 고딕"/>
                        </a:rPr>
                        <a:t>815</a:t>
                      </a:r>
                      <a:endParaRPr sz="1200">
                        <a:latin typeface="맑은 고딕"/>
                        <a:cs typeface="맑은 고딕"/>
                      </a:endParaRPr>
                    </a:p>
                  </a:txBody>
                  <a:tcPr marL="0" marR="0" marB="0" marT="774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2162">
                <a:tc rowSpan="2"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980"/>
                        </a:spcBef>
                      </a:pPr>
                      <a:r>
                        <a:rPr dirty="0" sz="1200" spc="-5">
                          <a:latin typeface="맑은 고딕"/>
                          <a:cs typeface="맑은 고딕"/>
                        </a:rPr>
                        <a:t>Handheld</a:t>
                      </a:r>
                      <a:endParaRPr sz="1200">
                        <a:latin typeface="맑은 고딕"/>
                        <a:cs typeface="맑은 고딕"/>
                      </a:endParaRPr>
                    </a:p>
                    <a:p>
                      <a:pPr marL="12573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>
                          <a:latin typeface="맑은 고딕"/>
                          <a:cs typeface="맑은 고딕"/>
                        </a:rPr>
                        <a:t>디바이스</a:t>
                      </a:r>
                      <a:endParaRPr sz="1200">
                        <a:latin typeface="맑은 고딕"/>
                        <a:cs typeface="맑은 고딕"/>
                      </a:endParaRPr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7305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dirty="0" sz="1200">
                          <a:latin typeface="맑은 고딕"/>
                          <a:cs typeface="맑은 고딕"/>
                        </a:rPr>
                        <a:t>해외</a:t>
                      </a:r>
                      <a:endParaRPr sz="1200">
                        <a:latin typeface="맑은 고딕"/>
                        <a:cs typeface="맑은 고딕"/>
                      </a:endParaRPr>
                    </a:p>
                  </a:txBody>
                  <a:tcPr marL="0" marR="0" marB="0" marT="685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dirty="0" sz="1200" spc="-5">
                          <a:latin typeface="맑은 고딕"/>
                          <a:cs typeface="맑은 고딕"/>
                        </a:rPr>
                        <a:t>28</a:t>
                      </a:r>
                      <a:r>
                        <a:rPr dirty="0" sz="1200">
                          <a:latin typeface="맑은 고딕"/>
                          <a:cs typeface="맑은 고딕"/>
                        </a:rPr>
                        <a:t>,</a:t>
                      </a:r>
                      <a:r>
                        <a:rPr dirty="0" sz="1200" spc="-5">
                          <a:latin typeface="맑은 고딕"/>
                          <a:cs typeface="맑은 고딕"/>
                        </a:rPr>
                        <a:t>279</a:t>
                      </a:r>
                      <a:endParaRPr sz="1200">
                        <a:latin typeface="맑은 고딕"/>
                        <a:cs typeface="맑은 고딕"/>
                      </a:endParaRPr>
                    </a:p>
                  </a:txBody>
                  <a:tcPr marL="0" marR="0" marB="0" marT="863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dirty="0" sz="1200" spc="-5">
                          <a:latin typeface="맑은 고딕"/>
                          <a:cs typeface="맑은 고딕"/>
                        </a:rPr>
                        <a:t>59</a:t>
                      </a:r>
                      <a:r>
                        <a:rPr dirty="0" sz="1200">
                          <a:latin typeface="맑은 고딕"/>
                          <a:cs typeface="맑은 고딕"/>
                        </a:rPr>
                        <a:t>,</a:t>
                      </a:r>
                      <a:r>
                        <a:rPr dirty="0" sz="1200" spc="-5">
                          <a:latin typeface="맑은 고딕"/>
                          <a:cs typeface="맑은 고딕"/>
                        </a:rPr>
                        <a:t>927</a:t>
                      </a:r>
                      <a:endParaRPr sz="1200">
                        <a:latin typeface="맑은 고딕"/>
                        <a:cs typeface="맑은 고딕"/>
                      </a:endParaRPr>
                    </a:p>
                  </a:txBody>
                  <a:tcPr marL="0" marR="0" marB="0" marT="863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dirty="0" sz="1200" spc="-5">
                          <a:latin typeface="맑은 고딕"/>
                          <a:cs typeface="맑은 고딕"/>
                        </a:rPr>
                        <a:t>110</a:t>
                      </a:r>
                      <a:r>
                        <a:rPr dirty="0" sz="1200">
                          <a:latin typeface="맑은 고딕"/>
                          <a:cs typeface="맑은 고딕"/>
                        </a:rPr>
                        <a:t>,</a:t>
                      </a:r>
                      <a:r>
                        <a:rPr dirty="0" sz="1200" spc="-5">
                          <a:latin typeface="맑은 고딕"/>
                          <a:cs typeface="맑은 고딕"/>
                        </a:rPr>
                        <a:t>835</a:t>
                      </a:r>
                      <a:endParaRPr sz="1200">
                        <a:latin typeface="맑은 고딕"/>
                        <a:cs typeface="맑은 고딕"/>
                      </a:endParaRPr>
                    </a:p>
                  </a:txBody>
                  <a:tcPr marL="0" marR="0" marB="0" marT="863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dirty="0" sz="1200" spc="-5">
                          <a:latin typeface="맑은 고딕"/>
                          <a:cs typeface="맑은 고딕"/>
                        </a:rPr>
                        <a:t>182</a:t>
                      </a:r>
                      <a:r>
                        <a:rPr dirty="0" sz="1200">
                          <a:latin typeface="맑은 고딕"/>
                          <a:cs typeface="맑은 고딕"/>
                        </a:rPr>
                        <a:t>,</a:t>
                      </a:r>
                      <a:r>
                        <a:rPr dirty="0" sz="1200" spc="-5">
                          <a:latin typeface="맑은 고딕"/>
                          <a:cs typeface="맑은 고딕"/>
                        </a:rPr>
                        <a:t>213</a:t>
                      </a:r>
                      <a:endParaRPr sz="1200">
                        <a:latin typeface="맑은 고딕"/>
                        <a:cs typeface="맑은 고딕"/>
                      </a:endParaRPr>
                    </a:p>
                  </a:txBody>
                  <a:tcPr marL="0" marR="0" marB="0" marT="863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dirty="0" sz="1200" spc="-5">
                          <a:latin typeface="맑은 고딕"/>
                          <a:cs typeface="맑은 고딕"/>
                        </a:rPr>
                        <a:t>280</a:t>
                      </a:r>
                      <a:r>
                        <a:rPr dirty="0" sz="1200">
                          <a:latin typeface="맑은 고딕"/>
                          <a:cs typeface="맑은 고딕"/>
                        </a:rPr>
                        <a:t>,</a:t>
                      </a:r>
                      <a:r>
                        <a:rPr dirty="0" sz="1200" spc="-5">
                          <a:latin typeface="맑은 고딕"/>
                          <a:cs typeface="맑은 고딕"/>
                        </a:rPr>
                        <a:t>835</a:t>
                      </a:r>
                      <a:endParaRPr sz="1200">
                        <a:latin typeface="맑은 고딕"/>
                        <a:cs typeface="맑은 고딕"/>
                      </a:endParaRPr>
                    </a:p>
                  </a:txBody>
                  <a:tcPr marL="0" marR="0" marB="0" marT="863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dirty="0" sz="1200" spc="-5">
                          <a:latin typeface="맑은 고딕"/>
                          <a:cs typeface="맑은 고딕"/>
                        </a:rPr>
                        <a:t>662</a:t>
                      </a:r>
                      <a:r>
                        <a:rPr dirty="0" sz="1200">
                          <a:latin typeface="맑은 고딕"/>
                          <a:cs typeface="맑은 고딕"/>
                        </a:rPr>
                        <a:t>,</a:t>
                      </a:r>
                      <a:r>
                        <a:rPr dirty="0" sz="1200" spc="-5">
                          <a:latin typeface="맑은 고딕"/>
                          <a:cs typeface="맑은 고딕"/>
                        </a:rPr>
                        <a:t>089</a:t>
                      </a:r>
                      <a:endParaRPr sz="1200">
                        <a:latin typeface="맑은 고딕"/>
                        <a:cs typeface="맑은 고딕"/>
                      </a:endParaRPr>
                    </a:p>
                  </a:txBody>
                  <a:tcPr marL="0" marR="0" marB="0" marT="774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216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244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72415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dirty="0" sz="1200">
                          <a:latin typeface="맑은 고딕"/>
                          <a:cs typeface="맑은 고딕"/>
                        </a:rPr>
                        <a:t>국내</a:t>
                      </a:r>
                      <a:endParaRPr sz="1200">
                        <a:latin typeface="맑은 고딕"/>
                        <a:cs typeface="맑은 고딕"/>
                      </a:endParaRPr>
                    </a:p>
                  </a:txBody>
                  <a:tcPr marL="0" marR="0" marB="0" marT="685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dirty="0" sz="1200" spc="-5">
                          <a:latin typeface="맑은 고딕"/>
                          <a:cs typeface="맑은 고딕"/>
                        </a:rPr>
                        <a:t>2</a:t>
                      </a:r>
                      <a:r>
                        <a:rPr dirty="0" sz="1200">
                          <a:latin typeface="맑은 고딕"/>
                          <a:cs typeface="맑은 고딕"/>
                        </a:rPr>
                        <a:t>,</a:t>
                      </a:r>
                      <a:r>
                        <a:rPr dirty="0" sz="1200" spc="-5">
                          <a:latin typeface="맑은 고딕"/>
                          <a:cs typeface="맑은 고딕"/>
                        </a:rPr>
                        <a:t>263</a:t>
                      </a:r>
                      <a:endParaRPr sz="1200">
                        <a:latin typeface="맑은 고딕"/>
                        <a:cs typeface="맑은 고딕"/>
                      </a:endParaRPr>
                    </a:p>
                  </a:txBody>
                  <a:tcPr marL="0" marR="0" marB="0" marT="863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dirty="0" sz="1200" spc="-5">
                          <a:latin typeface="맑은 고딕"/>
                          <a:cs typeface="맑은 고딕"/>
                        </a:rPr>
                        <a:t>5</a:t>
                      </a:r>
                      <a:r>
                        <a:rPr dirty="0" sz="1200">
                          <a:latin typeface="맑은 고딕"/>
                          <a:cs typeface="맑은 고딕"/>
                        </a:rPr>
                        <a:t>,</a:t>
                      </a:r>
                      <a:r>
                        <a:rPr dirty="0" sz="1200" spc="-5">
                          <a:latin typeface="맑은 고딕"/>
                          <a:cs typeface="맑은 고딕"/>
                        </a:rPr>
                        <a:t>621</a:t>
                      </a:r>
                      <a:endParaRPr sz="1200">
                        <a:latin typeface="맑은 고딕"/>
                        <a:cs typeface="맑은 고딕"/>
                      </a:endParaRPr>
                    </a:p>
                  </a:txBody>
                  <a:tcPr marL="0" marR="0" marB="0" marT="863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dirty="0" sz="1200" spc="-5">
                          <a:latin typeface="맑은 고딕"/>
                          <a:cs typeface="맑은 고딕"/>
                        </a:rPr>
                        <a:t>10</a:t>
                      </a:r>
                      <a:r>
                        <a:rPr dirty="0" sz="1200">
                          <a:latin typeface="맑은 고딕"/>
                          <a:cs typeface="맑은 고딕"/>
                        </a:rPr>
                        <a:t>,</a:t>
                      </a:r>
                      <a:r>
                        <a:rPr dirty="0" sz="1200" spc="-5">
                          <a:latin typeface="맑은 고딕"/>
                          <a:cs typeface="맑은 고딕"/>
                        </a:rPr>
                        <a:t>472</a:t>
                      </a:r>
                      <a:endParaRPr sz="1200">
                        <a:latin typeface="맑은 고딕"/>
                        <a:cs typeface="맑은 고딕"/>
                      </a:endParaRPr>
                    </a:p>
                  </a:txBody>
                  <a:tcPr marL="0" marR="0" marB="0" marT="863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dirty="0" sz="1200" spc="-5">
                          <a:latin typeface="맑은 고딕"/>
                          <a:cs typeface="맑은 고딕"/>
                        </a:rPr>
                        <a:t>17</a:t>
                      </a:r>
                      <a:r>
                        <a:rPr dirty="0" sz="1200">
                          <a:latin typeface="맑은 고딕"/>
                          <a:cs typeface="맑은 고딕"/>
                        </a:rPr>
                        <a:t>,</a:t>
                      </a:r>
                      <a:r>
                        <a:rPr dirty="0" sz="1200" spc="-5">
                          <a:latin typeface="맑은 고딕"/>
                          <a:cs typeface="맑은 고딕"/>
                        </a:rPr>
                        <a:t>341</a:t>
                      </a:r>
                      <a:endParaRPr sz="1200">
                        <a:latin typeface="맑은 고딕"/>
                        <a:cs typeface="맑은 고딕"/>
                      </a:endParaRPr>
                    </a:p>
                  </a:txBody>
                  <a:tcPr marL="0" marR="0" marB="0" marT="863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dirty="0" sz="1200" spc="-5">
                          <a:latin typeface="맑은 고딕"/>
                          <a:cs typeface="맑은 고딕"/>
                        </a:rPr>
                        <a:t>26</a:t>
                      </a:r>
                      <a:r>
                        <a:rPr dirty="0" sz="1200">
                          <a:latin typeface="맑은 고딕"/>
                          <a:cs typeface="맑은 고딕"/>
                        </a:rPr>
                        <a:t>,</a:t>
                      </a:r>
                      <a:r>
                        <a:rPr dirty="0" sz="1200" spc="-5">
                          <a:latin typeface="맑은 고딕"/>
                          <a:cs typeface="맑은 고딕"/>
                        </a:rPr>
                        <a:t>922</a:t>
                      </a:r>
                      <a:endParaRPr sz="1200">
                        <a:latin typeface="맑은 고딕"/>
                        <a:cs typeface="맑은 고딕"/>
                      </a:endParaRPr>
                    </a:p>
                  </a:txBody>
                  <a:tcPr marL="0" marR="0" marB="0" marT="8636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8419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dirty="0" sz="1200" spc="-5">
                          <a:latin typeface="맑은 고딕"/>
                          <a:cs typeface="맑은 고딕"/>
                        </a:rPr>
                        <a:t>62</a:t>
                      </a:r>
                      <a:r>
                        <a:rPr dirty="0" sz="1200">
                          <a:latin typeface="맑은 고딕"/>
                          <a:cs typeface="맑은 고딕"/>
                        </a:rPr>
                        <a:t>,</a:t>
                      </a:r>
                      <a:r>
                        <a:rPr dirty="0" sz="1200" spc="-5">
                          <a:latin typeface="맑은 고딕"/>
                          <a:cs typeface="맑은 고딕"/>
                        </a:rPr>
                        <a:t>619</a:t>
                      </a:r>
                      <a:endParaRPr sz="1200">
                        <a:latin typeface="맑은 고딕"/>
                        <a:cs typeface="맑은 고딕"/>
                      </a:endParaRPr>
                    </a:p>
                  </a:txBody>
                  <a:tcPr marL="0" marR="0" marB="0" marT="774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2" name="object 12"/>
          <p:cNvSpPr txBox="1"/>
          <p:nvPr/>
        </p:nvSpPr>
        <p:spPr>
          <a:xfrm>
            <a:off x="618490" y="2841053"/>
            <a:ext cx="7247890" cy="8337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95"/>
              </a:spcBef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dirty="0" sz="1600" spc="-5">
                <a:latin typeface="HY견고딕"/>
                <a:cs typeface="HY견고딕"/>
              </a:rPr>
              <a:t>관련 제품/서비스의 국내외 시장규모(향후 매 </a:t>
            </a:r>
            <a:r>
              <a:rPr dirty="0" sz="1600" spc="-10">
                <a:latin typeface="HY견고딕"/>
                <a:cs typeface="HY견고딕"/>
              </a:rPr>
              <a:t>5년 </a:t>
            </a:r>
            <a:r>
              <a:rPr dirty="0" sz="1600" spc="-5">
                <a:latin typeface="HY견고딕"/>
                <a:cs typeface="HY견고딕"/>
              </a:rPr>
              <a:t>간</a:t>
            </a:r>
            <a:r>
              <a:rPr dirty="0" sz="1600" spc="120">
                <a:latin typeface="HY견고딕"/>
                <a:cs typeface="HY견고딕"/>
              </a:rPr>
              <a:t> </a:t>
            </a:r>
            <a:r>
              <a:rPr dirty="0" sz="1600" spc="-5">
                <a:latin typeface="HY견고딕"/>
                <a:cs typeface="HY견고딕"/>
              </a:rPr>
              <a:t>추정)</a:t>
            </a:r>
            <a:endParaRPr sz="1600">
              <a:latin typeface="HY견고딕"/>
              <a:cs typeface="HY견고딕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  <a:spcBef>
                <a:spcPts val="5"/>
              </a:spcBef>
            </a:pPr>
            <a:r>
              <a:rPr dirty="0" sz="1400" spc="15" b="1">
                <a:latin typeface="굴림"/>
                <a:cs typeface="굴림"/>
              </a:rPr>
              <a:t>(단위 </a:t>
            </a:r>
            <a:r>
              <a:rPr dirty="0" sz="1400" spc="5" b="1">
                <a:latin typeface="굴림"/>
                <a:cs typeface="굴림"/>
              </a:rPr>
              <a:t>: </a:t>
            </a:r>
            <a:r>
              <a:rPr dirty="0" sz="1400" spc="10" b="1">
                <a:latin typeface="굴림"/>
                <a:cs typeface="굴림"/>
              </a:rPr>
              <a:t>백만불,</a:t>
            </a:r>
            <a:r>
              <a:rPr dirty="0" sz="1400" spc="-204" b="1">
                <a:latin typeface="굴림"/>
                <a:cs typeface="굴림"/>
              </a:rPr>
              <a:t> </a:t>
            </a:r>
            <a:r>
              <a:rPr dirty="0" sz="1400" spc="10" b="1">
                <a:latin typeface="굴림"/>
                <a:cs typeface="굴림"/>
              </a:rPr>
              <a:t>억원)</a:t>
            </a:r>
            <a:endParaRPr sz="1400">
              <a:latin typeface="굴림"/>
              <a:cs typeface="굴림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986016" y="6387083"/>
            <a:ext cx="819911" cy="34747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7595616" y="6387083"/>
            <a:ext cx="478535" cy="34747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7863840" y="6387083"/>
            <a:ext cx="667511" cy="34747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8321030" y="6387083"/>
            <a:ext cx="260603" cy="34747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7068777" y="6428866"/>
            <a:ext cx="136080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HY견고딕"/>
                <a:cs typeface="HY견고딕"/>
              </a:rPr>
              <a:t>감성인식</a:t>
            </a:r>
            <a:r>
              <a:rPr dirty="0" sz="1200" spc="5">
                <a:latin typeface="HY견고딕"/>
                <a:cs typeface="HY견고딕"/>
              </a:rPr>
              <a:t>I</a:t>
            </a:r>
            <a:r>
              <a:rPr dirty="0" sz="1200">
                <a:latin typeface="HY견고딕"/>
                <a:cs typeface="HY견고딕"/>
              </a:rPr>
              <a:t>oT연구실</a:t>
            </a:r>
            <a:endParaRPr sz="1200">
              <a:latin typeface="HY견고딕"/>
              <a:cs typeface="HY견고딕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221989" y="6618035"/>
            <a:ext cx="3153410" cy="133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994"/>
              </a:lnSpc>
            </a:pPr>
            <a:r>
              <a:rPr dirty="0" sz="850" spc="-30" i="1">
                <a:latin typeface="굴림"/>
                <a:cs typeface="굴림"/>
              </a:rPr>
              <a:t>Source:</a:t>
            </a:r>
            <a:r>
              <a:rPr dirty="0" sz="850" spc="25" i="1">
                <a:latin typeface="굴림"/>
                <a:cs typeface="굴림"/>
              </a:rPr>
              <a:t> </a:t>
            </a:r>
            <a:r>
              <a:rPr dirty="0" sz="850" spc="-30" i="1">
                <a:latin typeface="굴림"/>
                <a:cs typeface="굴림"/>
                <a:hlinkClick r:id="rId8"/>
              </a:rPr>
              <a:t>http://www.ddaily.co.kr/news/news_view.php?uid=48107</a:t>
            </a:r>
            <a:endParaRPr sz="850">
              <a:latin typeface="굴림"/>
              <a:cs typeface="굴림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902192" y="6438391"/>
            <a:ext cx="1282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15" b="1">
                <a:latin typeface="굴림"/>
                <a:cs typeface="굴림"/>
              </a:rPr>
              <a:t>7</a:t>
            </a:r>
            <a:endParaRPr sz="1400">
              <a:latin typeface="굴림"/>
              <a:cs typeface="굴림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40892" y="6502892"/>
            <a:ext cx="0" cy="119380"/>
          </a:xfrm>
          <a:custGeom>
            <a:avLst/>
            <a:gdLst/>
            <a:ahLst/>
            <a:cxnLst/>
            <a:rect l="l" t="t" r="r" b="b"/>
            <a:pathLst>
              <a:path w="0" h="119379">
                <a:moveTo>
                  <a:pt x="0" y="0"/>
                </a:moveTo>
                <a:lnTo>
                  <a:pt x="0" y="118902"/>
                </a:lnTo>
              </a:path>
            </a:pathLst>
          </a:custGeom>
          <a:ln w="46548">
            <a:solidFill>
              <a:srgbClr val="0B408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38382" y="6515335"/>
            <a:ext cx="156210" cy="0"/>
          </a:xfrm>
          <a:custGeom>
            <a:avLst/>
            <a:gdLst/>
            <a:ahLst/>
            <a:cxnLst/>
            <a:rect l="l" t="t" r="r" b="b"/>
            <a:pathLst>
              <a:path w="156209" h="0">
                <a:moveTo>
                  <a:pt x="0" y="0"/>
                </a:moveTo>
                <a:lnTo>
                  <a:pt x="156074" y="0"/>
                </a:lnTo>
              </a:path>
            </a:pathLst>
          </a:custGeom>
          <a:ln w="24886">
            <a:solidFill>
              <a:srgbClr val="0B408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16419" y="6527778"/>
            <a:ext cx="0" cy="94615"/>
          </a:xfrm>
          <a:custGeom>
            <a:avLst/>
            <a:gdLst/>
            <a:ahLst/>
            <a:cxnLst/>
            <a:rect l="l" t="t" r="r" b="b"/>
            <a:pathLst>
              <a:path w="0" h="94615">
                <a:moveTo>
                  <a:pt x="0" y="0"/>
                </a:moveTo>
                <a:lnTo>
                  <a:pt x="0" y="94016"/>
                </a:lnTo>
              </a:path>
            </a:pathLst>
          </a:custGeom>
          <a:ln w="46548">
            <a:solidFill>
              <a:srgbClr val="0B408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8349" y="6502892"/>
            <a:ext cx="152651" cy="1189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17731" y="6502892"/>
            <a:ext cx="180718" cy="12650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83540" y="327310"/>
            <a:ext cx="3695700" cy="422275"/>
          </a:xfrm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265"/>
              </a:lnSpc>
            </a:pPr>
            <a:r>
              <a:rPr dirty="0" sz="2800" spc="-105">
                <a:solidFill>
                  <a:srgbClr val="4C4C4C"/>
                </a:solidFill>
                <a:latin typeface="HY견명조"/>
                <a:cs typeface="HY견명조"/>
              </a:rPr>
              <a:t>4</a:t>
            </a:r>
            <a:r>
              <a:rPr dirty="0" sz="2600" spc="-105" b="0">
                <a:solidFill>
                  <a:srgbClr val="4C4C4C"/>
                </a:solidFill>
                <a:latin typeface="바탕"/>
                <a:cs typeface="바탕"/>
              </a:rPr>
              <a:t>. </a:t>
            </a:r>
            <a:r>
              <a:rPr dirty="0" sz="2600" b="0">
                <a:solidFill>
                  <a:srgbClr val="4C4C4C"/>
                </a:solidFill>
                <a:latin typeface="바탕"/>
                <a:cs typeface="바탕"/>
              </a:rPr>
              <a:t>기술의</a:t>
            </a:r>
            <a:r>
              <a:rPr dirty="0" sz="2600" spc="10" b="0">
                <a:solidFill>
                  <a:srgbClr val="4C4C4C"/>
                </a:solidFill>
                <a:latin typeface="바탕"/>
                <a:cs typeface="바탕"/>
              </a:rPr>
              <a:t> </a:t>
            </a:r>
            <a:r>
              <a:rPr dirty="0" sz="2600" spc="-10" b="0">
                <a:solidFill>
                  <a:srgbClr val="4C4C4C"/>
                </a:solidFill>
                <a:latin typeface="바탕"/>
                <a:cs typeface="바탕"/>
              </a:rPr>
              <a:t>사업성</a:t>
            </a:r>
            <a:r>
              <a:rPr dirty="0" sz="2000" spc="-10" b="0">
                <a:solidFill>
                  <a:srgbClr val="4C4C4C"/>
                </a:solidFill>
                <a:latin typeface="바탕"/>
                <a:cs typeface="바탕"/>
              </a:rPr>
              <a:t>-활용분야</a:t>
            </a:r>
            <a:endParaRPr sz="2000">
              <a:latin typeface="바탕"/>
              <a:cs typeface="바탕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336827" y="4032275"/>
            <a:ext cx="2374622" cy="201453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3247917" y="3345878"/>
            <a:ext cx="2453005" cy="513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60020" marR="5080" indent="-147955">
              <a:lnSpc>
                <a:spcPct val="100000"/>
              </a:lnSpc>
              <a:spcBef>
                <a:spcPts val="95"/>
              </a:spcBef>
            </a:pPr>
            <a:r>
              <a:rPr dirty="0" u="sng" sz="1600" b="1">
                <a:solidFill>
                  <a:srgbClr val="008080"/>
                </a:solidFill>
                <a:uFill>
                  <a:solidFill>
                    <a:srgbClr val="008080"/>
                  </a:solidFill>
                </a:uFill>
                <a:latin typeface="굴림"/>
                <a:cs typeface="굴림"/>
              </a:rPr>
              <a:t>“Personal </a:t>
            </a:r>
            <a:r>
              <a:rPr dirty="0" u="sng" sz="1600" spc="5" b="1">
                <a:solidFill>
                  <a:srgbClr val="008080"/>
                </a:solidFill>
                <a:uFill>
                  <a:solidFill>
                    <a:srgbClr val="008080"/>
                  </a:solidFill>
                </a:uFill>
                <a:latin typeface="굴림"/>
                <a:cs typeface="굴림"/>
              </a:rPr>
              <a:t>Health</a:t>
            </a:r>
            <a:r>
              <a:rPr dirty="0" u="sng" sz="1600" spc="-130" b="1">
                <a:solidFill>
                  <a:srgbClr val="008080"/>
                </a:solidFill>
                <a:uFill>
                  <a:solidFill>
                    <a:srgbClr val="008080"/>
                  </a:solidFill>
                </a:uFill>
                <a:latin typeface="굴림"/>
                <a:cs typeface="굴림"/>
              </a:rPr>
              <a:t> </a:t>
            </a:r>
            <a:r>
              <a:rPr dirty="0" u="sng" sz="1600" b="1">
                <a:solidFill>
                  <a:srgbClr val="008080"/>
                </a:solidFill>
                <a:uFill>
                  <a:solidFill>
                    <a:srgbClr val="008080"/>
                  </a:solidFill>
                </a:uFill>
                <a:latin typeface="굴림"/>
                <a:cs typeface="굴림"/>
              </a:rPr>
              <a:t>Services </a:t>
            </a:r>
            <a:r>
              <a:rPr dirty="0" sz="1600" b="1">
                <a:solidFill>
                  <a:srgbClr val="008080"/>
                </a:solidFill>
                <a:latin typeface="굴림"/>
                <a:cs typeface="굴림"/>
              </a:rPr>
              <a:t> </a:t>
            </a:r>
            <a:r>
              <a:rPr dirty="0" u="sng" sz="1600" b="1">
                <a:solidFill>
                  <a:srgbClr val="008080"/>
                </a:solidFill>
                <a:uFill>
                  <a:solidFill>
                    <a:srgbClr val="008080"/>
                  </a:solidFill>
                </a:uFill>
                <a:latin typeface="굴림"/>
                <a:cs typeface="굴림"/>
              </a:rPr>
              <a:t>(Human-to-Machine)”</a:t>
            </a:r>
            <a:endParaRPr sz="1600">
              <a:latin typeface="굴림"/>
              <a:cs typeface="굴림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436095" y="1125539"/>
            <a:ext cx="2363390" cy="205260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673661" y="3179254"/>
            <a:ext cx="107696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20" b="1">
                <a:latin typeface="HY견고딕"/>
                <a:cs typeface="HY견고딕"/>
              </a:rPr>
              <a:t>운</a:t>
            </a:r>
            <a:r>
              <a:rPr dirty="0" sz="1200" spc="5" b="1">
                <a:latin typeface="HY견고딕"/>
                <a:cs typeface="HY견고딕"/>
              </a:rPr>
              <a:t>동</a:t>
            </a:r>
            <a:r>
              <a:rPr dirty="0" sz="1200" spc="-5" b="1">
                <a:latin typeface="HY견고딕"/>
                <a:cs typeface="HY견고딕"/>
              </a:rPr>
              <a:t>관리시</a:t>
            </a:r>
            <a:r>
              <a:rPr dirty="0" sz="1200" spc="-20" b="1">
                <a:latin typeface="HY견고딕"/>
                <a:cs typeface="HY견고딕"/>
              </a:rPr>
              <a:t>스</a:t>
            </a:r>
            <a:r>
              <a:rPr dirty="0" sz="1200" spc="20" b="1">
                <a:latin typeface="HY견고딕"/>
                <a:cs typeface="HY견고딕"/>
              </a:rPr>
              <a:t>템</a:t>
            </a:r>
            <a:endParaRPr sz="1200">
              <a:latin typeface="HY견고딕"/>
              <a:cs typeface="HY견고딕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05469" y="6051041"/>
            <a:ext cx="243014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latin typeface="HY견고딕"/>
                <a:cs typeface="HY견고딕"/>
              </a:rPr>
              <a:t>미니홈피와</a:t>
            </a:r>
            <a:r>
              <a:rPr dirty="0" sz="1200" spc="-85" b="1">
                <a:latin typeface="HY견고딕"/>
                <a:cs typeface="HY견고딕"/>
              </a:rPr>
              <a:t> </a:t>
            </a:r>
            <a:r>
              <a:rPr dirty="0" sz="1200" spc="20" b="1">
                <a:latin typeface="HY견고딕"/>
                <a:cs typeface="HY견고딕"/>
              </a:rPr>
              <a:t>연동</a:t>
            </a:r>
            <a:r>
              <a:rPr dirty="0" sz="1200" spc="-75" b="1">
                <a:latin typeface="HY견고딕"/>
                <a:cs typeface="HY견고딕"/>
              </a:rPr>
              <a:t> </a:t>
            </a:r>
            <a:r>
              <a:rPr dirty="0" sz="1200" spc="10" b="1">
                <a:latin typeface="HY견고딕"/>
                <a:cs typeface="HY견고딕"/>
              </a:rPr>
              <a:t>(건강</a:t>
            </a:r>
            <a:r>
              <a:rPr dirty="0" sz="1200" spc="-75" b="1">
                <a:latin typeface="HY견고딕"/>
                <a:cs typeface="HY견고딕"/>
              </a:rPr>
              <a:t> </a:t>
            </a:r>
            <a:r>
              <a:rPr dirty="0" sz="1200" spc="5" b="1">
                <a:latin typeface="HY견고딕"/>
                <a:cs typeface="HY견고딕"/>
              </a:rPr>
              <a:t>Daily</a:t>
            </a:r>
            <a:r>
              <a:rPr dirty="0" sz="1200" spc="-70" b="1">
                <a:latin typeface="HY견고딕"/>
                <a:cs typeface="HY견고딕"/>
              </a:rPr>
              <a:t> </a:t>
            </a:r>
            <a:r>
              <a:rPr dirty="0" sz="1200" spc="5" b="1">
                <a:latin typeface="HY견고딕"/>
                <a:cs typeface="HY견고딕"/>
              </a:rPr>
              <a:t>Life)</a:t>
            </a:r>
            <a:endParaRPr sz="1200">
              <a:latin typeface="HY견고딕"/>
              <a:cs typeface="HY견고딕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547560" y="4031922"/>
            <a:ext cx="2095010" cy="198754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5687722" y="6016116"/>
            <a:ext cx="18211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 b="1">
                <a:latin typeface="HY견고딕"/>
                <a:cs typeface="HY견고딕"/>
              </a:rPr>
              <a:t>스토리텔링 </a:t>
            </a:r>
            <a:r>
              <a:rPr dirty="0" sz="1200" spc="20" b="1">
                <a:latin typeface="HY견고딕"/>
                <a:cs typeface="HY견고딕"/>
              </a:rPr>
              <a:t>기반 건강</a:t>
            </a:r>
            <a:r>
              <a:rPr dirty="0" sz="1200" spc="-275" b="1">
                <a:latin typeface="HY견고딕"/>
                <a:cs typeface="HY견고딕"/>
              </a:rPr>
              <a:t> </a:t>
            </a:r>
            <a:r>
              <a:rPr dirty="0" sz="1200" spc="20" b="1">
                <a:latin typeface="HY견고딕"/>
                <a:cs typeface="HY견고딕"/>
              </a:rPr>
              <a:t>관리</a:t>
            </a:r>
            <a:endParaRPr sz="1200">
              <a:latin typeface="HY견고딕"/>
              <a:cs typeface="HY견고딕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283629" y="3179254"/>
            <a:ext cx="92646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20" b="1">
                <a:latin typeface="HY견고딕"/>
                <a:cs typeface="HY견고딕"/>
              </a:rPr>
              <a:t>수</a:t>
            </a:r>
            <a:r>
              <a:rPr dirty="0" sz="1200" spc="5" b="1">
                <a:latin typeface="HY견고딕"/>
                <a:cs typeface="HY견고딕"/>
              </a:rPr>
              <a:t>면</a:t>
            </a:r>
            <a:r>
              <a:rPr dirty="0" sz="1200" spc="-5" b="1">
                <a:latin typeface="HY견고딕"/>
                <a:cs typeface="HY견고딕"/>
              </a:rPr>
              <a:t>상태관리</a:t>
            </a:r>
            <a:endParaRPr sz="1200">
              <a:latin typeface="HY견고딕"/>
              <a:cs typeface="HY견고딕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143318" y="1260335"/>
            <a:ext cx="2830672" cy="188389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986016" y="6387083"/>
            <a:ext cx="819911" cy="34747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7595616" y="6387083"/>
            <a:ext cx="478535" cy="34747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7863840" y="6387083"/>
            <a:ext cx="667511" cy="34747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8321030" y="6387083"/>
            <a:ext cx="260603" cy="34747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70"/>
              </a:lnSpc>
            </a:pPr>
            <a:r>
              <a:rPr dirty="0"/>
              <a:t>감성인식</a:t>
            </a:r>
            <a:r>
              <a:rPr dirty="0" spc="5"/>
              <a:t>I</a:t>
            </a:r>
            <a:r>
              <a:rPr dirty="0"/>
              <a:t>oT연구실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70"/>
              </a:lnSpc>
            </a:pPr>
            <a:r>
              <a:rPr dirty="0" spc="-5"/>
              <a:t>Proprietary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8889492" y="6463640"/>
            <a:ext cx="153670" cy="203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585"/>
              </a:lnSpc>
            </a:pPr>
            <a:fld id="{81D60167-4931-47E6-BA6A-407CBD079E47}" type="slidenum">
              <a:rPr dirty="0" sz="1400" spc="15" b="1">
                <a:latin typeface="굴림"/>
                <a:cs typeface="굴림"/>
              </a:rPr>
              <a:t>8</a:t>
            </a:fld>
            <a:endParaRPr sz="1400">
              <a:latin typeface="굴림"/>
              <a:cs typeface="굴림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40892" y="6502892"/>
            <a:ext cx="0" cy="119380"/>
          </a:xfrm>
          <a:custGeom>
            <a:avLst/>
            <a:gdLst/>
            <a:ahLst/>
            <a:cxnLst/>
            <a:rect l="l" t="t" r="r" b="b"/>
            <a:pathLst>
              <a:path w="0" h="119379">
                <a:moveTo>
                  <a:pt x="0" y="0"/>
                </a:moveTo>
                <a:lnTo>
                  <a:pt x="0" y="118902"/>
                </a:lnTo>
              </a:path>
            </a:pathLst>
          </a:custGeom>
          <a:ln w="46548">
            <a:solidFill>
              <a:srgbClr val="0B408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38382" y="6515335"/>
            <a:ext cx="156210" cy="0"/>
          </a:xfrm>
          <a:custGeom>
            <a:avLst/>
            <a:gdLst/>
            <a:ahLst/>
            <a:cxnLst/>
            <a:rect l="l" t="t" r="r" b="b"/>
            <a:pathLst>
              <a:path w="156209" h="0">
                <a:moveTo>
                  <a:pt x="0" y="0"/>
                </a:moveTo>
                <a:lnTo>
                  <a:pt x="156074" y="0"/>
                </a:lnTo>
              </a:path>
            </a:pathLst>
          </a:custGeom>
          <a:ln w="24886">
            <a:solidFill>
              <a:srgbClr val="0B408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16419" y="6527778"/>
            <a:ext cx="0" cy="94615"/>
          </a:xfrm>
          <a:custGeom>
            <a:avLst/>
            <a:gdLst/>
            <a:ahLst/>
            <a:cxnLst/>
            <a:rect l="l" t="t" r="r" b="b"/>
            <a:pathLst>
              <a:path w="0" h="94615">
                <a:moveTo>
                  <a:pt x="0" y="0"/>
                </a:moveTo>
                <a:lnTo>
                  <a:pt x="0" y="94016"/>
                </a:lnTo>
              </a:path>
            </a:pathLst>
          </a:custGeom>
          <a:ln w="46548">
            <a:solidFill>
              <a:srgbClr val="0B408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8349" y="6502892"/>
            <a:ext cx="152651" cy="1189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17731" y="6502892"/>
            <a:ext cx="180718" cy="12650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44133" y="1344663"/>
            <a:ext cx="8135935" cy="345598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83540" y="327310"/>
            <a:ext cx="3695700" cy="422275"/>
          </a:xfrm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265"/>
              </a:lnSpc>
            </a:pPr>
            <a:r>
              <a:rPr dirty="0" sz="2800" spc="-105">
                <a:solidFill>
                  <a:srgbClr val="4C4C4C"/>
                </a:solidFill>
                <a:latin typeface="HY견명조"/>
                <a:cs typeface="HY견명조"/>
              </a:rPr>
              <a:t>4</a:t>
            </a:r>
            <a:r>
              <a:rPr dirty="0" sz="2600" spc="-105" b="0">
                <a:solidFill>
                  <a:srgbClr val="4C4C4C"/>
                </a:solidFill>
                <a:latin typeface="바탕"/>
                <a:cs typeface="바탕"/>
              </a:rPr>
              <a:t>. </a:t>
            </a:r>
            <a:r>
              <a:rPr dirty="0" sz="2600" b="0">
                <a:solidFill>
                  <a:srgbClr val="4C4C4C"/>
                </a:solidFill>
                <a:latin typeface="바탕"/>
                <a:cs typeface="바탕"/>
              </a:rPr>
              <a:t>기술의</a:t>
            </a:r>
            <a:r>
              <a:rPr dirty="0" sz="2600" spc="10" b="0">
                <a:solidFill>
                  <a:srgbClr val="4C4C4C"/>
                </a:solidFill>
                <a:latin typeface="바탕"/>
                <a:cs typeface="바탕"/>
              </a:rPr>
              <a:t> </a:t>
            </a:r>
            <a:r>
              <a:rPr dirty="0" sz="2600" spc="-10" b="0">
                <a:solidFill>
                  <a:srgbClr val="4C4C4C"/>
                </a:solidFill>
                <a:latin typeface="바탕"/>
                <a:cs typeface="바탕"/>
              </a:rPr>
              <a:t>사업성</a:t>
            </a:r>
            <a:r>
              <a:rPr dirty="0" sz="2000" spc="-10" b="0">
                <a:solidFill>
                  <a:srgbClr val="4C4C4C"/>
                </a:solidFill>
                <a:latin typeface="바탕"/>
                <a:cs typeface="바탕"/>
              </a:rPr>
              <a:t>-기대효과</a:t>
            </a:r>
            <a:endParaRPr sz="2000">
              <a:latin typeface="바탕"/>
              <a:cs typeface="바탕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986016" y="6387083"/>
            <a:ext cx="819911" cy="34747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7595616" y="6387083"/>
            <a:ext cx="478535" cy="34747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863840" y="6387083"/>
            <a:ext cx="667511" cy="34747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8321030" y="6387083"/>
            <a:ext cx="260603" cy="34747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891539" y="1597977"/>
            <a:ext cx="7342505" cy="24942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>
                <a:latin typeface="HY견고딕"/>
                <a:cs typeface="HY견고딕"/>
              </a:rPr>
              <a:t>생체신호를 이용한 개인맞춤형 운동처방</a:t>
            </a:r>
            <a:r>
              <a:rPr dirty="0" sz="1800" spc="-15">
                <a:latin typeface="HY견고딕"/>
                <a:cs typeface="HY견고딕"/>
              </a:rPr>
              <a:t> </a:t>
            </a:r>
            <a:r>
              <a:rPr dirty="0" sz="1800">
                <a:latin typeface="HY견고딕"/>
                <a:cs typeface="HY견고딕"/>
              </a:rPr>
              <a:t>시스템</a:t>
            </a:r>
            <a:endParaRPr sz="1800">
              <a:latin typeface="HY견고딕"/>
              <a:cs typeface="HY견고딕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185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>
                <a:latin typeface="HY견고딕"/>
                <a:cs typeface="HY견고딕"/>
              </a:rPr>
              <a:t>생체신호를 이용한 건강상태 자가관리</a:t>
            </a:r>
            <a:r>
              <a:rPr dirty="0" sz="1800" spc="-15">
                <a:latin typeface="HY견고딕"/>
                <a:cs typeface="HY견고딕"/>
              </a:rPr>
              <a:t> </a:t>
            </a:r>
            <a:r>
              <a:rPr dirty="0" sz="1800">
                <a:latin typeface="HY견고딕"/>
                <a:cs typeface="HY견고딕"/>
              </a:rPr>
              <a:t>시스템</a:t>
            </a:r>
            <a:endParaRPr sz="1800">
              <a:latin typeface="HY견고딕"/>
              <a:cs typeface="HY견고딕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1850">
              <a:latin typeface="Times New Roman"/>
              <a:cs typeface="Times New Roman"/>
            </a:endParaRPr>
          </a:p>
          <a:p>
            <a:pPr marL="299085" marR="5080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>
                <a:latin typeface="HY견고딕"/>
                <a:cs typeface="HY견고딕"/>
              </a:rPr>
              <a:t>“웰라이프 산업”, 헬스 </a:t>
            </a:r>
            <a:r>
              <a:rPr dirty="0" sz="1800" spc="-5">
                <a:latin typeface="HY견고딕"/>
                <a:cs typeface="HY견고딕"/>
              </a:rPr>
              <a:t>EOD(Emotion </a:t>
            </a:r>
            <a:r>
              <a:rPr dirty="0" sz="1800">
                <a:latin typeface="HY견고딕"/>
                <a:cs typeface="HY견고딕"/>
              </a:rPr>
              <a:t>on Demand)</a:t>
            </a:r>
            <a:r>
              <a:rPr dirty="0" sz="1800" spc="-65">
                <a:latin typeface="HY견고딕"/>
                <a:cs typeface="HY견고딕"/>
              </a:rPr>
              <a:t> </a:t>
            </a:r>
            <a:r>
              <a:rPr dirty="0" sz="1800">
                <a:latin typeface="HY견고딕"/>
                <a:cs typeface="HY견고딕"/>
              </a:rPr>
              <a:t>산업”등의  신산업분야에 적용</a:t>
            </a:r>
            <a:r>
              <a:rPr dirty="0" sz="1800" spc="-5">
                <a:latin typeface="HY견고딕"/>
                <a:cs typeface="HY견고딕"/>
              </a:rPr>
              <a:t> </a:t>
            </a:r>
            <a:r>
              <a:rPr dirty="0" sz="1800">
                <a:latin typeface="HY견고딕"/>
                <a:cs typeface="HY견고딕"/>
              </a:rPr>
              <a:t>가능</a:t>
            </a:r>
            <a:endParaRPr sz="1800">
              <a:latin typeface="HY견고딕"/>
              <a:cs typeface="HY견고딕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1850">
              <a:latin typeface="Times New Roman"/>
              <a:cs typeface="Times New Roman"/>
            </a:endParaRPr>
          </a:p>
          <a:p>
            <a:pPr marL="299085" marR="25400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800">
                <a:latin typeface="HY견고딕"/>
                <a:cs typeface="HY견고딕"/>
              </a:rPr>
              <a:t>건강케어를 중심으로 한 차세대 모바일 라이프 실현 및</a:t>
            </a:r>
            <a:r>
              <a:rPr dirty="0" sz="1800" spc="-100">
                <a:latin typeface="HY견고딕"/>
                <a:cs typeface="HY견고딕"/>
              </a:rPr>
              <a:t> </a:t>
            </a:r>
            <a:r>
              <a:rPr dirty="0" sz="1800">
                <a:latin typeface="HY견고딕"/>
                <a:cs typeface="HY견고딕"/>
              </a:rPr>
              <a:t>고부가가치의  신산업 창출을 통한 차세대 국가 먹거리 창출</a:t>
            </a:r>
            <a:r>
              <a:rPr dirty="0" sz="1800" spc="-25">
                <a:latin typeface="HY견고딕"/>
                <a:cs typeface="HY견고딕"/>
              </a:rPr>
              <a:t> </a:t>
            </a:r>
            <a:r>
              <a:rPr dirty="0" sz="1800">
                <a:latin typeface="HY견고딕"/>
                <a:cs typeface="HY견고딕"/>
              </a:rPr>
              <a:t>가능</a:t>
            </a:r>
            <a:endParaRPr sz="1800">
              <a:latin typeface="HY견고딕"/>
              <a:cs typeface="HY견고딕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70"/>
              </a:lnSpc>
            </a:pPr>
            <a:r>
              <a:rPr dirty="0"/>
              <a:t>감성인식</a:t>
            </a:r>
            <a:r>
              <a:rPr dirty="0" spc="5"/>
              <a:t>I</a:t>
            </a:r>
            <a:r>
              <a:rPr dirty="0"/>
              <a:t>oT연구실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70"/>
              </a:lnSpc>
            </a:pPr>
            <a:r>
              <a:rPr dirty="0" spc="-5"/>
              <a:t>Proprietary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8889492" y="6463640"/>
            <a:ext cx="153670" cy="203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585"/>
              </a:lnSpc>
            </a:pPr>
            <a:fld id="{81D60167-4931-47E6-BA6A-407CBD079E47}" type="slidenum">
              <a:rPr dirty="0" sz="1400" spc="15" b="1">
                <a:latin typeface="굴림"/>
                <a:cs typeface="굴림"/>
              </a:rPr>
              <a:t>8</a:t>
            </a:fld>
            <a:endParaRPr sz="1400">
              <a:latin typeface="굴림"/>
              <a:cs typeface="굴림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장지훈</dc:creator>
  <dc:title>슬라이드 제목 없음</dc:title>
  <dcterms:created xsi:type="dcterms:W3CDTF">2020-09-30T01:18:47Z</dcterms:created>
  <dcterms:modified xsi:type="dcterms:W3CDTF">2020-09-30T01:18:47Z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2016-04-26T00:00:00Z</vt:filetime>
  </property>
  <property fmtid="{D5CDD505-2E9C-101B-9397-08002B2CF9AE}" pid="3" name="Creator">
    <vt:lpwstr>PowerPoint용 Acrobat PDFMaker 11</vt:lpwstr>
  </property>
  <property fmtid="{D5CDD505-2E9C-101B-9397-08002B2CF9AE}" pid="4" name="LastSaved">
    <vt:filetime>2020-09-30T00:00:00Z</vt:filetime>
  </property>
</Properties>
</file>