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4" r:id="rId2"/>
    <p:sldId id="347" r:id="rId3"/>
    <p:sldId id="466" r:id="rId4"/>
    <p:sldId id="467" r:id="rId5"/>
    <p:sldId id="468" r:id="rId6"/>
    <p:sldId id="450" r:id="rId7"/>
    <p:sldId id="448" r:id="rId8"/>
    <p:sldId id="442" r:id="rId9"/>
    <p:sldId id="445" r:id="rId10"/>
    <p:sldId id="443" r:id="rId11"/>
    <p:sldId id="434" r:id="rId12"/>
  </p:sldIdLst>
  <p:sldSz cx="9144000" cy="6858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>
          <p15:clr>
            <a:srgbClr val="A4A3A4"/>
          </p15:clr>
        </p15:guide>
        <p15:guide id="2" pos="6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DDDDDD"/>
    <a:srgbClr val="FFCCFF"/>
    <a:srgbClr val="BDEEFF"/>
    <a:srgbClr val="FFFFFF"/>
    <a:srgbClr val="800000"/>
    <a:srgbClr val="FF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03447BB-5D67-496B-8E87-E561075AD55C}" styleName="어두운 스타일 1 - 강조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 autoAdjust="0"/>
  </p:normalViewPr>
  <p:slideViewPr>
    <p:cSldViewPr>
      <p:cViewPr varScale="1">
        <p:scale>
          <a:sx n="131" d="100"/>
          <a:sy n="131" d="100"/>
        </p:scale>
        <p:origin x="144" y="198"/>
      </p:cViewPr>
      <p:guideLst>
        <p:guide orient="horz" pos="1104"/>
        <p:guide pos="6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944" y="-90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92075"/>
            <a:ext cx="187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ctr" anchorCtr="0" compatLnSpc="1">
            <a:prstTxWarp prst="textNoShape">
              <a:avLst/>
            </a:prstTxWarp>
            <a:spAutoFit/>
          </a:bodyPr>
          <a:lstStyle>
            <a:lvl1pPr defTabSz="92685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575425" y="92075"/>
            <a:ext cx="187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ctr" anchorCtr="0" compatLnSpc="1">
            <a:prstTxWarp prst="textNoShape">
              <a:avLst/>
            </a:prstTxWarp>
            <a:spAutoFit/>
          </a:bodyPr>
          <a:lstStyle>
            <a:lvl1pPr algn="r" defTabSz="92685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94850"/>
            <a:ext cx="1873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b" anchorCtr="0" compatLnSpc="1">
            <a:prstTxWarp prst="textNoShape">
              <a:avLst/>
            </a:prstTxWarp>
            <a:spAutoFit/>
          </a:bodyPr>
          <a:lstStyle>
            <a:lvl1pPr defTabSz="926858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345238" y="9594850"/>
            <a:ext cx="4175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711" tIns="46356" rIns="92711" bIns="46356" numCol="1" anchor="b" anchorCtr="0" compatLnSpc="1">
            <a:prstTxWarp prst="textNoShape">
              <a:avLst/>
            </a:prstTxWarp>
            <a:spAutoFit/>
          </a:bodyPr>
          <a:lstStyle>
            <a:lvl1pPr algn="r" defTabSz="925513">
              <a:defRPr sz="1200"/>
            </a:lvl1pPr>
          </a:lstStyle>
          <a:p>
            <a:fld id="{ACBA466D-5B1C-4163-A2B0-26F2C26473C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820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>
            <a:lvl1pPr defTabSz="92036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>
            <a:lvl1pPr algn="r" defTabSz="92036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b" anchorCtr="0" compatLnSpc="1">
            <a:prstTxWarp prst="textNoShape">
              <a:avLst/>
            </a:prstTxWarp>
          </a:bodyPr>
          <a:lstStyle>
            <a:lvl1pPr defTabSz="920366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3" tIns="46032" rIns="92063" bIns="46032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anose="02020603050405020304" pitchFamily="18" charset="0"/>
              </a:defRPr>
            </a:lvl1pPr>
          </a:lstStyle>
          <a:p>
            <a:fld id="{C27FD1DB-A288-441A-A594-9608BAA3C62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661742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27" descr="D:\pskwork\ETRI\bmp\title.bmp"/>
          <p:cNvPicPr>
            <a:picLocks noChangeAspect="1" noChangeArrowheads="1"/>
          </p:cNvPicPr>
          <p:nvPr/>
        </p:nvPicPr>
        <p:blipFill>
          <a:blip r:embed="rId2">
            <a:lum bright="20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85800"/>
            <a:ext cx="7496175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30" descr="C:\My Documents\DS\New Folder\로고심볼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410200"/>
            <a:ext cx="312420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2" name="Rectangle 102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3400"/>
            <a:ext cx="6400800" cy="838200"/>
          </a:xfrm>
        </p:spPr>
        <p:txBody>
          <a:bodyPr/>
          <a:lstStyle>
            <a:lvl1pPr marL="0" indent="0" algn="ctr">
              <a:buFont typeface="굴림체" pitchFamily="49" charset="-127"/>
              <a:buNone/>
              <a:defRPr sz="1800"/>
            </a:lvl1pPr>
          </a:lstStyle>
          <a:p>
            <a:r>
              <a:rPr lang="ko-KR" altLang="en-US"/>
              <a:t>마스터 부제목을  입력하십시요</a:t>
            </a:r>
          </a:p>
        </p:txBody>
      </p:sp>
    </p:spTree>
    <p:extLst>
      <p:ext uri="{BB962C8B-B14F-4D97-AF65-F5344CB8AC3E}">
        <p14:creationId xmlns:p14="http://schemas.microsoft.com/office/powerpoint/2010/main" val="2442663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D8242A-2BB5-4A24-90ED-6992CE2488C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152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496050" y="890588"/>
            <a:ext cx="1962150" cy="505301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890588"/>
            <a:ext cx="5734050" cy="505301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682E57-69A0-419F-B07B-05353E0D780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1612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890588"/>
            <a:ext cx="7772400" cy="57943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3962400"/>
          </a:xfrm>
        </p:spPr>
        <p:txBody>
          <a:bodyPr/>
          <a:lstStyle/>
          <a:p>
            <a:pPr lvl="0"/>
            <a:endParaRPr lang="ko-KR" altLang="en-US" noProof="0" dirty="0" smtClean="0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xfrm>
            <a:off x="6370575" y="6399312"/>
            <a:ext cx="1949573" cy="30777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ETRI SW</a:t>
            </a:r>
            <a:r>
              <a:rPr lang="ko-KR" altLang="en-US" smtClean="0"/>
              <a:t>콘텐츠연구소</a:t>
            </a:r>
            <a:endParaRPr lang="ko-KR" alt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9CB11E-1DC0-48F3-8CCC-208B4CF43D3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6605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4EC56B-534E-47A2-AE04-0CD57F7C6B7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229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69C2D-F27F-49E0-BA18-74E714EEB7B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3957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7B4A5-783F-4C73-8A7B-906A23E69D6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701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8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3F6B54-048E-403B-88E7-AD7B174A8E0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6177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9DD25-F98E-48E5-B0FF-3A802BB5494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31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3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C4C97A-AD08-4E17-9ABC-D7D35AFEC56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88980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CBE25-3BAD-443F-AE49-2916A8C06AE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17581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6" name="Rectangle 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37810E-A251-4C4E-8AEC-108942D2CD7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080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Rectangle 47"/>
          <p:cNvSpPr>
            <a:spLocks noChangeArrowheads="1"/>
          </p:cNvSpPr>
          <p:nvPr userDrawn="1"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DE6FF"/>
          </a:solidFill>
          <a:ln w="1016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ko-KR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890588"/>
            <a:ext cx="7772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ko-KR" altLang="en-US" smtClean="0"/>
              <a:t>제목 작성</a:t>
            </a:r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80125" y="6400800"/>
            <a:ext cx="25304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1400" b="1"/>
            </a:lvl1pPr>
          </a:lstStyle>
          <a:p>
            <a:pPr>
              <a:defRPr/>
            </a:pPr>
            <a:r>
              <a:rPr lang="en-US" altLang="ko-KR"/>
              <a:t>ETRI OOO</a:t>
            </a:r>
            <a:r>
              <a:rPr lang="ko-KR" altLang="en-US"/>
              <a:t>연구소</a:t>
            </a:r>
            <a:r>
              <a:rPr lang="en-US" altLang="ko-KR"/>
              <a:t>(</a:t>
            </a:r>
            <a:r>
              <a:rPr lang="ko-KR" altLang="en-US"/>
              <a:t>단</a:t>
            </a:r>
            <a:r>
              <a:rPr lang="en-US" altLang="ko-KR"/>
              <a:t>, </a:t>
            </a:r>
            <a:r>
              <a:rPr lang="ko-KR" altLang="en-US"/>
              <a:t>본부</a:t>
            </a:r>
            <a:r>
              <a:rPr lang="en-US" altLang="ko-KR"/>
              <a:t>)</a:t>
            </a:r>
            <a:r>
              <a:rPr lang="ko-KR" altLang="en-US"/>
              <a:t>명</a:t>
            </a:r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04225" y="6400800"/>
            <a:ext cx="434975" cy="304800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400" b="1"/>
            </a:lvl1pPr>
          </a:lstStyle>
          <a:p>
            <a:fld id="{D831E453-CE40-4C3A-9FEC-40F0BA1E29AB}" type="slidenum">
              <a:rPr lang="en-US" altLang="ko-KR"/>
              <a:pPr/>
              <a:t>‹#›</a:t>
            </a:fld>
            <a:endParaRPr lang="en-US" altLang="ko-KR"/>
          </a:p>
        </p:txBody>
      </p:sp>
      <p:pic>
        <p:nvPicPr>
          <p:cNvPr id="1031" name="Picture 46" descr="D:\홍보실\●홍보실 업무 자료\2003홍보실업무보고\상단 이미지(4)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50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1524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" name="Text Box 92"/>
          <p:cNvSpPr txBox="1">
            <a:spLocks noChangeArrowheads="1"/>
          </p:cNvSpPr>
          <p:nvPr userDrawn="1"/>
        </p:nvSpPr>
        <p:spPr bwMode="auto">
          <a:xfrm>
            <a:off x="1066800" y="6400800"/>
            <a:ext cx="121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ko-KR" sz="1200">
                <a:latin typeface="휴먼새내기체" pitchFamily="18" charset="-127"/>
                <a:ea typeface="휴먼새내기체" pitchFamily="18" charset="-127"/>
              </a:rPr>
              <a:t>Proprietary</a:t>
            </a:r>
          </a:p>
        </p:txBody>
      </p:sp>
      <p:pic>
        <p:nvPicPr>
          <p:cNvPr id="1034" name="Picture 93" descr="D:\2004 기술이전\ETRI CI\2004 변경 로고심볼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500813"/>
            <a:ext cx="609600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3200" b="1">
          <a:solidFill>
            <a:srgbClr val="000099"/>
          </a:solidFill>
          <a:latin typeface="Times New Roman" pitchFamily="18" charset="0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CC0066"/>
        </a:buClr>
        <a:buFont typeface="굴림체" panose="020B0609000101010101" pitchFamily="49" charset="-127"/>
        <a:buChar char="▣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6600CC"/>
        </a:buClr>
        <a:buFont typeface="굴림체" panose="020B0609000101010101" pitchFamily="49" charset="-127"/>
        <a:buChar char="◈"/>
        <a:defRPr kumimoji="1" sz="1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1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바닥글 개체 틀 1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3075" name="슬라이드 번호 개체 틀 2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8623618F-7A9D-43F6-86EF-402B1AEEA171}" type="slidenum">
              <a:rPr lang="en-US" altLang="ko-KR"/>
              <a:pPr eaLnBrk="1" hangingPunct="1"/>
              <a:t>1</a:t>
            </a:fld>
            <a:endParaRPr lang="en-US" altLang="ko-KR"/>
          </a:p>
        </p:txBody>
      </p:sp>
      <p:sp>
        <p:nvSpPr>
          <p:cNvPr id="3076" name="Rectangle 2054"/>
          <p:cNvSpPr>
            <a:spLocks noChangeArrowheads="1"/>
          </p:cNvSpPr>
          <p:nvPr/>
        </p:nvSpPr>
        <p:spPr bwMode="auto">
          <a:xfrm>
            <a:off x="0" y="579120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/>
          </a:p>
        </p:txBody>
      </p:sp>
      <p:sp>
        <p:nvSpPr>
          <p:cNvPr id="3077" name="Rectangle 2060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/>
          </a:p>
        </p:txBody>
      </p:sp>
      <p:sp>
        <p:nvSpPr>
          <p:cNvPr id="334851" name="Rectangle 2051"/>
          <p:cNvSpPr>
            <a:spLocks noChangeArrowheads="1"/>
          </p:cNvSpPr>
          <p:nvPr/>
        </p:nvSpPr>
        <p:spPr bwMode="auto">
          <a:xfrm>
            <a:off x="1143000" y="755561"/>
            <a:ext cx="7010400" cy="1200329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>
            <a:outerShdw dist="63500" dir="2212194" algn="ctr" rotWithShape="0">
              <a:srgbClr val="D3D3D3"/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ko-KR" altLang="en-US" sz="3600" dirty="0" err="1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엑소브레인</a:t>
            </a:r>
            <a:r>
              <a:rPr lang="ko-KR" altLang="en-US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 한국어 </a:t>
            </a:r>
            <a:r>
              <a:rPr lang="ko-KR" altLang="en-US" sz="3600" dirty="0" err="1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언어분석</a:t>
            </a:r>
            <a:endParaRPr lang="en-US" altLang="ko-KR" sz="3600" dirty="0" smtClean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  <a:p>
            <a:pPr algn="ctr">
              <a:defRPr/>
            </a:pPr>
            <a:r>
              <a:rPr lang="ko-KR" altLang="en-US" sz="3600" dirty="0" err="1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학습데이터</a:t>
            </a:r>
            <a:r>
              <a:rPr lang="ko-KR" altLang="en-US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3600" dirty="0" smtClean="0">
                <a:solidFill>
                  <a:srgbClr val="000099"/>
                </a:solidFill>
                <a:latin typeface="HY헤드라인M" pitchFamily="18" charset="-127"/>
                <a:ea typeface="HY헤드라인M" pitchFamily="18" charset="-127"/>
              </a:rPr>
              <a:t>v1.0</a:t>
            </a:r>
            <a:endParaRPr lang="en-US" altLang="ko-KR" sz="3600" dirty="0" smtClean="0">
              <a:solidFill>
                <a:srgbClr val="0000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334863" name="Picture 2063" descr="보고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90800"/>
            <a:ext cx="91440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4865" name="Text Box 2065"/>
          <p:cNvSpPr txBox="1">
            <a:spLocks noChangeArrowheads="1"/>
          </p:cNvSpPr>
          <p:nvPr/>
        </p:nvSpPr>
        <p:spPr bwMode="auto">
          <a:xfrm>
            <a:off x="6934200" y="2743200"/>
            <a:ext cx="2133600" cy="1495425"/>
          </a:xfrm>
          <a:prstGeom prst="rect">
            <a:avLst/>
          </a:prstGeom>
          <a:noFill/>
          <a:ln w="101600">
            <a:noFill/>
            <a:miter lim="800000"/>
            <a:headEnd/>
            <a:tailEnd/>
          </a:ln>
          <a:effectLst>
            <a:outerShdw dist="53882" dir="2700000" algn="ctr" rotWithShape="0">
              <a:srgbClr val="003366"/>
            </a:outer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ETRI</a:t>
            </a:r>
          </a:p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Technology Marketing</a:t>
            </a:r>
          </a:p>
          <a:p>
            <a:pPr algn="r">
              <a:defRPr/>
            </a:pPr>
            <a:r>
              <a:rPr lang="en-US" altLang="ko-KR" sz="2300">
                <a:solidFill>
                  <a:srgbClr val="ECECEC"/>
                </a:solidFill>
                <a:latin typeface="Arial Black" pitchFamily="34" charset="0"/>
                <a:ea typeface="휴먼각진헤드라인" pitchFamily="18" charset="-127"/>
              </a:rPr>
              <a:t>Strategy</a:t>
            </a:r>
          </a:p>
        </p:txBody>
      </p:sp>
      <p:sp>
        <p:nvSpPr>
          <p:cNvPr id="334866" name="Rectangle 2066"/>
          <p:cNvSpPr>
            <a:spLocks noChangeArrowheads="1"/>
          </p:cNvSpPr>
          <p:nvPr/>
        </p:nvSpPr>
        <p:spPr bwMode="auto">
          <a:xfrm>
            <a:off x="76200" y="762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i="1">
                <a:solidFill>
                  <a:srgbClr val="5F5F5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IT R&amp;D Global Leader</a:t>
            </a:r>
          </a:p>
        </p:txBody>
      </p:sp>
      <p:pic>
        <p:nvPicPr>
          <p:cNvPr id="334870" name="Picture 2070" descr="좌우로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76950"/>
            <a:ext cx="2816225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4871" name="Picture 2071" descr="2004 변경 로고심볼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67000"/>
            <a:ext cx="914400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4" name="Text Box 2072"/>
          <p:cNvSpPr txBox="1">
            <a:spLocks noChangeArrowheads="1"/>
          </p:cNvSpPr>
          <p:nvPr/>
        </p:nvSpPr>
        <p:spPr bwMode="auto">
          <a:xfrm>
            <a:off x="179388" y="620713"/>
            <a:ext cx="17287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200" dirty="0"/>
              <a:t>[</a:t>
            </a:r>
            <a:r>
              <a:rPr lang="ko-KR" altLang="en-US" sz="1200"/>
              <a:t>별첨 </a:t>
            </a:r>
            <a:r>
              <a:rPr lang="en-US" altLang="ko-KR" sz="1200" dirty="0"/>
              <a:t>5]</a:t>
            </a:r>
          </a:p>
        </p:txBody>
      </p:sp>
      <p:sp>
        <p:nvSpPr>
          <p:cNvPr id="14" name="Text Box 2061"/>
          <p:cNvSpPr txBox="1">
            <a:spLocks noChangeArrowheads="1"/>
          </p:cNvSpPr>
          <p:nvPr/>
        </p:nvSpPr>
        <p:spPr bwMode="auto">
          <a:xfrm>
            <a:off x="2714625" y="4657725"/>
            <a:ext cx="4214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ko-KR" altLang="en-US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이충희</a:t>
            </a:r>
            <a:r>
              <a:rPr kumimoji="0" lang="en-US" altLang="ko-KR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(forever@etri.re.kr</a:t>
            </a:r>
            <a:r>
              <a:rPr kumimoji="0" lang="en-US" altLang="ko-KR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)</a:t>
            </a:r>
          </a:p>
          <a:p>
            <a:pPr algn="ctr" eaLnBrk="0" latinLnBrk="0" hangingPunct="0">
              <a:defRPr/>
            </a:pPr>
            <a:r>
              <a:rPr kumimoji="0" lang="ko-KR" alt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언어지능연구그룹</a:t>
            </a:r>
            <a:endParaRPr kumimoji="0" lang="ko-KR" altLang="en-US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7" name="Text Box 2061"/>
          <p:cNvSpPr txBox="1">
            <a:spLocks noChangeArrowheads="1"/>
          </p:cNvSpPr>
          <p:nvPr/>
        </p:nvSpPr>
        <p:spPr bwMode="auto">
          <a:xfrm>
            <a:off x="6081713" y="6416675"/>
            <a:ext cx="300037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  <a:endParaRPr kumimoji="0" lang="ko-KR" altLang="en-US" sz="120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Y견고딕" pitchFamily="18" charset="-127"/>
              <a:ea typeface="HY견고딕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4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4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4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1" grpId="0" autoUpdateAnimBg="0"/>
      <p:bldP spid="334865" grpId="0" autoUpdateAnimBg="0"/>
      <p:bldP spid="334866" grpId="0" autoUpdateAnimBg="0"/>
      <p:bldP spid="14" grpId="0" autoUpdateAnimBg="0"/>
      <p:bldP spid="17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E2B9823C-AC0E-46AD-B32F-67D65352502E}" type="slidenum">
              <a:rPr lang="en-US" altLang="ko-KR"/>
              <a:pPr eaLnBrk="1" hangingPunct="1"/>
              <a:t>10</a:t>
            </a:fld>
            <a:endParaRPr lang="en-US" altLang="ko-KR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7175"/>
            <a:ext cx="7162800" cy="522288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5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국내외 시장 동향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750" y="1176338"/>
            <a:ext cx="85725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smtClean="0">
                <a:solidFill>
                  <a:srgbClr val="CC0066"/>
                </a:solidFill>
              </a:rPr>
              <a:t>인공지능 시장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/>
              <a:t>2015</a:t>
            </a:r>
            <a:r>
              <a:rPr lang="ko-KR" altLang="en-US" sz="2000" b="1" smtClean="0"/>
              <a:t>년 기업용 인공지능 시장 </a:t>
            </a:r>
            <a:r>
              <a:rPr lang="en-US" altLang="ko-KR" sz="2000" b="1" dirty="0" smtClean="0"/>
              <a:t>(</a:t>
            </a:r>
            <a:r>
              <a:rPr lang="en-US" altLang="ko-KR" sz="2000" b="1" dirty="0" err="1" smtClean="0"/>
              <a:t>Tractica</a:t>
            </a:r>
            <a:r>
              <a:rPr lang="en-US" altLang="ko-KR" sz="2000" b="1" dirty="0" smtClean="0"/>
              <a:t>, 2015)</a:t>
            </a:r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075636" y="1714164"/>
            <a:ext cx="13577484" cy="592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60727888" descr="EMB000024fc39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171365"/>
            <a:ext cx="7488832" cy="420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바닥글 개체 틀 3"/>
          <p:cNvSpPr>
            <a:spLocks noGrp="1"/>
          </p:cNvSpPr>
          <p:nvPr>
            <p:ph type="ftr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r>
              <a:rPr lang="en-US" altLang="ko-KR" smtClean="0"/>
              <a:t>ETRI OOO</a:t>
            </a:r>
            <a:r>
              <a:rPr lang="ko-KR" altLang="en-US" smtClean="0"/>
              <a:t>연구소</a:t>
            </a:r>
            <a:r>
              <a:rPr lang="en-US" altLang="ko-KR" smtClean="0"/>
              <a:t>(</a:t>
            </a:r>
            <a:r>
              <a:rPr lang="ko-KR" altLang="en-US" smtClean="0"/>
              <a:t>단</a:t>
            </a:r>
            <a:r>
              <a:rPr lang="en-US" altLang="ko-KR" smtClean="0"/>
              <a:t>, </a:t>
            </a:r>
            <a:r>
              <a:rPr lang="ko-KR" altLang="en-US" smtClean="0"/>
              <a:t>본부</a:t>
            </a:r>
            <a:r>
              <a:rPr lang="en-US" altLang="ko-KR" smtClean="0"/>
              <a:t>)</a:t>
            </a:r>
            <a:r>
              <a:rPr lang="ko-KR" altLang="en-US" smtClean="0"/>
              <a:t>명</a:t>
            </a:r>
          </a:p>
        </p:txBody>
      </p:sp>
      <p:sp>
        <p:nvSpPr>
          <p:cNvPr id="12291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0E2094D6-F8B8-46BE-822F-66A1529F0636}" type="slidenum">
              <a:rPr lang="en-US" altLang="ko-KR"/>
              <a:pPr eaLnBrk="1" hangingPunct="1"/>
              <a:t>11</a:t>
            </a:fld>
            <a:endParaRPr lang="en-US" altLang="ko-KR"/>
          </a:p>
        </p:txBody>
      </p:sp>
      <p:pic>
        <p:nvPicPr>
          <p:cNvPr id="349706" name="Picture 522" descr="D:\과거홍보\●ETRI CIS\연구원 이미지\연구장면(4개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2025650"/>
            <a:ext cx="4572000" cy="3579813"/>
          </a:xfrm>
          <a:prstGeom prst="rect">
            <a:avLst/>
          </a:prstGeom>
          <a:noFill/>
          <a:effectLst>
            <a:outerShdw dist="89803" dir="2700000" algn="ctr" rotWithShape="0">
              <a:srgbClr val="4D4D4D">
                <a:alpha val="50000"/>
              </a:srgbClr>
            </a:outerShdw>
          </a:effectLst>
        </p:spPr>
      </p:pic>
      <p:sp>
        <p:nvSpPr>
          <p:cNvPr id="12293" name="Text Box 523"/>
          <p:cNvSpPr txBox="1">
            <a:spLocks noChangeArrowheads="1"/>
          </p:cNvSpPr>
          <p:nvPr/>
        </p:nvSpPr>
        <p:spPr bwMode="auto">
          <a:xfrm>
            <a:off x="2057400" y="1339850"/>
            <a:ext cx="2667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ko-KR" altLang="en-US" sz="3100">
                <a:solidFill>
                  <a:srgbClr val="FF66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감사합니다</a:t>
            </a:r>
            <a:r>
              <a:rPr lang="en-US" altLang="ko-KR" sz="3100">
                <a:solidFill>
                  <a:srgbClr val="FF66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</a:p>
        </p:txBody>
      </p:sp>
      <p:sp>
        <p:nvSpPr>
          <p:cNvPr id="12294" name="Rectangle 529"/>
          <p:cNvSpPr>
            <a:spLocks noChangeArrowheads="1"/>
          </p:cNvSpPr>
          <p:nvPr/>
        </p:nvSpPr>
        <p:spPr bwMode="auto">
          <a:xfrm>
            <a:off x="0" y="6400800"/>
            <a:ext cx="9144000" cy="304800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endParaRPr lang="ko-KR" altLang="en-US"/>
          </a:p>
        </p:txBody>
      </p:sp>
      <p:sp>
        <p:nvSpPr>
          <p:cNvPr id="12295" name="Rectangle 530"/>
          <p:cNvSpPr>
            <a:spLocks noChangeArrowheads="1"/>
          </p:cNvSpPr>
          <p:nvPr/>
        </p:nvSpPr>
        <p:spPr bwMode="auto">
          <a:xfrm>
            <a:off x="533400" y="6400800"/>
            <a:ext cx="838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rgbClr val="CC0066"/>
              </a:buClr>
              <a:buFont typeface="굴림체" panose="020B0609000101010101" pitchFamily="49" charset="-127"/>
              <a:buNone/>
            </a:pPr>
            <a:r>
              <a:rPr lang="en-US" altLang="ko-KR" sz="1600" b="1" dirty="0">
                <a:solidFill>
                  <a:srgbClr val="000099"/>
                </a:solidFill>
              </a:rPr>
              <a:t>♣ </a:t>
            </a:r>
            <a:r>
              <a:rPr lang="ko-KR" altLang="en-US" sz="1600" b="1" dirty="0">
                <a:solidFill>
                  <a:srgbClr val="000099"/>
                </a:solidFill>
              </a:rPr>
              <a:t>연락처 </a:t>
            </a:r>
            <a:r>
              <a:rPr lang="en-US" altLang="ko-KR" sz="1600" b="1" dirty="0">
                <a:solidFill>
                  <a:srgbClr val="000099"/>
                </a:solidFill>
              </a:rPr>
              <a:t>: 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SW</a:t>
            </a:r>
            <a:r>
              <a:rPr lang="ko-KR" altLang="en-US" sz="1600" b="1" dirty="0" err="1" smtClean="0">
                <a:solidFill>
                  <a:srgbClr val="000099"/>
                </a:solidFill>
              </a:rPr>
              <a:t>콘텐츠연구소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, </a:t>
            </a:r>
            <a:r>
              <a:rPr lang="ko-KR" altLang="en-US" sz="1600" b="1" dirty="0" smtClean="0">
                <a:solidFill>
                  <a:srgbClr val="000099"/>
                </a:solidFill>
              </a:rPr>
              <a:t>이충희 </a:t>
            </a:r>
            <a:r>
              <a:rPr lang="ko-KR" altLang="en-US" sz="1600" b="1" dirty="0" smtClean="0">
                <a:solidFill>
                  <a:srgbClr val="000099"/>
                </a:solidFill>
              </a:rPr>
              <a:t>책</a:t>
            </a:r>
            <a:r>
              <a:rPr lang="en-US" altLang="ko-KR" sz="1600" b="1" dirty="0" smtClean="0">
                <a:solidFill>
                  <a:srgbClr val="000099"/>
                </a:solidFill>
                <a:latin typeface="Times New Roman" panose="02020603050405020304" pitchFamily="18" charset="0"/>
              </a:rPr>
              <a:t>·</a:t>
            </a:r>
            <a:r>
              <a:rPr lang="ko-KR" altLang="en-US" sz="1600" b="1" dirty="0">
                <a:solidFill>
                  <a:srgbClr val="000099"/>
                </a:solidFill>
              </a:rPr>
              <a:t>연 </a:t>
            </a:r>
            <a:r>
              <a:rPr lang="en-US" altLang="ko-KR" sz="1600" b="1" dirty="0">
                <a:solidFill>
                  <a:srgbClr val="000099"/>
                </a:solidFill>
              </a:rPr>
              <a:t>(</a:t>
            </a:r>
            <a:r>
              <a:rPr lang="en-US" altLang="ko-KR" sz="1600" b="1" dirty="0" smtClean="0">
                <a:solidFill>
                  <a:srgbClr val="000099"/>
                </a:solidFill>
              </a:rPr>
              <a:t>042-860-6848, forever@etri.re.kr</a:t>
            </a:r>
            <a:r>
              <a:rPr lang="en-US" altLang="ko-KR" sz="1600" b="1" dirty="0">
                <a:solidFill>
                  <a:srgbClr val="000099"/>
                </a:solidFill>
              </a:rPr>
              <a:t>)</a:t>
            </a:r>
          </a:p>
        </p:txBody>
      </p:sp>
      <p:sp>
        <p:nvSpPr>
          <p:cNvPr id="12296" name="Text Box 531"/>
          <p:cNvSpPr txBox="1">
            <a:spLocks noChangeArrowheads="1"/>
          </p:cNvSpPr>
          <p:nvPr/>
        </p:nvSpPr>
        <p:spPr bwMode="auto">
          <a:xfrm>
            <a:off x="5562600" y="5715000"/>
            <a:ext cx="16002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ko-KR" sz="1500" b="1">
                <a:solidFill>
                  <a:srgbClr val="3333CC"/>
                </a:solidFill>
                <a:latin typeface="Arial" panose="020B0604020202020204" pitchFamily="34" charset="0"/>
                <a:ea typeface="돋움" panose="020B0600000101010101" pitchFamily="50" charset="-127"/>
              </a:rPr>
              <a:t>www.etri.re.kr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199B4BDA-1FB3-410D-91CD-B19832E968BD}" type="slidenum">
              <a:rPr lang="en-US" altLang="ko-KR"/>
              <a:pPr eaLnBrk="1" hangingPunct="1"/>
              <a:t>2</a:t>
            </a:fld>
            <a:endParaRPr lang="en-US" altLang="ko-KR"/>
          </a:p>
        </p:txBody>
      </p:sp>
      <p:pic>
        <p:nvPicPr>
          <p:cNvPr id="5123" name="Picture 742" descr="D:\홍보실\●홍보실 업무 자료\2003홍보실업무보고\상단 이미지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AutoShape 743"/>
          <p:cNvSpPr>
            <a:spLocks noChangeArrowheads="1"/>
          </p:cNvSpPr>
          <p:nvPr/>
        </p:nvSpPr>
        <p:spPr bwMode="auto">
          <a:xfrm>
            <a:off x="1143000" y="1524000"/>
            <a:ext cx="5715000" cy="4119563"/>
          </a:xfrm>
          <a:prstGeom prst="roundRect">
            <a:avLst>
              <a:gd name="adj" fmla="val 4852"/>
            </a:avLst>
          </a:prstGeom>
          <a:solidFill>
            <a:srgbClr val="FFFFFF"/>
          </a:solidFill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>
            <a:lvl1pPr marL="342900" indent="-3429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895350" indent="-609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ko-KR" altLang="en-US" sz="2900">
                <a:solidFill>
                  <a:srgbClr val="0000CC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    차</a:t>
            </a:r>
          </a:p>
          <a:p>
            <a:pPr lvl="1" eaLnBrk="1" hangingPunct="1">
              <a:lnSpc>
                <a:spcPct val="110000"/>
              </a:lnSpc>
              <a:buClr>
                <a:srgbClr val="CC0066"/>
              </a:buClr>
            </a:pPr>
            <a:r>
              <a:rPr lang="en-US" altLang="ko-KR" sz="2500" b="1">
                <a:solidFill>
                  <a:srgbClr val="FF6600"/>
                </a:solidFill>
                <a:latin typeface="Times New Roman" panose="02020603050405020304" pitchFamily="18" charset="0"/>
              </a:rPr>
              <a:t>----------------------------------------------</a:t>
            </a: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panose="02020603050405020304" pitchFamily="18" charset="0"/>
              </a:rPr>
              <a:t>1. </a:t>
            </a:r>
            <a:r>
              <a:rPr lang="ko-KR" altLang="en-US" sz="2500" b="1">
                <a:latin typeface="Times New Roman" panose="02020603050405020304" pitchFamily="18" charset="0"/>
              </a:rPr>
              <a:t>기술의 개요</a:t>
            </a: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panose="02020603050405020304" pitchFamily="18" charset="0"/>
              </a:rPr>
              <a:t>2. </a:t>
            </a:r>
            <a:r>
              <a:rPr lang="ko-KR" altLang="en-US" sz="2500" b="1">
                <a:latin typeface="Times New Roman" panose="02020603050405020304" pitchFamily="18" charset="0"/>
              </a:rPr>
              <a:t>기술이전 내용 및 범위</a:t>
            </a: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panose="02020603050405020304" pitchFamily="18" charset="0"/>
              </a:rPr>
              <a:t>3. </a:t>
            </a:r>
            <a:r>
              <a:rPr lang="ko-KR" altLang="en-US" sz="2500" b="1">
                <a:latin typeface="Times New Roman" panose="02020603050405020304" pitchFamily="18" charset="0"/>
              </a:rPr>
              <a:t>경쟁기술과 비교</a:t>
            </a: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panose="02020603050405020304" pitchFamily="18" charset="0"/>
              </a:rPr>
              <a:t>4. </a:t>
            </a:r>
            <a:r>
              <a:rPr lang="ko-KR" altLang="en-US" sz="2500" b="1">
                <a:latin typeface="Times New Roman" panose="02020603050405020304" pitchFamily="18" charset="0"/>
              </a:rPr>
              <a:t>기술의 사업성 </a:t>
            </a:r>
            <a:endParaRPr lang="en-US" altLang="ko-KR" sz="2500" b="1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ko-KR" altLang="en-US" sz="2500" b="1">
                <a:latin typeface="Times New Roman" panose="02020603050405020304" pitchFamily="18" charset="0"/>
              </a:rPr>
              <a:t> </a:t>
            </a:r>
            <a:r>
              <a:rPr lang="en-US" altLang="ko-KR" sz="2500" b="1">
                <a:latin typeface="Times New Roman" panose="02020603050405020304" pitchFamily="18" charset="0"/>
              </a:rPr>
              <a:t>- </a:t>
            </a:r>
            <a:r>
              <a:rPr lang="ko-KR" altLang="en-US" sz="2500" b="1">
                <a:latin typeface="Times New Roman" panose="02020603050405020304" pitchFamily="18" charset="0"/>
              </a:rPr>
              <a:t>활용분야 및 기대효과</a:t>
            </a:r>
          </a:p>
          <a:p>
            <a:pPr lvl="1" eaLnBrk="1" hangingPunct="1">
              <a:lnSpc>
                <a:spcPct val="120000"/>
              </a:lnSpc>
              <a:buClr>
                <a:srgbClr val="CC0066"/>
              </a:buClr>
            </a:pPr>
            <a:r>
              <a:rPr lang="en-US" altLang="ko-KR" sz="2500" b="1">
                <a:latin typeface="Times New Roman" panose="02020603050405020304" pitchFamily="18" charset="0"/>
              </a:rPr>
              <a:t>5. </a:t>
            </a:r>
            <a:r>
              <a:rPr lang="ko-KR" altLang="en-US" sz="2500" b="1">
                <a:latin typeface="Times New Roman" panose="02020603050405020304" pitchFamily="18" charset="0"/>
              </a:rPr>
              <a:t>국내외 시장 동향</a:t>
            </a:r>
          </a:p>
        </p:txBody>
      </p:sp>
      <p:sp>
        <p:nvSpPr>
          <p:cNvPr id="7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F68AE57D-0CB2-4201-9976-844418477F0E}" type="slidenum">
              <a:rPr lang="en-US" altLang="ko-KR"/>
              <a:pPr eaLnBrk="1" hangingPunct="1"/>
              <a:t>3</a:t>
            </a:fld>
            <a:endParaRPr lang="en-US" altLang="ko-K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기술의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개요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(1/3)</a:t>
            </a:r>
            <a:endParaRPr lang="ko-KR" altLang="en-US" sz="2600" b="0" dirty="0" smtClean="0">
              <a:solidFill>
                <a:srgbClr val="4D4D4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1033463"/>
            <a:ext cx="8501062" cy="210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err="1" smtClean="0">
                <a:solidFill>
                  <a:srgbClr val="CC0066"/>
                </a:solidFill>
              </a:rPr>
              <a:t>세분류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개체명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태깅말뭉치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err="1" smtClean="0"/>
              <a:t>개체명인식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인명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지명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기관명</a:t>
            </a:r>
            <a:r>
              <a:rPr lang="ko-KR" altLang="en-US" sz="2000" b="1" dirty="0" smtClean="0"/>
              <a:t> </a:t>
            </a:r>
            <a:r>
              <a:rPr lang="ko-KR" altLang="en-US" sz="2000" b="1" dirty="0"/>
              <a:t>등의 개체명을 문서에서 추출하고 종류를 결정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문서에 </a:t>
            </a:r>
            <a:r>
              <a:rPr lang="ko-KR" altLang="en-US" sz="2000" b="1" dirty="0" smtClean="0"/>
              <a:t>출현한 개체명에 대해서 정답 개체명 태그를 수작업으로 부착한 문서를 개체명 </a:t>
            </a:r>
            <a:r>
              <a:rPr lang="ko-KR" altLang="en-US" sz="2000" b="1" dirty="0" err="1" smtClean="0"/>
              <a:t>태깅말뭉치라고</a:t>
            </a:r>
            <a:r>
              <a:rPr lang="ko-KR" altLang="en-US" sz="2000" b="1" dirty="0" smtClean="0"/>
              <a:t> 함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 smtClean="0"/>
              <a:t>ETRI </a:t>
            </a:r>
            <a:r>
              <a:rPr lang="ko-KR" altLang="en-US" sz="2000" b="1" dirty="0" err="1" smtClean="0"/>
              <a:t>세분류</a:t>
            </a:r>
            <a:r>
              <a:rPr lang="ko-KR" altLang="en-US" sz="2000" b="1" dirty="0" smtClean="0"/>
              <a:t> 개체명 태깅말뭉치는 </a:t>
            </a:r>
            <a:r>
              <a:rPr lang="en-US" altLang="ko-KR" sz="2000" b="1" dirty="0" smtClean="0"/>
              <a:t>183</a:t>
            </a:r>
            <a:r>
              <a:rPr lang="ko-KR" altLang="en-US" sz="2000" b="1" dirty="0" smtClean="0"/>
              <a:t>개 </a:t>
            </a:r>
            <a:r>
              <a:rPr lang="ko-KR" altLang="en-US" sz="2000" b="1" dirty="0" err="1" smtClean="0"/>
              <a:t>세분류</a:t>
            </a:r>
            <a:r>
              <a:rPr lang="ko-KR" altLang="en-US" sz="2000" b="1" dirty="0" smtClean="0"/>
              <a:t> 분류체계를 기반으로 관련 개체명을 수작업으로 </a:t>
            </a:r>
            <a:r>
              <a:rPr lang="ko-KR" altLang="en-US" sz="2000" b="1" dirty="0" err="1" smtClean="0"/>
              <a:t>태깅하였음</a:t>
            </a:r>
            <a:endParaRPr lang="en-US" altLang="ko-KR" sz="2000" b="1" dirty="0" smtClean="0"/>
          </a:p>
          <a:p>
            <a:pPr marL="304800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667929"/>
              </p:ext>
            </p:extLst>
          </p:nvPr>
        </p:nvGraphicFramePr>
        <p:xfrm>
          <a:off x="872965" y="3140968"/>
          <a:ext cx="7776864" cy="2448272"/>
        </p:xfrm>
        <a:graphic>
          <a:graphicData uri="http://schemas.openxmlformats.org/drawingml/2006/table">
            <a:tbl>
              <a:tblPr/>
              <a:tblGrid>
                <a:gridCol w="7776864">
                  <a:extLst>
                    <a:ext uri="{9D8B030D-6E8A-4147-A177-3AD203B41FA5}">
                      <a16:colId xmlns:a16="http://schemas.microsoft.com/office/drawing/2014/main" val="3620364274"/>
                    </a:ext>
                  </a:extLst>
                </a:gridCol>
              </a:tblGrid>
              <a:tr h="2448272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아리스토텔레스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:PS_NAME&gt;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식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삼단논법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:TR_TECHNOLOGY&gt;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항과 항의 결합에는 전칭긍정판단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전칭부정판단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특칭긍정판단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특칭부정판단의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&lt;4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가지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:QT_COUNT&gt;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있다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인식이란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객관적 실재가 인간의 의식 속에 반영되는 형식의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하나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:QT_COUNT&gt;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인데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아리스토텔레스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:PS_NAME&gt;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는 이 인식을 체계화시키는 데 필요한 논리적 추리형식으로서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&lt;3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단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:QT_ORDER&gt;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논법을 확립하여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형식논리학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:FD_PHILOSOPHY&gt;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기초를 쌓았다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한문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:CV_LANGUAGE&gt;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본이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&lt;1784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:DT_YEAR&gt;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가톨릭교회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:OGG_RELIGION&gt;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창설을 전후하여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한국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:LCP_COUNTRY&gt;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 들어와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한글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:CV_LANGUAGE&gt;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로 번역되어 필사본으로 전해지던 것을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&lt;1892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:DT_YEAR&gt;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뮈텔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:PS_NAME&gt;&lt;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주교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:CV_POSITION&gt;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전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&lt;9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책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:QT_COUNT&gt;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 활판본으로 간행한 것으로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한문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:CV_LANGUAGE&gt;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본에서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복음성서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:AFW_RELIGION&gt;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해설을 위주로 하는 성경과 잠 부분을 취하고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프랑스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:LCP_COUNTRY&gt;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출신 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예수회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:OGG_RELIGION&gt; &lt;</a:t>
                      </a:r>
                      <a:r>
                        <a:rPr lang="ko-KR" altLang="en-US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선교사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:CV_OCCUPATION&gt; &lt;</a:t>
                      </a:r>
                      <a:r>
                        <a:rPr lang="ko-KR" altLang="en-US" sz="10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마이야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:PS_NAME&gt;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가 쓴 동전한문서학서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《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</a:t>
                      </a:r>
                      <a:r>
                        <a:rPr lang="ko-KR" altLang="en-US" sz="10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성경광익</a:t>
                      </a:r>
                      <a:r>
                        <a:rPr lang="en-US" altLang="ko-KR" sz="10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:AF_WORKS&gt;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》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에서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의행지덕과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ko-KR" altLang="en-US" sz="10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당무지구</a:t>
                      </a:r>
                      <a:r>
                        <a:rPr lang="ko-KR" altLang="en-US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부분을 첨가하여 번역한 것이다 </a:t>
                      </a:r>
                      <a:r>
                        <a:rPr lang="en-US" altLang="ko-KR" sz="10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 </a:t>
                      </a:r>
                      <a:endParaRPr lang="ko-KR" altLang="en-US" sz="10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1894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18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F68AE57D-0CB2-4201-9976-844418477F0E}" type="slidenum">
              <a:rPr lang="en-US" altLang="ko-KR"/>
              <a:pPr eaLnBrk="1" hangingPunct="1"/>
              <a:t>4</a:t>
            </a:fld>
            <a:endParaRPr lang="en-US" altLang="ko-K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기술의 </a:t>
            </a:r>
            <a:r>
              <a:rPr lang="ko-KR" altLang="en-US" sz="2600" b="0" dirty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개요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(2/3</a:t>
            </a:r>
            <a:r>
              <a:rPr lang="en-US" altLang="ko-KR" sz="2600" b="0" dirty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2600" b="0" dirty="0" smtClean="0">
              <a:solidFill>
                <a:srgbClr val="4D4D4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1033463"/>
            <a:ext cx="8501062" cy="210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err="1" smtClean="0">
                <a:solidFill>
                  <a:srgbClr val="CC0066"/>
                </a:solidFill>
              </a:rPr>
              <a:t>의미역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태깅말뭉치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err="1" smtClean="0"/>
              <a:t>의미역</a:t>
            </a:r>
            <a:r>
              <a:rPr lang="ko-KR" altLang="en-US" sz="2000" b="1" dirty="0" smtClean="0"/>
              <a:t> 인식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서술어를 </a:t>
            </a:r>
            <a:r>
              <a:rPr lang="ko-KR" altLang="en-US" sz="2000" b="1" dirty="0"/>
              <a:t>중심으로 서술어에 대해 </a:t>
            </a:r>
            <a:r>
              <a:rPr lang="ko-KR" altLang="en-US" sz="2000" b="1" dirty="0" smtClean="0"/>
              <a:t>의미적인 역할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예</a:t>
            </a:r>
            <a:r>
              <a:rPr lang="en-US" altLang="ko-KR" sz="2000" b="1" dirty="0" smtClean="0"/>
              <a:t>: </a:t>
            </a:r>
            <a:r>
              <a:rPr lang="ko-KR" altLang="en-US" sz="2000" b="1" dirty="0" err="1" smtClean="0"/>
              <a:t>행위자격</a:t>
            </a:r>
            <a:r>
              <a:rPr lang="en-US" altLang="ko-KR" sz="2000" b="1" dirty="0" smtClean="0"/>
              <a:t>, </a:t>
            </a:r>
            <a:r>
              <a:rPr lang="ko-KR" altLang="en-US" sz="2000" b="1" dirty="0" err="1" smtClean="0"/>
              <a:t>대상격</a:t>
            </a:r>
            <a:r>
              <a:rPr lang="en-US" altLang="ko-KR" sz="2000" b="1" dirty="0" smtClean="0"/>
              <a:t>,</a:t>
            </a:r>
            <a:r>
              <a:rPr lang="ko-KR" altLang="en-US" sz="2000" b="1" dirty="0" smtClean="0"/>
              <a:t> </a:t>
            </a:r>
            <a:r>
              <a:rPr lang="ko-KR" altLang="en-US" sz="2000" b="1" dirty="0" err="1"/>
              <a:t>도구격</a:t>
            </a:r>
            <a:r>
              <a:rPr lang="ko-KR" altLang="en-US" sz="2000" b="1" dirty="0"/>
              <a:t> 등</a:t>
            </a:r>
            <a:r>
              <a:rPr lang="en-US" altLang="ko-KR" sz="2000" b="1" dirty="0" smtClean="0"/>
              <a:t>)</a:t>
            </a:r>
            <a:r>
              <a:rPr lang="ko-KR" altLang="en-US" sz="2000" b="1" dirty="0" smtClean="0"/>
              <a:t>을 </a:t>
            </a:r>
            <a:r>
              <a:rPr lang="ko-KR" altLang="en-US" sz="2000" b="1" dirty="0"/>
              <a:t>하는 </a:t>
            </a:r>
            <a:r>
              <a:rPr lang="ko-KR" altLang="en-US" sz="2000" b="1" dirty="0" smtClean="0"/>
              <a:t>문장 부분을 인식하고 역할을 결정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err="1" smtClean="0"/>
              <a:t>의미역</a:t>
            </a:r>
            <a:r>
              <a:rPr lang="ko-KR" altLang="en-US" sz="2000" b="1" dirty="0" smtClean="0"/>
              <a:t> </a:t>
            </a:r>
            <a:r>
              <a:rPr lang="ko-KR" altLang="en-US" sz="2000" b="1" dirty="0" smtClean="0"/>
              <a:t>태깅말뭉치는 영어권의 </a:t>
            </a:r>
            <a:r>
              <a:rPr lang="ko-KR" altLang="en-US" sz="2000" b="1" dirty="0"/>
              <a:t>대표적인 </a:t>
            </a:r>
            <a:r>
              <a:rPr lang="ko-KR" altLang="en-US" sz="2000" b="1" dirty="0" err="1"/>
              <a:t>의미역</a:t>
            </a:r>
            <a:r>
              <a:rPr lang="ko-KR" altLang="en-US" sz="2000" b="1" dirty="0"/>
              <a:t> 말뭉치인 </a:t>
            </a:r>
            <a:r>
              <a:rPr lang="en-US" altLang="ko-KR" sz="2000" b="1" dirty="0" err="1" smtClean="0"/>
              <a:t>Propbank</a:t>
            </a:r>
            <a:r>
              <a:rPr lang="en-US" altLang="ko-KR" sz="2000" b="1" dirty="0" smtClean="0"/>
              <a:t> (</a:t>
            </a:r>
            <a:r>
              <a:rPr lang="en-US" altLang="ko-KR" sz="2000" b="1" dirty="0"/>
              <a:t>Proposition Bank) </a:t>
            </a:r>
            <a:r>
              <a:rPr lang="ko-KR" altLang="en-US" sz="2000" b="1" dirty="0" err="1"/>
              <a:t>의미역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세트</a:t>
            </a:r>
            <a:r>
              <a:rPr lang="en-US" altLang="ko-KR" sz="2000" b="1" dirty="0" smtClean="0"/>
              <a:t> </a:t>
            </a:r>
            <a:r>
              <a:rPr lang="ko-KR" altLang="en-US" sz="2000" b="1" dirty="0"/>
              <a:t>및 태깅 원칙에 기반하여 전문가가 수작업으로 </a:t>
            </a:r>
            <a:r>
              <a:rPr lang="ko-KR" altLang="en-US" sz="2000" b="1" dirty="0" smtClean="0"/>
              <a:t>구축함</a:t>
            </a:r>
            <a:endParaRPr lang="en-US" altLang="ko-KR" sz="2000" b="1" dirty="0" smtClean="0"/>
          </a:p>
          <a:p>
            <a:pPr marL="304800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121703"/>
              </p:ext>
            </p:extLst>
          </p:nvPr>
        </p:nvGraphicFramePr>
        <p:xfrm>
          <a:off x="1331640" y="3091827"/>
          <a:ext cx="6079502" cy="3281172"/>
        </p:xfrm>
        <a:graphic>
          <a:graphicData uri="http://schemas.openxmlformats.org/drawingml/2006/table">
            <a:tbl>
              <a:tblPr/>
              <a:tblGrid>
                <a:gridCol w="6079502">
                  <a:extLst>
                    <a:ext uri="{9D8B030D-6E8A-4147-A177-3AD203B41FA5}">
                      <a16:colId xmlns:a16="http://schemas.microsoft.com/office/drawing/2014/main" val="1056232430"/>
                    </a:ext>
                  </a:extLst>
                </a:gridCol>
              </a:tblGrid>
              <a:tr h="3098304">
                <a:tc>
                  <a:txBody>
                    <a:bodyPr/>
                    <a:lstStyle/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text" : "1981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년부터 매년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월에서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월 사이 스위스 </a:t>
                      </a:r>
                      <a:r>
                        <a:rPr lang="ko-KR" alt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그라우뷘덴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주에 위치하는 휴양 도시 다보스에서 열렸기 때문에 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'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다보스 포럼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'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 불리기도 한다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.",</a:t>
                      </a:r>
                      <a:endParaRPr lang="ko-KR" alt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SRL" : [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{"verb"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열리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sense" : 1,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12, "weight" : 0.150406,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"argument" : [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{"type" : "</a:t>
                      </a:r>
                      <a:r>
                        <a:rPr lang="en-US" sz="9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ARGM-TMP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4, "text"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weight" : 0.145038 },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{"type" : "</a:t>
                      </a:r>
                      <a:r>
                        <a:rPr lang="en-US" sz="9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ARGM-LOC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11, "text"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다보스에서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weight" : 0.192332 }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},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{"verb"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부르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sense" : 2,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16, "weight" : 0.154305,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"argument" : [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{"type" : "</a:t>
                      </a:r>
                      <a:r>
                        <a:rPr lang="en-US" sz="9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ARGM-CAU"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13, "text"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때문에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weight" : 0.118168 },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{"type" : "</a:t>
                      </a:r>
                      <a:r>
                        <a:rPr lang="en-US" sz="9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ARG2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15, "text"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포럼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'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으로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weight" : 0.129936 },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{"type" : "</a:t>
                      </a:r>
                      <a:r>
                        <a:rPr lang="en-US" sz="9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AUX"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"</a:t>
                      </a:r>
                      <a:r>
                        <a:rPr lang="en-US" sz="900" kern="0" spc="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word_id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" : 17, "text" : "</a:t>
                      </a:r>
                      <a:r>
                        <a:rPr lang="ko-KR" alt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한다</a:t>
                      </a:r>
                      <a:r>
                        <a:rPr lang="en-US" altLang="ko-KR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.", "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weight" : 0.214812 }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한컴바탕"/>
                        </a:rPr>
                        <a:t>	</a:t>
                      </a: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}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 } ] }</a:t>
                      </a:r>
                      <a:endParaRPr lang="en-US" sz="9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34913" marR="34913" marT="9652" marB="9652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02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029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F68AE57D-0CB2-4201-9976-844418477F0E}" type="slidenum">
              <a:rPr lang="en-US" altLang="ko-KR"/>
              <a:pPr eaLnBrk="1" hangingPunct="1"/>
              <a:t>5</a:t>
            </a:fld>
            <a:endParaRPr lang="en-US" altLang="ko-KR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58674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dirty="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1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기술의 </a:t>
            </a:r>
            <a:r>
              <a:rPr lang="ko-KR" altLang="en-US" sz="2600" b="0" dirty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개요 </a:t>
            </a:r>
            <a:r>
              <a:rPr lang="en-US" altLang="ko-KR" sz="2600" b="0" dirty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(3/3</a:t>
            </a:r>
            <a:r>
              <a:rPr lang="en-US" altLang="ko-KR" sz="2600" b="0" dirty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ko-KR" altLang="en-US" sz="2600" b="0" dirty="0" smtClean="0">
              <a:solidFill>
                <a:srgbClr val="4D4D4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1033463"/>
            <a:ext cx="8501062" cy="2107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err="1" smtClean="0">
                <a:solidFill>
                  <a:srgbClr val="CC0066"/>
                </a:solidFill>
              </a:rPr>
              <a:t>무형대용어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태깅말뭉치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err="1" smtClean="0"/>
              <a:t>무형대용어</a:t>
            </a:r>
            <a:r>
              <a:rPr lang="ko-KR" altLang="en-US" sz="2000" b="1" dirty="0" smtClean="0"/>
              <a:t> 복원</a:t>
            </a:r>
            <a:r>
              <a:rPr lang="en-US" altLang="ko-KR" sz="2000" b="1" dirty="0" smtClean="0"/>
              <a:t>: </a:t>
            </a:r>
            <a:r>
              <a:rPr lang="ko-KR" altLang="en-US" sz="2000" b="1" dirty="0"/>
              <a:t>한국어에서 일반적으로 생략하는 문장 성분 중에서 </a:t>
            </a:r>
            <a:r>
              <a:rPr lang="ko-KR" altLang="en-US" sz="2000" b="1" dirty="0" err="1"/>
              <a:t>필수격에</a:t>
            </a:r>
            <a:r>
              <a:rPr lang="ko-KR" altLang="en-US" sz="2000" b="1" dirty="0"/>
              <a:t> 해당하는 주어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목적어가 생략될 경우 이를 </a:t>
            </a:r>
            <a:r>
              <a:rPr lang="ko-KR" altLang="en-US" sz="2000" b="1" dirty="0" smtClean="0"/>
              <a:t>복원하는 기술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err="1" smtClean="0"/>
              <a:t>무형대용어</a:t>
            </a:r>
            <a:r>
              <a:rPr lang="en-US" altLang="ko-KR" sz="2000" b="1" dirty="0" smtClean="0"/>
              <a:t> </a:t>
            </a:r>
            <a:r>
              <a:rPr lang="ko-KR" altLang="en-US" sz="2000" b="1" dirty="0" smtClean="0"/>
              <a:t>태깅말뭉치는 </a:t>
            </a:r>
            <a:r>
              <a:rPr lang="ko-KR" altLang="en-US" sz="2000" b="1" dirty="0"/>
              <a:t>일반 텍스트 파일로 구축되어 있으며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복원되어야 할 대상 </a:t>
            </a:r>
            <a:r>
              <a:rPr lang="ko-KR" altLang="en-US" sz="2000" b="1" dirty="0" err="1"/>
              <a:t>선행어와</a:t>
            </a:r>
            <a:r>
              <a:rPr lang="ko-KR" altLang="en-US" sz="2000" b="1" dirty="0"/>
              <a:t> 복원해야 할 격이 </a:t>
            </a:r>
            <a:r>
              <a:rPr lang="ko-KR" altLang="en-US" sz="2000" b="1" dirty="0" err="1"/>
              <a:t>태깅되어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있음</a:t>
            </a:r>
            <a:endParaRPr lang="en-US" altLang="ko-KR" sz="2000" b="1" dirty="0" smtClean="0"/>
          </a:p>
          <a:p>
            <a:pPr marL="304800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3720531"/>
              </p:ext>
            </p:extLst>
          </p:nvPr>
        </p:nvGraphicFramePr>
        <p:xfrm>
          <a:off x="826120" y="3212976"/>
          <a:ext cx="7795592" cy="1400596"/>
        </p:xfrm>
        <a:graphic>
          <a:graphicData uri="http://schemas.openxmlformats.org/drawingml/2006/table">
            <a:tbl>
              <a:tblPr/>
              <a:tblGrid>
                <a:gridCol w="7795592">
                  <a:extLst>
                    <a:ext uri="{9D8B030D-6E8A-4147-A177-3AD203B41FA5}">
                      <a16:colId xmlns:a16="http://schemas.microsoft.com/office/drawing/2014/main" val="4027867010"/>
                    </a:ext>
                  </a:extLst>
                </a:gridCol>
              </a:tblGrid>
              <a:tr h="1400596">
                <a:tc>
                  <a:txBody>
                    <a:bodyPr/>
                    <a:lstStyle/>
                    <a:p>
                      <a:pPr marL="834390" marR="0" indent="-83439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!TI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&lt;+1&gt;</a:t>
                      </a:r>
                      <a:r>
                        <a:rPr lang="ko-KR" altLang="en-US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두리안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&lt;-1&gt;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과일 중의 왕자라는 별명을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[2/</a:t>
                      </a:r>
                      <a:r>
                        <a:rPr lang="en-US" altLang="ko-KR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bms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지닌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[2/</a:t>
                      </a:r>
                      <a:r>
                        <a:rPr lang="en-US" altLang="ko-KR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bs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크고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[2/</a:t>
                      </a:r>
                      <a:r>
                        <a:rPr lang="en-US" altLang="ko-KR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bms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맛있는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&lt;+2&gt;</a:t>
                      </a:r>
                      <a:r>
                        <a:rPr lang="ko-KR" altLang="en-US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열매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&lt;-2&gt;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를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[1/s]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생산하지만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양파 썩은 냄새가 나므로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[1/</a:t>
                      </a:r>
                      <a:r>
                        <a:rPr lang="en-US" altLang="ko-KR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mo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][3/</a:t>
                      </a:r>
                      <a:r>
                        <a:rPr lang="en-US" altLang="ko-KR" sz="1400" kern="0" spc="0" dirty="0" err="1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bms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]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싫어하는 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&lt;+3&gt;</a:t>
                      </a:r>
                      <a:r>
                        <a:rPr lang="ko-KR" altLang="en-US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사람</a:t>
                      </a:r>
                      <a:r>
                        <a:rPr lang="en-US" altLang="ko-KR" sz="1400" kern="0" spc="0" dirty="0">
                          <a:solidFill>
                            <a:srgbClr val="FF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&lt;-3&gt;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도 있다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.</a:t>
                      </a:r>
                      <a:endParaRPr lang="ko-KR" altLang="en-US" sz="1400" kern="0" spc="0" dirty="0">
                        <a:solidFill>
                          <a:srgbClr val="000000"/>
                        </a:solidFill>
                        <a:effectLst/>
                        <a:latin typeface="한컴바탕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663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4027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7764E211-9246-4BA1-BE2F-858F8DCB8C3B}" type="slidenum">
              <a:rPr lang="en-US" altLang="ko-KR"/>
              <a:pPr eaLnBrk="1" hangingPunct="1"/>
              <a:t>6</a:t>
            </a:fld>
            <a:endParaRPr lang="en-US" altLang="ko-KR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기술이전 내용 및 범위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928688"/>
            <a:ext cx="8501062" cy="5380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20000"/>
          </a:bodyPr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en-US" altLang="ko-KR" sz="2800" b="1" dirty="0">
                <a:solidFill>
                  <a:srgbClr val="CC0066"/>
                </a:solidFill>
              </a:rPr>
              <a:t> </a:t>
            </a:r>
            <a:r>
              <a:rPr lang="ko-KR" altLang="en-US" sz="2800" b="1" dirty="0">
                <a:solidFill>
                  <a:srgbClr val="CC0066"/>
                </a:solidFill>
              </a:rPr>
              <a:t>기술이전 내용 및 범위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기술이전 내용</a:t>
            </a:r>
            <a:endParaRPr lang="en-US" altLang="ko-KR" sz="2000" b="1" dirty="0" smtClean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개체명 </a:t>
            </a:r>
            <a:r>
              <a:rPr lang="ko-KR" altLang="en-US" dirty="0" err="1" smtClean="0"/>
              <a:t>태깅말뭉치</a:t>
            </a:r>
            <a:endParaRPr lang="en-US" altLang="ko-KR" dirty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dirty="0" smtClean="0"/>
              <a:t>183</a:t>
            </a:r>
            <a:r>
              <a:rPr lang="ko-KR" altLang="en-US" dirty="0" smtClean="0"/>
              <a:t>개 </a:t>
            </a:r>
            <a:r>
              <a:rPr lang="ko-KR" altLang="en-US" dirty="0" err="1"/>
              <a:t>세분류</a:t>
            </a:r>
            <a:r>
              <a:rPr lang="ko-KR" altLang="en-US" dirty="0"/>
              <a:t> 개체명 분류체계를 기반으로 수작업으로 개체명 정답이 </a:t>
            </a:r>
            <a:r>
              <a:rPr lang="ko-KR" altLang="en-US" dirty="0" err="1"/>
              <a:t>태깅된</a:t>
            </a:r>
            <a:r>
              <a:rPr lang="ko-KR" altLang="en-US" dirty="0"/>
              <a:t> </a:t>
            </a:r>
            <a:r>
              <a:rPr lang="ko-KR" altLang="en-US" dirty="0" err="1" smtClean="0"/>
              <a:t>태깅말뭉치</a:t>
            </a:r>
            <a:endParaRPr lang="ko-KR" altLang="en-US" dirty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 smtClean="0"/>
              <a:t>의미역</a:t>
            </a:r>
            <a:r>
              <a:rPr lang="ko-KR" altLang="en-US" dirty="0" smtClean="0"/>
              <a:t> </a:t>
            </a:r>
            <a:r>
              <a:rPr lang="ko-KR" altLang="en-US" dirty="0" err="1"/>
              <a:t>태깅말뭉치</a:t>
            </a:r>
            <a:endParaRPr lang="en-US" altLang="ko-KR" dirty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/>
              <a:t>태깅 문서는 </a:t>
            </a:r>
            <a:r>
              <a:rPr lang="en-US" altLang="ko-KR" dirty="0"/>
              <a:t>UTF-8 </a:t>
            </a:r>
            <a:r>
              <a:rPr lang="ko-KR" altLang="en-US" dirty="0" err="1"/>
              <a:t>인코딩</a:t>
            </a:r>
            <a:r>
              <a:rPr lang="ko-KR" altLang="en-US" dirty="0"/>
              <a:t> 기반 </a:t>
            </a:r>
            <a:r>
              <a:rPr lang="en-US" altLang="ko-KR" dirty="0"/>
              <a:t>JSON </a:t>
            </a:r>
            <a:r>
              <a:rPr lang="ko-KR" altLang="en-US" dirty="0"/>
              <a:t>파일로 구축되어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용언의 </a:t>
            </a:r>
            <a:r>
              <a:rPr lang="ko-KR" altLang="en-US" dirty="0" err="1"/>
              <a:t>의미번호</a:t>
            </a:r>
            <a:r>
              <a:rPr lang="en-US" altLang="ko-KR" dirty="0"/>
              <a:t>, </a:t>
            </a:r>
            <a:r>
              <a:rPr lang="ko-KR" altLang="en-US" dirty="0"/>
              <a:t>용언의 </a:t>
            </a:r>
            <a:r>
              <a:rPr lang="en-US" altLang="ko-KR" dirty="0"/>
              <a:t>argument</a:t>
            </a:r>
            <a:r>
              <a:rPr lang="ko-KR" altLang="en-US" dirty="0"/>
              <a:t>들에 대한 </a:t>
            </a:r>
            <a:r>
              <a:rPr lang="ko-KR" altLang="en-US" dirty="0" err="1"/>
              <a:t>의미역이</a:t>
            </a:r>
            <a:r>
              <a:rPr lang="ko-KR" altLang="en-US" dirty="0"/>
              <a:t> </a:t>
            </a:r>
            <a:r>
              <a:rPr lang="ko-KR" altLang="en-US" dirty="0" err="1"/>
              <a:t>태깅되어</a:t>
            </a:r>
            <a:r>
              <a:rPr lang="ko-KR" altLang="en-US" dirty="0"/>
              <a:t>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 smtClean="0"/>
              <a:t>무형대용어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태깅말뭉치</a:t>
            </a:r>
            <a:endParaRPr lang="en-US" altLang="ko-KR" dirty="0" smtClean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태깅 </a:t>
            </a:r>
            <a:r>
              <a:rPr lang="ko-KR" altLang="en-US" dirty="0"/>
              <a:t>문서는 일반 텍스트 파일로 구축되어 있으며</a:t>
            </a:r>
            <a:r>
              <a:rPr lang="en-US" altLang="ko-KR" dirty="0"/>
              <a:t>, </a:t>
            </a:r>
            <a:r>
              <a:rPr lang="ko-KR" altLang="en-US" dirty="0"/>
              <a:t>복원되어야 할 대상 </a:t>
            </a:r>
            <a:r>
              <a:rPr lang="ko-KR" altLang="en-US" dirty="0" err="1"/>
              <a:t>선행어와</a:t>
            </a:r>
            <a:r>
              <a:rPr lang="ko-KR" altLang="en-US" dirty="0"/>
              <a:t> 복원해야 할 격이 </a:t>
            </a:r>
            <a:r>
              <a:rPr lang="ko-KR" altLang="en-US" dirty="0" err="1"/>
              <a:t>태깅되어</a:t>
            </a:r>
            <a:r>
              <a:rPr lang="ko-KR" altLang="en-US" dirty="0"/>
              <a:t> </a:t>
            </a:r>
            <a:r>
              <a:rPr lang="ko-KR" altLang="en-US" dirty="0" smtClean="0"/>
              <a:t>있음</a:t>
            </a:r>
            <a:endParaRPr lang="en-US" altLang="ko-KR" dirty="0" smtClean="0"/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기술이전 범위</a:t>
            </a:r>
            <a:endParaRPr lang="en-US" altLang="ko-KR" sz="2000" b="1" dirty="0" smtClean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/>
              <a:t>개체명 </a:t>
            </a:r>
            <a:r>
              <a:rPr lang="ko-KR" altLang="en-US" dirty="0" err="1"/>
              <a:t>태깅말뭉치</a:t>
            </a:r>
            <a:endParaRPr lang="ko-KR" altLang="en-US" dirty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세부분류</a:t>
            </a:r>
            <a:r>
              <a:rPr lang="ko-KR" altLang="en-US" dirty="0"/>
              <a:t> 개체명 </a:t>
            </a:r>
            <a:r>
              <a:rPr lang="ko-KR" altLang="en-US" dirty="0" err="1"/>
              <a:t>태깅말뭉치</a:t>
            </a:r>
            <a:r>
              <a:rPr lang="ko-KR" altLang="en-US" dirty="0"/>
              <a:t> 구축 매뉴얼</a:t>
            </a:r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세부분류</a:t>
            </a:r>
            <a:r>
              <a:rPr lang="ko-KR" altLang="en-US" dirty="0"/>
              <a:t> 개체명 </a:t>
            </a:r>
            <a:r>
              <a:rPr lang="ko-KR" altLang="en-US" dirty="0" err="1"/>
              <a:t>태깅말뭉치</a:t>
            </a:r>
            <a:r>
              <a:rPr lang="ko-KR" altLang="en-US" dirty="0"/>
              <a:t> </a:t>
            </a:r>
            <a:r>
              <a:rPr lang="en-US" altLang="ko-KR" dirty="0"/>
              <a:t>DB: 30,000</a:t>
            </a:r>
            <a:r>
              <a:rPr lang="ko-KR" altLang="en-US" dirty="0"/>
              <a:t>개 문서</a:t>
            </a: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의미역인식</a:t>
            </a:r>
            <a:r>
              <a:rPr lang="ko-KR" altLang="en-US" dirty="0"/>
              <a:t> </a:t>
            </a:r>
            <a:r>
              <a:rPr lang="ko-KR" altLang="en-US" dirty="0" err="1"/>
              <a:t>태깅말뭉치</a:t>
            </a:r>
            <a:endParaRPr lang="ko-KR" altLang="en-US" dirty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의미역인식</a:t>
            </a:r>
            <a:r>
              <a:rPr lang="ko-KR" altLang="en-US" dirty="0"/>
              <a:t> </a:t>
            </a:r>
            <a:r>
              <a:rPr lang="ko-KR" altLang="en-US" dirty="0" err="1"/>
              <a:t>태깅말뭉치</a:t>
            </a:r>
            <a:r>
              <a:rPr lang="ko-KR" altLang="en-US" dirty="0"/>
              <a:t> 구축 매뉴얼</a:t>
            </a:r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의미역인식</a:t>
            </a:r>
            <a:r>
              <a:rPr lang="ko-KR" altLang="en-US" dirty="0"/>
              <a:t> </a:t>
            </a:r>
            <a:r>
              <a:rPr lang="ko-KR" altLang="en-US" dirty="0" err="1"/>
              <a:t>태깅말뭉치</a:t>
            </a:r>
            <a:r>
              <a:rPr lang="ko-KR" altLang="en-US" dirty="0"/>
              <a:t> </a:t>
            </a:r>
            <a:r>
              <a:rPr lang="en-US" altLang="ko-KR" dirty="0"/>
              <a:t>DB: 7,000</a:t>
            </a:r>
            <a:r>
              <a:rPr lang="ko-KR" altLang="en-US" dirty="0"/>
              <a:t>개 문장</a:t>
            </a: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무형대용어</a:t>
            </a:r>
            <a:r>
              <a:rPr lang="ko-KR" altLang="en-US" dirty="0"/>
              <a:t> 복원 </a:t>
            </a:r>
            <a:r>
              <a:rPr lang="ko-KR" altLang="en-US" dirty="0" err="1"/>
              <a:t>태깅말뭉치</a:t>
            </a:r>
            <a:endParaRPr lang="ko-KR" altLang="en-US" dirty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무형대용어</a:t>
            </a:r>
            <a:r>
              <a:rPr lang="ko-KR" altLang="en-US" dirty="0"/>
              <a:t> 복원 </a:t>
            </a:r>
            <a:r>
              <a:rPr lang="ko-KR" altLang="en-US" dirty="0" err="1"/>
              <a:t>태깅말뭉치</a:t>
            </a:r>
            <a:r>
              <a:rPr lang="ko-KR" altLang="en-US" dirty="0"/>
              <a:t> 구축 매뉴얼</a:t>
            </a:r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한국어 </a:t>
            </a:r>
            <a:r>
              <a:rPr lang="ko-KR" altLang="en-US" dirty="0" err="1"/>
              <a:t>무형대용어</a:t>
            </a:r>
            <a:r>
              <a:rPr lang="ko-KR" altLang="en-US" dirty="0"/>
              <a:t> 복원 </a:t>
            </a:r>
            <a:r>
              <a:rPr lang="ko-KR" altLang="en-US" dirty="0" err="1"/>
              <a:t>태깅말뭉치</a:t>
            </a:r>
            <a:r>
              <a:rPr lang="ko-KR" altLang="en-US" dirty="0"/>
              <a:t> </a:t>
            </a:r>
            <a:r>
              <a:rPr lang="en-US" altLang="ko-KR" dirty="0"/>
              <a:t>DB: 1,700</a:t>
            </a:r>
            <a:r>
              <a:rPr lang="ko-KR" altLang="en-US" dirty="0"/>
              <a:t>개 문서</a:t>
            </a:r>
            <a:endParaRPr lang="ko-KR" altLang="en-US" dirty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ko-KR" altLang="en-US" dirty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</p:spTree>
    <p:extLst>
      <p:ext uri="{BB962C8B-B14F-4D97-AF65-F5344CB8AC3E}">
        <p14:creationId xmlns:p14="http://schemas.microsoft.com/office/powerpoint/2010/main" val="255474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10634808-F98E-48E0-AC07-3220186751A6}" type="slidenum">
              <a:rPr lang="en-US" altLang="ko-KR"/>
              <a:pPr eaLnBrk="1" hangingPunct="1"/>
              <a:t>7</a:t>
            </a:fld>
            <a:endParaRPr lang="en-US" altLang="ko-KR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2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기술이전 내용 및 범위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928688"/>
            <a:ext cx="8501062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>
                <a:solidFill>
                  <a:srgbClr val="CC0066"/>
                </a:solidFill>
              </a:rPr>
              <a:t> 기술 개발 현황</a:t>
            </a:r>
            <a:endParaRPr lang="en-US" altLang="ko-KR" sz="1100" b="1" dirty="0">
              <a:solidFill>
                <a:srgbClr val="CC0066"/>
              </a:solidFill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sz="2000" b="1" dirty="0"/>
              <a:t> </a:t>
            </a:r>
            <a:r>
              <a:rPr lang="ko-KR" altLang="en-US" sz="2000" b="1" dirty="0"/>
              <a:t>기술성숙도</a:t>
            </a:r>
            <a:r>
              <a:rPr lang="en-US" altLang="ko-KR" sz="2000" dirty="0"/>
              <a:t>(</a:t>
            </a:r>
            <a:r>
              <a:rPr lang="en-US" altLang="ko-KR" sz="2000" spc="-100" dirty="0"/>
              <a:t>TRL : Technology Readiness Level</a:t>
            </a:r>
            <a:r>
              <a:rPr lang="en-US" altLang="ko-KR" sz="2000" dirty="0"/>
              <a:t>)</a:t>
            </a:r>
            <a:r>
              <a:rPr lang="ko-KR" altLang="en-US" sz="2000" b="1" dirty="0"/>
              <a:t> 단계 </a:t>
            </a:r>
            <a:r>
              <a:rPr lang="en-US" altLang="ko-KR" sz="2000" b="1" dirty="0"/>
              <a:t>:  ( </a:t>
            </a:r>
            <a:r>
              <a:rPr lang="en-US" altLang="ko-KR" sz="2000" b="1" dirty="0" smtClean="0"/>
              <a:t>7 </a:t>
            </a:r>
            <a:r>
              <a:rPr lang="en-US" altLang="ko-KR" sz="2000" b="1" dirty="0"/>
              <a:t>)</a:t>
            </a:r>
            <a:r>
              <a:rPr lang="ko-KR" altLang="en-US" sz="2000" b="1" dirty="0"/>
              <a:t>단계</a:t>
            </a:r>
            <a:endParaRPr lang="en-US" altLang="ko-KR" sz="2000" b="1" dirty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844675"/>
            <a:ext cx="857250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E474EA15-3025-4ADB-A4F9-1F925AD45458}" type="slidenum">
              <a:rPr lang="en-US" altLang="ko-KR"/>
              <a:pPr eaLnBrk="1" hangingPunct="1"/>
              <a:t>8</a:t>
            </a:fld>
            <a:endParaRPr lang="en-US" altLang="ko-KR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3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경쟁기술과 비교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57188" y="1071564"/>
            <a:ext cx="8501062" cy="530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342900" indent="-342900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en-US" altLang="ko-KR" sz="2800" b="1" dirty="0">
                <a:solidFill>
                  <a:srgbClr val="CC0066"/>
                </a:solidFill>
              </a:rPr>
              <a:t> 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기술</a:t>
            </a:r>
            <a:r>
              <a:rPr lang="en-US" altLang="ko-KR" sz="2800" b="1" dirty="0" smtClean="0">
                <a:solidFill>
                  <a:srgbClr val="CC0066"/>
                </a:solidFill>
              </a:rPr>
              <a:t>/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시장 동향</a:t>
            </a:r>
            <a:endParaRPr lang="en-US" altLang="ko-KR" sz="2800" b="1" dirty="0">
              <a:solidFill>
                <a:srgbClr val="CC0066"/>
              </a:solidFill>
            </a:endParaRP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/>
              <a:t>경쟁기관</a:t>
            </a:r>
            <a:r>
              <a:rPr lang="en-US" altLang="ko-KR" sz="2000" b="1" dirty="0"/>
              <a:t>: </a:t>
            </a:r>
            <a:r>
              <a:rPr lang="ko-KR" altLang="en-US" sz="2000" b="1" dirty="0"/>
              <a:t>국내</a:t>
            </a:r>
            <a:r>
              <a:rPr lang="en-US" altLang="ko-KR" sz="2000" b="1" dirty="0"/>
              <a:t>/</a:t>
            </a:r>
            <a:r>
              <a:rPr lang="ko-KR" altLang="en-US" sz="2000" b="1" dirty="0" smtClean="0"/>
              <a:t>국외 </a:t>
            </a:r>
            <a:r>
              <a:rPr lang="en-US" altLang="ko-KR" sz="2000" b="1" dirty="0" smtClean="0"/>
              <a:t>IT </a:t>
            </a:r>
            <a:r>
              <a:rPr lang="ko-KR" altLang="en-US" sz="2000" b="1" dirty="0" smtClean="0"/>
              <a:t>기업</a:t>
            </a:r>
            <a:endParaRPr lang="en-US" altLang="ko-KR" sz="2000" b="1" dirty="0"/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국내</a:t>
            </a:r>
            <a:r>
              <a:rPr lang="en-US" altLang="ko-KR" sz="2000" b="1" dirty="0" smtClean="0"/>
              <a:t>/</a:t>
            </a:r>
            <a:r>
              <a:rPr lang="ko-KR" altLang="en-US" sz="2000" b="1" dirty="0" smtClean="0"/>
              <a:t>국외 기술동향</a:t>
            </a:r>
            <a:endParaRPr lang="en-US" altLang="ko-KR" sz="2000" b="1" dirty="0" smtClean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b="1" dirty="0" smtClean="0">
                <a:solidFill>
                  <a:srgbClr val="FF0000"/>
                </a:solidFill>
              </a:rPr>
              <a:t>미국</a:t>
            </a:r>
            <a:r>
              <a:rPr lang="ko-KR" altLang="en-US" dirty="0" smtClean="0"/>
              <a:t>은 정부 주도하에 대규모 장기 프로젝트가 진행 중이며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3333CC"/>
                </a:solidFill>
              </a:rPr>
              <a:t>인공지능 분야</a:t>
            </a:r>
            <a:r>
              <a:rPr lang="ko-KR" altLang="en-US" dirty="0" smtClean="0"/>
              <a:t>의 </a:t>
            </a:r>
            <a:r>
              <a:rPr lang="en-US" altLang="ko-KR" dirty="0" smtClean="0">
                <a:solidFill>
                  <a:srgbClr val="3333CC"/>
                </a:solidFill>
              </a:rPr>
              <a:t>PAL(Personal Assistant that Learns) </a:t>
            </a:r>
            <a:r>
              <a:rPr lang="ko-KR" altLang="en-US" dirty="0" smtClean="0">
                <a:solidFill>
                  <a:srgbClr val="3333CC"/>
                </a:solidFill>
              </a:rPr>
              <a:t>프로젝트</a:t>
            </a:r>
            <a:r>
              <a:rPr lang="ko-KR" altLang="en-US" dirty="0" smtClean="0"/>
              <a:t>와 심층 질의응답 시스템을 연구하는 </a:t>
            </a:r>
            <a:r>
              <a:rPr lang="en-US" altLang="ko-KR" dirty="0" smtClean="0">
                <a:solidFill>
                  <a:srgbClr val="3333CC"/>
                </a:solidFill>
              </a:rPr>
              <a:t>AQUAINT(Advanced Question Answering for Intelligence) </a:t>
            </a:r>
            <a:r>
              <a:rPr lang="ko-KR" altLang="en-US" dirty="0" smtClean="0">
                <a:solidFill>
                  <a:srgbClr val="3333CC"/>
                </a:solidFill>
              </a:rPr>
              <a:t>프로젝트</a:t>
            </a:r>
            <a:r>
              <a:rPr lang="ko-KR" altLang="en-US" dirty="0" smtClean="0"/>
              <a:t>가 진행 중이다</a:t>
            </a:r>
            <a:r>
              <a:rPr lang="en-US" altLang="ko-KR" dirty="0" smtClean="0"/>
              <a:t>.</a:t>
            </a: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b="1" dirty="0" smtClean="0">
                <a:solidFill>
                  <a:srgbClr val="FF0000"/>
                </a:solidFill>
              </a:rPr>
              <a:t>일본</a:t>
            </a:r>
            <a:r>
              <a:rPr lang="ko-KR" altLang="en-US" dirty="0" smtClean="0"/>
              <a:t>은 </a:t>
            </a:r>
            <a:r>
              <a:rPr lang="en-US" altLang="ko-KR" dirty="0" smtClean="0"/>
              <a:t>2011</a:t>
            </a:r>
            <a:r>
              <a:rPr lang="ko-KR" altLang="en-US" dirty="0" smtClean="0"/>
              <a:t>년부터 </a:t>
            </a:r>
            <a:r>
              <a:rPr lang="en-US" altLang="ko-KR" dirty="0" err="1" smtClean="0"/>
              <a:t>Fusitsu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연구소와 </a:t>
            </a:r>
            <a:r>
              <a:rPr lang="en-US" altLang="ko-KR" dirty="0" smtClean="0"/>
              <a:t>NII(National Institute for Informatics)</a:t>
            </a:r>
            <a:r>
              <a:rPr lang="ko-KR" altLang="en-US" dirty="0" smtClean="0"/>
              <a:t>가 공동으로 </a:t>
            </a:r>
            <a:r>
              <a:rPr lang="en-US" altLang="ko-KR" dirty="0" smtClean="0"/>
              <a:t>2021</a:t>
            </a:r>
            <a:r>
              <a:rPr lang="ko-KR" altLang="en-US" dirty="0" smtClean="0"/>
              <a:t>년 동경대학교 입시 합격이 가능한 수준의 인공지능 시스템 개발을 위한 </a:t>
            </a:r>
            <a:r>
              <a:rPr lang="en-US" altLang="ko-KR" dirty="0" err="1" smtClean="0">
                <a:solidFill>
                  <a:srgbClr val="3333CC"/>
                </a:solidFill>
              </a:rPr>
              <a:t>Todai</a:t>
            </a:r>
            <a:r>
              <a:rPr lang="en-US" altLang="ko-KR" dirty="0" smtClean="0">
                <a:solidFill>
                  <a:srgbClr val="3333CC"/>
                </a:solidFill>
              </a:rPr>
              <a:t> </a:t>
            </a:r>
            <a:r>
              <a:rPr lang="ko-KR" altLang="en-US" dirty="0" smtClean="0">
                <a:solidFill>
                  <a:srgbClr val="3333CC"/>
                </a:solidFill>
              </a:rPr>
              <a:t>프로젝트</a:t>
            </a:r>
            <a:r>
              <a:rPr lang="ko-KR" altLang="en-US" dirty="0" smtClean="0"/>
              <a:t>를 진행 중이다</a:t>
            </a:r>
            <a:r>
              <a:rPr lang="en-US" altLang="ko-KR" dirty="0" smtClean="0"/>
              <a:t>.</a:t>
            </a:r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b="1" dirty="0" smtClean="0">
                <a:solidFill>
                  <a:srgbClr val="FF0000"/>
                </a:solidFill>
              </a:rPr>
              <a:t>한국</a:t>
            </a:r>
            <a:r>
              <a:rPr lang="ko-KR" altLang="en-US" dirty="0" smtClean="0"/>
              <a:t>은 미래창조과학부에서 인간의 지식증강서비스를 위해 빅데이터로부터 스스로 학습하여 지식을 축적하고 문제를 해결하는 </a:t>
            </a:r>
            <a:r>
              <a:rPr lang="ko-KR" altLang="en-US" dirty="0" err="1" smtClean="0">
                <a:solidFill>
                  <a:srgbClr val="3333CC"/>
                </a:solidFill>
              </a:rPr>
              <a:t>엑소브레인</a:t>
            </a:r>
            <a:r>
              <a:rPr lang="ko-KR" altLang="en-US" dirty="0" smtClean="0">
                <a:solidFill>
                  <a:srgbClr val="3333CC"/>
                </a:solidFill>
              </a:rPr>
              <a:t> </a:t>
            </a:r>
            <a:r>
              <a:rPr lang="en-US" altLang="ko-KR" dirty="0" smtClean="0">
                <a:solidFill>
                  <a:srgbClr val="3333CC"/>
                </a:solidFill>
              </a:rPr>
              <a:t>SW </a:t>
            </a:r>
            <a:r>
              <a:rPr lang="ko-KR" altLang="en-US" dirty="0" smtClean="0">
                <a:solidFill>
                  <a:srgbClr val="3333CC"/>
                </a:solidFill>
              </a:rPr>
              <a:t>기술개발 과제</a:t>
            </a:r>
            <a:r>
              <a:rPr lang="ko-KR" altLang="en-US" dirty="0" smtClean="0"/>
              <a:t>를 </a:t>
            </a:r>
            <a:r>
              <a:rPr lang="en-US" altLang="ko-KR" dirty="0" smtClean="0"/>
              <a:t>2013</a:t>
            </a:r>
            <a:r>
              <a:rPr lang="ko-KR" altLang="en-US" dirty="0" smtClean="0"/>
              <a:t>년부터 진행 중이다</a:t>
            </a:r>
            <a:r>
              <a:rPr lang="en-US" altLang="ko-KR" dirty="0" smtClean="0"/>
              <a:t>.</a:t>
            </a:r>
          </a:p>
          <a:p>
            <a:pPr marL="762000" lvl="1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기존 </a:t>
            </a:r>
            <a:r>
              <a:rPr lang="ko-KR" altLang="en-US" sz="2000" b="1" dirty="0" smtClean="0"/>
              <a:t>경쟁기술 대비 개량된 부분</a:t>
            </a:r>
            <a:endParaRPr lang="en-US" altLang="ko-KR" sz="2000" b="1" dirty="0" smtClean="0"/>
          </a:p>
          <a:p>
            <a:pPr marL="1219200" lvl="2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smtClean="0"/>
              <a:t>사업적 측면</a:t>
            </a:r>
            <a:endParaRPr lang="en-US" altLang="ko-KR" dirty="0" smtClean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en-US" altLang="ko-KR" dirty="0" smtClean="0">
                <a:solidFill>
                  <a:srgbClr val="FF0000"/>
                </a:solidFill>
              </a:rPr>
              <a:t>183</a:t>
            </a:r>
            <a:r>
              <a:rPr lang="ko-KR" altLang="en-US" dirty="0" smtClean="0">
                <a:solidFill>
                  <a:srgbClr val="FF0000"/>
                </a:solidFill>
              </a:rPr>
              <a:t>개 </a:t>
            </a:r>
            <a:r>
              <a:rPr lang="ko-KR" altLang="en-US" dirty="0" err="1">
                <a:solidFill>
                  <a:srgbClr val="FF0000"/>
                </a:solidFill>
              </a:rPr>
              <a:t>세분류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인식</a:t>
            </a:r>
            <a:r>
              <a:rPr lang="ko-KR" altLang="en-US" dirty="0" smtClean="0"/>
              <a:t>이 가능한 개체명인식기 개발</a:t>
            </a:r>
            <a:endParaRPr lang="en-US" altLang="ko-KR" dirty="0" smtClean="0"/>
          </a:p>
          <a:p>
            <a:pPr marL="1676400" lvl="3" indent="-285750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dirty="0" err="1" smtClean="0">
                <a:solidFill>
                  <a:srgbClr val="FF0000"/>
                </a:solidFill>
              </a:rPr>
              <a:t>머신러닝</a:t>
            </a:r>
            <a:r>
              <a:rPr lang="ko-KR" altLang="en-US" dirty="0" smtClean="0">
                <a:solidFill>
                  <a:srgbClr val="FF0000"/>
                </a:solidFill>
              </a:rPr>
              <a:t> 기반 </a:t>
            </a:r>
            <a:r>
              <a:rPr lang="ko-KR" altLang="en-US" dirty="0" err="1" smtClean="0"/>
              <a:t>의미역</a:t>
            </a:r>
            <a:r>
              <a:rPr lang="ko-KR" altLang="en-US" dirty="0" smtClean="0"/>
              <a:t> </a:t>
            </a:r>
            <a:r>
              <a:rPr lang="ko-KR" altLang="en-US" dirty="0"/>
              <a:t>인식 </a:t>
            </a:r>
            <a:r>
              <a:rPr lang="ko-KR" altLang="en-US" dirty="0" smtClean="0"/>
              <a:t>및 </a:t>
            </a:r>
            <a:r>
              <a:rPr lang="ko-KR" altLang="en-US" dirty="0" err="1" smtClean="0"/>
              <a:t>무형대용어</a:t>
            </a:r>
            <a:r>
              <a:rPr lang="ko-KR" altLang="en-US" dirty="0" smtClean="0"/>
              <a:t> 복원 기술 개발</a:t>
            </a:r>
            <a:endParaRPr lang="en-US" altLang="ko-KR" dirty="0" smtClean="0"/>
          </a:p>
        </p:txBody>
      </p:sp>
      <p:sp>
        <p:nvSpPr>
          <p:cNvPr id="8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01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/>
            <a:fld id="{3B724DAB-2F19-496A-AE97-C9FB6F87E39F}" type="slidenum">
              <a:rPr lang="en-US" altLang="ko-KR"/>
              <a:pPr eaLnBrk="1" hangingPunct="1"/>
              <a:t>9</a:t>
            </a:fld>
            <a:endParaRPr lang="en-US" altLang="ko-KR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58763"/>
            <a:ext cx="7162800" cy="519112"/>
          </a:xfrm>
          <a:noFill/>
        </p:spPr>
        <p:txBody>
          <a:bodyPr/>
          <a:lstStyle/>
          <a:p>
            <a:pPr eaLnBrk="1" hangingPunct="1"/>
            <a:r>
              <a:rPr lang="en-US" altLang="ko-KR" sz="2800" smtClean="0">
                <a:solidFill>
                  <a:srgbClr val="4D4D4D"/>
                </a:solidFill>
                <a:latin typeface="HY견명조" panose="02030600000101010101" pitchFamily="18" charset="-127"/>
                <a:ea typeface="HY견명조" panose="02030600000101010101" pitchFamily="18" charset="-127"/>
              </a:rPr>
              <a:t>4</a:t>
            </a:r>
            <a:r>
              <a:rPr lang="en-US" altLang="ko-KR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ko-KR" altLang="en-US" sz="2600" b="0" smtClean="0">
                <a:solidFill>
                  <a:srgbClr val="4D4D4D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기술의 사업성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85750" y="1071563"/>
            <a:ext cx="85725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  <a:buClr>
                <a:srgbClr val="CC0066"/>
              </a:buClr>
              <a:buFont typeface="굴림체" pitchFamily="49" charset="-127"/>
              <a:buChar char="▣"/>
              <a:defRPr/>
            </a:pPr>
            <a:r>
              <a:rPr lang="ko-KR" altLang="en-US" sz="2800" b="1" dirty="0" smtClean="0">
                <a:solidFill>
                  <a:srgbClr val="CC0066"/>
                </a:solidFill>
              </a:rPr>
              <a:t>한국어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언어분석</a:t>
            </a:r>
            <a:r>
              <a:rPr lang="ko-KR" altLang="en-US" sz="2800" b="1" dirty="0" smtClean="0">
                <a:solidFill>
                  <a:srgbClr val="CC0066"/>
                </a:solidFill>
              </a:rPr>
              <a:t> </a:t>
            </a:r>
            <a:r>
              <a:rPr lang="ko-KR" altLang="en-US" sz="2800" b="1" dirty="0" err="1" smtClean="0">
                <a:solidFill>
                  <a:srgbClr val="CC0066"/>
                </a:solidFill>
              </a:rPr>
              <a:t>학습데이터</a:t>
            </a:r>
            <a:endParaRPr lang="ko-KR" altLang="en-US" sz="2800" b="1" dirty="0">
              <a:solidFill>
                <a:srgbClr val="CC0066"/>
              </a:solidFill>
            </a:endParaRPr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예상 제품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/>
              <a:t>한국어 </a:t>
            </a:r>
            <a:r>
              <a:rPr lang="ko-KR" altLang="en-US" sz="2000" b="1" dirty="0" smtClean="0"/>
              <a:t>개체명 인식 기술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한국어 </a:t>
            </a:r>
            <a:r>
              <a:rPr lang="ko-KR" altLang="en-US" sz="2000" b="1" dirty="0" err="1" smtClean="0"/>
              <a:t>의미역</a:t>
            </a:r>
            <a:r>
              <a:rPr lang="ko-KR" altLang="en-US" sz="2000" b="1" dirty="0" smtClean="0"/>
              <a:t> 인식 기술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한국어 </a:t>
            </a:r>
            <a:r>
              <a:rPr lang="ko-KR" altLang="en-US" sz="2000" b="1" dirty="0" err="1" smtClean="0"/>
              <a:t>무형대용어</a:t>
            </a:r>
            <a:r>
              <a:rPr lang="ko-KR" altLang="en-US" sz="2000" b="1" dirty="0" smtClean="0"/>
              <a:t> 복원 기술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예상 </a:t>
            </a:r>
            <a:r>
              <a:rPr lang="ko-KR" altLang="en-US" sz="2000" b="1" dirty="0"/>
              <a:t>응용 제품 및 </a:t>
            </a:r>
            <a:r>
              <a:rPr lang="ko-KR" altLang="en-US" sz="2000" b="1" dirty="0" smtClean="0"/>
              <a:t>서비스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정보검색 </a:t>
            </a:r>
            <a:r>
              <a:rPr lang="ko-KR" altLang="en-US" sz="2000" b="1" dirty="0" smtClean="0"/>
              <a:t>서비스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질의응답 서비스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텍스트 빅데이터 분석 </a:t>
            </a:r>
            <a:r>
              <a:rPr lang="ko-KR" altLang="en-US" sz="2000" b="1" dirty="0" smtClean="0"/>
              <a:t>서비스</a:t>
            </a: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endParaRPr lang="en-US" altLang="ko-KR" sz="2000" b="1" dirty="0" smtClean="0"/>
          </a:p>
          <a:p>
            <a:pPr marL="762000" lvl="1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사업화 시 </a:t>
            </a:r>
            <a:r>
              <a:rPr lang="ko-KR" altLang="en-US" sz="2000" b="1" dirty="0"/>
              <a:t>제약 </a:t>
            </a:r>
            <a:r>
              <a:rPr lang="ko-KR" altLang="en-US" sz="2000" b="1" dirty="0" smtClean="0"/>
              <a:t>조건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학습데이터를 기반으로 </a:t>
            </a:r>
            <a:r>
              <a:rPr lang="ko-KR" altLang="en-US" sz="2000" b="1" dirty="0" err="1" smtClean="0"/>
              <a:t>머신러닝</a:t>
            </a:r>
            <a:r>
              <a:rPr lang="ko-KR" altLang="en-US" sz="2000" b="1" dirty="0" smtClean="0"/>
              <a:t> 기술을 사용해서 </a:t>
            </a:r>
            <a:r>
              <a:rPr lang="ko-KR" altLang="en-US" sz="2000" b="1" dirty="0" err="1" smtClean="0"/>
              <a:t>언어분석</a:t>
            </a:r>
            <a:r>
              <a:rPr lang="ko-KR" altLang="en-US" sz="2000" b="1" dirty="0" smtClean="0"/>
              <a:t> 기술을 개발할 수 있어야 함</a:t>
            </a:r>
            <a:endParaRPr lang="en-US" altLang="ko-KR" sz="2000" b="1" dirty="0" smtClean="0"/>
          </a:p>
          <a:p>
            <a:pPr marL="1219200" lvl="2" indent="-285750" algn="just">
              <a:spcBef>
                <a:spcPct val="20000"/>
              </a:spcBef>
              <a:buClr>
                <a:srgbClr val="6600CC"/>
              </a:buClr>
              <a:buFont typeface="Wingdings" pitchFamily="2" charset="2"/>
              <a:buChar char="v"/>
              <a:defRPr/>
            </a:pPr>
            <a:r>
              <a:rPr lang="ko-KR" altLang="en-US" sz="2000" b="1" dirty="0" smtClean="0"/>
              <a:t>새로운 분야에 적용하기 위해서 추가로 </a:t>
            </a:r>
            <a:r>
              <a:rPr lang="ko-KR" altLang="en-US" sz="2000" b="1" dirty="0" err="1" smtClean="0"/>
              <a:t>학습데이터</a:t>
            </a:r>
            <a:r>
              <a:rPr lang="ko-KR" altLang="en-US" sz="2000" b="1" dirty="0" smtClean="0"/>
              <a:t> 구축이 필요한 </a:t>
            </a:r>
            <a:r>
              <a:rPr lang="ko-KR" altLang="en-US" sz="2000" b="1" dirty="0"/>
              <a:t>경우</a:t>
            </a:r>
            <a:r>
              <a:rPr lang="en-US" altLang="ko-KR" sz="2000" b="1" dirty="0"/>
              <a:t>, </a:t>
            </a:r>
            <a:r>
              <a:rPr lang="ko-KR" altLang="en-US" sz="2000" b="1" dirty="0"/>
              <a:t>이전 업체에서 </a:t>
            </a:r>
            <a:r>
              <a:rPr lang="ko-KR" altLang="en-US" sz="2000" b="1" dirty="0" smtClean="0"/>
              <a:t>구축함</a:t>
            </a:r>
            <a:endParaRPr lang="en-US" altLang="ko-KR" sz="2000" b="1" dirty="0"/>
          </a:p>
        </p:txBody>
      </p:sp>
      <p:sp>
        <p:nvSpPr>
          <p:cNvPr id="10" name="Text Box 2061"/>
          <p:cNvSpPr txBox="1">
            <a:spLocks noChangeArrowheads="1"/>
          </p:cNvSpPr>
          <p:nvPr/>
        </p:nvSpPr>
        <p:spPr bwMode="auto">
          <a:xfrm>
            <a:off x="6634163" y="6400800"/>
            <a:ext cx="17986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000">
            <a:spAutoFit/>
          </a:bodyPr>
          <a:lstStyle/>
          <a:p>
            <a:pPr algn="ctr" eaLnBrk="0" latinLnBrk="0" hangingPunct="0">
              <a:defRPr/>
            </a:pPr>
            <a:r>
              <a:rPr kumimoji="0" lang="en-US" altLang="ko-KR" sz="12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SW</a:t>
            </a:r>
            <a:r>
              <a:rPr kumimoji="0" lang="ko-KR" altLang="en-US" sz="1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콘텐츠연구소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</p:bldLst>
  </p:timing>
</p:sld>
</file>

<file path=ppt/theme/theme1.xml><?xml version="1.0" encoding="utf-8"?>
<a:theme xmlns:a="http://schemas.openxmlformats.org/drawingml/2006/main" name="기본 디자인">
  <a:themeElements>
    <a:clrScheme name="기본 디자인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0029AE"/>
    </a:lt1>
    <a:dk2>
      <a:srgbClr val="808000"/>
    </a:dk2>
    <a:lt2>
      <a:srgbClr val="666633"/>
    </a:lt2>
    <a:accent1>
      <a:srgbClr val="339933"/>
    </a:accent1>
    <a:accent2>
      <a:srgbClr val="800000"/>
    </a:accent2>
    <a:accent3>
      <a:srgbClr val="AAACD3"/>
    </a:accent3>
    <a:accent4>
      <a:srgbClr val="000000"/>
    </a:accent4>
    <a:accent5>
      <a:srgbClr val="ADCAAD"/>
    </a:accent5>
    <a:accent6>
      <a:srgbClr val="730000"/>
    </a:accent6>
    <a:hlink>
      <a:srgbClr val="0033CC"/>
    </a:hlink>
    <a:folHlink>
      <a:srgbClr val="FFCC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17693</TotalTime>
  <Words>909</Words>
  <Application>Microsoft Office PowerPoint</Application>
  <PresentationFormat>화면 슬라이드 쇼(4:3)</PresentationFormat>
  <Paragraphs>126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26" baseType="lpstr">
      <vt:lpstr>HY견고딕</vt:lpstr>
      <vt:lpstr>HY견명조</vt:lpstr>
      <vt:lpstr>HY헤드라인M</vt:lpstr>
      <vt:lpstr>굴림</vt:lpstr>
      <vt:lpstr>굴림체</vt:lpstr>
      <vt:lpstr>돋움</vt:lpstr>
      <vt:lpstr>맑은 고딕</vt:lpstr>
      <vt:lpstr>한컴바탕</vt:lpstr>
      <vt:lpstr>휴먼각진헤드라인</vt:lpstr>
      <vt:lpstr>휴먼새내기체</vt:lpstr>
      <vt:lpstr>Arial</vt:lpstr>
      <vt:lpstr>Arial Black</vt:lpstr>
      <vt:lpstr>Times New Roman</vt:lpstr>
      <vt:lpstr>Wingdings</vt:lpstr>
      <vt:lpstr>기본 디자인</vt:lpstr>
      <vt:lpstr>PowerPoint 프레젠테이션</vt:lpstr>
      <vt:lpstr>PowerPoint 프레젠테이션</vt:lpstr>
      <vt:lpstr>1. 기술의 개요 (1/3)</vt:lpstr>
      <vt:lpstr>1. 기술의 개요 (2/3)</vt:lpstr>
      <vt:lpstr>1. 기술의 개요 (3/3)</vt:lpstr>
      <vt:lpstr>2. 기술이전 내용 및 범위</vt:lpstr>
      <vt:lpstr>2. 기술이전 내용 및 범위</vt:lpstr>
      <vt:lpstr>3. 경쟁기술과 비교</vt:lpstr>
      <vt:lpstr>4. 기술의 사업성</vt:lpstr>
      <vt:lpstr>5. 국내외 시장 동향</vt:lpstr>
      <vt:lpstr>PowerPoint 프레젠테이션</vt:lpstr>
    </vt:vector>
  </TitlesOfParts>
  <Company>시스템공학연구소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제목 없음</dc:title>
  <dc:creator>장지훈</dc:creator>
  <cp:lastModifiedBy>chunghee lee</cp:lastModifiedBy>
  <cp:revision>1660</cp:revision>
  <cp:lastPrinted>2000-01-26T07:28:59Z</cp:lastPrinted>
  <dcterms:created xsi:type="dcterms:W3CDTF">1998-07-27T04:31:16Z</dcterms:created>
  <dcterms:modified xsi:type="dcterms:W3CDTF">2017-04-18T10:13:24Z</dcterms:modified>
</cp:coreProperties>
</file>