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3" r:id="rId2"/>
    <p:sldId id="264" r:id="rId3"/>
    <p:sldId id="257" r:id="rId4"/>
    <p:sldId id="258" r:id="rId5"/>
    <p:sldId id="262" r:id="rId6"/>
    <p:sldId id="259" r:id="rId7"/>
    <p:sldId id="260" r:id="rId8"/>
    <p:sldId id="261" r:id="rId9"/>
    <p:sldId id="265" r:id="rId10"/>
  </p:sldIdLst>
  <p:sldSz cx="9145588" cy="6859588"/>
  <p:notesSz cx="9979025" cy="6834188"/>
  <p:embeddedFontLst>
    <p:embeddedFont>
      <p:font typeface="나눔고딕OTF ExtraBold" panose="020B0600000101010101" charset="-127"/>
      <p:bold r:id="rId13"/>
    </p:embeddedFont>
    <p:embeddedFont>
      <p:font typeface="맑은 고딕" panose="020B0503020000020004" pitchFamily="50" charset="-127"/>
      <p:regular r:id="rId14"/>
      <p:bold r:id="rId15"/>
    </p:embeddedFont>
    <p:embeddedFont>
      <p:font typeface="Yoon 윤고딕 550_TT" panose="02090603020101020101" pitchFamily="18" charset="-127"/>
      <p:regular r:id="rId16"/>
    </p:embeddedFont>
    <p:embeddedFont>
      <p:font typeface="나눔고딕OTF" panose="020B0600000101010101" charset="-127"/>
      <p:regular r:id="rId17"/>
      <p:bold r:id="rId18"/>
    </p:embeddedFont>
    <p:embeddedFont>
      <p:font typeface="Dinbol" pitchFamily="2" charset="0"/>
      <p:regular r:id="rId19"/>
    </p:embeddedFont>
  </p:embeddedFontLst>
  <p:custShowLst>
    <p:custShow name="슬라이드7" id="0">
      <p:sldLst/>
    </p:custShow>
    <p:custShow name="슬라이드 8" id="1">
      <p:sldLst/>
    </p:custShow>
    <p:custShow name="슬라이드 9" id="2">
      <p:sldLst/>
    </p:custShow>
    <p:custShow name="슬라이드 10" id="3">
      <p:sldLst/>
    </p:custShow>
    <p:custShow name="슬라이드 11" id="4">
      <p:sldLst/>
    </p:custShow>
    <p:custShow name="슬라이드 12" id="5">
      <p:sldLst/>
    </p:custShow>
    <p:custShow name="슬라이드 13" id="6">
      <p:sldLst/>
    </p:custShow>
    <p:custShow name="슬라이드 14" id="7">
      <p:sldLst/>
    </p:custShow>
    <p:custShow name="슬라이드 15" id="8">
      <p:sldLst/>
    </p:custShow>
    <p:custShow name="슬라이드16" id="9">
      <p:sldLst/>
    </p:custShow>
    <p:custShow name="슬라이드 17" id="10">
      <p:sldLst/>
    </p:custShow>
    <p:custShow name="슬라이드7,8" id="11">
      <p:sldLst/>
    </p:custShow>
  </p:custShowLst>
  <p:defaultTextStyle>
    <a:defPPr>
      <a:defRPr lang="ko-KR"/>
    </a:defPPr>
    <a:lvl1pPr marL="0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3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6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9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12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15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18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21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24" algn="l" defTabSz="91440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4020" userDrawn="1">
          <p15:clr>
            <a:srgbClr val="A4A3A4"/>
          </p15:clr>
        </p15:guide>
        <p15:guide id="3" orient="horz" pos="2161" userDrawn="1">
          <p15:clr>
            <a:srgbClr val="A4A3A4"/>
          </p15:clr>
        </p15:guide>
        <p15:guide id="4" orient="horz" pos="4247" userDrawn="1">
          <p15:clr>
            <a:srgbClr val="A4A3A4"/>
          </p15:clr>
        </p15:guide>
        <p15:guide id="5" orient="horz" pos="28">
          <p15:clr>
            <a:srgbClr val="A4A3A4"/>
          </p15:clr>
        </p15:guide>
        <p15:guide id="6" pos="2881" userDrawn="1">
          <p15:clr>
            <a:srgbClr val="A4A3A4"/>
          </p15:clr>
        </p15:guide>
        <p15:guide id="7" pos="5511" userDrawn="1">
          <p15:clr>
            <a:srgbClr val="A4A3A4"/>
          </p15:clr>
        </p15:guide>
        <p15:guide id="8" pos="250" userDrawn="1">
          <p15:clr>
            <a:srgbClr val="A4A3A4"/>
          </p15:clr>
        </p15:guide>
        <p15:guide id="9" pos="5148">
          <p15:clr>
            <a:srgbClr val="A4A3A4"/>
          </p15:clr>
        </p15:guide>
        <p15:guide id="10" pos="5285" userDrawn="1">
          <p15:clr>
            <a:srgbClr val="A4A3A4"/>
          </p15:clr>
        </p15:guide>
        <p15:guide id="12" pos="44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7" userDrawn="1">
          <p15:clr>
            <a:srgbClr val="A4A3A4"/>
          </p15:clr>
        </p15:guide>
        <p15:guide id="2" pos="2061" userDrawn="1">
          <p15:clr>
            <a:srgbClr val="A4A3A4"/>
          </p15:clr>
        </p15:guide>
        <p15:guide id="3" orient="horz" pos="3063" userDrawn="1">
          <p15:clr>
            <a:srgbClr val="A4A3A4"/>
          </p15:clr>
        </p15:guide>
        <p15:guide id="4" pos="2112" userDrawn="1">
          <p15:clr>
            <a:srgbClr val="A4A3A4"/>
          </p15:clr>
        </p15:guide>
        <p15:guide id="5" orient="horz" pos="3079" userDrawn="1">
          <p15:clr>
            <a:srgbClr val="A4A3A4"/>
          </p15:clr>
        </p15:guide>
        <p15:guide id="6" orient="horz" pos="3097" userDrawn="1">
          <p15:clr>
            <a:srgbClr val="A4A3A4"/>
          </p15:clr>
        </p15:guide>
        <p15:guide id="7" pos="2072" userDrawn="1">
          <p15:clr>
            <a:srgbClr val="A4A3A4"/>
          </p15:clr>
        </p15:guide>
        <p15:guide id="8" pos="2123" userDrawn="1">
          <p15:clr>
            <a:srgbClr val="A4A3A4"/>
          </p15:clr>
        </p15:guide>
        <p15:guide id="9" orient="horz" pos="2096" userDrawn="1">
          <p15:clr>
            <a:srgbClr val="A4A3A4"/>
          </p15:clr>
        </p15:guide>
        <p15:guide id="10" orient="horz" pos="2107" userDrawn="1">
          <p15:clr>
            <a:srgbClr val="A4A3A4"/>
          </p15:clr>
        </p15:guide>
        <p15:guide id="11" orient="horz" pos="2118" userDrawn="1">
          <p15:clr>
            <a:srgbClr val="A4A3A4"/>
          </p15:clr>
        </p15:guide>
        <p15:guide id="12" orient="horz" pos="2130" userDrawn="1">
          <p15:clr>
            <a:srgbClr val="A4A3A4"/>
          </p15:clr>
        </p15:guide>
        <p15:guide id="13" pos="3022" userDrawn="1">
          <p15:clr>
            <a:srgbClr val="A4A3A4"/>
          </p15:clr>
        </p15:guide>
        <p15:guide id="14" pos="3095" userDrawn="1">
          <p15:clr>
            <a:srgbClr val="A4A3A4"/>
          </p15:clr>
        </p15:guide>
        <p15:guide id="15" pos="3037" userDrawn="1">
          <p15:clr>
            <a:srgbClr val="A4A3A4"/>
          </p15:clr>
        </p15:guide>
        <p15:guide id="16" pos="3113" userDrawn="1">
          <p15:clr>
            <a:srgbClr val="A4A3A4"/>
          </p15:clr>
        </p15:guide>
        <p15:guide id="17" orient="horz" pos="3080" userDrawn="1">
          <p15:clr>
            <a:srgbClr val="A4A3A4"/>
          </p15:clr>
        </p15:guide>
        <p15:guide id="18" orient="horz" pos="3096" userDrawn="1">
          <p15:clr>
            <a:srgbClr val="A4A3A4"/>
          </p15:clr>
        </p15:guide>
        <p15:guide id="19" orient="horz" pos="3114" userDrawn="1">
          <p15:clr>
            <a:srgbClr val="A4A3A4"/>
          </p15:clr>
        </p15:guide>
        <p15:guide id="20" orient="horz" pos="2129" userDrawn="1">
          <p15:clr>
            <a:srgbClr val="A4A3A4"/>
          </p15:clr>
        </p15:guide>
        <p15:guide id="21" orient="horz" pos="2141" userDrawn="1">
          <p15:clr>
            <a:srgbClr val="A4A3A4"/>
          </p15:clr>
        </p15:guide>
        <p15:guide id="22" pos="2083" userDrawn="1">
          <p15:clr>
            <a:srgbClr val="A4A3A4"/>
          </p15:clr>
        </p15:guide>
        <p15:guide id="23" pos="2134" userDrawn="1">
          <p15:clr>
            <a:srgbClr val="A4A3A4"/>
          </p15:clr>
        </p15:guide>
        <p15:guide id="24" pos="3111" userDrawn="1">
          <p15:clr>
            <a:srgbClr val="A4A3A4"/>
          </p15:clr>
        </p15:guide>
        <p15:guide id="25" pos="3053" userDrawn="1">
          <p15:clr>
            <a:srgbClr val="A4A3A4"/>
          </p15:clr>
        </p15:guide>
        <p15:guide id="26" pos="3129" userDrawn="1">
          <p15:clr>
            <a:srgbClr val="A4A3A4"/>
          </p15:clr>
        </p15:guide>
        <p15:guide id="27" orient="horz" pos="3065">
          <p15:clr>
            <a:srgbClr val="A4A3A4"/>
          </p15:clr>
        </p15:guide>
        <p15:guide id="28" orient="horz" pos="3081">
          <p15:clr>
            <a:srgbClr val="A4A3A4"/>
          </p15:clr>
        </p15:guide>
        <p15:guide id="29" orient="horz" pos="3115">
          <p15:clr>
            <a:srgbClr val="A4A3A4"/>
          </p15:clr>
        </p15:guide>
        <p15:guide id="30" orient="horz" pos="2108">
          <p15:clr>
            <a:srgbClr val="A4A3A4"/>
          </p15:clr>
        </p15:guide>
        <p15:guide id="31" orient="horz" pos="2119">
          <p15:clr>
            <a:srgbClr val="A4A3A4"/>
          </p15:clr>
        </p15:guide>
        <p15:guide id="32" orient="horz" pos="2142">
          <p15:clr>
            <a:srgbClr val="A4A3A4"/>
          </p15:clr>
        </p15:guide>
        <p15:guide id="33" orient="horz" pos="3098">
          <p15:clr>
            <a:srgbClr val="A4A3A4"/>
          </p15:clr>
        </p15:guide>
        <p15:guide id="34" orient="horz" pos="3132">
          <p15:clr>
            <a:srgbClr val="A4A3A4"/>
          </p15:clr>
        </p15:guide>
        <p15:guide id="35" orient="horz" pos="2154">
          <p15:clr>
            <a:srgbClr val="A4A3A4"/>
          </p15:clr>
        </p15:guide>
        <p15:guide id="36" pos="2071">
          <p15:clr>
            <a:srgbClr val="A4A3A4"/>
          </p15:clr>
        </p15:guide>
        <p15:guide id="37" pos="2122">
          <p15:clr>
            <a:srgbClr val="A4A3A4"/>
          </p15:clr>
        </p15:guide>
        <p15:guide id="38" pos="2082">
          <p15:clr>
            <a:srgbClr val="A4A3A4"/>
          </p15:clr>
        </p15:guide>
        <p15:guide id="39" pos="2133">
          <p15:clr>
            <a:srgbClr val="A4A3A4"/>
          </p15:clr>
        </p15:guide>
        <p15:guide id="40" pos="3036">
          <p15:clr>
            <a:srgbClr val="A4A3A4"/>
          </p15:clr>
        </p15:guide>
        <p15:guide id="41" pos="3110">
          <p15:clr>
            <a:srgbClr val="A4A3A4"/>
          </p15:clr>
        </p15:guide>
        <p15:guide id="42" pos="3052">
          <p15:clr>
            <a:srgbClr val="A4A3A4"/>
          </p15:clr>
        </p15:guide>
        <p15:guide id="43" pos="3128">
          <p15:clr>
            <a:srgbClr val="A4A3A4"/>
          </p15:clr>
        </p15:guide>
        <p15:guide id="44" pos="2093">
          <p15:clr>
            <a:srgbClr val="A4A3A4"/>
          </p15:clr>
        </p15:guide>
        <p15:guide id="45" pos="2144">
          <p15:clr>
            <a:srgbClr val="A4A3A4"/>
          </p15:clr>
        </p15:guide>
        <p15:guide id="46" pos="3126">
          <p15:clr>
            <a:srgbClr val="A4A3A4"/>
          </p15:clr>
        </p15:guide>
        <p15:guide id="47" pos="3068">
          <p15:clr>
            <a:srgbClr val="A4A3A4"/>
          </p15:clr>
        </p15:guide>
        <p15:guide id="48" pos="3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005EA4"/>
    <a:srgbClr val="FFF4D1"/>
    <a:srgbClr val="FEEB76"/>
    <a:srgbClr val="FE9202"/>
    <a:srgbClr val="FDD901"/>
    <a:srgbClr val="FFEEB9"/>
    <a:srgbClr val="FCB502"/>
    <a:srgbClr val="1C4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36" autoAdjust="0"/>
    <p:restoredTop sz="96943" autoAdjust="0"/>
  </p:normalViewPr>
  <p:slideViewPr>
    <p:cSldViewPr showGuides="1">
      <p:cViewPr varScale="1">
        <p:scale>
          <a:sx n="154" d="100"/>
          <a:sy n="154" d="100"/>
        </p:scale>
        <p:origin x="1026" y="144"/>
      </p:cViewPr>
      <p:guideLst>
        <p:guide orient="horz" pos="618"/>
        <p:guide orient="horz" pos="4020"/>
        <p:guide orient="horz" pos="2161"/>
        <p:guide orient="horz" pos="4247"/>
        <p:guide orient="horz" pos="28"/>
        <p:guide pos="2881"/>
        <p:guide pos="5511"/>
        <p:guide pos="250"/>
        <p:guide pos="5148"/>
        <p:guide pos="5285"/>
        <p:guide pos="4423"/>
      </p:guideLst>
    </p:cSldViewPr>
  </p:slideViewPr>
  <p:notesTextViewPr>
    <p:cViewPr>
      <p:scale>
        <a:sx n="400" d="100"/>
        <a:sy n="400" d="100"/>
      </p:scale>
      <p:origin x="0" y="0"/>
    </p:cViewPr>
  </p:notesTextViewPr>
  <p:sorterViewPr>
    <p:cViewPr varScale="1">
      <p:scale>
        <a:sx n="1" d="1"/>
        <a:sy n="1" d="1"/>
      </p:scale>
      <p:origin x="0" y="10314"/>
    </p:cViewPr>
  </p:sorterViewPr>
  <p:notesViewPr>
    <p:cSldViewPr>
      <p:cViewPr varScale="1">
        <p:scale>
          <a:sx n="160" d="100"/>
          <a:sy n="160" d="100"/>
        </p:scale>
        <p:origin x="2562" y="126"/>
      </p:cViewPr>
      <p:guideLst>
        <p:guide orient="horz" pos="3047"/>
        <p:guide pos="2061"/>
        <p:guide orient="horz" pos="3063"/>
        <p:guide pos="2112"/>
        <p:guide orient="horz" pos="3079"/>
        <p:guide orient="horz" pos="3097"/>
        <p:guide pos="2072"/>
        <p:guide pos="2123"/>
        <p:guide orient="horz" pos="2096"/>
        <p:guide orient="horz" pos="2107"/>
        <p:guide orient="horz" pos="2118"/>
        <p:guide orient="horz" pos="2130"/>
        <p:guide pos="3022"/>
        <p:guide pos="3095"/>
        <p:guide pos="3037"/>
        <p:guide pos="3113"/>
        <p:guide orient="horz" pos="3080"/>
        <p:guide orient="horz" pos="3096"/>
        <p:guide orient="horz" pos="3114"/>
        <p:guide orient="horz" pos="2129"/>
        <p:guide orient="horz" pos="2141"/>
        <p:guide pos="2083"/>
        <p:guide pos="2134"/>
        <p:guide pos="3111"/>
        <p:guide pos="3053"/>
        <p:guide pos="3129"/>
        <p:guide orient="horz" pos="3065"/>
        <p:guide orient="horz" pos="3081"/>
        <p:guide orient="horz" pos="3115"/>
        <p:guide orient="horz" pos="2108"/>
        <p:guide orient="horz" pos="2119"/>
        <p:guide orient="horz" pos="2142"/>
        <p:guide orient="horz" pos="3098"/>
        <p:guide orient="horz" pos="3132"/>
        <p:guide orient="horz" pos="2154"/>
        <p:guide pos="2071"/>
        <p:guide pos="2122"/>
        <p:guide pos="2082"/>
        <p:guide pos="2133"/>
        <p:guide pos="3036"/>
        <p:guide pos="3110"/>
        <p:guide pos="3052"/>
        <p:guide pos="3128"/>
        <p:guide pos="2093"/>
        <p:guide pos="2144"/>
        <p:guide pos="3126"/>
        <p:guide pos="3068"/>
        <p:guide pos="3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3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/>
          <a:lstStyle>
            <a:lvl1pPr algn="l">
              <a:defRPr sz="1200"/>
            </a:lvl1pPr>
          </a:lstStyle>
          <a:p>
            <a:endParaRPr lang="ko-KR" altLang="en-US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52491" y="3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/>
          <a:lstStyle>
            <a:lvl1pPr algn="r">
              <a:defRPr sz="1200"/>
            </a:lvl1pPr>
          </a:lstStyle>
          <a:p>
            <a:fld id="{F5F65DEE-F686-40DA-9DC4-F9F7E12B981F}" type="datetimeFigureOut">
              <a:rPr lang="ko-KR" altLang="en-US" smtClean="0">
                <a:latin typeface="나눔고딕OTF" panose="020D0604000000000000" pitchFamily="34" charset="-127"/>
                <a:ea typeface="나눔고딕OTF" panose="020D0604000000000000" pitchFamily="34" charset="-127"/>
              </a:rPr>
              <a:pPr/>
              <a:t>2017-07-24</a:t>
            </a:fld>
            <a:endParaRPr lang="ko-KR" altLang="en-US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6" y="6491296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52491" y="6491296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 anchor="b"/>
          <a:lstStyle>
            <a:lvl1pPr algn="r">
              <a:defRPr sz="1200"/>
            </a:lvl1pPr>
          </a:lstStyle>
          <a:p>
            <a:fld id="{5CA4FE4A-7795-4212-84F7-B20776278CE6}" type="slidenum">
              <a:rPr lang="ko-KR" altLang="en-US" smtClean="0">
                <a:latin typeface="나눔고딕OTF" panose="020D0604000000000000" pitchFamily="34" charset="-127"/>
                <a:ea typeface="나눔고딕OTF" panose="020D0604000000000000" pitchFamily="34" charset="-127"/>
              </a:rPr>
              <a:pPr/>
              <a:t>‹#›</a:t>
            </a:fld>
            <a:endParaRPr lang="ko-KR" altLang="en-US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93259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6" y="3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/>
          <a:lstStyle>
            <a:lvl1pPr algn="l">
              <a:defRPr sz="1200"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52491" y="3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/>
          <a:lstStyle>
            <a:lvl1pPr algn="r">
              <a:defRPr sz="1200"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fld id="{1339011B-E061-43DA-AE6A-A028D7576493}" type="datetimeFigureOut">
              <a:rPr lang="ko-KR" altLang="en-US" smtClean="0"/>
              <a:pPr/>
              <a:t>2017-07-24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82950" y="512763"/>
            <a:ext cx="3413125" cy="2560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78" tIns="46387" rIns="92778" bIns="46387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7903" y="3246245"/>
            <a:ext cx="7983220" cy="3075384"/>
          </a:xfrm>
          <a:prstGeom prst="rect">
            <a:avLst/>
          </a:prstGeom>
        </p:spPr>
        <p:txBody>
          <a:bodyPr vert="horz" lIns="92778" tIns="46387" rIns="92778" bIns="46387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6" y="6491296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 anchor="b"/>
          <a:lstStyle>
            <a:lvl1pPr algn="l">
              <a:defRPr sz="1200"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52491" y="6491296"/>
            <a:ext cx="4324243" cy="341711"/>
          </a:xfrm>
          <a:prstGeom prst="rect">
            <a:avLst/>
          </a:prstGeom>
        </p:spPr>
        <p:txBody>
          <a:bodyPr vert="horz" lIns="92778" tIns="46387" rIns="92778" bIns="46387" rtlCol="0" anchor="b"/>
          <a:lstStyle>
            <a:lvl1pPr algn="r">
              <a:defRPr sz="1200"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fld id="{0EDB0851-1966-4082-9360-451FB81FDB5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22880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6" rtl="0" eaLnBrk="1" latinLnBrk="1" hangingPunct="1">
      <a:defRPr sz="1200" kern="1200">
        <a:solidFill>
          <a:schemeClr val="tx1"/>
        </a:solidFill>
        <a:latin typeface="나눔고딕OTF" panose="020D0604000000000000" pitchFamily="34" charset="-127"/>
        <a:ea typeface="나눔고딕OTF" panose="020D0604000000000000" pitchFamily="34" charset="-127"/>
        <a:cs typeface="+mn-cs"/>
      </a:defRPr>
    </a:lvl1pPr>
    <a:lvl2pPr marL="457203" algn="l" defTabSz="914406" rtl="0" eaLnBrk="1" latinLnBrk="1" hangingPunct="1">
      <a:defRPr sz="1200" kern="1200">
        <a:solidFill>
          <a:schemeClr val="tx1"/>
        </a:solidFill>
        <a:latin typeface="나눔고딕OTF" panose="020D0604000000000000" pitchFamily="34" charset="-127"/>
        <a:ea typeface="나눔고딕OTF" panose="020D0604000000000000" pitchFamily="34" charset="-127"/>
        <a:cs typeface="+mn-cs"/>
      </a:defRPr>
    </a:lvl2pPr>
    <a:lvl3pPr marL="914406" algn="l" defTabSz="914406" rtl="0" eaLnBrk="1" latinLnBrk="1" hangingPunct="1">
      <a:defRPr sz="1200" kern="1200">
        <a:solidFill>
          <a:schemeClr val="tx1"/>
        </a:solidFill>
        <a:latin typeface="나눔고딕OTF" panose="020D0604000000000000" pitchFamily="34" charset="-127"/>
        <a:ea typeface="나눔고딕OTF" panose="020D0604000000000000" pitchFamily="34" charset="-127"/>
        <a:cs typeface="+mn-cs"/>
      </a:defRPr>
    </a:lvl3pPr>
    <a:lvl4pPr marL="1371609" algn="l" defTabSz="914406" rtl="0" eaLnBrk="1" latinLnBrk="1" hangingPunct="1">
      <a:defRPr sz="1200" kern="1200">
        <a:solidFill>
          <a:schemeClr val="tx1"/>
        </a:solidFill>
        <a:latin typeface="나눔고딕OTF" panose="020D0604000000000000" pitchFamily="34" charset="-127"/>
        <a:ea typeface="나눔고딕OTF" panose="020D0604000000000000" pitchFamily="34" charset="-127"/>
        <a:cs typeface="+mn-cs"/>
      </a:defRPr>
    </a:lvl4pPr>
    <a:lvl5pPr marL="1828812" algn="l" defTabSz="914406" rtl="0" eaLnBrk="1" latinLnBrk="1" hangingPunct="1">
      <a:defRPr sz="1200" kern="1200">
        <a:solidFill>
          <a:schemeClr val="tx1"/>
        </a:solidFill>
        <a:latin typeface="나눔고딕OTF" panose="020D0604000000000000" pitchFamily="34" charset="-127"/>
        <a:ea typeface="나눔고딕OTF" panose="020D0604000000000000" pitchFamily="34" charset="-127"/>
        <a:cs typeface="+mn-cs"/>
      </a:defRPr>
    </a:lvl5pPr>
    <a:lvl6pPr marL="2286015" algn="l" defTabSz="91440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18" algn="l" defTabSz="91440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21" algn="l" defTabSz="91440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24" algn="l" defTabSz="91440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B0851-1966-4082-9360-451FB81FDB5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252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271838" y="506413"/>
            <a:ext cx="3376612" cy="25320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김정현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B0851-1966-4082-9360-451FB81FDB5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941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B0851-1966-4082-9360-451FB81FDB5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903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01_work\263_2010. 02. 25 e-러닝\etri Background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8" name="직사각형 7"/>
          <p:cNvSpPr/>
          <p:nvPr userDrawn="1"/>
        </p:nvSpPr>
        <p:spPr>
          <a:xfrm>
            <a:off x="0" y="3069352"/>
            <a:ext cx="9145588" cy="379023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75000"/>
                  <a:alpha val="3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ocuments and Settings\승호\바탕 화면\1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7900"/>
          <a:stretch/>
        </p:blipFill>
        <p:spPr bwMode="auto">
          <a:xfrm rot="10800000">
            <a:off x="0" y="0"/>
            <a:ext cx="9145588" cy="3573810"/>
          </a:xfrm>
          <a:prstGeom prst="rect">
            <a:avLst/>
          </a:prstGeom>
          <a:noFill/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6061-2E43-4B70-867C-BEB9FA27B2FE}" type="datetime1">
              <a:rPr lang="ko-KR" altLang="en-US" smtClean="0"/>
              <a:t>2017-07-24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79" y="274703"/>
            <a:ext cx="823103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79" y="1600573"/>
            <a:ext cx="823103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79" y="6357825"/>
            <a:ext cx="2133971" cy="36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fld id="{8FFB08D7-A748-40D4-87C8-2C68A9C9728F}" type="datetime1">
              <a:rPr lang="ko-KR" altLang="en-US" smtClean="0"/>
              <a:pPr/>
              <a:t>2017-07-24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743" y="6357825"/>
            <a:ext cx="2896103" cy="36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4338" y="6357825"/>
            <a:ext cx="2133971" cy="365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defRPr>
            </a:lvl1pPr>
          </a:lstStyle>
          <a:p>
            <a:fld id="{0438B687-D495-4A39-B381-36C5787A649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7" name="Picture 2" descr="D:\Documents and Settings\승호\바탕 화면\1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8" name="슬라이드 번호 개체 틀 3"/>
          <p:cNvSpPr txBox="1">
            <a:spLocks/>
          </p:cNvSpPr>
          <p:nvPr userDrawn="1"/>
        </p:nvSpPr>
        <p:spPr>
          <a:xfrm>
            <a:off x="8173194" y="6494379"/>
            <a:ext cx="972394" cy="365209"/>
          </a:xfrm>
          <a:prstGeom prst="rect">
            <a:avLst/>
          </a:prstGeom>
        </p:spPr>
        <p:txBody>
          <a:bodyPr anchor="ctr" anchorCtr="0"/>
          <a:lstStyle>
            <a:defPPr>
              <a:defRPr lang="ko-KR"/>
            </a:defPPr>
            <a:lvl1pPr marL="0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3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6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9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12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15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18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21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24" algn="l" defTabSz="914406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438B687-D495-4A39-B381-36C5787A6494}" type="slidenum">
              <a:rPr lang="ko-KR" altLang="en-US" sz="100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1"/>
                </a:gradFill>
                <a:latin typeface="나눔고딕OTF" panose="020D0604000000000000" pitchFamily="34" charset="-127"/>
                <a:ea typeface="나눔고딕OTF" panose="020D0604000000000000" pitchFamily="34" charset="-127"/>
              </a:rPr>
              <a:pPr algn="r"/>
              <a:t>‹#›</a:t>
            </a:fld>
            <a:endParaRPr lang="ko-KR" altLang="en-US" sz="1000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1"/>
              </a:gra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7" r:id="rId12"/>
    <p:sldLayoutId id="2147483704" r:id="rId13"/>
    <p:sldLayoutId id="2147483705" r:id="rId14"/>
    <p:sldLayoutId id="2147483706" r:id="rId15"/>
    <p:sldLayoutId id="2147483707" r:id="rId16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defTabSz="91440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j-cs"/>
        </a:defRPr>
      </a:lvl1pPr>
    </p:titleStyle>
    <p:bodyStyle>
      <a:lvl1pPr marL="342903" indent="-342903" algn="l" defTabSz="914406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n-cs"/>
        </a:defRPr>
      </a:lvl1pPr>
      <a:lvl2pPr marL="742955" indent="-285752" algn="l" defTabSz="914406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n-cs"/>
        </a:defRPr>
      </a:lvl2pPr>
      <a:lvl3pPr marL="1143008" indent="-228602" algn="l" defTabSz="914406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n-cs"/>
        </a:defRPr>
      </a:lvl3pPr>
      <a:lvl4pPr marL="1600210" indent="-228602" algn="l" defTabSz="914406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n-cs"/>
        </a:defRPr>
      </a:lvl4pPr>
      <a:lvl5pPr marL="2057413" indent="-228602" algn="l" defTabSz="914406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OTF" panose="020D0604000000000000" pitchFamily="34" charset="-127"/>
          <a:ea typeface="나눔고딕OTF" panose="020D0604000000000000" pitchFamily="34" charset="-127"/>
          <a:cs typeface="+mn-cs"/>
        </a:defRPr>
      </a:lvl5pPr>
      <a:lvl6pPr marL="2514617" indent="-228602" algn="l" defTabSz="91440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작업_유은혜\ing\SW컨텐츠\SW컨텐츠표지_1401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"/>
          <a:stretch/>
        </p:blipFill>
        <p:spPr bwMode="auto">
          <a:xfrm>
            <a:off x="0" y="-2644"/>
            <a:ext cx="9145588" cy="68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85644" y="1341562"/>
            <a:ext cx="5062027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altLang="ko-KR" sz="4000" b="1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3D </a:t>
            </a:r>
            <a:r>
              <a:rPr lang="ko-KR" altLang="en-US" sz="4000" b="1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복원 </a:t>
            </a:r>
            <a:r>
              <a:rPr lang="ko-KR" altLang="en-US" sz="4000" b="1" spc="-60" dirty="0" err="1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콘텐츠</a:t>
            </a:r>
            <a:r>
              <a:rPr lang="ko-KR" altLang="en-US" sz="4000" b="1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4000" b="1" spc="-60" dirty="0" err="1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후터치</a:t>
            </a:r>
            <a:endParaRPr lang="en-US" altLang="ko-KR" sz="4000" b="1" spc="-60" dirty="0" smtClean="0">
              <a:pattFill prst="wdDnDiag">
                <a:fgClr>
                  <a:schemeClr val="bg1"/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algn="r">
              <a:defRPr/>
            </a:pPr>
            <a:r>
              <a:rPr lang="en-US" altLang="ko-KR" sz="4000" b="1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3D </a:t>
            </a:r>
            <a:r>
              <a:rPr lang="ko-KR" altLang="en-US" sz="4000" b="1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" panose="020D0604000000000000" pitchFamily="34" charset="-127"/>
                <a:ea typeface="나눔고딕OTF" panose="020D0604000000000000" pitchFamily="34" charset="-127"/>
              </a:rPr>
              <a:t>저작 도구</a:t>
            </a:r>
            <a:endParaRPr lang="en-US" altLang="ko-KR" sz="4000" b="1" spc="-60" dirty="0">
              <a:pattFill prst="wdDnDiag">
                <a:fgClr>
                  <a:schemeClr val="bg1"/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9864" y="4495685"/>
            <a:ext cx="27578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400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VR/AR</a:t>
            </a:r>
            <a:r>
              <a:rPr lang="ko-KR" altLang="en-US" sz="2400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기술연구그룹</a:t>
            </a:r>
            <a:endParaRPr lang="en-US" altLang="ko-KR" sz="2400" spc="-60" dirty="0" smtClean="0">
              <a:pattFill prst="wdDnDiag">
                <a:fgClr>
                  <a:schemeClr val="bg1"/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  <a:p>
            <a:pPr algn="r"/>
            <a:r>
              <a:rPr lang="ko-KR" altLang="en-US" sz="2400" spc="-60" dirty="0" smtClean="0">
                <a:pattFill prst="wdDnDiag">
                  <a:fgClr>
                    <a:schemeClr val="bg1"/>
                  </a:fgClr>
                  <a:bgClr>
                    <a:schemeClr val="bg1"/>
                  </a:bgClr>
                </a:patt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이준석</a:t>
            </a:r>
            <a:endParaRPr lang="ko-KR" altLang="en-US" sz="2400" spc="-60" dirty="0">
              <a:pattFill prst="wdDnDiag">
                <a:fgClr>
                  <a:schemeClr val="bg1"/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083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0"/>
            <a:ext cx="9145588" cy="791641"/>
            <a:chOff x="0" y="0"/>
            <a:chExt cx="9145588" cy="791641"/>
          </a:xfrm>
        </p:grpSpPr>
        <p:sp>
          <p:nvSpPr>
            <p:cNvPr id="14" name="Rectangle 2"/>
            <p:cNvSpPr txBox="1">
              <a:spLocks noChangeArrowheads="1"/>
            </p:cNvSpPr>
            <p:nvPr/>
          </p:nvSpPr>
          <p:spPr bwMode="auto">
            <a:xfrm>
              <a:off x="0" y="0"/>
              <a:ext cx="9145588" cy="791641"/>
            </a:xfrm>
            <a:prstGeom prst="roundRect">
              <a:avLst>
                <a:gd name="adj" fmla="val 0"/>
              </a:avLst>
            </a:prstGeom>
            <a:solidFill>
              <a:srgbClr val="EBEBF3"/>
            </a:solidFill>
            <a:ln w="6350">
              <a:solidFill>
                <a:schemeClr val="bg1"/>
              </a:solidFill>
            </a:ln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>
                <a:defRPr sz="1200" spc="-4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Dinbol" pitchFamily="2" charset="0"/>
                  <a:ea typeface="Yoon 윤고딕 550_TT" panose="02090603020101020101" pitchFamily="18" charset="-127"/>
                </a:defRPr>
              </a:lvl1pPr>
            </a:lstStyle>
            <a:p>
              <a:endParaRPr lang="ko-KR" altLang="en-US" dirty="0">
                <a:latin typeface="나눔고딕OTF ExtraBold" panose="020D0904000000000000" pitchFamily="34" charset="-127"/>
                <a:ea typeface="나눔고딕OTF ExtraBold" panose="020D0904000000000000" pitchFamily="34" charset="-127"/>
              </a:endParaRPr>
            </a:p>
          </p:txBody>
        </p:sp>
        <p:sp>
          <p:nvSpPr>
            <p:cNvPr id="13" name="Rectangle 2"/>
            <p:cNvSpPr txBox="1">
              <a:spLocks noChangeArrowheads="1"/>
            </p:cNvSpPr>
            <p:nvPr/>
          </p:nvSpPr>
          <p:spPr bwMode="auto">
            <a:xfrm>
              <a:off x="1745759" y="44107"/>
              <a:ext cx="5655658" cy="7034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1440" tIns="45720" rIns="91440" bIns="45720" anchor="ctr"/>
            <a:lstStyle/>
            <a:p>
              <a:pPr marL="571671" indent="-571671" algn="ctr">
                <a:defRPr/>
              </a:pPr>
              <a:r>
                <a:rPr lang="ko-KR" altLang="en-US" sz="4000" kern="0" spc="-15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0"/>
                  </a:gradFill>
                  <a:effectLst>
                    <a:outerShdw blurRad="50800" algn="ctr" rotWithShape="0">
                      <a:prstClr val="black"/>
                    </a:outerShdw>
                  </a:effectLst>
                  <a:latin typeface="나눔고딕OTF ExtraBold" panose="020D0904000000000000" pitchFamily="34" charset="-127"/>
                  <a:ea typeface="나눔고딕OTF ExtraBold" panose="020D0904000000000000" pitchFamily="34" charset="-127"/>
                </a:rPr>
                <a:t>목 차</a:t>
              </a:r>
            </a:p>
          </p:txBody>
        </p:sp>
      </p:grpSp>
      <p:sp>
        <p:nvSpPr>
          <p:cNvPr id="46" name="직사각형 34"/>
          <p:cNvSpPr/>
          <p:nvPr/>
        </p:nvSpPr>
        <p:spPr bwMode="auto">
          <a:xfrm>
            <a:off x="900695" y="1623408"/>
            <a:ext cx="7488000" cy="468000"/>
          </a:xfrm>
          <a:prstGeom prst="rect">
            <a:avLst/>
          </a:prstGeom>
          <a:solidFill>
            <a:srgbClr val="2862A8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225425">
              <a:spcBef>
                <a:spcPct val="50000"/>
              </a:spcBef>
            </a:pPr>
            <a:r>
              <a:rPr lang="en-US" altLang="ko-KR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1. </a:t>
            </a:r>
            <a:r>
              <a:rPr lang="ko-KR" altLang="en-US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기술의 개요</a:t>
            </a:r>
            <a:endParaRPr lang="en-US" altLang="ko-KR" sz="2000" spc="-6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</a:gsLst>
                <a:lin ang="0" scaled="1"/>
              </a:gra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9" name="직사각형 34"/>
          <p:cNvSpPr/>
          <p:nvPr/>
        </p:nvSpPr>
        <p:spPr bwMode="auto">
          <a:xfrm>
            <a:off x="900695" y="2126457"/>
            <a:ext cx="7488000" cy="468000"/>
          </a:xfrm>
          <a:prstGeom prst="rect">
            <a:avLst/>
          </a:prstGeom>
          <a:solidFill>
            <a:srgbClr val="2862A8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225425">
              <a:spcBef>
                <a:spcPct val="50000"/>
              </a:spcBef>
            </a:pPr>
            <a:r>
              <a:rPr lang="en-US" altLang="ko-KR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2.  </a:t>
            </a:r>
            <a:r>
              <a:rPr lang="ko-KR" altLang="en-US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기술이전 내용 및 범위</a:t>
            </a:r>
            <a:endParaRPr lang="ko-KR" altLang="en-US" sz="2000" spc="-6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</a:gsLst>
                <a:lin ang="0" scaled="1"/>
              </a:gra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10" name="직사각형 34"/>
          <p:cNvSpPr/>
          <p:nvPr/>
        </p:nvSpPr>
        <p:spPr bwMode="auto">
          <a:xfrm>
            <a:off x="900386" y="2629506"/>
            <a:ext cx="7488000" cy="468000"/>
          </a:xfrm>
          <a:prstGeom prst="rect">
            <a:avLst/>
          </a:prstGeom>
          <a:solidFill>
            <a:srgbClr val="2862A8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225425">
              <a:spcBef>
                <a:spcPct val="50000"/>
              </a:spcBef>
            </a:pPr>
            <a:r>
              <a:rPr lang="en-US" altLang="ko-KR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3. </a:t>
            </a:r>
            <a:r>
              <a:rPr lang="ko-KR" altLang="en-US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경쟁기술과 비교</a:t>
            </a:r>
            <a:endParaRPr lang="ko-KR" altLang="en-US" sz="2000" spc="-6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</a:gsLst>
                <a:lin ang="0" scaled="1"/>
              </a:gra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11" name="직사각형 34"/>
          <p:cNvSpPr/>
          <p:nvPr/>
        </p:nvSpPr>
        <p:spPr bwMode="auto">
          <a:xfrm>
            <a:off x="900386" y="3132555"/>
            <a:ext cx="7488000" cy="468000"/>
          </a:xfrm>
          <a:prstGeom prst="rect">
            <a:avLst/>
          </a:prstGeom>
          <a:solidFill>
            <a:srgbClr val="2862A8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225425">
              <a:spcBef>
                <a:spcPct val="50000"/>
              </a:spcBef>
            </a:pPr>
            <a:r>
              <a:rPr lang="en-US" altLang="ko-KR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4. </a:t>
            </a:r>
            <a:r>
              <a:rPr lang="ko-KR" altLang="en-US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기술의 사업성</a:t>
            </a:r>
            <a:endParaRPr lang="ko-KR" altLang="en-US" sz="2000" spc="-6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</a:gsLst>
                <a:lin ang="0" scaled="1"/>
              </a:gra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12" name="직사각형 34"/>
          <p:cNvSpPr/>
          <p:nvPr/>
        </p:nvSpPr>
        <p:spPr bwMode="auto">
          <a:xfrm>
            <a:off x="900386" y="3635603"/>
            <a:ext cx="7488000" cy="468000"/>
          </a:xfrm>
          <a:prstGeom prst="rect">
            <a:avLst/>
          </a:prstGeom>
          <a:solidFill>
            <a:srgbClr val="2862A8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225425">
              <a:spcBef>
                <a:spcPct val="50000"/>
              </a:spcBef>
            </a:pPr>
            <a:r>
              <a:rPr lang="en-US" altLang="ko-KR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5. </a:t>
            </a:r>
            <a:r>
              <a:rPr lang="ko-KR" altLang="en-US" sz="2000" spc="-60" dirty="0" smtClean="0">
                <a:gradFill>
                  <a:gsLst>
                    <a:gs pos="0">
                      <a:schemeClr val="bg1"/>
                    </a:gs>
                    <a:gs pos="50000">
                      <a:schemeClr val="bg1"/>
                    </a:gs>
                  </a:gsLst>
                  <a:lin ang="0" scaled="1"/>
                </a:gra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국내외 시장 동향</a:t>
            </a:r>
            <a:endParaRPr lang="ko-KR" altLang="en-US" sz="2000" spc="-60" dirty="0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</a:gsLst>
                <a:lin ang="0" scaled="1"/>
              </a:gra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2990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02728" y="981076"/>
            <a:ext cx="8353425" cy="79253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 smtClean="0">
                <a:latin typeface="+mn-ea"/>
                <a:ea typeface="+mn-ea"/>
              </a:rPr>
              <a:t>1. </a:t>
            </a:r>
            <a:r>
              <a:rPr lang="ko-KR" altLang="en-US" sz="2400" dirty="0" smtClean="0">
                <a:latin typeface="+mn-ea"/>
                <a:ea typeface="+mn-ea"/>
              </a:rPr>
              <a:t>기술의 개요</a:t>
            </a:r>
            <a:endParaRPr lang="ko-KR" altLang="en-US" sz="2400" dirty="0">
              <a:latin typeface="+mn-ea"/>
              <a:ea typeface="+mn-ea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기술 개요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20" name="TextBox 1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주요 내용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14" name="TextBox 13"/>
          <p:cNvSpPr txBox="1"/>
          <p:nvPr/>
        </p:nvSpPr>
        <p:spPr>
          <a:xfrm>
            <a:off x="592683" y="1828430"/>
            <a:ext cx="8142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컬러 </a:t>
            </a:r>
            <a:r>
              <a:rPr lang="ko-KR" altLang="en-US" sz="1600" dirty="0"/>
              <a:t>영상들로부터 </a:t>
            </a:r>
            <a:r>
              <a:rPr lang="en-US" altLang="ko-KR" sz="1600" dirty="0"/>
              <a:t>3D</a:t>
            </a:r>
            <a:r>
              <a:rPr lang="ko-KR" altLang="en-US" sz="1600" dirty="0"/>
              <a:t>복원을 수행하고 </a:t>
            </a:r>
            <a:r>
              <a:rPr lang="en-US" altLang="ko-KR" sz="1600" dirty="0"/>
              <a:t>3D </a:t>
            </a:r>
            <a:r>
              <a:rPr lang="ko-KR" altLang="en-US" sz="1600" dirty="0"/>
              <a:t>포인트 </a:t>
            </a:r>
            <a:r>
              <a:rPr lang="ko-KR" altLang="en-US" sz="1600" dirty="0" err="1"/>
              <a:t>클라우드를</a:t>
            </a:r>
            <a:r>
              <a:rPr lang="ko-KR" altLang="en-US" sz="1600" dirty="0"/>
              <a:t> 편집할 수 있는 </a:t>
            </a:r>
            <a:r>
              <a:rPr lang="en-US" altLang="ko-KR" sz="1600" dirty="0"/>
              <a:t>SW</a:t>
            </a:r>
            <a:r>
              <a:rPr lang="ko-KR" altLang="en-US" sz="1600" dirty="0"/>
              <a:t>를 개발하여 가상 현실 등의 </a:t>
            </a:r>
            <a:r>
              <a:rPr lang="ko-KR" altLang="en-US" sz="1600" dirty="0" err="1"/>
              <a:t>콘텐츠</a:t>
            </a:r>
            <a:r>
              <a:rPr lang="ko-KR" altLang="en-US" sz="1600" dirty="0"/>
              <a:t> 제작에 활용 </a:t>
            </a:r>
            <a:r>
              <a:rPr lang="ko-KR" altLang="en-US" sz="1600" dirty="0" smtClean="0"/>
              <a:t>가능함</a:t>
            </a:r>
            <a:endParaRPr lang="ko-KR" alt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1548458" y="6260105"/>
            <a:ext cx="6280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컬러영상으로부터 </a:t>
            </a:r>
            <a:r>
              <a:rPr lang="en-US" altLang="ko-KR" sz="1600" dirty="0"/>
              <a:t>3D </a:t>
            </a:r>
            <a:r>
              <a:rPr lang="ko-KR" altLang="en-US" sz="1600" dirty="0" smtClean="0"/>
              <a:t>복원 </a:t>
            </a:r>
            <a:r>
              <a:rPr lang="ko-KR" altLang="en-US" sz="1600" dirty="0" err="1" smtClean="0"/>
              <a:t>콘텐츠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후터치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3D </a:t>
            </a:r>
            <a:r>
              <a:rPr lang="ko-KR" altLang="en-US" sz="1600" dirty="0" smtClean="0"/>
              <a:t>저작 도구 실행의 예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854" y="4359128"/>
            <a:ext cx="2667859" cy="16716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016" y="2574276"/>
            <a:ext cx="2667859" cy="167163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986" y="2565698"/>
            <a:ext cx="2667859" cy="1671633"/>
          </a:xfrm>
          <a:prstGeom prst="rect">
            <a:avLst/>
          </a:prstGeom>
        </p:spPr>
      </p:pic>
      <p:grpSp>
        <p:nvGrpSpPr>
          <p:cNvPr id="13" name="그룹 12"/>
          <p:cNvGrpSpPr>
            <a:grpSpLocks noChangeAspect="1"/>
          </p:cNvGrpSpPr>
          <p:nvPr/>
        </p:nvGrpSpPr>
        <p:grpSpPr>
          <a:xfrm>
            <a:off x="95722" y="3144750"/>
            <a:ext cx="2490642" cy="1955664"/>
            <a:chOff x="353960" y="3448200"/>
            <a:chExt cx="2096124" cy="1645887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425" y="4250529"/>
              <a:ext cx="1499659" cy="843558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337" y="4050090"/>
              <a:ext cx="1499658" cy="843558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977" y="3848180"/>
              <a:ext cx="1499659" cy="843558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791" y="3650110"/>
              <a:ext cx="1499659" cy="843558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60" y="3448200"/>
              <a:ext cx="1509420" cy="849049"/>
            </a:xfrm>
            <a:prstGeom prst="rect">
              <a:avLst/>
            </a:prstGeom>
          </p:spPr>
        </p:pic>
      </p:grpSp>
      <p:sp>
        <p:nvSpPr>
          <p:cNvPr id="15" name="오른쪽 화살표 14"/>
          <p:cNvSpPr/>
          <p:nvPr/>
        </p:nvSpPr>
        <p:spPr>
          <a:xfrm>
            <a:off x="2716351" y="3639450"/>
            <a:ext cx="685906" cy="809402"/>
          </a:xfrm>
          <a:prstGeom prst="rightArrow">
            <a:avLst/>
          </a:prstGeom>
          <a:solidFill>
            <a:srgbClr val="C00000"/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r>
              <a:rPr lang="ko-KR" altLang="en-US" sz="1200" spc="-40" dirty="0" smtClean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Dinbol" pitchFamily="2" charset="0"/>
                <a:ea typeface="Yoon 윤고딕 550_TT" panose="02090603020101020101" pitchFamily="18" charset="-127"/>
              </a:rPr>
              <a:t>입력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9973" y="514007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컬러영상들</a:t>
            </a:r>
          </a:p>
        </p:txBody>
      </p:sp>
    </p:spTree>
    <p:extLst>
      <p:ext uri="{BB962C8B-B14F-4D97-AF65-F5344CB8AC3E}">
        <p14:creationId xmlns:p14="http://schemas.microsoft.com/office/powerpoint/2010/main" val="299449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>
                <a:latin typeface="+mn-ea"/>
                <a:ea typeface="+mn-ea"/>
              </a:rPr>
              <a:t>2</a:t>
            </a:r>
            <a:r>
              <a:rPr lang="en-US" altLang="ko-KR" sz="2400" dirty="0" smtClean="0">
                <a:latin typeface="+mn-ea"/>
                <a:ea typeface="+mn-ea"/>
              </a:rPr>
              <a:t>. </a:t>
            </a:r>
            <a:r>
              <a:rPr lang="ko-KR" altLang="en-US" sz="2400" dirty="0" smtClean="0">
                <a:latin typeface="+mn-ea"/>
                <a:ea typeface="+mn-ea"/>
              </a:rPr>
              <a:t>기술이전 내용 및 범위</a:t>
            </a:r>
            <a:endParaRPr lang="ko-KR" altLang="en-US" sz="2400" dirty="0">
              <a:latin typeface="+mn-ea"/>
              <a:ea typeface="+mn-ea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02728" y="981076"/>
            <a:ext cx="8353425" cy="74874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33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기술이전 내용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35" name="TextBox 34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lang="en-US" altLang="ko-KR" sz="1600" dirty="0" smtClean="0"/>
                <a:t>3D </a:t>
              </a:r>
              <a:r>
                <a:rPr lang="ko-KR" altLang="en-US" sz="1600" dirty="0"/>
                <a:t>복원 </a:t>
              </a:r>
              <a:r>
                <a:rPr lang="ko-KR" altLang="en-US" sz="1600" dirty="0" err="1"/>
                <a:t>콘텐츠</a:t>
              </a:r>
              <a:r>
                <a:rPr lang="ko-KR" altLang="en-US" sz="1600" dirty="0"/>
                <a:t> </a:t>
              </a:r>
              <a:r>
                <a:rPr lang="ko-KR" altLang="en-US" sz="1600" dirty="0" err="1"/>
                <a:t>후터치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3D </a:t>
              </a:r>
              <a:r>
                <a:rPr lang="ko-KR" altLang="en-US" sz="1600" dirty="0" smtClean="0"/>
                <a:t>저작도구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36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37" name="모서리가 둥근 직사각형 36"/>
          <p:cNvSpPr/>
          <p:nvPr/>
        </p:nvSpPr>
        <p:spPr>
          <a:xfrm>
            <a:off x="419097" y="2816618"/>
            <a:ext cx="8353425" cy="79208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38" name="Rectangle 27"/>
          <p:cNvSpPr>
            <a:spLocks noChangeArrowheads="1"/>
          </p:cNvSpPr>
          <p:nvPr/>
        </p:nvSpPr>
        <p:spPr bwMode="auto">
          <a:xfrm>
            <a:off x="413678" y="2816617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기술이전 범위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413678" y="3230772"/>
            <a:ext cx="8215373" cy="306372"/>
            <a:chOff x="787248" y="5661456"/>
            <a:chExt cx="10430551" cy="306372"/>
          </a:xfrm>
        </p:grpSpPr>
        <p:sp>
          <p:nvSpPr>
            <p:cNvPr id="40" name="TextBox 3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lang="en-US" altLang="ko-KR" sz="1600" dirty="0"/>
                <a:t>3D </a:t>
              </a:r>
              <a:r>
                <a:rPr lang="ko-KR" altLang="en-US" sz="1600" dirty="0"/>
                <a:t>복원 </a:t>
              </a:r>
              <a:r>
                <a:rPr lang="ko-KR" altLang="en-US" sz="1600" dirty="0" err="1"/>
                <a:t>콘텐츠</a:t>
              </a:r>
              <a:r>
                <a:rPr lang="ko-KR" altLang="en-US" sz="1600" dirty="0"/>
                <a:t> </a:t>
              </a:r>
              <a:r>
                <a:rPr lang="ko-KR" altLang="en-US" sz="1600" dirty="0" err="1"/>
                <a:t>후터치</a:t>
              </a:r>
              <a:r>
                <a:rPr lang="ko-KR" altLang="en-US" sz="1600" dirty="0"/>
                <a:t> </a:t>
              </a:r>
              <a:r>
                <a:rPr lang="en-US" altLang="ko-KR" sz="1600" dirty="0"/>
                <a:t>3D </a:t>
              </a:r>
              <a:r>
                <a:rPr lang="ko-KR" altLang="en-US" sz="1600" dirty="0"/>
                <a:t>저작도구 </a:t>
              </a:r>
              <a:r>
                <a:rPr lang="en-US" altLang="ko-KR" sz="1600" dirty="0"/>
                <a:t>(</a:t>
              </a:r>
              <a:r>
                <a:rPr lang="ko-KR" altLang="en-US" sz="1600" dirty="0"/>
                <a:t>베타 버전</a:t>
              </a:r>
              <a:r>
                <a:rPr lang="en-US" altLang="ko-KR" sz="1600" dirty="0"/>
                <a:t>)</a:t>
              </a:r>
              <a:endParaRPr lang="ko-KR" altLang="en-US" sz="1600" dirty="0"/>
            </a:p>
          </p:txBody>
        </p:sp>
        <p:pic>
          <p:nvPicPr>
            <p:cNvPr id="4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42" name="TextBox 41"/>
          <p:cNvSpPr txBox="1"/>
          <p:nvPr/>
        </p:nvSpPr>
        <p:spPr>
          <a:xfrm>
            <a:off x="413678" y="3654246"/>
            <a:ext cx="8407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3D </a:t>
            </a:r>
            <a:r>
              <a:rPr lang="ko-KR" altLang="en-US" sz="1500" dirty="0" err="1" smtClean="0"/>
              <a:t>콘텐츠</a:t>
            </a:r>
            <a:r>
              <a:rPr lang="ko-KR" altLang="en-US" sz="1500" dirty="0" smtClean="0"/>
              <a:t> </a:t>
            </a:r>
            <a:r>
              <a:rPr lang="ko-KR" altLang="en-US" sz="1500" dirty="0" err="1" smtClean="0"/>
              <a:t>후터치</a:t>
            </a:r>
            <a:r>
              <a:rPr lang="ko-KR" altLang="en-US" sz="1500" dirty="0" smtClean="0"/>
              <a:t> 저작 도구 </a:t>
            </a:r>
            <a:r>
              <a:rPr lang="en-US" altLang="ko-KR" sz="1500" dirty="0" smtClean="0"/>
              <a:t>(</a:t>
            </a:r>
            <a:r>
              <a:rPr lang="ko-KR" altLang="en-US" sz="1500" dirty="0" smtClean="0"/>
              <a:t>베타 버전</a:t>
            </a:r>
            <a:r>
              <a:rPr lang="en-US" altLang="ko-KR" sz="1500" dirty="0" smtClean="0"/>
              <a:t>)</a:t>
            </a:r>
          </a:p>
          <a:p>
            <a:pPr fontAlgn="base"/>
            <a:r>
              <a:rPr lang="en-US" altLang="ko-KR" sz="1500" dirty="0" smtClean="0"/>
              <a:t>	- </a:t>
            </a:r>
            <a:r>
              <a:rPr lang="en-US" altLang="ko-KR" sz="1500" dirty="0"/>
              <a:t>3D </a:t>
            </a:r>
            <a:r>
              <a:rPr lang="ko-KR" altLang="en-US" sz="1500" dirty="0" err="1"/>
              <a:t>콘텐츠</a:t>
            </a:r>
            <a:r>
              <a:rPr lang="ko-KR" altLang="en-US" sz="1500" dirty="0"/>
              <a:t> 기본 </a:t>
            </a:r>
            <a:r>
              <a:rPr lang="ko-KR" altLang="en-US" sz="1500" dirty="0" err="1"/>
              <a:t>후터치</a:t>
            </a:r>
            <a:r>
              <a:rPr lang="ko-KR" altLang="en-US" sz="1500" dirty="0"/>
              <a:t> 기능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포인트 </a:t>
            </a:r>
            <a:r>
              <a:rPr lang="ko-KR" altLang="en-US" sz="1500" dirty="0" err="1"/>
              <a:t>클라우드</a:t>
            </a:r>
            <a:r>
              <a:rPr lang="ko-KR" altLang="en-US" sz="1500" dirty="0"/>
              <a:t> 복제</a:t>
            </a:r>
            <a:r>
              <a:rPr lang="en-US" altLang="ko-KR" sz="1500" dirty="0"/>
              <a:t>, </a:t>
            </a:r>
            <a:r>
              <a:rPr lang="ko-KR" altLang="en-US" sz="1500" dirty="0"/>
              <a:t>삭제</a:t>
            </a:r>
            <a:r>
              <a:rPr lang="en-US" altLang="ko-KR" sz="1500" dirty="0"/>
              <a:t>, </a:t>
            </a:r>
            <a:r>
              <a:rPr lang="ko-KR" altLang="en-US" sz="1500" dirty="0"/>
              <a:t>이동</a:t>
            </a:r>
            <a:r>
              <a:rPr lang="en-US" altLang="ko-KR" sz="1500" dirty="0"/>
              <a:t>, </a:t>
            </a:r>
            <a:r>
              <a:rPr lang="ko-KR" altLang="en-US" sz="1500" dirty="0"/>
              <a:t>텍스처 기본 편집</a:t>
            </a:r>
            <a:r>
              <a:rPr lang="en-US" altLang="ko-KR" sz="1500" dirty="0" smtClean="0"/>
              <a:t>)</a:t>
            </a:r>
            <a:endParaRPr lang="ko-KR" altLang="en-US" sz="1500" dirty="0" smtClean="0"/>
          </a:p>
          <a:p>
            <a:pPr fontAlgn="base"/>
            <a:r>
              <a:rPr lang="en-US" altLang="ko-KR" sz="1500" dirty="0" smtClean="0"/>
              <a:t>	- </a:t>
            </a:r>
            <a:r>
              <a:rPr lang="en-US" altLang="ko-KR" sz="1500" dirty="0"/>
              <a:t>3D </a:t>
            </a:r>
            <a:r>
              <a:rPr lang="ko-KR" altLang="en-US" sz="1500" dirty="0" err="1"/>
              <a:t>콘텐츠</a:t>
            </a:r>
            <a:r>
              <a:rPr lang="ko-KR" altLang="en-US" sz="1500" dirty="0"/>
              <a:t> 특화 </a:t>
            </a:r>
            <a:r>
              <a:rPr lang="ko-KR" altLang="en-US" sz="1500" dirty="0" err="1"/>
              <a:t>후터치</a:t>
            </a:r>
            <a:r>
              <a:rPr lang="ko-KR" altLang="en-US" sz="1500" dirty="0"/>
              <a:t> 기능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포인트 </a:t>
            </a:r>
            <a:r>
              <a:rPr lang="ko-KR" altLang="en-US" sz="1500" dirty="0" err="1"/>
              <a:t>클라우드</a:t>
            </a:r>
            <a:r>
              <a:rPr lang="ko-KR" altLang="en-US" sz="1500" dirty="0"/>
              <a:t> 라인</a:t>
            </a:r>
            <a:r>
              <a:rPr lang="en-US" altLang="ko-KR" sz="1500" dirty="0"/>
              <a:t>, </a:t>
            </a:r>
            <a:r>
              <a:rPr lang="ko-KR" altLang="en-US" sz="1500" dirty="0"/>
              <a:t>평면 편집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후터치</a:t>
            </a:r>
            <a:r>
              <a:rPr lang="ko-KR" altLang="en-US" sz="1500" dirty="0"/>
              <a:t> </a:t>
            </a:r>
            <a:r>
              <a:rPr lang="ko-KR" altLang="en-US" sz="1500" dirty="0" err="1"/>
              <a:t>홀채움</a:t>
            </a:r>
            <a:r>
              <a:rPr lang="en-US" altLang="ko-KR" sz="1500" dirty="0"/>
              <a:t>) </a:t>
            </a:r>
            <a:endParaRPr lang="ko-KR" altLang="en-US" sz="1500" dirty="0"/>
          </a:p>
          <a:p>
            <a:pPr fontAlgn="base"/>
            <a:r>
              <a:rPr lang="en-US" altLang="ko-KR" sz="1500" dirty="0" smtClean="0"/>
              <a:t>	- </a:t>
            </a:r>
            <a:r>
              <a:rPr lang="ko-KR" altLang="en-US" sz="1500" dirty="0"/>
              <a:t>편집 이력 관리 </a:t>
            </a:r>
            <a:r>
              <a:rPr lang="en-US" altLang="ko-KR" sz="1500" dirty="0"/>
              <a:t>(History Management) </a:t>
            </a:r>
            <a:r>
              <a:rPr lang="ko-KR" altLang="en-US" sz="1500" dirty="0"/>
              <a:t>기능 </a:t>
            </a:r>
            <a:r>
              <a:rPr lang="en-US" altLang="ko-KR" sz="1500" dirty="0" smtClean="0"/>
              <a:t>(</a:t>
            </a:r>
            <a:r>
              <a:rPr lang="ko-KR" altLang="en-US" sz="1500" dirty="0"/>
              <a:t>편집 기록 및 단계적인 편집 취소 기능</a:t>
            </a:r>
            <a:r>
              <a:rPr lang="en-US" altLang="ko-KR" sz="1500" dirty="0"/>
              <a:t>)</a:t>
            </a:r>
            <a:endParaRPr lang="ko-KR" altLang="en-US" sz="1500" dirty="0"/>
          </a:p>
          <a:p>
            <a:pPr fontAlgn="base"/>
            <a:endParaRPr lang="ko-KR" altLang="en-US" sz="15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500" dirty="0" smtClean="0"/>
              <a:t>소스 </a:t>
            </a:r>
            <a:r>
              <a:rPr lang="ko-KR" altLang="en-US" sz="1500" dirty="0"/>
              <a:t>공개 대상 </a:t>
            </a:r>
            <a:r>
              <a:rPr lang="ko-KR" altLang="en-US" sz="1500" dirty="0" smtClean="0"/>
              <a:t>범위</a:t>
            </a:r>
            <a:endParaRPr lang="en-US" altLang="ko-KR" sz="1500" dirty="0" smtClean="0"/>
          </a:p>
          <a:p>
            <a:pPr fontAlgn="base"/>
            <a:r>
              <a:rPr lang="en-US" altLang="ko-KR" sz="1500" dirty="0" smtClean="0"/>
              <a:t>	- </a:t>
            </a:r>
            <a:r>
              <a:rPr lang="en-US" altLang="ko-KR" sz="1500" dirty="0"/>
              <a:t>Windows </a:t>
            </a:r>
            <a:r>
              <a:rPr lang="ko-KR" altLang="en-US" sz="1500" dirty="0"/>
              <a:t>기반 </a:t>
            </a:r>
            <a:r>
              <a:rPr lang="en-US" altLang="ko-KR" sz="1500" dirty="0"/>
              <a:t>VR </a:t>
            </a:r>
            <a:r>
              <a:rPr lang="ko-KR" altLang="en-US" sz="1500" dirty="0"/>
              <a:t>엔진 </a:t>
            </a:r>
            <a:r>
              <a:rPr lang="ko-KR" altLang="en-US" sz="1500" dirty="0" smtClean="0"/>
              <a:t>모듈</a:t>
            </a:r>
          </a:p>
          <a:p>
            <a:pPr fontAlgn="base"/>
            <a:r>
              <a:rPr lang="en-US" altLang="ko-KR" sz="1500" dirty="0" smtClean="0"/>
              <a:t>	- </a:t>
            </a:r>
            <a:r>
              <a:rPr lang="en-US" altLang="ko-KR" sz="1500" dirty="0"/>
              <a:t>Windows </a:t>
            </a:r>
            <a:r>
              <a:rPr lang="ko-KR" altLang="en-US" sz="1500" dirty="0"/>
              <a:t>기반 </a:t>
            </a:r>
            <a:r>
              <a:rPr lang="en-US" altLang="ko-KR" sz="1500" dirty="0"/>
              <a:t>3D</a:t>
            </a:r>
            <a:r>
              <a:rPr lang="ko-KR" altLang="en-US" sz="1500" dirty="0" err="1"/>
              <a:t>콘텐츠</a:t>
            </a:r>
            <a:r>
              <a:rPr lang="ko-KR" altLang="en-US" sz="1500" dirty="0"/>
              <a:t> 편집 저작 도구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610" y="1701602"/>
            <a:ext cx="814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600" dirty="0" smtClean="0"/>
              <a:t>3D </a:t>
            </a:r>
            <a:r>
              <a:rPr lang="ko-KR" altLang="en-US" sz="1600" dirty="0" err="1" smtClean="0"/>
              <a:t>콘텐츠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후터치</a:t>
            </a:r>
            <a:r>
              <a:rPr lang="ko-KR" altLang="en-US" sz="1600" dirty="0" smtClean="0"/>
              <a:t> 저작 도구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베타 버전</a:t>
            </a:r>
            <a:r>
              <a:rPr lang="en-US" altLang="ko-KR" sz="16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4889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02728" y="981076"/>
            <a:ext cx="8353425" cy="79253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>
                <a:latin typeface="+mn-ea"/>
                <a:ea typeface="+mn-ea"/>
              </a:rPr>
              <a:t>2</a:t>
            </a:r>
            <a:r>
              <a:rPr lang="en-US" altLang="ko-KR" sz="2400" dirty="0" smtClean="0">
                <a:latin typeface="+mn-ea"/>
                <a:ea typeface="+mn-ea"/>
              </a:rPr>
              <a:t>. </a:t>
            </a:r>
            <a:r>
              <a:rPr lang="ko-KR" altLang="en-US" sz="2400" dirty="0" smtClean="0">
                <a:latin typeface="+mn-ea"/>
                <a:ea typeface="+mn-ea"/>
              </a:rPr>
              <a:t>기술이전 내용 및 범위</a:t>
            </a:r>
            <a:endParaRPr lang="ko-KR" altLang="en-US" sz="2400" dirty="0">
              <a:latin typeface="+mn-ea"/>
              <a:ea typeface="+mn-ea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기술 개발 현황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20" name="TextBox 1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lang="ko-KR" altLang="en-US" sz="1600" b="1" dirty="0"/>
                <a:t>기술성숙도</a:t>
              </a:r>
              <a:r>
                <a:rPr lang="en-US" altLang="ko-KR" sz="1600" dirty="0"/>
                <a:t>(</a:t>
              </a:r>
              <a:r>
                <a:rPr lang="en-US" altLang="ko-KR" sz="1600" spc="-100" dirty="0"/>
                <a:t>TRL : Technology Readiness Level</a:t>
              </a:r>
              <a:r>
                <a:rPr lang="en-US" altLang="ko-KR" sz="1600" dirty="0"/>
                <a:t>)</a:t>
              </a:r>
              <a:r>
                <a:rPr lang="ko-KR" altLang="en-US" sz="1600" b="1" dirty="0"/>
                <a:t> 단계 </a:t>
              </a:r>
              <a:r>
                <a:rPr lang="en-US" altLang="ko-KR" sz="1600" b="1" dirty="0"/>
                <a:t>:  </a:t>
              </a:r>
              <a:r>
                <a:rPr lang="en-US" altLang="ko-KR" sz="1600" b="1"/>
                <a:t>(    </a:t>
              </a:r>
              <a:r>
                <a:rPr lang="en-US" altLang="ko-KR" sz="1600" b="1" smtClean="0"/>
                <a:t>3  </a:t>
              </a:r>
              <a:r>
                <a:rPr lang="en-US" altLang="ko-KR" sz="1600" b="1" dirty="0"/>
                <a:t>)</a:t>
              </a:r>
              <a:r>
                <a:rPr lang="ko-KR" altLang="en-US" sz="1600" b="1" dirty="0"/>
                <a:t>단계</a:t>
              </a:r>
              <a:endParaRPr lang="en-US" altLang="ko-KR" sz="1600" b="1" dirty="0"/>
            </a:p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81" y="1989634"/>
            <a:ext cx="85725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558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02728" y="981076"/>
            <a:ext cx="8353425" cy="79253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 smtClean="0">
                <a:latin typeface="+mn-ea"/>
                <a:ea typeface="+mn-ea"/>
              </a:rPr>
              <a:t>3. </a:t>
            </a:r>
            <a:r>
              <a:rPr lang="ko-KR" altLang="en-US" sz="2400" dirty="0" smtClean="0">
                <a:latin typeface="+mn-ea"/>
                <a:ea typeface="+mn-ea"/>
              </a:rPr>
              <a:t>경쟁 기술과 비교</a:t>
            </a:r>
            <a:endParaRPr lang="ko-KR" altLang="en-US" sz="2400" dirty="0"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20" name="TextBox 1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기술의 특징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컬러 영상으로부터 </a:t>
            </a:r>
            <a:r>
              <a:rPr kumimoji="1" lang="en-US" altLang="ko-KR" sz="1600" dirty="0" smtClean="0">
                <a:solidFill>
                  <a:schemeClr val="bg1"/>
                </a:solidFill>
                <a:latin typeface="+mn-ea"/>
              </a:rPr>
              <a:t>3D </a:t>
            </a: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복원 및 모델링 기술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02728" y="2946152"/>
            <a:ext cx="8353425" cy="43249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97309" y="3000266"/>
            <a:ext cx="8215373" cy="306372"/>
            <a:chOff x="787248" y="5661456"/>
            <a:chExt cx="10430551" cy="306372"/>
          </a:xfrm>
        </p:grpSpPr>
        <p:sp>
          <p:nvSpPr>
            <p:cNvPr id="11" name="TextBox 10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기존 기술 대비 개량된 부분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12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13" name="모서리가 둥근 직사각형 12"/>
          <p:cNvSpPr/>
          <p:nvPr/>
        </p:nvSpPr>
        <p:spPr>
          <a:xfrm>
            <a:off x="396000" y="4702085"/>
            <a:ext cx="8353425" cy="43249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90581" y="4756199"/>
            <a:ext cx="8215373" cy="306372"/>
            <a:chOff x="787248" y="5661456"/>
            <a:chExt cx="10430551" cy="306372"/>
          </a:xfrm>
        </p:grpSpPr>
        <p:sp>
          <p:nvSpPr>
            <p:cNvPr id="15" name="TextBox 14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차별성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16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17" name="TextBox 16"/>
          <p:cNvSpPr txBox="1"/>
          <p:nvPr/>
        </p:nvSpPr>
        <p:spPr>
          <a:xfrm>
            <a:off x="563075" y="3378646"/>
            <a:ext cx="8142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가상현실 </a:t>
            </a:r>
            <a:r>
              <a:rPr lang="ko-KR" altLang="en-US" sz="1600" dirty="0" err="1"/>
              <a:t>콘텐츠</a:t>
            </a:r>
            <a:r>
              <a:rPr lang="ko-KR" altLang="en-US" sz="1600" dirty="0"/>
              <a:t> 제작에 필요한 </a:t>
            </a:r>
            <a:r>
              <a:rPr lang="en-US" altLang="ko-KR" sz="1600" dirty="0"/>
              <a:t>3D </a:t>
            </a:r>
            <a:r>
              <a:rPr lang="ko-KR" altLang="en-US" sz="1600" dirty="0"/>
              <a:t>모델의 </a:t>
            </a:r>
            <a:r>
              <a:rPr lang="ko-KR" altLang="en-US" sz="1600" dirty="0" err="1"/>
              <a:t>제작시</a:t>
            </a:r>
            <a:r>
              <a:rPr lang="ko-KR" altLang="en-US" sz="1600" dirty="0"/>
              <a:t> 제작 비용을 절감 및 시간을 단축할 필요가 </a:t>
            </a:r>
            <a:r>
              <a:rPr lang="ko-KR" altLang="en-US" sz="1600" dirty="0" smtClean="0"/>
              <a:t>있음</a:t>
            </a:r>
            <a:endParaRPr lang="ko-KR" altLang="en-US" sz="16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600" dirty="0" smtClean="0"/>
              <a:t>ETRI</a:t>
            </a:r>
            <a:r>
              <a:rPr lang="ko-KR" altLang="en-US" sz="1600" dirty="0"/>
              <a:t>의 개발 기술을 활용하여 </a:t>
            </a:r>
            <a:r>
              <a:rPr lang="en-US" altLang="ko-KR" sz="1600" dirty="0"/>
              <a:t>3D </a:t>
            </a:r>
            <a:r>
              <a:rPr lang="ko-KR" altLang="en-US" sz="1600" dirty="0"/>
              <a:t>모델을 제작 및 편집할 경우 기존의 </a:t>
            </a:r>
            <a:r>
              <a:rPr lang="en-US" altLang="ko-KR" sz="1600" dirty="0"/>
              <a:t>3D </a:t>
            </a:r>
            <a:r>
              <a:rPr lang="ko-KR" altLang="en-US" sz="1600" dirty="0"/>
              <a:t>모델 제작 방법에 비하여 비용 및 시간적으로 경쟁력을 가질 수 있을 것으로 기대됨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59183" y="5111550"/>
            <a:ext cx="8142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일반적인 </a:t>
            </a:r>
            <a:r>
              <a:rPr lang="ko-KR" altLang="en-US" sz="1600" dirty="0"/>
              <a:t>촬영기기로 촬영한 컬러 영상을 입력으로 하여 </a:t>
            </a:r>
            <a:r>
              <a:rPr lang="en-US" altLang="ko-KR" sz="1600" dirty="0"/>
              <a:t>3D </a:t>
            </a:r>
            <a:r>
              <a:rPr lang="ko-KR" altLang="en-US" sz="1600" dirty="0"/>
              <a:t>복원 및 모델링을 수행하므로 고가의 장비의 구입이 필요 없음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600" dirty="0"/>
              <a:t>3D </a:t>
            </a:r>
            <a:r>
              <a:rPr lang="ko-KR" altLang="en-US" sz="1600" dirty="0"/>
              <a:t>복원과 포인트 </a:t>
            </a:r>
            <a:r>
              <a:rPr lang="ko-KR" altLang="en-US" sz="1600" dirty="0" err="1"/>
              <a:t>클라우드</a:t>
            </a:r>
            <a:r>
              <a:rPr lang="ko-KR" altLang="en-US" sz="1600" dirty="0"/>
              <a:t> 편집</a:t>
            </a:r>
            <a:r>
              <a:rPr lang="en-US" altLang="ko-KR" sz="1600" dirty="0"/>
              <a:t>, </a:t>
            </a:r>
            <a:r>
              <a:rPr lang="ko-KR" altLang="en-US" sz="1600" dirty="0"/>
              <a:t>모델링을 하나의 환경에서 할 수 </a:t>
            </a:r>
            <a:r>
              <a:rPr lang="ko-KR" altLang="en-US" sz="1600" dirty="0" smtClean="0"/>
              <a:t>있음</a:t>
            </a:r>
            <a:endParaRPr lang="ko-KR" altLang="en-US" sz="16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600" dirty="0" smtClean="0"/>
              <a:t>3D </a:t>
            </a:r>
            <a:r>
              <a:rPr lang="ko-KR" altLang="en-US" sz="1600" dirty="0"/>
              <a:t>모델링 결과를 업계 표준 모델링 파일</a:t>
            </a:r>
            <a:r>
              <a:rPr lang="en-US" altLang="ko-KR" sz="1600" dirty="0"/>
              <a:t>(FBX)</a:t>
            </a:r>
            <a:r>
              <a:rPr lang="ko-KR" altLang="en-US" sz="1600" dirty="0"/>
              <a:t>의 형태로 출력하므로 가상현실 및 </a:t>
            </a:r>
            <a:r>
              <a:rPr lang="en-US" altLang="ko-KR" sz="1600" dirty="0"/>
              <a:t>3D </a:t>
            </a:r>
            <a:r>
              <a:rPr lang="ko-KR" altLang="en-US" sz="1600" dirty="0" err="1"/>
              <a:t>콘텐츠의</a:t>
            </a:r>
            <a:r>
              <a:rPr lang="ko-KR" altLang="en-US" sz="1600" dirty="0"/>
              <a:t> 제작에 적용이 </a:t>
            </a:r>
            <a:r>
              <a:rPr lang="ko-KR" altLang="en-US" sz="1600" dirty="0" smtClean="0"/>
              <a:t>용이함</a:t>
            </a:r>
            <a:endParaRPr lang="ko-KR" alt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556348" y="1772126"/>
            <a:ext cx="814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특정한 </a:t>
            </a:r>
            <a:r>
              <a:rPr lang="ko-KR" altLang="en-US" sz="1600" dirty="0"/>
              <a:t>영역에 대해 다양한 시점에서 촬영한 컬러 영상을 입력으로 하여 </a:t>
            </a:r>
            <a:r>
              <a:rPr lang="en-US" altLang="ko-KR" sz="1600" dirty="0"/>
              <a:t>3D </a:t>
            </a:r>
            <a:r>
              <a:rPr lang="ko-KR" altLang="en-US" sz="1600" dirty="0"/>
              <a:t>복원 및 </a:t>
            </a:r>
            <a:r>
              <a:rPr lang="en-US" altLang="ko-KR" sz="1600" dirty="0"/>
              <a:t>3D </a:t>
            </a:r>
            <a:r>
              <a:rPr lang="ko-KR" altLang="en-US" sz="1600" dirty="0"/>
              <a:t>포인트 </a:t>
            </a:r>
            <a:r>
              <a:rPr lang="ko-KR" altLang="en-US" sz="1600" dirty="0" err="1"/>
              <a:t>클라우드의</a:t>
            </a:r>
            <a:r>
              <a:rPr lang="ko-KR" altLang="en-US" sz="1600" dirty="0"/>
              <a:t> 편집 기능을 제공하고 결과를 업계 표준 모델링 파일인 </a:t>
            </a:r>
            <a:r>
              <a:rPr lang="en-US" altLang="ko-KR" sz="1600" dirty="0"/>
              <a:t>FBX </a:t>
            </a:r>
            <a:r>
              <a:rPr lang="ko-KR" altLang="en-US" sz="1600" dirty="0"/>
              <a:t>파일 포맷으로 출력하여 가상현실 및 </a:t>
            </a:r>
            <a:r>
              <a:rPr lang="en-US" altLang="ko-KR" sz="1600" dirty="0"/>
              <a:t>3D </a:t>
            </a:r>
            <a:r>
              <a:rPr lang="ko-KR" altLang="en-US" sz="1600" dirty="0" err="1"/>
              <a:t>콘텐츠</a:t>
            </a:r>
            <a:r>
              <a:rPr lang="ko-KR" altLang="en-US" sz="1600" dirty="0"/>
              <a:t> 제작에 적용할 수 있음 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468671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02728" y="981076"/>
            <a:ext cx="8353425" cy="79253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>
                <a:latin typeface="+mn-ea"/>
                <a:ea typeface="+mn-ea"/>
              </a:rPr>
              <a:t>4</a:t>
            </a:r>
            <a:r>
              <a:rPr lang="en-US" altLang="ko-KR" sz="2400" dirty="0" smtClean="0">
                <a:latin typeface="+mn-ea"/>
                <a:ea typeface="+mn-ea"/>
              </a:rPr>
              <a:t>. </a:t>
            </a:r>
            <a:r>
              <a:rPr lang="ko-KR" altLang="en-US" sz="2400" dirty="0" smtClean="0">
                <a:latin typeface="+mn-ea"/>
                <a:ea typeface="+mn-ea"/>
              </a:rPr>
              <a:t>기술의 사업성</a:t>
            </a:r>
            <a:endParaRPr lang="ko-KR" altLang="en-US" sz="2400" dirty="0"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20" name="TextBox 1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예상 응용 제품 및 서비스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상용화 가능성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77163" y="5157986"/>
            <a:ext cx="8353425" cy="43249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71744" y="5212100"/>
            <a:ext cx="8215373" cy="306372"/>
            <a:chOff x="787248" y="5661456"/>
            <a:chExt cx="10430551" cy="306372"/>
          </a:xfrm>
        </p:grpSpPr>
        <p:sp>
          <p:nvSpPr>
            <p:cNvPr id="24" name="TextBox 23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추가 기술 개발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5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27" name="TextBox 26"/>
          <p:cNvSpPr txBox="1"/>
          <p:nvPr/>
        </p:nvSpPr>
        <p:spPr>
          <a:xfrm>
            <a:off x="540346" y="5567451"/>
            <a:ext cx="8142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600" dirty="0"/>
              <a:t>3D </a:t>
            </a:r>
            <a:r>
              <a:rPr lang="ko-KR" altLang="en-US" sz="1600" dirty="0"/>
              <a:t>복원 및 모델링 데이터의 </a:t>
            </a:r>
            <a:r>
              <a:rPr lang="ko-KR" altLang="en-US" sz="1600" dirty="0" smtClean="0"/>
              <a:t>편집 </a:t>
            </a:r>
            <a:r>
              <a:rPr lang="ko-KR" altLang="en-US" sz="1600" dirty="0"/>
              <a:t>및 관련 </a:t>
            </a:r>
            <a:r>
              <a:rPr lang="en-US" altLang="ko-KR" sz="1600" dirty="0"/>
              <a:t>UI </a:t>
            </a:r>
            <a:r>
              <a:rPr lang="ko-KR" altLang="en-US" sz="1600" dirty="0"/>
              <a:t>추가 </a:t>
            </a:r>
            <a:r>
              <a:rPr lang="ko-KR" altLang="en-US" sz="1600" dirty="0" smtClean="0"/>
              <a:t>개발</a:t>
            </a:r>
            <a:endParaRPr lang="ko-KR" altLang="en-US" sz="1600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/>
              <a:t>각 모듈의 통합 및 최적화</a:t>
            </a:r>
            <a:r>
              <a:rPr lang="en-US" altLang="ko-KR" sz="1600" dirty="0"/>
              <a:t>, </a:t>
            </a:r>
            <a:r>
              <a:rPr lang="ko-KR" altLang="en-US" sz="1600" dirty="0"/>
              <a:t>안정화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6348" y="1772126"/>
            <a:ext cx="8142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장면을 </a:t>
            </a:r>
            <a:r>
              <a:rPr lang="ko-KR" altLang="en-US" sz="1600" dirty="0"/>
              <a:t>찍은 컬러영상들로부터 </a:t>
            </a:r>
            <a:r>
              <a:rPr lang="en-US" altLang="ko-KR" sz="1600" dirty="0"/>
              <a:t>3D </a:t>
            </a:r>
            <a:r>
              <a:rPr lang="ko-KR" altLang="en-US" sz="1600" dirty="0"/>
              <a:t>복원</a:t>
            </a:r>
            <a:r>
              <a:rPr lang="en-US" altLang="ko-KR" sz="1600" dirty="0"/>
              <a:t>, </a:t>
            </a:r>
            <a:r>
              <a:rPr lang="ko-KR" altLang="en-US" sz="1600" dirty="0"/>
              <a:t>편집 및 모델 생성 서비스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ko-KR" altLang="en-US" sz="1600" dirty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393417" y="2481384"/>
            <a:ext cx="8353425" cy="43249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87998" y="2535498"/>
            <a:ext cx="8215373" cy="306372"/>
            <a:chOff x="787248" y="5661456"/>
            <a:chExt cx="10430551" cy="306372"/>
          </a:xfrm>
        </p:grpSpPr>
        <p:sp>
          <p:nvSpPr>
            <p:cNvPr id="31" name="TextBox 30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사업성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32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sp>
        <p:nvSpPr>
          <p:cNvPr id="33" name="TextBox 32"/>
          <p:cNvSpPr txBox="1"/>
          <p:nvPr/>
        </p:nvSpPr>
        <p:spPr>
          <a:xfrm>
            <a:off x="553764" y="2913878"/>
            <a:ext cx="81429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전세계적으로 </a:t>
            </a:r>
            <a:r>
              <a:rPr lang="ko-KR" altLang="en-US" sz="1600" dirty="0"/>
              <a:t>게임</a:t>
            </a:r>
            <a:r>
              <a:rPr lang="en-US" altLang="ko-KR" sz="1600" dirty="0"/>
              <a:t>, </a:t>
            </a:r>
            <a:r>
              <a:rPr lang="ko-KR" altLang="en-US" sz="1600" dirty="0"/>
              <a:t>교육</a:t>
            </a:r>
            <a:r>
              <a:rPr lang="en-US" altLang="ko-KR" sz="1600" dirty="0"/>
              <a:t>, </a:t>
            </a:r>
            <a:r>
              <a:rPr lang="ko-KR" altLang="en-US" sz="1600" dirty="0"/>
              <a:t>훈련 등의 가상 현실 및 </a:t>
            </a:r>
            <a:r>
              <a:rPr lang="en-US" altLang="ko-KR" sz="1600" dirty="0"/>
              <a:t>3D </a:t>
            </a:r>
            <a:r>
              <a:rPr lang="ko-KR" altLang="en-US" sz="1600" dirty="0" err="1"/>
              <a:t>콘텐츠의</a:t>
            </a:r>
            <a:r>
              <a:rPr lang="ko-KR" altLang="en-US" sz="1600" dirty="0"/>
              <a:t> 수요와 제작 관련 시장의 규모가 지속적으로 증가할 것으로 </a:t>
            </a:r>
            <a:r>
              <a:rPr lang="ko-KR" altLang="en-US" sz="1600" dirty="0" smtClean="0"/>
              <a:t>예상됨</a:t>
            </a:r>
            <a:endParaRPr lang="en-US" altLang="ko-KR" sz="1600" dirty="0" smtClean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특히 </a:t>
            </a:r>
            <a:r>
              <a:rPr lang="en-US" altLang="ko-KR" sz="1600" b="1" dirty="0"/>
              <a:t>2020</a:t>
            </a:r>
            <a:r>
              <a:rPr lang="ko-KR" altLang="en-US" sz="1600" b="1" dirty="0"/>
              <a:t>년에는 가상현실 </a:t>
            </a:r>
            <a:r>
              <a:rPr lang="ko-KR" altLang="en-US" sz="1600" b="1" dirty="0" err="1"/>
              <a:t>콘텐츠</a:t>
            </a:r>
            <a:r>
              <a:rPr lang="ko-KR" altLang="en-US" sz="1600" b="1" dirty="0"/>
              <a:t> 시장 규모가 디바이스 시장의 </a:t>
            </a:r>
            <a:r>
              <a:rPr lang="en-US" altLang="ko-KR" sz="1600" b="1" dirty="0"/>
              <a:t>3</a:t>
            </a:r>
            <a:r>
              <a:rPr lang="ko-KR" altLang="en-US" sz="1600" b="1" dirty="0"/>
              <a:t>배 가량이 될 것으로 전망</a:t>
            </a:r>
            <a:r>
              <a:rPr lang="ko-KR" altLang="en-US" sz="1600" dirty="0"/>
              <a:t>됨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현재 </a:t>
            </a:r>
            <a:r>
              <a:rPr lang="ko-KR" altLang="en-US" sz="1600" dirty="0"/>
              <a:t>가상현실 </a:t>
            </a:r>
            <a:r>
              <a:rPr lang="ko-KR" altLang="en-US" sz="1600" dirty="0" err="1"/>
              <a:t>콘텐츠</a:t>
            </a:r>
            <a:r>
              <a:rPr lang="ko-KR" altLang="en-US" sz="1600" dirty="0"/>
              <a:t> 시장은 게임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테마파크</a:t>
            </a:r>
            <a:r>
              <a:rPr lang="ko-KR" altLang="en-US" sz="1600" dirty="0"/>
              <a:t> 등의 엔터테인먼트 시장이 주도하고 차지하고 있지만 가상모델하우스</a:t>
            </a:r>
            <a:r>
              <a:rPr lang="en-US" altLang="ko-KR" sz="1600" dirty="0"/>
              <a:t>, </a:t>
            </a:r>
            <a:r>
              <a:rPr lang="ko-KR" altLang="en-US" sz="1600" dirty="0"/>
              <a:t>부동산</a:t>
            </a:r>
            <a:r>
              <a:rPr lang="en-US" altLang="ko-KR" sz="1600" dirty="0"/>
              <a:t>, </a:t>
            </a:r>
            <a:r>
              <a:rPr lang="ko-KR" altLang="en-US" sz="1600" dirty="0"/>
              <a:t>교육</a:t>
            </a:r>
            <a:r>
              <a:rPr lang="en-US" altLang="ko-KR" sz="1600" dirty="0"/>
              <a:t>, </a:t>
            </a:r>
            <a:r>
              <a:rPr lang="ko-KR" altLang="en-US" sz="1600" dirty="0"/>
              <a:t>훈련</a:t>
            </a:r>
            <a:r>
              <a:rPr lang="en-US" altLang="ko-KR" sz="1600" dirty="0"/>
              <a:t>, </a:t>
            </a:r>
            <a:r>
              <a:rPr lang="ko-KR" altLang="en-US" sz="1600" dirty="0"/>
              <a:t>원격의료</a:t>
            </a:r>
            <a:r>
              <a:rPr lang="en-US" altLang="ko-KR" sz="1600" dirty="0"/>
              <a:t>, e-</a:t>
            </a:r>
            <a:r>
              <a:rPr lang="ko-KR" altLang="en-US" sz="1600" dirty="0" err="1"/>
              <a:t>커머스</a:t>
            </a:r>
            <a:r>
              <a:rPr lang="ko-KR" altLang="en-US" sz="1600" dirty="0"/>
              <a:t> 등의 다양한 분야에서 가상현실 </a:t>
            </a:r>
            <a:r>
              <a:rPr lang="ko-KR" altLang="en-US" sz="1600" dirty="0" err="1"/>
              <a:t>콘텐츠에</a:t>
            </a:r>
            <a:r>
              <a:rPr lang="ko-KR" altLang="en-US" sz="1600" dirty="0"/>
              <a:t> 대한 수요가 커지고 있고 점차 관련 서비스가 시장에 나오고 있음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1971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402728" y="981076"/>
            <a:ext cx="8353425" cy="792534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1" indent="-285752" algn="ctr">
              <a:spcBef>
                <a:spcPts val="300"/>
              </a:spcBef>
              <a:buClr>
                <a:schemeClr val="bg1"/>
              </a:buClr>
              <a:buFont typeface="Arial" pitchFamily="34" charset="0"/>
              <a:buChar char="•"/>
            </a:pPr>
            <a:endParaRPr lang="ko-KR" altLang="en-US" sz="900" dirty="0" err="1">
              <a:solidFill>
                <a:srgbClr val="FFFF00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6000" y="0"/>
            <a:ext cx="7778587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88000" tIns="108000" rIns="91440" bIns="45720" anchor="ctr"/>
          <a:lstStyle>
            <a:defPPr>
              <a:defRPr lang="ko-KR"/>
            </a:defPPr>
            <a:lvl1pPr marL="571671" indent="-571671">
              <a:defRPr sz="2800" kern="0" spc="-15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algn="ctr" rotWithShape="0">
                    <a:prstClr val="black"/>
                  </a:outerShdw>
                </a:effectLst>
                <a:latin typeface="Dinbol" pitchFamily="2" charset="0"/>
                <a:ea typeface="Yoon 윤고딕 550_TT" pitchFamily="18" charset="-127"/>
              </a:defRPr>
            </a:lvl1pPr>
          </a:lstStyle>
          <a:p>
            <a:r>
              <a:rPr lang="en-US" altLang="ko-KR" sz="2400" dirty="0" smtClean="0">
                <a:latin typeface="+mn-ea"/>
                <a:ea typeface="+mn-ea"/>
              </a:rPr>
              <a:t>5. </a:t>
            </a:r>
            <a:r>
              <a:rPr lang="ko-KR" altLang="en-US" sz="2400" dirty="0" smtClean="0">
                <a:latin typeface="+mn-ea"/>
                <a:ea typeface="+mn-ea"/>
              </a:rPr>
              <a:t>국내외 시장동향</a:t>
            </a:r>
            <a:endParaRPr lang="ko-KR" altLang="en-US" sz="2400" dirty="0">
              <a:latin typeface="+mn-ea"/>
              <a:ea typeface="+mn-ea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397309" y="981075"/>
            <a:ext cx="8358844" cy="359335"/>
          </a:xfrm>
          <a:prstGeom prst="rect">
            <a:avLst/>
          </a:prstGeom>
          <a:gradFill flip="none" rotWithShape="1">
            <a:gsLst>
              <a:gs pos="0">
                <a:srgbClr val="0B192B"/>
              </a:gs>
              <a:gs pos="50000">
                <a:srgbClr val="1E497C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</a:pPr>
            <a:r>
              <a:rPr kumimoji="1" lang="ko-KR" altLang="en-US" sz="1600" dirty="0" smtClean="0">
                <a:solidFill>
                  <a:schemeClr val="bg1"/>
                </a:solidFill>
                <a:latin typeface="+mn-ea"/>
              </a:rPr>
              <a:t>시장 전망</a:t>
            </a:r>
            <a:endParaRPr kumimoji="1" lang="ko-KR" altLang="en-US" sz="1600" dirty="0">
              <a:solidFill>
                <a:srgbClr val="92D050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97309" y="1395230"/>
            <a:ext cx="8215373" cy="306372"/>
            <a:chOff x="787248" y="5661456"/>
            <a:chExt cx="10430551" cy="306372"/>
          </a:xfrm>
        </p:grpSpPr>
        <p:sp>
          <p:nvSpPr>
            <p:cNvPr id="20" name="TextBox 19"/>
            <p:cNvSpPr txBox="1"/>
            <p:nvPr/>
          </p:nvSpPr>
          <p:spPr>
            <a:xfrm>
              <a:off x="787248" y="5661456"/>
              <a:ext cx="10430551" cy="306372"/>
            </a:xfrm>
            <a:prstGeom prst="rect">
              <a:avLst/>
            </a:prstGeom>
            <a:noFill/>
          </p:spPr>
          <p:txBody>
            <a:bodyPr wrap="none" lIns="91440" tIns="45720" rIns="91440" bIns="45720" rtlCol="0">
              <a:noAutofit/>
            </a:bodyPr>
            <a:lstStyle/>
            <a:p>
              <a:pPr indent="177800" fontAlgn="base" latinLnBrk="0">
                <a:spcBef>
                  <a:spcPct val="0"/>
                </a:spcBef>
                <a:spcAft>
                  <a:spcPct val="0"/>
                </a:spcAft>
                <a:buClr>
                  <a:schemeClr val="hlink"/>
                </a:buClr>
              </a:pPr>
              <a:r>
                <a:rPr kumimoji="1" lang="ko-KR" altLang="en-US" sz="1600" spc="-100" dirty="0" smtClean="0">
                  <a:latin typeface="+mn-ea"/>
                </a:rPr>
                <a:t>가상 현실 </a:t>
              </a:r>
              <a:r>
                <a:rPr kumimoji="1" lang="ko-KR" altLang="en-US" sz="1600" spc="-100" dirty="0" err="1" smtClean="0">
                  <a:latin typeface="+mn-ea"/>
                </a:rPr>
                <a:t>콘텐츠</a:t>
              </a:r>
              <a:r>
                <a:rPr kumimoji="1" lang="ko-KR" altLang="en-US" sz="1600" spc="-100" dirty="0" smtClean="0">
                  <a:latin typeface="+mn-ea"/>
                </a:rPr>
                <a:t> 시장 전망 및 규모</a:t>
              </a:r>
              <a:endParaRPr kumimoji="1" lang="en-US" altLang="ko-KR" sz="1600" spc="-100" dirty="0">
                <a:latin typeface="+mn-ea"/>
              </a:endParaRPr>
            </a:p>
          </p:txBody>
        </p:sp>
        <p:pic>
          <p:nvPicPr>
            <p:cNvPr id="21" name="Picture 2" descr="D:\Documents and Settings\승호\바탕 화면\090102 1차년도 평가 발표자료\이미지\버튼\버튼1.png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78564" y="5751198"/>
              <a:ext cx="182828" cy="144000"/>
            </a:xfrm>
            <a:prstGeom prst="rect">
              <a:avLst/>
            </a:prstGeom>
            <a:noFill/>
          </p:spPr>
        </p:pic>
      </p:grpSp>
      <p:pic>
        <p:nvPicPr>
          <p:cNvPr id="12" name="_x274302184" descr="EMB00000d845a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8" y="2355490"/>
            <a:ext cx="4078883" cy="25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107207" y="2088423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단위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백만 달러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147" y="4885563"/>
            <a:ext cx="3760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출처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트랙티카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붉은 색이 </a:t>
            </a:r>
            <a:r>
              <a:rPr lang="ko-KR" altLang="en-US" sz="1400" dirty="0" err="1" smtClean="0"/>
              <a:t>콘텐츠</a:t>
            </a:r>
            <a:r>
              <a:rPr lang="ko-KR" altLang="en-US" sz="1400" dirty="0" smtClean="0"/>
              <a:t> 시장 규모</a:t>
            </a:r>
            <a:r>
              <a:rPr lang="en-US" altLang="ko-KR" sz="1400" dirty="0" smtClean="0"/>
              <a:t>)</a:t>
            </a:r>
            <a:endParaRPr lang="ko-KR" altLang="en-US" sz="1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65147" y="5335217"/>
            <a:ext cx="85689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400" dirty="0" smtClean="0"/>
              <a:t>  현재 </a:t>
            </a:r>
            <a:r>
              <a:rPr lang="ko-KR" altLang="en-US" sz="1400" dirty="0"/>
              <a:t>가상현실 시장은 </a:t>
            </a:r>
            <a:r>
              <a:rPr lang="ko-KR" altLang="en-US" sz="1400" dirty="0" err="1"/>
              <a:t>페이스북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구글</a:t>
            </a:r>
            <a:r>
              <a:rPr lang="en-US" altLang="ko-KR" sz="1400" dirty="0"/>
              <a:t>, </a:t>
            </a:r>
            <a:r>
              <a:rPr lang="ko-KR" altLang="en-US" sz="1400" dirty="0"/>
              <a:t>삼성전자 등의 글로벌 </a:t>
            </a:r>
            <a:r>
              <a:rPr lang="en-US" altLang="ko-KR" sz="1400" dirty="0"/>
              <a:t>IT </a:t>
            </a:r>
            <a:r>
              <a:rPr lang="ko-KR" altLang="en-US" sz="1400" dirty="0"/>
              <a:t>기업들에 의한 다양한 </a:t>
            </a:r>
            <a:r>
              <a:rPr lang="en-US" altLang="ko-KR" sz="1400" dirty="0"/>
              <a:t>VR </a:t>
            </a:r>
            <a:r>
              <a:rPr lang="ko-KR" altLang="en-US" sz="1400" dirty="0"/>
              <a:t>디바이스 출시 등으로 인해 시장이 형성되고 있음</a:t>
            </a:r>
            <a:r>
              <a:rPr lang="en-US" altLang="ko-KR" sz="1400" dirty="0"/>
              <a:t>. </a:t>
            </a:r>
            <a:r>
              <a:rPr lang="ko-KR" altLang="en-US" sz="1400" dirty="0"/>
              <a:t>이러한 </a:t>
            </a:r>
            <a:r>
              <a:rPr lang="en-US" altLang="ko-KR" sz="1400" dirty="0"/>
              <a:t>VR </a:t>
            </a:r>
            <a:r>
              <a:rPr lang="ko-KR" altLang="en-US" sz="1400" dirty="0"/>
              <a:t>디바이스의 보급과 맞물려 다양한 가상현실 </a:t>
            </a:r>
            <a:r>
              <a:rPr lang="ko-KR" altLang="en-US" sz="1400" dirty="0" err="1"/>
              <a:t>콘텐츠에</a:t>
            </a:r>
            <a:r>
              <a:rPr lang="ko-KR" altLang="en-US" sz="1400" dirty="0"/>
              <a:t> 대한 소비자들의 요구가 높아지고 있고 글로벌 업체들이 가상현실 </a:t>
            </a:r>
            <a:r>
              <a:rPr lang="ko-KR" altLang="en-US" sz="1400" dirty="0" err="1"/>
              <a:t>콘텐츠에</a:t>
            </a:r>
            <a:r>
              <a:rPr lang="ko-KR" altLang="en-US" sz="1400" dirty="0"/>
              <a:t> 대한 투자를 진행하고 있음</a:t>
            </a:r>
            <a:r>
              <a:rPr lang="en-US" altLang="ko-KR" sz="1400" dirty="0"/>
              <a:t>. </a:t>
            </a:r>
            <a:endParaRPr lang="en-US" altLang="ko-KR" sz="1400" dirty="0" smtClean="0"/>
          </a:p>
          <a:p>
            <a:pPr fontAlgn="base"/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한국</a:t>
            </a:r>
            <a:r>
              <a:rPr lang="en-US" altLang="ko-KR" sz="1400" dirty="0"/>
              <a:t>VR</a:t>
            </a:r>
            <a:r>
              <a:rPr lang="ko-KR" altLang="en-US" sz="1400" dirty="0"/>
              <a:t>산업협회에 따르면 국내 가상현실 시장 규모는 </a:t>
            </a:r>
            <a:r>
              <a:rPr lang="en-US" altLang="ko-KR" sz="1400" dirty="0"/>
              <a:t>2020</a:t>
            </a:r>
            <a:r>
              <a:rPr lang="ko-KR" altLang="en-US" sz="1400" dirty="0"/>
              <a:t>년 </a:t>
            </a:r>
            <a:r>
              <a:rPr lang="en-US" altLang="ko-KR" sz="1400" dirty="0"/>
              <a:t>5</a:t>
            </a:r>
            <a:r>
              <a:rPr lang="ko-KR" altLang="en-US" sz="1400" dirty="0"/>
              <a:t>조 </a:t>
            </a:r>
            <a:r>
              <a:rPr lang="en-US" altLang="ko-KR" sz="1400" dirty="0"/>
              <a:t>7</a:t>
            </a:r>
            <a:r>
              <a:rPr lang="ko-KR" altLang="en-US" sz="1400" dirty="0"/>
              <a:t>천억 원에 이를 것으로 예상됨</a:t>
            </a:r>
            <a:r>
              <a:rPr lang="en-US" altLang="ko-KR" sz="1400" dirty="0"/>
              <a:t>. </a:t>
            </a:r>
            <a:r>
              <a:rPr lang="ko-KR" altLang="en-US" sz="1400" dirty="0"/>
              <a:t>현재 국내 가상현실 </a:t>
            </a:r>
            <a:r>
              <a:rPr lang="ko-KR" altLang="en-US" sz="1400" dirty="0" err="1"/>
              <a:t>콘텐츠</a:t>
            </a:r>
            <a:r>
              <a:rPr lang="ko-KR" altLang="en-US" sz="1400" dirty="0"/>
              <a:t> 시장 규모는 게임을 제외하면 매우 미미한 수준이나 가상현실 디바이스의 보급과 함께 다양한 분야에서 지속적으로 증가할 것으로 예상됨</a:t>
            </a:r>
          </a:p>
          <a:p>
            <a:pPr fontAlgn="base"/>
            <a:endParaRPr lang="ko-KR" altLang="en-US" sz="1400" dirty="0"/>
          </a:p>
        </p:txBody>
      </p:sp>
      <p:pic>
        <p:nvPicPr>
          <p:cNvPr id="16" name="_x43624712" descr="EMB000046bc151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67" y="2485298"/>
            <a:ext cx="4135437" cy="228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885162" y="2125899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단위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억 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4842" y="4784025"/>
            <a:ext cx="3594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400" dirty="0" smtClean="0"/>
              <a:t>출처</a:t>
            </a:r>
            <a:r>
              <a:rPr lang="en-US" altLang="ko-KR" sz="1400" dirty="0" smtClean="0"/>
              <a:t>: </a:t>
            </a:r>
            <a:r>
              <a:rPr lang="ko-KR" altLang="en-US" sz="1400" dirty="0"/>
              <a:t>정보통신정책연구원 </a:t>
            </a:r>
            <a:endParaRPr lang="en-US" altLang="ko-KR" sz="1400" dirty="0" smtClean="0"/>
          </a:p>
          <a:p>
            <a:pPr fontAlgn="base"/>
            <a:r>
              <a:rPr lang="en-US" altLang="ko-KR" sz="1400" dirty="0" smtClean="0"/>
              <a:t>(</a:t>
            </a:r>
            <a:r>
              <a:rPr lang="ko-KR" altLang="en-US" sz="1400" dirty="0" err="1"/>
              <a:t>원출처</a:t>
            </a:r>
            <a:r>
              <a:rPr lang="en-US" altLang="ko-KR" sz="1400" dirty="0"/>
              <a:t>: </a:t>
            </a:r>
            <a:r>
              <a:rPr lang="ko-KR" altLang="en-US" sz="1400" dirty="0" err="1"/>
              <a:t>미래창조과학부</a:t>
            </a:r>
            <a:r>
              <a:rPr lang="en-US" altLang="ko-KR" sz="1400" dirty="0"/>
              <a:t>, </a:t>
            </a:r>
            <a:r>
              <a:rPr lang="ko-KR" altLang="en-US" sz="1400" dirty="0"/>
              <a:t>한국</a:t>
            </a:r>
            <a:r>
              <a:rPr lang="en-US" altLang="ko-KR" sz="1400" dirty="0"/>
              <a:t>VR</a:t>
            </a:r>
            <a:r>
              <a:rPr lang="ko-KR" altLang="en-US" sz="1400" dirty="0"/>
              <a:t>산업협회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369114" y="1809377"/>
            <a:ext cx="2893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 latinLnBrk="0"/>
            <a:r>
              <a:rPr lang="ko-KR" altLang="en-US" sz="1400" dirty="0"/>
              <a:t>국내 가상 현실 시장 전망 및 규모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6963" y="1809377"/>
            <a:ext cx="3073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 latinLnBrk="0"/>
            <a:r>
              <a:rPr lang="ko-KR" altLang="en-US" sz="1400" dirty="0"/>
              <a:t>전세계 가상 현실 시장 전망 및 규모</a:t>
            </a:r>
          </a:p>
        </p:txBody>
      </p:sp>
    </p:spTree>
    <p:extLst>
      <p:ext uri="{BB962C8B-B14F-4D97-AF65-F5344CB8AC3E}">
        <p14:creationId xmlns:p14="http://schemas.microsoft.com/office/powerpoint/2010/main" val="2927105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작업_유은혜\ing\SW컨텐츠\SW컨텐츠표지_1401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"/>
          <a:stretch/>
        </p:blipFill>
        <p:spPr bwMode="auto">
          <a:xfrm>
            <a:off x="0" y="-2644"/>
            <a:ext cx="9145588" cy="688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D:\WORK\45_이러닝\work\무제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0765" y="1956188"/>
            <a:ext cx="5084058" cy="148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277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75000"/>
          </a:schemeClr>
        </a:solidFill>
        <a:ln w="6350">
          <a:solidFill>
            <a:schemeClr val="bg1"/>
          </a:solidFill>
        </a:ln>
      </a:spPr>
      <a:bodyPr wrap="none">
        <a:noAutofit/>
      </a:bodyPr>
      <a:lstStyle>
        <a:defPPr algn="ctr">
          <a:defRPr sz="1200" spc="-40" dirty="0" smtClean="0">
            <a:gradFill>
              <a:gsLst>
                <a:gs pos="0">
                  <a:schemeClr val="bg1"/>
                </a:gs>
                <a:gs pos="100000">
                  <a:schemeClr val="bg1"/>
                </a:gs>
              </a:gsLst>
              <a:lin ang="5400000" scaled="0"/>
            </a:gradFill>
            <a:latin typeface="Dinbol" pitchFamily="2" charset="0"/>
            <a:ea typeface="Yoon 윤고딕 550_TT" panose="02090603020101020101" pitchFamily="18" charset="-127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100473</TotalTime>
  <Words>558</Words>
  <Application>Microsoft Office PowerPoint</Application>
  <PresentationFormat>사용자 지정</PresentationFormat>
  <Paragraphs>72</Paragraphs>
  <Slides>9</Slides>
  <Notes>3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  <vt:variant>
        <vt:lpstr>재구성한 쇼</vt:lpstr>
      </vt:variant>
      <vt:variant>
        <vt:i4>12</vt:i4>
      </vt:variant>
    </vt:vector>
  </HeadingPairs>
  <TitlesOfParts>
    <vt:vector size="28" baseType="lpstr">
      <vt:lpstr>나눔고딕OTF ExtraBold</vt:lpstr>
      <vt:lpstr>맑은 고딕</vt:lpstr>
      <vt:lpstr>Yoon 윤고딕 550_TT</vt:lpstr>
      <vt:lpstr>나눔고딕OTF</vt:lpstr>
      <vt:lpstr>Dinbol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슬라이드7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슬라이드16</vt:lpstr>
      <vt:lpstr>슬라이드 17</vt:lpstr>
      <vt:lpstr>슬라이드7,8</vt:lpstr>
    </vt:vector>
  </TitlesOfParts>
  <Company>plani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minimarks</dc:creator>
  <cp:lastModifiedBy>hs l</cp:lastModifiedBy>
  <cp:revision>5788</cp:revision>
  <cp:lastPrinted>2016-02-21T04:43:11Z</cp:lastPrinted>
  <dcterms:created xsi:type="dcterms:W3CDTF">2009-01-12T05:48:00Z</dcterms:created>
  <dcterms:modified xsi:type="dcterms:W3CDTF">2017-07-24T01:53:53Z</dcterms:modified>
</cp:coreProperties>
</file>