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733" r:id="rId1"/>
  </p:sldMasterIdLst>
  <p:notesMasterIdLst>
    <p:notesMasterId r:id="rId11"/>
  </p:notesMasterIdLst>
  <p:handoutMasterIdLst>
    <p:handoutMasterId r:id="rId12"/>
  </p:handoutMasterIdLst>
  <p:sldIdLst>
    <p:sldId id="631" r:id="rId2"/>
    <p:sldId id="633" r:id="rId3"/>
    <p:sldId id="643" r:id="rId4"/>
    <p:sldId id="662" r:id="rId5"/>
    <p:sldId id="644" r:id="rId6"/>
    <p:sldId id="645" r:id="rId7"/>
    <p:sldId id="663" r:id="rId8"/>
    <p:sldId id="664" r:id="rId9"/>
    <p:sldId id="665" r:id="rId10"/>
  </p:sldIdLst>
  <p:sldSz cx="9144000" cy="6858000" type="screen4x3"/>
  <p:notesSz cx="6797675" cy="9928225"/>
  <p:embeddedFontLst>
    <p:embeddedFont>
      <p:font typeface="HY헤드라인M" panose="02030600000101010101" pitchFamily="18" charset="-127"/>
      <p:regular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  <p:embeddedFont>
      <p:font typeface="맑은 고딕" panose="020B0503020000020004" pitchFamily="50" charset="-127"/>
      <p:regular r:id="rId18"/>
      <p:bold r:id="rId19"/>
    </p:embeddedFont>
    <p:embeddedFont>
      <p:font typeface="휴먼둥근헤드라인" panose="02030504000101010101" pitchFamily="18" charset="-127"/>
      <p:regular r:id="rId20"/>
    </p:embeddedFont>
    <p:embeddedFont>
      <p:font typeface="HY견고딕" panose="02030600000101010101" pitchFamily="18" charset="-127"/>
      <p:regular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00"/>
    <a:srgbClr val="CCECFF"/>
    <a:srgbClr val="DEFEE1"/>
    <a:srgbClr val="33CCFF"/>
    <a:srgbClr val="CCFFCC"/>
    <a:srgbClr val="AAFCB2"/>
    <a:srgbClr val="FF6600"/>
    <a:srgbClr val="99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71" autoAdjust="0"/>
    <p:restoredTop sz="99593" autoAdjust="0"/>
  </p:normalViewPr>
  <p:slideViewPr>
    <p:cSldViewPr showGuides="1">
      <p:cViewPr varScale="1">
        <p:scale>
          <a:sx n="111" d="100"/>
          <a:sy n="111" d="100"/>
        </p:scale>
        <p:origin x="2004" y="60"/>
      </p:cViewPr>
      <p:guideLst>
        <p:guide orient="horz" pos="4319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262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507" tIns="45754" rIns="91507" bIns="4575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507" tIns="45754" rIns="91507" bIns="45754" rtlCol="0"/>
          <a:lstStyle>
            <a:lvl1pPr algn="r">
              <a:defRPr sz="1200"/>
            </a:lvl1pPr>
          </a:lstStyle>
          <a:p>
            <a:fld id="{D3E7096F-F0FC-4C63-B518-483842B6377D}" type="datetimeFigureOut">
              <a:rPr lang="ko-KR" altLang="en-US" smtClean="0"/>
              <a:pPr/>
              <a:t>2017-06-14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30220"/>
            <a:ext cx="2946400" cy="496412"/>
          </a:xfrm>
          <a:prstGeom prst="rect">
            <a:avLst/>
          </a:prstGeom>
        </p:spPr>
        <p:txBody>
          <a:bodyPr vert="horz" lIns="91507" tIns="45754" rIns="91507" bIns="4575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30220"/>
            <a:ext cx="2946400" cy="496412"/>
          </a:xfrm>
          <a:prstGeom prst="rect">
            <a:avLst/>
          </a:prstGeom>
        </p:spPr>
        <p:txBody>
          <a:bodyPr vert="horz" lIns="91507" tIns="45754" rIns="91507" bIns="45754" rtlCol="0" anchor="b"/>
          <a:lstStyle>
            <a:lvl1pPr algn="r">
              <a:defRPr sz="1200"/>
            </a:lvl1pPr>
          </a:lstStyle>
          <a:p>
            <a:fld id="{7D913382-318A-4C4D-BCB9-64C1EC342B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122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507" tIns="45754" rIns="91507" bIns="4575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507" tIns="45754" rIns="91507" bIns="45754" rtlCol="0"/>
          <a:lstStyle>
            <a:lvl1pPr algn="r">
              <a:defRPr sz="1200"/>
            </a:lvl1pPr>
          </a:lstStyle>
          <a:p>
            <a:fld id="{3D4C9AB8-9493-42CD-AC67-A18EC28E9039}" type="datetimeFigureOut">
              <a:rPr lang="ko-KR" altLang="en-US" smtClean="0"/>
              <a:pPr/>
              <a:t>2017-06-14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4" y="4716707"/>
            <a:ext cx="5438775" cy="4467699"/>
          </a:xfrm>
          <a:prstGeom prst="rect">
            <a:avLst/>
          </a:prstGeom>
        </p:spPr>
        <p:txBody>
          <a:bodyPr vert="horz" lIns="91507" tIns="45754" rIns="91507" bIns="4575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220"/>
            <a:ext cx="2946400" cy="496412"/>
          </a:xfrm>
          <a:prstGeom prst="rect">
            <a:avLst/>
          </a:prstGeom>
        </p:spPr>
        <p:txBody>
          <a:bodyPr vert="horz" lIns="91507" tIns="45754" rIns="91507" bIns="4575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30220"/>
            <a:ext cx="2946400" cy="496412"/>
          </a:xfrm>
          <a:prstGeom prst="rect">
            <a:avLst/>
          </a:prstGeom>
        </p:spPr>
        <p:txBody>
          <a:bodyPr vert="horz" lIns="91507" tIns="45754" rIns="91507" bIns="45754" rtlCol="0" anchor="b"/>
          <a:lstStyle>
            <a:lvl1pPr algn="r">
              <a:defRPr sz="1200"/>
            </a:lvl1pPr>
          </a:lstStyle>
          <a:p>
            <a:fld id="{52FA5E52-821D-45E6-887E-6B529DEF79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258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- 2010</a:t>
            </a:r>
            <a:r>
              <a:rPr lang="ko-KR" altLang="en-US" dirty="0" smtClean="0"/>
              <a:t>년도 수권예산 기준 </a:t>
            </a:r>
            <a:r>
              <a:rPr lang="en-US" altLang="ko-KR" dirty="0" smtClean="0"/>
              <a:t>(2010.3. </a:t>
            </a:r>
            <a:r>
              <a:rPr lang="ko-KR" altLang="en-US" dirty="0" smtClean="0"/>
              <a:t>이사회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5E52-821D-45E6-887E-6B529DEF795F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- 2010</a:t>
            </a:r>
            <a:r>
              <a:rPr lang="ko-KR" altLang="en-US" dirty="0" smtClean="0"/>
              <a:t>년도 수권예산 기준 </a:t>
            </a:r>
            <a:r>
              <a:rPr lang="en-US" altLang="ko-KR" dirty="0" smtClean="0"/>
              <a:t>(2010.3. </a:t>
            </a:r>
            <a:r>
              <a:rPr lang="ko-KR" altLang="en-US" dirty="0" smtClean="0"/>
              <a:t>이사회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5E52-821D-45E6-887E-6B529DEF795F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2"/>
          <p:cNvSpPr txBox="1">
            <a:spLocks noChangeArrowheads="1"/>
          </p:cNvSpPr>
          <p:nvPr userDrawn="1"/>
        </p:nvSpPr>
        <p:spPr bwMode="auto">
          <a:xfrm>
            <a:off x="8501057" y="6541827"/>
            <a:ext cx="64294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r">
              <a:spcBef>
                <a:spcPct val="50000"/>
              </a:spcBef>
              <a:defRPr kumimoji="0" sz="20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defRPr>
            </a:lvl1pPr>
          </a:lstStyle>
          <a:p>
            <a:pPr rtl="0" fontAlgn="base" latinLnBrk="1">
              <a:spcAft>
                <a:spcPct val="0"/>
              </a:spcAft>
              <a:defRPr/>
            </a:pPr>
            <a:fld id="{0D44742F-8A54-443E-82FB-F898F1441D91}" type="slidenum">
              <a:rPr lang="en-US" altLang="ko-KR" kern="1200">
                <a:solidFill>
                  <a:prstClr val="white"/>
                </a:solidFill>
                <a:latin typeface="휴먼둥근헤드라인"/>
                <a:ea typeface="휴먼둥근헤드라인"/>
                <a:cs typeface="+mn-cs"/>
              </a:rPr>
              <a:pPr rtl="0" fontAlgn="base" latinLnBrk="1">
                <a:spcAft>
                  <a:spcPct val="0"/>
                </a:spcAft>
                <a:defRPr/>
              </a:pPr>
              <a:t>‹#›</a:t>
            </a:fld>
            <a:endParaRPr lang="en-US" altLang="ko-KR" kern="1200" dirty="0">
              <a:solidFill>
                <a:prstClr val="white"/>
              </a:solidFill>
              <a:latin typeface="휴먼둥근헤드라인"/>
              <a:ea typeface="휴먼둥근헤드라인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40225" y="6572250"/>
            <a:ext cx="838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39499-5C48-4E6C-B44E-3D91FAB6770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23A1C-57C8-4B5A-9EA5-72F74E3AA647}" type="datetimeFigureOut">
              <a:rPr lang="ko-KR" altLang="en-US"/>
              <a:pPr>
                <a:defRPr/>
              </a:pPr>
              <a:t>2017-06-14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117B9-5C14-438F-A805-581CD62DA7C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58" r:id="rId2"/>
    <p:sldLayoutId id="2147483759" r:id="rId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0" descr="main03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9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3214686"/>
            <a:ext cx="9144000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20000"/>
              </a:spcBef>
              <a:buClr>
                <a:srgbClr val="000000"/>
              </a:buClr>
              <a:defRPr/>
            </a:pPr>
            <a:r>
              <a:rPr kumimoji="0" lang="en-US" altLang="ko-KR" sz="2800" b="1" spc="-300" dirty="0" smtClean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HY헤드라인M" pitchFamily="18" charset="-127"/>
              </a:rPr>
              <a:t>2017.  6.  </a:t>
            </a:r>
            <a:r>
              <a:rPr kumimoji="0" lang="en-US" altLang="ko-KR" sz="2800" b="1" spc="-300" dirty="0" smtClean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HY헤드라인M" pitchFamily="18" charset="-127"/>
              </a:rPr>
              <a:t>20.</a:t>
            </a:r>
            <a:endParaRPr kumimoji="0" lang="en-US" altLang="ko-KR" sz="2800" b="1" spc="-300" dirty="0">
              <a:ln w="18000">
                <a:solidFill>
                  <a:srgbClr val="0000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  <a:ea typeface="HY헤드라인M" pitchFamily="18" charset="-127"/>
            </a:endParaRPr>
          </a:p>
        </p:txBody>
      </p:sp>
      <p:sp>
        <p:nvSpPr>
          <p:cNvPr id="13" name="Rectangle 98"/>
          <p:cNvSpPr>
            <a:spLocks noChangeArrowheads="1"/>
          </p:cNvSpPr>
          <p:nvPr/>
        </p:nvSpPr>
        <p:spPr bwMode="auto">
          <a:xfrm>
            <a:off x="1" y="1124744"/>
            <a:ext cx="9143999" cy="808426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881063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b="1" spc="-150" smtClean="0">
                <a:ln w="18000">
                  <a:solidFill>
                    <a:srgbClr val="0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atin typeface="Verdana" pitchFamily="34" charset="0"/>
                <a:ea typeface="HY헤드라인M" pitchFamily="18" charset="-127"/>
              </a:rPr>
              <a:t>다층 박막 투명전극 구조 및 제조 기술</a:t>
            </a:r>
            <a:endParaRPr kumimoji="0" lang="en-US" altLang="ko-KR" sz="3600" b="1" spc="-150" dirty="0">
              <a:ln w="18000">
                <a:solidFill>
                  <a:srgbClr val="0000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  <a:tileRect r="-100000" b="-100000"/>
              </a:gradFill>
              <a:latin typeface="Verdana" pitchFamily="34" charset="0"/>
              <a:ea typeface="HY헤드라인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203848" y="4077072"/>
            <a:ext cx="3037628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ko-KR" sz="2000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ICT </a:t>
            </a:r>
            <a:r>
              <a:rPr lang="ko-KR" altLang="en-US" sz="2000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소재연구그룹</a:t>
            </a:r>
            <a:r>
              <a:rPr lang="en-US" altLang="ko-KR" sz="2000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000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>
              <a:defRPr/>
            </a:pPr>
            <a:r>
              <a:rPr lang="en-US" altLang="ko-KR" sz="2000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algn="ctr">
              <a:defRPr/>
            </a:pPr>
            <a:r>
              <a:rPr lang="ko-KR" altLang="en-US" sz="2400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임 정 욱</a:t>
            </a:r>
            <a:endParaRPr lang="ko-KR" altLang="en-US" sz="2400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5" y="69984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2017, </a:t>
            </a:r>
            <a:r>
              <a:rPr lang="ko-KR" altLang="en-US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기술이전 </a:t>
            </a:r>
            <a:r>
              <a:rPr lang="en-US" altLang="ko-KR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직사각형 83"/>
          <p:cNvSpPr/>
          <p:nvPr/>
        </p:nvSpPr>
        <p:spPr>
          <a:xfrm>
            <a:off x="116410" y="71223"/>
            <a:ext cx="4384152" cy="53809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24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Agenda </a:t>
            </a:r>
            <a:endParaRPr lang="en-US" altLang="ko-KR" sz="260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879004" y="1005680"/>
            <a:ext cx="762000" cy="665163"/>
            <a:chOff x="1110" y="2656"/>
            <a:chExt cx="1549" cy="1351"/>
          </a:xfrm>
          <a:solidFill>
            <a:srgbClr val="7030A0"/>
          </a:solidFill>
        </p:grpSpPr>
        <p:sp>
          <p:nvSpPr>
            <p:cNvPr id="10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/>
            </a:p>
          </p:txBody>
        </p:sp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/>
            </a:p>
          </p:txBody>
        </p:sp>
        <p:sp>
          <p:nvSpPr>
            <p:cNvPr id="12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latin typeface="Arial" charset="0"/>
              </a:endParaRPr>
            </a:p>
          </p:txBody>
        </p:sp>
      </p:grp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879004" y="2026758"/>
            <a:ext cx="762000" cy="665163"/>
            <a:chOff x="3174" y="2656"/>
            <a:chExt cx="1549" cy="1351"/>
          </a:xfrm>
          <a:solidFill>
            <a:srgbClr val="FF0000"/>
          </a:solidFill>
        </p:grpSpPr>
        <p:sp>
          <p:nvSpPr>
            <p:cNvPr id="15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latinLnBrk="0"/>
              <a:endParaRPr kumimoji="0" lang="ko-KR" altLang="en-US"/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0"/>
              <a:endParaRPr kumimoji="0" lang="ko-KR" altLang="en-US"/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latin typeface="Arial" charset="0"/>
              </a:endParaRPr>
            </a:p>
          </p:txBody>
        </p:sp>
      </p:grp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1488604" y="1615281"/>
            <a:ext cx="6222281" cy="9525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907704" y="1124744"/>
            <a:ext cx="2201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latinLnBrk="0"/>
            <a:r>
              <a:rPr kumimoji="0" lang="ko-KR" altLang="en-US" sz="2400" dirty="0" smtClean="0">
                <a:solidFill>
                  <a:schemeClr val="tx2"/>
                </a:solidFill>
              </a:rPr>
              <a:t>기술 이전 개요</a:t>
            </a:r>
            <a:endParaRPr kumimoji="0" lang="en-US" altLang="ko-KR" sz="2400" dirty="0">
              <a:solidFill>
                <a:schemeClr val="tx2"/>
              </a:solidFill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gray">
          <a:xfrm>
            <a:off x="1075854" y="1104106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latinLnBrk="0"/>
            <a:r>
              <a:rPr kumimoji="0" lang="en-US" altLang="ko-KR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1488604" y="2636359"/>
            <a:ext cx="6222281" cy="4762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907704" y="2102958"/>
            <a:ext cx="3209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latinLnBrk="0"/>
            <a:r>
              <a:rPr kumimoji="0" lang="ko-KR" altLang="en-US" sz="2400" dirty="0" smtClean="0">
                <a:solidFill>
                  <a:schemeClr val="tx2"/>
                </a:solidFill>
              </a:rPr>
              <a:t>적용 분야 및 기대효과</a:t>
            </a:r>
            <a:endParaRPr kumimoji="0" lang="en-US" altLang="ko-KR" sz="2400" dirty="0">
              <a:solidFill>
                <a:schemeClr val="tx2"/>
              </a:solidFill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gray">
          <a:xfrm>
            <a:off x="1075854" y="212518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latinLnBrk="0"/>
            <a:r>
              <a:rPr kumimoji="0" lang="en-US" altLang="ko-KR" sz="2400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24" name="Group 17"/>
          <p:cNvGrpSpPr>
            <a:grpSpLocks/>
          </p:cNvGrpSpPr>
          <p:nvPr/>
        </p:nvGrpSpPr>
        <p:grpSpPr bwMode="auto">
          <a:xfrm>
            <a:off x="879004" y="3161795"/>
            <a:ext cx="762000" cy="665163"/>
            <a:chOff x="1110" y="2656"/>
            <a:chExt cx="1549" cy="1351"/>
          </a:xfrm>
          <a:solidFill>
            <a:srgbClr val="92D050"/>
          </a:solidFill>
        </p:grpSpPr>
        <p:sp>
          <p:nvSpPr>
            <p:cNvPr id="25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/>
            </a:p>
          </p:txBody>
        </p:sp>
        <p:sp>
          <p:nvSpPr>
            <p:cNvPr id="26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/>
            </a:p>
          </p:txBody>
        </p:sp>
        <p:sp>
          <p:nvSpPr>
            <p:cNvPr id="27" name="AutoShape 20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latin typeface="Arial" charset="0"/>
              </a:endParaRPr>
            </a:p>
          </p:txBody>
        </p:sp>
      </p:grpSp>
      <p:grpSp>
        <p:nvGrpSpPr>
          <p:cNvPr id="28" name="Group 21"/>
          <p:cNvGrpSpPr>
            <a:grpSpLocks/>
          </p:cNvGrpSpPr>
          <p:nvPr/>
        </p:nvGrpSpPr>
        <p:grpSpPr bwMode="auto">
          <a:xfrm>
            <a:off x="879004" y="4259006"/>
            <a:ext cx="762000" cy="665163"/>
            <a:chOff x="3174" y="2656"/>
            <a:chExt cx="1549" cy="1351"/>
          </a:xfrm>
          <a:solidFill>
            <a:srgbClr val="0000FF"/>
          </a:solidFill>
        </p:grpSpPr>
        <p:sp>
          <p:nvSpPr>
            <p:cNvPr id="29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latinLnBrk="0"/>
              <a:endParaRPr kumimoji="0" lang="ko-KR" altLang="en-US"/>
            </a:p>
          </p:txBody>
        </p:sp>
        <p:sp>
          <p:nvSpPr>
            <p:cNvPr id="30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0"/>
              <a:endParaRPr kumimoji="0" lang="ko-KR" altLang="en-US"/>
            </a:p>
          </p:txBody>
        </p:sp>
        <p:sp>
          <p:nvSpPr>
            <p:cNvPr id="31" name="AutoShape 24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latin typeface="Arial" charset="0"/>
              </a:endParaRPr>
            </a:p>
          </p:txBody>
        </p:sp>
      </p:grpSp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1488604" y="3771396"/>
            <a:ext cx="6222281" cy="14288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1875954" y="3188784"/>
            <a:ext cx="32944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latinLnBrk="0"/>
            <a:r>
              <a:rPr kumimoji="0" lang="ko-KR" altLang="en-US" sz="2400" dirty="0" smtClean="0">
                <a:solidFill>
                  <a:schemeClr val="tx2"/>
                </a:solidFill>
              </a:rPr>
              <a:t>기술 </a:t>
            </a:r>
            <a:r>
              <a:rPr kumimoji="0" lang="ko-KR" altLang="en-US" sz="2400" dirty="0" smtClean="0">
                <a:solidFill>
                  <a:schemeClr val="tx2"/>
                </a:solidFill>
              </a:rPr>
              <a:t>이전 내용 및 범위</a:t>
            </a:r>
            <a:endParaRPr kumimoji="0" lang="en-US" altLang="ko-KR" sz="2400" dirty="0">
              <a:solidFill>
                <a:schemeClr val="tx2"/>
              </a:solidFill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gray">
          <a:xfrm>
            <a:off x="1075854" y="3260221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latinLnBrk="0"/>
            <a:r>
              <a:rPr kumimoji="0" lang="en-US" altLang="ko-KR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gray">
          <a:xfrm>
            <a:off x="1075854" y="4357431"/>
            <a:ext cx="354012" cy="457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latinLnBrk="0"/>
            <a:r>
              <a:rPr kumimoji="0" lang="en-US" altLang="ko-KR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882304" y="4259006"/>
            <a:ext cx="2593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latinLnBrk="0"/>
            <a:r>
              <a:rPr kumimoji="0" lang="ko-KR" altLang="en-US" sz="2400" dirty="0" smtClean="0">
                <a:solidFill>
                  <a:schemeClr val="tx2"/>
                </a:solidFill>
              </a:rPr>
              <a:t>특허 및 기술 현황</a:t>
            </a:r>
            <a:endParaRPr kumimoji="0" lang="en-US" altLang="ko-KR" sz="2400" dirty="0">
              <a:solidFill>
                <a:schemeClr val="tx2"/>
              </a:solidFill>
            </a:endParaRPr>
          </a:p>
        </p:txBody>
      </p:sp>
      <p:grpSp>
        <p:nvGrpSpPr>
          <p:cNvPr id="38" name="Group 21"/>
          <p:cNvGrpSpPr>
            <a:grpSpLocks/>
          </p:cNvGrpSpPr>
          <p:nvPr/>
        </p:nvGrpSpPr>
        <p:grpSpPr bwMode="auto">
          <a:xfrm>
            <a:off x="858198" y="5390891"/>
            <a:ext cx="762000" cy="665163"/>
            <a:chOff x="3174" y="2656"/>
            <a:chExt cx="1549" cy="1351"/>
          </a:xfrm>
          <a:solidFill>
            <a:srgbClr val="FFCC00"/>
          </a:solidFill>
        </p:grpSpPr>
        <p:sp>
          <p:nvSpPr>
            <p:cNvPr id="39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latinLnBrk="0"/>
              <a:endParaRPr kumimoji="0" lang="ko-KR" altLang="en-US"/>
            </a:p>
          </p:txBody>
        </p:sp>
        <p:sp>
          <p:nvSpPr>
            <p:cNvPr id="40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0"/>
              <a:endParaRPr kumimoji="0" lang="ko-KR" altLang="en-US"/>
            </a:p>
          </p:txBody>
        </p:sp>
        <p:sp>
          <p:nvSpPr>
            <p:cNvPr id="41" name="AutoShape 24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latin typeface="Arial" charset="0"/>
              </a:endParaRPr>
            </a:p>
          </p:txBody>
        </p:sp>
      </p:grpSp>
      <p:sp>
        <p:nvSpPr>
          <p:cNvPr id="42" name="Line 25"/>
          <p:cNvSpPr>
            <a:spLocks noChangeShapeType="1"/>
          </p:cNvSpPr>
          <p:nvPr/>
        </p:nvSpPr>
        <p:spPr bwMode="auto">
          <a:xfrm>
            <a:off x="1467798" y="4903281"/>
            <a:ext cx="6222281" cy="14288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3" name="Line 28"/>
          <p:cNvSpPr>
            <a:spLocks noChangeShapeType="1"/>
          </p:cNvSpPr>
          <p:nvPr/>
        </p:nvSpPr>
        <p:spPr bwMode="auto">
          <a:xfrm>
            <a:off x="1467797" y="6000491"/>
            <a:ext cx="6222281" cy="22225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gray">
          <a:xfrm>
            <a:off x="1055048" y="5489316"/>
            <a:ext cx="354012" cy="4572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latinLnBrk="0"/>
            <a:r>
              <a:rPr kumimoji="0" lang="en-US" altLang="ko-KR" sz="2400" b="1" dirty="0" smtClean="0">
                <a:solidFill>
                  <a:schemeClr val="bg1"/>
                </a:solidFill>
              </a:rPr>
              <a:t>5</a:t>
            </a:r>
            <a:endParaRPr kumimoji="0" lang="en-US" altLang="ko-KR" sz="2400" b="1" dirty="0">
              <a:solidFill>
                <a:schemeClr val="bg1"/>
              </a:solidFill>
            </a:endParaRPr>
          </a:p>
        </p:txBody>
      </p:sp>
      <p:sp>
        <p:nvSpPr>
          <p:cNvPr id="45" name="Text Box 29"/>
          <p:cNvSpPr txBox="1">
            <a:spLocks noChangeArrowheads="1"/>
          </p:cNvSpPr>
          <p:nvPr/>
        </p:nvSpPr>
        <p:spPr bwMode="auto">
          <a:xfrm>
            <a:off x="1861498" y="5487615"/>
            <a:ext cx="2201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latinLnBrk="0"/>
            <a:r>
              <a:rPr kumimoji="0" lang="ko-KR" altLang="en-US" sz="2400" dirty="0" smtClean="0">
                <a:solidFill>
                  <a:schemeClr val="tx2"/>
                </a:solidFill>
              </a:rPr>
              <a:t>기술 </a:t>
            </a:r>
            <a:r>
              <a:rPr kumimoji="0" lang="ko-KR" altLang="en-US" sz="2400" dirty="0" smtClean="0">
                <a:solidFill>
                  <a:schemeClr val="tx2"/>
                </a:solidFill>
              </a:rPr>
              <a:t>이전 조건</a:t>
            </a:r>
            <a:endParaRPr kumimoji="0" lang="en-US" altLang="ko-KR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직사각형 83"/>
          <p:cNvSpPr/>
          <p:nvPr/>
        </p:nvSpPr>
        <p:spPr>
          <a:xfrm>
            <a:off x="116410" y="70325"/>
            <a:ext cx="4384152" cy="53989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ko-KR" altLang="en-US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기술이전 개요</a:t>
            </a:r>
            <a:endParaRPr lang="en-US" altLang="ko-KR" sz="260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71800" y="188640"/>
            <a:ext cx="216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kumimoji="1" lang="ko-KR" altLang="en-US" sz="2000" b="1" dirty="0" smtClean="0">
                <a:ln w="11430"/>
                <a:solidFill>
                  <a:srgbClr val="FFCC00"/>
                </a:solidFill>
                <a:latin typeface="HY견고딕" pitchFamily="18" charset="-127"/>
                <a:ea typeface="HY견고딕" pitchFamily="18" charset="-127"/>
              </a:rPr>
              <a:t>목적 및 필요성</a:t>
            </a:r>
            <a:endParaRPr kumimoji="1" lang="ko-KR" altLang="en-US" sz="2000" b="1" dirty="0" smtClean="0">
              <a:ln w="11430"/>
              <a:solidFill>
                <a:srgbClr val="FFCC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8" name="그룹 11"/>
          <p:cNvGrpSpPr>
            <a:grpSpLocks/>
          </p:cNvGrpSpPr>
          <p:nvPr/>
        </p:nvGrpSpPr>
        <p:grpSpPr bwMode="auto">
          <a:xfrm>
            <a:off x="162210" y="786170"/>
            <a:ext cx="8676704" cy="2376264"/>
            <a:chOff x="508000" y="832093"/>
            <a:chExt cx="8226425" cy="3123681"/>
          </a:xfrm>
        </p:grpSpPr>
        <p:sp>
          <p:nvSpPr>
            <p:cNvPr id="19" name="모서리가 둥근 직사각형 18"/>
            <p:cNvSpPr/>
            <p:nvPr/>
          </p:nvSpPr>
          <p:spPr bwMode="auto">
            <a:xfrm>
              <a:off x="508000" y="832093"/>
              <a:ext cx="8226425" cy="3123681"/>
            </a:xfrm>
            <a:prstGeom prst="roundRect">
              <a:avLst/>
            </a:prstGeom>
            <a:solidFill>
              <a:srgbClr val="E7FED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644516" y="832093"/>
              <a:ext cx="7927975" cy="312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ko-KR" altLang="en-US" sz="1600" b="1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투명전극 기술</a:t>
              </a:r>
              <a:endParaRPr lang="en-US" altLang="ko-KR" sz="16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285750" indent="-285750" eaLnBrk="1" hangingPunct="1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현재 디스플레이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터치 패널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태양전지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투명 발열체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광 센서 등에 활용됨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285750" indent="-285750" eaLnBrk="1" hangingPunct="1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투명전극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낮은 </a:t>
              </a:r>
              <a:r>
                <a:rPr lang="ko-KR" altLang="en-US" sz="1600" b="1" dirty="0" err="1" smtClean="0">
                  <a:latin typeface="맑은 고딕" pitchFamily="50" charset="-127"/>
                  <a:ea typeface="맑은 고딕" pitchFamily="50" charset="-127"/>
                </a:rPr>
                <a:t>면저항과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 높은 투과도가 요구되며 소자의 특성을 좌우함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285750" indent="-285750" eaLnBrk="1" hangingPunct="1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현재의 기술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: ITO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혹은 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FTO(SnO</a:t>
              </a:r>
              <a:r>
                <a:rPr lang="en-US" altLang="ko-KR" sz="1600" b="1" baseline="-25000" dirty="0" smtClean="0"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:F)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를 중심으로 개발되고 있음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현재 사양은 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8 ohm/ sq.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이상 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(85 %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투과도 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@ 550 nm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기준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), </a:t>
              </a:r>
              <a:r>
                <a:rPr lang="ko-KR" altLang="en-US" sz="1600" b="1" dirty="0" err="1" smtClean="0">
                  <a:latin typeface="맑은 고딕" pitchFamily="50" charset="-127"/>
                  <a:ea typeface="맑은 고딕" pitchFamily="50" charset="-127"/>
                </a:rPr>
                <a:t>유연소자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 적용에는 부적합함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285750" indent="-285750" eaLnBrk="1" hangingPunct="1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7 ohm/sq.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이하 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(85 %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투과도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)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를 만족하면서 </a:t>
              </a:r>
              <a:r>
                <a:rPr lang="ko-KR" altLang="en-US" sz="1600" b="1" dirty="0" err="1" smtClean="0">
                  <a:latin typeface="맑은 고딕" pitchFamily="50" charset="-127"/>
                  <a:ea typeface="맑은 고딕" pitchFamily="50" charset="-127"/>
                </a:rPr>
                <a:t>유연소자에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 적용 적합한 투명전극 필요</a:t>
              </a:r>
              <a:endParaRPr lang="en-US" altLang="ko-KR" sz="1600" b="1" dirty="0" smtClean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316922"/>
            <a:ext cx="3744416" cy="287874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88" y="3501008"/>
            <a:ext cx="4056048" cy="225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15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 bwMode="auto">
          <a:xfrm>
            <a:off x="5534553" y="1947662"/>
            <a:ext cx="140938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300" b="1" kern="0" dirty="0" smtClean="0">
                <a:latin typeface="Times New Roman" pitchFamily="18" charset="0"/>
                <a:cs typeface="Times New Roman" pitchFamily="18" charset="0"/>
              </a:rPr>
              <a:t>Metal layer(Ag)</a:t>
            </a:r>
            <a:endParaRPr lang="en-US" altLang="ko-KR" sz="1300" b="1" kern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170880" y="2251033"/>
            <a:ext cx="0" cy="270150"/>
          </a:xfrm>
          <a:prstGeom prst="line">
            <a:avLst/>
          </a:prstGeom>
          <a:ln>
            <a:solidFill>
              <a:schemeClr val="bg1">
                <a:lumMod val="50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3160588" y="2506289"/>
            <a:ext cx="2451334" cy="0"/>
          </a:xfrm>
          <a:prstGeom prst="line">
            <a:avLst/>
          </a:prstGeom>
          <a:ln>
            <a:solidFill>
              <a:schemeClr val="bg1">
                <a:lumMod val="50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 flipH="1">
            <a:off x="2848706" y="2506289"/>
            <a:ext cx="322174" cy="311706"/>
          </a:xfrm>
          <a:prstGeom prst="line">
            <a:avLst/>
          </a:prstGeom>
          <a:ln>
            <a:solidFill>
              <a:schemeClr val="bg1">
                <a:lumMod val="50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2853081" y="1655381"/>
            <a:ext cx="0" cy="270150"/>
          </a:xfrm>
          <a:prstGeom prst="line">
            <a:avLst/>
          </a:prstGeom>
          <a:ln>
            <a:solidFill>
              <a:schemeClr val="bg1">
                <a:lumMod val="50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 flipH="1">
            <a:off x="2842789" y="1910637"/>
            <a:ext cx="2451334" cy="0"/>
          </a:xfrm>
          <a:prstGeom prst="line">
            <a:avLst/>
          </a:prstGeom>
          <a:ln>
            <a:solidFill>
              <a:schemeClr val="bg1">
                <a:lumMod val="50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 flipH="1">
            <a:off x="2530907" y="1910637"/>
            <a:ext cx="322174" cy="311706"/>
          </a:xfrm>
          <a:prstGeom prst="line">
            <a:avLst/>
          </a:prstGeom>
          <a:ln>
            <a:solidFill>
              <a:schemeClr val="bg1">
                <a:lumMod val="50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정육면체 9"/>
          <p:cNvSpPr/>
          <p:nvPr/>
        </p:nvSpPr>
        <p:spPr bwMode="auto">
          <a:xfrm>
            <a:off x="2842789" y="2260934"/>
            <a:ext cx="2752244" cy="566962"/>
          </a:xfrm>
          <a:prstGeom prst="cube">
            <a:avLst>
              <a:gd name="adj" fmla="val 57039"/>
            </a:avLst>
          </a:prstGeom>
          <a:solidFill>
            <a:schemeClr val="accent2">
              <a:lumMod val="20000"/>
              <a:lumOff val="80000"/>
              <a:alpha val="70000"/>
            </a:schemeClr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00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11" name="정육면체 10"/>
          <p:cNvSpPr/>
          <p:nvPr/>
        </p:nvSpPr>
        <p:spPr bwMode="auto">
          <a:xfrm>
            <a:off x="2695093" y="2064122"/>
            <a:ext cx="2752244" cy="393624"/>
          </a:xfrm>
          <a:prstGeom prst="cube">
            <a:avLst>
              <a:gd name="adj" fmla="val 94187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00" kern="0" dirty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5554875" y="2399095"/>
            <a:ext cx="1449436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300" b="1" kern="0" dirty="0" smtClean="0">
                <a:latin typeface="Times New Roman" pitchFamily="18" charset="0"/>
                <a:cs typeface="Times New Roman" pitchFamily="18" charset="0"/>
              </a:rPr>
              <a:t>Seed layer (</a:t>
            </a:r>
            <a:r>
              <a:rPr lang="en-US" altLang="ko-KR" sz="1300" b="1" kern="0" dirty="0" err="1" smtClean="0">
                <a:latin typeface="Times New Roman" pitchFamily="18" charset="0"/>
                <a:cs typeface="Times New Roman" pitchFamily="18" charset="0"/>
              </a:rPr>
              <a:t>ZnO</a:t>
            </a:r>
            <a:r>
              <a:rPr lang="en-US" altLang="ko-KR" sz="1300" b="1" kern="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ko-KR" sz="13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5132533" y="1525048"/>
            <a:ext cx="111680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300" b="1" kern="0" dirty="0" smtClean="0">
                <a:latin typeface="Times New Roman" pitchFamily="18" charset="0"/>
                <a:cs typeface="Times New Roman" pitchFamily="18" charset="0"/>
              </a:rPr>
              <a:t>OCL (</a:t>
            </a:r>
            <a:r>
              <a:rPr lang="en-US" altLang="ko-KR" sz="1300" b="1" kern="0" dirty="0" err="1" smtClean="0">
                <a:latin typeface="Times New Roman" pitchFamily="18" charset="0"/>
                <a:cs typeface="Times New Roman" pitchFamily="18" charset="0"/>
              </a:rPr>
              <a:t>ZnO</a:t>
            </a:r>
            <a:r>
              <a:rPr lang="en-US" altLang="ko-KR" sz="1300" b="1" kern="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ko-KR" sz="1300" b="1" kern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5283150" y="2222343"/>
            <a:ext cx="155107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5304428" y="1762360"/>
            <a:ext cx="8143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90844" y="1334304"/>
            <a:ext cx="56297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TME</a:t>
            </a:r>
            <a:endParaRPr lang="ko-KR" alt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619672" y="1340768"/>
            <a:ext cx="5544065" cy="1609269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연결선 17"/>
          <p:cNvCxnSpPr/>
          <p:nvPr/>
        </p:nvCxnSpPr>
        <p:spPr>
          <a:xfrm>
            <a:off x="3167574" y="2265776"/>
            <a:ext cx="0" cy="270150"/>
          </a:xfrm>
          <a:prstGeom prst="line">
            <a:avLst/>
          </a:prstGeom>
          <a:ln>
            <a:solidFill>
              <a:schemeClr val="bg1">
                <a:lumMod val="50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 flipH="1">
            <a:off x="3157282" y="2521032"/>
            <a:ext cx="2451334" cy="0"/>
          </a:xfrm>
          <a:prstGeom prst="line">
            <a:avLst/>
          </a:prstGeom>
          <a:ln>
            <a:solidFill>
              <a:schemeClr val="bg1">
                <a:lumMod val="50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flipH="1">
            <a:off x="2845400" y="2521032"/>
            <a:ext cx="322174" cy="311706"/>
          </a:xfrm>
          <a:prstGeom prst="line">
            <a:avLst/>
          </a:prstGeom>
          <a:ln>
            <a:solidFill>
              <a:schemeClr val="bg1">
                <a:lumMod val="50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2849775" y="1670124"/>
            <a:ext cx="0" cy="270150"/>
          </a:xfrm>
          <a:prstGeom prst="line">
            <a:avLst/>
          </a:prstGeom>
          <a:ln>
            <a:solidFill>
              <a:schemeClr val="bg1">
                <a:lumMod val="50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flipH="1">
            <a:off x="2839483" y="1925380"/>
            <a:ext cx="2451334" cy="0"/>
          </a:xfrm>
          <a:prstGeom prst="line">
            <a:avLst/>
          </a:prstGeom>
          <a:ln>
            <a:solidFill>
              <a:schemeClr val="bg1">
                <a:lumMod val="50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 flipH="1">
            <a:off x="2527601" y="1925380"/>
            <a:ext cx="322174" cy="311706"/>
          </a:xfrm>
          <a:prstGeom prst="line">
            <a:avLst/>
          </a:prstGeom>
          <a:ln>
            <a:solidFill>
              <a:schemeClr val="bg1">
                <a:lumMod val="50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정육면체 23"/>
          <p:cNvSpPr/>
          <p:nvPr/>
        </p:nvSpPr>
        <p:spPr bwMode="auto">
          <a:xfrm>
            <a:off x="2691787" y="2078865"/>
            <a:ext cx="2752244" cy="393624"/>
          </a:xfrm>
          <a:prstGeom prst="cube">
            <a:avLst>
              <a:gd name="adj" fmla="val 94187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00" kern="0" dirty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25" name="정육면체 24"/>
          <p:cNvSpPr/>
          <p:nvPr/>
        </p:nvSpPr>
        <p:spPr bwMode="auto">
          <a:xfrm>
            <a:off x="2689028" y="1927364"/>
            <a:ext cx="2752244" cy="393624"/>
          </a:xfrm>
          <a:prstGeom prst="cube">
            <a:avLst>
              <a:gd name="adj" fmla="val 94187"/>
            </a:avLst>
          </a:prstGeom>
          <a:solidFill>
            <a:srgbClr val="FFC000">
              <a:alpha val="70000"/>
            </a:srgbClr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00" kern="0" dirty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26" name="정육면체 25"/>
          <p:cNvSpPr/>
          <p:nvPr/>
        </p:nvSpPr>
        <p:spPr bwMode="auto">
          <a:xfrm>
            <a:off x="2530906" y="1655381"/>
            <a:ext cx="2752244" cy="566962"/>
          </a:xfrm>
          <a:prstGeom prst="cube">
            <a:avLst>
              <a:gd name="adj" fmla="val 57039"/>
            </a:avLst>
          </a:prstGeom>
          <a:solidFill>
            <a:srgbClr val="00B050">
              <a:alpha val="70000"/>
            </a:srgbClr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00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5478949" y="1955338"/>
            <a:ext cx="1525362" cy="14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 bwMode="auto">
          <a:xfrm>
            <a:off x="5511029" y="1716655"/>
            <a:ext cx="171702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300" b="1" kern="0" dirty="0" smtClean="0">
                <a:latin typeface="Times New Roman" pitchFamily="18" charset="0"/>
                <a:cs typeface="Times New Roman" pitchFamily="18" charset="0"/>
              </a:rPr>
              <a:t>Bridge</a:t>
            </a:r>
            <a:r>
              <a:rPr lang="ko-KR" altLang="en-US" sz="13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300" b="1" kern="0" dirty="0" smtClean="0">
                <a:latin typeface="Times New Roman" pitchFamily="18" charset="0"/>
                <a:cs typeface="Times New Roman" pitchFamily="18" charset="0"/>
              </a:rPr>
              <a:t>layer(</a:t>
            </a:r>
            <a:r>
              <a:rPr lang="en-US" altLang="ko-KR" sz="1300" b="1" kern="0" dirty="0" err="1" smtClean="0">
                <a:latin typeface="Times New Roman" pitchFamily="18" charset="0"/>
                <a:cs typeface="Times New Roman" pitchFamily="18" charset="0"/>
              </a:rPr>
              <a:t>NiCr</a:t>
            </a:r>
            <a:r>
              <a:rPr lang="en-US" altLang="ko-KR" sz="1300" b="1" kern="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ko-KR" sz="1300" b="1" kern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5478949" y="2617759"/>
            <a:ext cx="155107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44446" y="1927702"/>
            <a:ext cx="1225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30~150 nm</a:t>
            </a:r>
            <a:endParaRPr lang="ko-KR" alt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881541" y="2537399"/>
            <a:ext cx="1225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30~150 nm</a:t>
            </a:r>
            <a:endParaRPr lang="ko-KR" alt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827379" y="2324741"/>
            <a:ext cx="1225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8~12 nm</a:t>
            </a:r>
            <a:endParaRPr lang="ko-KR" alt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707315" y="2103562"/>
            <a:ext cx="1225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1~3 nm</a:t>
            </a:r>
            <a:endParaRPr lang="ko-KR" altLang="en-US" sz="1400" b="1" dirty="0"/>
          </a:p>
        </p:txBody>
      </p:sp>
      <p:sp>
        <p:nvSpPr>
          <p:cNvPr id="34" name="직사각형 33"/>
          <p:cNvSpPr/>
          <p:nvPr/>
        </p:nvSpPr>
        <p:spPr>
          <a:xfrm>
            <a:off x="98045" y="116632"/>
            <a:ext cx="2518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kumimoji="1" lang="ko-KR" altLang="en-US" sz="2000" b="1" dirty="0" smtClean="0">
                <a:ln w="11430"/>
                <a:solidFill>
                  <a:srgbClr val="FFCC00"/>
                </a:solidFill>
                <a:latin typeface="HY견고딕" pitchFamily="18" charset="-127"/>
                <a:ea typeface="HY견고딕" pitchFamily="18" charset="-127"/>
              </a:rPr>
              <a:t>기술의</a:t>
            </a:r>
            <a:r>
              <a:rPr kumimoji="1" lang="en-US" altLang="ko-KR" sz="2000" b="1" dirty="0" smtClean="0">
                <a:ln w="11430"/>
                <a:solidFill>
                  <a:srgbClr val="FFCC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2000" b="1" dirty="0" smtClean="0">
                <a:ln w="11430"/>
                <a:solidFill>
                  <a:srgbClr val="FFCC00"/>
                </a:solidFill>
                <a:latin typeface="HY견고딕" pitchFamily="18" charset="-127"/>
                <a:ea typeface="HY견고딕" pitchFamily="18" charset="-127"/>
              </a:rPr>
              <a:t>특징 및 장점</a:t>
            </a:r>
            <a:endParaRPr kumimoji="1" lang="ko-KR" altLang="en-US" sz="2000" b="1" dirty="0" smtClean="0">
              <a:ln w="11430"/>
              <a:solidFill>
                <a:srgbClr val="FFCC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35" name="그룹 11"/>
          <p:cNvGrpSpPr>
            <a:grpSpLocks/>
          </p:cNvGrpSpPr>
          <p:nvPr/>
        </p:nvGrpSpPr>
        <p:grpSpPr bwMode="auto">
          <a:xfrm>
            <a:off x="251520" y="3264650"/>
            <a:ext cx="8676704" cy="2846066"/>
            <a:chOff x="508000" y="832093"/>
            <a:chExt cx="8226425" cy="3741252"/>
          </a:xfrm>
        </p:grpSpPr>
        <p:sp>
          <p:nvSpPr>
            <p:cNvPr id="36" name="모서리가 둥근 직사각형 35"/>
            <p:cNvSpPr/>
            <p:nvPr/>
          </p:nvSpPr>
          <p:spPr bwMode="auto">
            <a:xfrm>
              <a:off x="508000" y="832093"/>
              <a:ext cx="8226425" cy="3741252"/>
            </a:xfrm>
            <a:prstGeom prst="roundRect">
              <a:avLst/>
            </a:prstGeom>
            <a:solidFill>
              <a:srgbClr val="E7FED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37" name="TextBox 12"/>
            <p:cNvSpPr txBox="1">
              <a:spLocks noChangeArrowheads="1"/>
            </p:cNvSpPr>
            <p:nvPr/>
          </p:nvSpPr>
          <p:spPr bwMode="auto">
            <a:xfrm>
              <a:off x="644516" y="832093"/>
              <a:ext cx="7927975" cy="351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ko-KR" altLang="en-US" sz="1600" b="1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다층 투명전극 기술</a:t>
              </a:r>
              <a:endParaRPr lang="en-US" altLang="ko-KR" sz="16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285750" indent="-285750" eaLnBrk="1" hangingPunct="1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Seed layer/metal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layer (bridge layer)/OCL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(Optoelectronic Controlling Layer)</a:t>
              </a:r>
              <a:endParaRPr lang="en-US" altLang="ko-KR" sz="1600" b="1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285750" indent="-285750" eaLnBrk="1" hangingPunct="1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두께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: 100 ~ 250 nm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정도로 기존의 </a:t>
              </a:r>
              <a:r>
                <a:rPr lang="ko-KR" altLang="en-US" sz="1600" b="1" dirty="0" err="1" smtClean="0">
                  <a:latin typeface="맑은 고딕" pitchFamily="50" charset="-127"/>
                  <a:ea typeface="맑은 고딕" pitchFamily="50" charset="-127"/>
                </a:rPr>
                <a:t>투명전극에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 비하여 매우 얇음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285750" indent="-285750" eaLnBrk="1" hangingPunct="1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ko-KR" altLang="en-US" sz="1600" b="1" dirty="0" err="1" smtClean="0">
                  <a:latin typeface="맑은 고딕" pitchFamily="50" charset="-127"/>
                  <a:ea typeface="맑은 고딕" pitchFamily="50" charset="-127"/>
                </a:rPr>
                <a:t>면저항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7 ohm/ sq.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이하 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(85 %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투과도 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@ 550 nm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기준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)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만족</a:t>
              </a:r>
              <a:endParaRPr lang="en-US" altLang="ko-KR" sz="1600" b="1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285750" indent="-285750" eaLnBrk="1" hangingPunct="1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ko-KR" altLang="en-US" sz="1600" b="1" dirty="0" err="1" smtClean="0">
                  <a:latin typeface="맑은 고딕" pitchFamily="50" charset="-127"/>
                  <a:ea typeface="맑은 고딕" pitchFamily="50" charset="-127"/>
                </a:rPr>
                <a:t>면저항이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600" b="1" dirty="0" err="1" smtClean="0">
                  <a:latin typeface="맑은 고딕" pitchFamily="50" charset="-127"/>
                  <a:ea typeface="맑은 고딕" pitchFamily="50" charset="-127"/>
                </a:rPr>
                <a:t>일정하면서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 투과도의 제어가 가능함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:  OCL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과 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metal layer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제어를 통해 가능</a:t>
              </a:r>
              <a:endParaRPr lang="en-US" altLang="ko-KR" sz="1600" b="1" dirty="0" smtClean="0">
                <a:latin typeface="맑은 고딕" pitchFamily="50" charset="-127"/>
                <a:ea typeface="맑은 고딕" pitchFamily="50" charset="-127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ko-KR" sz="1600" b="1" dirty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   (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기존의 투명전극의 경우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낮은 </a:t>
              </a:r>
              <a:r>
                <a:rPr lang="ko-KR" altLang="en-US" sz="1600" b="1" dirty="0" err="1" smtClean="0">
                  <a:latin typeface="맑은 고딕" pitchFamily="50" charset="-127"/>
                  <a:ea typeface="맑은 고딕" pitchFamily="50" charset="-127"/>
                </a:rPr>
                <a:t>면저항을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 구현할 경우 </a:t>
              </a:r>
              <a:r>
                <a:rPr lang="ko-KR" altLang="en-US" sz="1600" b="1" dirty="0" err="1" smtClean="0">
                  <a:latin typeface="맑은 고딕" pitchFamily="50" charset="-127"/>
                  <a:ea typeface="맑은 고딕" pitchFamily="50" charset="-127"/>
                </a:rPr>
                <a:t>투과도도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 낮아지는 경향 보임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en-US" altLang="ko-KR" sz="1600" b="1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285750" indent="-285750" eaLnBrk="1" hangingPunct="1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적외선이 차단되어 열선 효과를 가지며 상온에서의 제조하여 특성 확보 가능함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en-US" altLang="ko-KR" sz="1600" b="1" dirty="0" smtClean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738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674" y="1955227"/>
            <a:ext cx="3168813" cy="243255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4211960" y="140216"/>
            <a:ext cx="26975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kumimoji="1" lang="ko-KR" altLang="en-US" sz="2000" b="1" dirty="0" smtClean="0">
                <a:ln w="11430"/>
                <a:solidFill>
                  <a:srgbClr val="FFCC00"/>
                </a:solidFill>
                <a:latin typeface="HY견고딕" pitchFamily="18" charset="-127"/>
                <a:ea typeface="HY견고딕" pitchFamily="18" charset="-127"/>
              </a:rPr>
              <a:t>적용 분야 </a:t>
            </a:r>
            <a:endParaRPr kumimoji="1" lang="ko-KR" altLang="en-US" sz="2000" b="1" dirty="0" smtClean="0">
              <a:ln w="11430"/>
              <a:solidFill>
                <a:srgbClr val="FFCC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16410" y="37624"/>
            <a:ext cx="4023542" cy="60529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ko-KR" altLang="en-US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적용 분야 및 </a:t>
            </a:r>
            <a:r>
              <a:rPr lang="ko-KR" altLang="en-US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기대효과</a:t>
            </a:r>
            <a:endParaRPr lang="en-US" altLang="ko-KR" sz="260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5" name="그림 12" descr="유리창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3" y="1427634"/>
            <a:ext cx="22669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955948" y="3715222"/>
            <a:ext cx="1419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600" b="1">
                <a:solidFill>
                  <a:srgbClr val="A50021"/>
                </a:solidFill>
                <a:latin typeface="맑은 고딕" pitchFamily="50" charset="-127"/>
                <a:ea typeface="맑은 고딕" pitchFamily="50" charset="-127"/>
              </a:rPr>
              <a:t>Window</a:t>
            </a:r>
          </a:p>
        </p:txBody>
      </p:sp>
      <p:cxnSp>
        <p:nvCxnSpPr>
          <p:cNvPr id="17" name="직선 화살표 연결선 16"/>
          <p:cNvCxnSpPr/>
          <p:nvPr/>
        </p:nvCxnSpPr>
        <p:spPr>
          <a:xfrm>
            <a:off x="1279798" y="2456334"/>
            <a:ext cx="1228725" cy="61912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232048" y="1922934"/>
            <a:ext cx="990600" cy="4953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>
            <a:off x="212998" y="1656234"/>
            <a:ext cx="762000" cy="39052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1079773" y="2094384"/>
            <a:ext cx="1228725" cy="61912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포인트가 7개인 별 20"/>
          <p:cNvSpPr/>
          <p:nvPr/>
        </p:nvSpPr>
        <p:spPr>
          <a:xfrm>
            <a:off x="1022623" y="2532534"/>
            <a:ext cx="371475" cy="457200"/>
          </a:xfrm>
          <a:prstGeom prst="star7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251098" y="2218209"/>
            <a:ext cx="990600" cy="504825"/>
          </a:xfrm>
          <a:prstGeom prst="straightConnector1">
            <a:avLst/>
          </a:prstGeom>
          <a:ln w="28575">
            <a:solidFill>
              <a:srgbClr val="0B02B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498748" y="2961159"/>
            <a:ext cx="1381125" cy="338138"/>
          </a:xfrm>
          <a:prstGeom prst="rect">
            <a:avLst/>
          </a:prstGeom>
          <a:solidFill>
            <a:srgbClr val="FFC000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600" b="1">
                <a:latin typeface="맑은 고딕" pitchFamily="50" charset="-127"/>
                <a:ea typeface="맑은 고딕" pitchFamily="50" charset="-127"/>
              </a:rPr>
              <a:t>Absorption</a:t>
            </a:r>
            <a:endParaRPr lang="ko-KR" altLang="en-US" sz="1600" b="1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4" name="직선 화살표 연결선 23"/>
          <p:cNvCxnSpPr/>
          <p:nvPr/>
        </p:nvCxnSpPr>
        <p:spPr>
          <a:xfrm>
            <a:off x="232048" y="2351559"/>
            <a:ext cx="962025" cy="495300"/>
          </a:xfrm>
          <a:prstGeom prst="straightConnector1">
            <a:avLst/>
          </a:prstGeom>
          <a:ln w="28575">
            <a:solidFill>
              <a:srgbClr val="0B02B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860698" y="1741959"/>
            <a:ext cx="1436688" cy="338138"/>
          </a:xfrm>
          <a:prstGeom prst="rect">
            <a:avLst/>
          </a:prstGeom>
          <a:solidFill>
            <a:srgbClr val="FFC000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600" b="1">
                <a:latin typeface="맑은 고딕" pitchFamily="50" charset="-127"/>
                <a:ea typeface="맑은 고딕" pitchFamily="50" charset="-127"/>
              </a:rPr>
              <a:t>Transmission</a:t>
            </a:r>
            <a:endParaRPr lang="ko-KR" altLang="en-US" sz="1600" b="1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6" name="그림 33" descr="자동차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059" y="1556923"/>
            <a:ext cx="266541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직선 화살표 연결선 26"/>
          <p:cNvCxnSpPr/>
          <p:nvPr/>
        </p:nvCxnSpPr>
        <p:spPr>
          <a:xfrm>
            <a:off x="4632598" y="2389659"/>
            <a:ext cx="228600" cy="13335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3461023" y="1789584"/>
            <a:ext cx="1162050" cy="58102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3565798" y="1694334"/>
            <a:ext cx="1228725" cy="61912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4832623" y="2332509"/>
            <a:ext cx="180975" cy="8572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포인트가 7개인 별 30"/>
          <p:cNvSpPr/>
          <p:nvPr/>
        </p:nvSpPr>
        <p:spPr>
          <a:xfrm rot="2464744">
            <a:off x="4175398" y="2275359"/>
            <a:ext cx="257175" cy="361950"/>
          </a:xfrm>
          <a:prstGeom prst="star7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32" name="직선 화살표 연결선 31"/>
          <p:cNvCxnSpPr/>
          <p:nvPr/>
        </p:nvCxnSpPr>
        <p:spPr>
          <a:xfrm>
            <a:off x="3394348" y="2018184"/>
            <a:ext cx="895350" cy="438150"/>
          </a:xfrm>
          <a:prstGeom prst="straightConnector1">
            <a:avLst/>
          </a:prstGeom>
          <a:ln w="28575">
            <a:solidFill>
              <a:srgbClr val="0B02B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3394348" y="3710053"/>
            <a:ext cx="180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solidFill>
                  <a:srgbClr val="A50021"/>
                </a:solidFill>
                <a:latin typeface="맑은 고딕" pitchFamily="50" charset="-127"/>
                <a:ea typeface="맑은 고딕" pitchFamily="50" charset="-127"/>
              </a:rPr>
              <a:t>Car Sunroof</a:t>
            </a:r>
            <a:endParaRPr lang="ko-KR" altLang="en-US" sz="1600" b="1" dirty="0">
              <a:solidFill>
                <a:srgbClr val="A5002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574" y="908720"/>
            <a:ext cx="18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투명</a:t>
            </a:r>
            <a:r>
              <a:rPr lang="en-US" altLang="ko-KR" sz="20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태양전지</a:t>
            </a:r>
            <a:endParaRPr lang="ko-KR" altLang="en-US" sz="2000" b="1" u="sng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145" name="_x256789000" descr="EMB0000334400f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48" y="4836097"/>
            <a:ext cx="4754563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03752" y="4221819"/>
            <a:ext cx="6256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투명 </a:t>
            </a:r>
            <a:r>
              <a:rPr lang="ko-KR" altLang="en-US" sz="2000" b="1" u="sng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발열유리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자동차 및 온실의 제상 및 제빙 효과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36302" y="140603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중대형 터치</a:t>
            </a:r>
            <a:r>
              <a:rPr lang="en-US" altLang="ko-KR" sz="20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스크린</a:t>
            </a:r>
            <a:endParaRPr lang="ko-KR" altLang="en-US" sz="2000" b="1" u="sng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37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265644" y="188640"/>
            <a:ext cx="1584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kumimoji="1" lang="ko-KR" altLang="en-US" sz="2000" b="1" dirty="0" smtClean="0">
                <a:ln w="11430"/>
                <a:solidFill>
                  <a:srgbClr val="FFCC00"/>
                </a:solidFill>
                <a:latin typeface="HY견고딕" pitchFamily="18" charset="-127"/>
                <a:ea typeface="HY견고딕" pitchFamily="18" charset="-127"/>
              </a:rPr>
              <a:t>기대 효과</a:t>
            </a:r>
            <a:endParaRPr kumimoji="1" lang="ko-KR" altLang="en-US" sz="2000" b="1" dirty="0" smtClean="0">
              <a:ln w="11430"/>
              <a:solidFill>
                <a:srgbClr val="FFCC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920" y="908720"/>
            <a:ext cx="8612634" cy="1274195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기술 성숙도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5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단계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확정된 소재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부품 </a:t>
            </a:r>
            <a:r>
              <a:rPr lang="ko-KR" altLang="en-US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세제품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제작 및 성능 평가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시작품 제작 및 성능 평가 완료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경제성 고려하지 않고 기술 핵심 성능으로만 보았을 때 목표 성능 만족하는 단계 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817" y="2359122"/>
            <a:ext cx="4676775" cy="326993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97400" y="580526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적외선 차단 특성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평균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10 %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미만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502885"/>
            <a:ext cx="3384376" cy="28537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87624" y="58052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유연소자에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적용 가능함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16410" y="37624"/>
            <a:ext cx="4023542" cy="60529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ko-KR" altLang="en-US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기술 이전 내용 및 범위</a:t>
            </a:r>
            <a:endParaRPr lang="en-US" altLang="ko-KR" sz="260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3" name="그룹 11"/>
          <p:cNvGrpSpPr>
            <a:grpSpLocks/>
          </p:cNvGrpSpPr>
          <p:nvPr/>
        </p:nvGrpSpPr>
        <p:grpSpPr bwMode="auto">
          <a:xfrm>
            <a:off x="179512" y="1268760"/>
            <a:ext cx="8676704" cy="2376264"/>
            <a:chOff x="508000" y="832093"/>
            <a:chExt cx="8226425" cy="3123681"/>
          </a:xfrm>
        </p:grpSpPr>
        <p:sp>
          <p:nvSpPr>
            <p:cNvPr id="4" name="모서리가 둥근 직사각형 3"/>
            <p:cNvSpPr/>
            <p:nvPr/>
          </p:nvSpPr>
          <p:spPr bwMode="auto">
            <a:xfrm>
              <a:off x="508000" y="832093"/>
              <a:ext cx="8226425" cy="3123681"/>
            </a:xfrm>
            <a:prstGeom prst="roundRect">
              <a:avLst/>
            </a:prstGeom>
            <a:solidFill>
              <a:srgbClr val="E7FED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5" name="TextBox 12"/>
            <p:cNvSpPr txBox="1">
              <a:spLocks noChangeArrowheads="1"/>
            </p:cNvSpPr>
            <p:nvPr/>
          </p:nvSpPr>
          <p:spPr bwMode="auto">
            <a:xfrm>
              <a:off x="644516" y="832093"/>
              <a:ext cx="7927975" cy="3034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1) </a:t>
              </a:r>
              <a:r>
                <a:rPr lang="ko-KR" altLang="en-US" sz="1600" b="1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내용</a:t>
              </a:r>
              <a:r>
                <a:rPr lang="en-US" altLang="ko-KR" sz="1600" b="1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1600" b="1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다층 투명전극의 구조 및 제조 방법 기술</a:t>
              </a:r>
              <a:endParaRPr lang="en-US" altLang="ko-KR" sz="16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285750" indent="-285750" eaLnBrk="1" hangingPunct="1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구조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: seed layer/metal layer(BL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포함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)/OCL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층으로 구성되어 있음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285750" indent="-285750" eaLnBrk="1" hangingPunct="1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OCL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의 두께와 굴절률 변화를 통해 </a:t>
              </a:r>
              <a:r>
                <a:rPr lang="ko-KR" altLang="en-US" sz="1600" b="1" dirty="0" err="1" smtClean="0">
                  <a:latin typeface="맑은 고딕" pitchFamily="50" charset="-127"/>
                  <a:ea typeface="맑은 고딕" pitchFamily="50" charset="-127"/>
                </a:rPr>
                <a:t>면저항은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 유지한 채로 투과도 제어 가능해야 함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en-US" altLang="ko-KR" sz="1600" b="1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285750" indent="-285750" eaLnBrk="1" hangingPunct="1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사양 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7 ohm/ sq.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이하 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(85 %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투과도 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@ 550 nm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기준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)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만족하는 제조 기술</a:t>
              </a:r>
              <a:endParaRPr lang="en-US" altLang="ko-KR" sz="1600" b="1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285750" indent="-285750" eaLnBrk="1" hangingPunct="1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적외선 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(800~3,000 nm)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의 평균 투과도 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10 %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미만</a:t>
              </a:r>
              <a:endParaRPr lang="en-US" altLang="ko-KR" sz="1600" b="1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285750" indent="-285750" eaLnBrk="1" hangingPunct="1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Seed layer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와 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metal layer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및 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OCL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의 연속 및 불연속 공정 및 공정 방법에 관한 기술 </a:t>
              </a:r>
              <a:endParaRPr lang="en-US" altLang="ko-KR" sz="1600" b="1" dirty="0" smtClean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6" name="그룹 11"/>
          <p:cNvGrpSpPr>
            <a:grpSpLocks/>
          </p:cNvGrpSpPr>
          <p:nvPr/>
        </p:nvGrpSpPr>
        <p:grpSpPr bwMode="auto">
          <a:xfrm>
            <a:off x="179512" y="4005064"/>
            <a:ext cx="8676704" cy="1944216"/>
            <a:chOff x="508000" y="832093"/>
            <a:chExt cx="8226425" cy="3123681"/>
          </a:xfrm>
        </p:grpSpPr>
        <p:sp>
          <p:nvSpPr>
            <p:cNvPr id="7" name="모서리가 둥근 직사각형 6"/>
            <p:cNvSpPr/>
            <p:nvPr/>
          </p:nvSpPr>
          <p:spPr bwMode="auto">
            <a:xfrm>
              <a:off x="508000" y="832093"/>
              <a:ext cx="8226425" cy="3123681"/>
            </a:xfrm>
            <a:prstGeom prst="roundRect">
              <a:avLst/>
            </a:prstGeom>
            <a:solidFill>
              <a:srgbClr val="E7FED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644516" y="832093"/>
              <a:ext cx="7927975" cy="254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ko-KR" sz="1600" b="1" dirty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lang="en-US" altLang="ko-KR" sz="1600" b="1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) </a:t>
              </a:r>
              <a:r>
                <a:rPr lang="ko-KR" altLang="en-US" sz="1600" b="1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이전 범위</a:t>
              </a:r>
              <a:endParaRPr lang="en-US" altLang="ko-KR" sz="16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285750" indent="-285750" eaLnBrk="1" hangingPunct="1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구조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기능 및 제조 방법에 관한 주요 특허의 </a:t>
              </a:r>
              <a:r>
                <a:rPr lang="ko-KR" altLang="en-US" sz="1600" b="1" dirty="0" err="1" smtClean="0">
                  <a:latin typeface="맑은 고딕" pitchFamily="50" charset="-127"/>
                  <a:ea typeface="맑은 고딕" pitchFamily="50" charset="-127"/>
                </a:rPr>
                <a:t>실시권</a:t>
              </a:r>
              <a:endParaRPr lang="en-US" altLang="ko-KR" sz="1600" b="1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285750" indent="-285750" eaLnBrk="1" hangingPunct="1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다층 투명전극의 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3~4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층 구조</a:t>
              </a:r>
              <a:endParaRPr lang="en-US" altLang="ko-KR" sz="1600" b="1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285750" indent="-285750" eaLnBrk="1" hangingPunct="1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7 ohm/ sq.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이하 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(85 %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투과도 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@ 550 nm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기준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)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를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만족하는 박막 조건 기술</a:t>
              </a:r>
              <a:endParaRPr lang="en-US" altLang="ko-KR" sz="1600" b="1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285750" indent="-285750" eaLnBrk="1" hangingPunct="1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다층 박막의 제조 공정 기술 </a:t>
              </a:r>
              <a:endParaRPr lang="en-US" altLang="ko-KR" sz="1600" b="1" dirty="0" smtClean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62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16410" y="70325"/>
            <a:ext cx="4023542" cy="53989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ko-KR" altLang="en-US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특허 및 기술 현황</a:t>
            </a:r>
            <a:endParaRPr lang="en-US" altLang="ko-KR" sz="260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505029"/>
              </p:ext>
            </p:extLst>
          </p:nvPr>
        </p:nvGraphicFramePr>
        <p:xfrm>
          <a:off x="611560" y="1268760"/>
          <a:ext cx="7416825" cy="2470404"/>
        </p:xfrm>
        <a:graphic>
          <a:graphicData uri="http://schemas.openxmlformats.org/drawingml/2006/table">
            <a:tbl>
              <a:tblPr/>
              <a:tblGrid>
                <a:gridCol w="1190098">
                  <a:extLst>
                    <a:ext uri="{9D8B030D-6E8A-4147-A177-3AD203B41FA5}">
                      <a16:colId xmlns:a16="http://schemas.microsoft.com/office/drawing/2014/main" val="776586736"/>
                    </a:ext>
                  </a:extLst>
                </a:gridCol>
                <a:gridCol w="963924">
                  <a:extLst>
                    <a:ext uri="{9D8B030D-6E8A-4147-A177-3AD203B41FA5}">
                      <a16:colId xmlns:a16="http://schemas.microsoft.com/office/drawing/2014/main" val="624162209"/>
                    </a:ext>
                  </a:extLst>
                </a:gridCol>
                <a:gridCol w="852689">
                  <a:extLst>
                    <a:ext uri="{9D8B030D-6E8A-4147-A177-3AD203B41FA5}">
                      <a16:colId xmlns:a16="http://schemas.microsoft.com/office/drawing/2014/main" val="927415616"/>
                    </a:ext>
                  </a:extLst>
                </a:gridCol>
                <a:gridCol w="933075">
                  <a:extLst>
                    <a:ext uri="{9D8B030D-6E8A-4147-A177-3AD203B41FA5}">
                      <a16:colId xmlns:a16="http://schemas.microsoft.com/office/drawing/2014/main" val="4233444641"/>
                    </a:ext>
                  </a:extLst>
                </a:gridCol>
                <a:gridCol w="933075">
                  <a:extLst>
                    <a:ext uri="{9D8B030D-6E8A-4147-A177-3AD203B41FA5}">
                      <a16:colId xmlns:a16="http://schemas.microsoft.com/office/drawing/2014/main" val="2436033144"/>
                    </a:ext>
                  </a:extLst>
                </a:gridCol>
                <a:gridCol w="2543964">
                  <a:extLst>
                    <a:ext uri="{9D8B030D-6E8A-4147-A177-3AD203B41FA5}">
                      <a16:colId xmlns:a16="http://schemas.microsoft.com/office/drawing/2014/main" val="1428015078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관리번호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출원번호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출원일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등록번호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등록일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발명명칭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499783"/>
                  </a:ext>
                </a:extLst>
              </a:tr>
              <a:tr h="3660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PR20150016KR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2015-0025288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2015.02.23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적외선 차단 나노 박막 투명 면 발열체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557455"/>
                  </a:ext>
                </a:extLst>
              </a:tr>
              <a:tr h="3660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PR20150016KR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2015-0178462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2015.12.14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투명 면상 발열체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740538"/>
                  </a:ext>
                </a:extLst>
              </a:tr>
              <a:tr h="3660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PR20150016US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15/047695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2016.02.19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적외선 차단 나노 박막 투명 면 발열체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523180"/>
                  </a:ext>
                </a:extLst>
              </a:tr>
              <a:tr h="5692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PR20150182KR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2015-0038338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2015.03.19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일방향 열전달 투명 발열체 및 발열 구동을 위한 투명 태양전지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469803"/>
                  </a:ext>
                </a:extLst>
              </a:tr>
              <a:tr h="3660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PR20170130KR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2017-0037918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2017.03.24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기판의 컬러 구현을 위한 코팅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박막층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2368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7261" y="39394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기술 현황</a:t>
            </a:r>
            <a:endParaRPr lang="ko-KR" altLang="en-US" b="1" u="sng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6" name="그룹 11"/>
          <p:cNvGrpSpPr>
            <a:grpSpLocks/>
          </p:cNvGrpSpPr>
          <p:nvPr/>
        </p:nvGrpSpPr>
        <p:grpSpPr bwMode="auto">
          <a:xfrm>
            <a:off x="317261" y="4509120"/>
            <a:ext cx="8676704" cy="1587209"/>
            <a:chOff x="567827" y="832093"/>
            <a:chExt cx="8226425" cy="2550096"/>
          </a:xfrm>
        </p:grpSpPr>
        <p:sp>
          <p:nvSpPr>
            <p:cNvPr id="7" name="모서리가 둥근 직사각형 6"/>
            <p:cNvSpPr/>
            <p:nvPr/>
          </p:nvSpPr>
          <p:spPr bwMode="auto">
            <a:xfrm>
              <a:off x="567827" y="860288"/>
              <a:ext cx="8226425" cy="2521901"/>
            </a:xfrm>
            <a:prstGeom prst="roundRect">
              <a:avLst/>
            </a:prstGeom>
            <a:solidFill>
              <a:srgbClr val="E7FED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644516" y="832093"/>
              <a:ext cx="7927975" cy="2521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9pPr>
            </a:lstStyle>
            <a:p>
              <a:pPr marL="285750" indent="-285750" fontAlgn="base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ko-KR" altLang="en-US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현재 </a:t>
              </a:r>
              <a:r>
                <a:rPr lang="en-US" altLang="ko-KR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FTO </a:t>
              </a:r>
              <a:r>
                <a:rPr lang="ko-KR" altLang="en-US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투명전극 </a:t>
              </a:r>
              <a:r>
                <a:rPr lang="ko-KR" altLang="en-US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판매 중임</a:t>
              </a:r>
              <a:r>
                <a:rPr lang="en-US" altLang="ko-KR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: </a:t>
              </a:r>
              <a:r>
                <a:rPr lang="ko-KR" altLang="en-US" sz="1600" b="1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면저항</a:t>
              </a:r>
              <a:r>
                <a:rPr lang="ko-KR" altLang="en-US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8 ohm/sq. </a:t>
              </a:r>
              <a:r>
                <a:rPr lang="ko-KR" altLang="en-US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정도</a:t>
              </a:r>
            </a:p>
            <a:p>
              <a:pPr marL="285750" indent="-285750" fontAlgn="base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ko-KR" altLang="en-US" sz="1600" b="1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유연소자에</a:t>
              </a:r>
              <a:r>
                <a:rPr lang="ko-KR" altLang="en-US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적용 위한 </a:t>
              </a:r>
              <a:r>
                <a:rPr lang="ko-KR" altLang="en-US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그래핀</a:t>
              </a:r>
              <a:r>
                <a:rPr lang="en-US" altLang="ko-KR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, CNT, </a:t>
              </a:r>
              <a:r>
                <a:rPr lang="ko-KR" altLang="en-US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실리콘 </a:t>
              </a:r>
              <a:r>
                <a:rPr lang="ko-KR" altLang="en-US" sz="1600" b="1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나노와이어</a:t>
              </a:r>
              <a:r>
                <a:rPr lang="ko-KR" altLang="en-US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등이 </a:t>
              </a:r>
              <a:r>
                <a:rPr lang="ko-KR" altLang="en-US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개발 중임</a:t>
              </a:r>
              <a:r>
                <a:rPr lang="en-US" altLang="ko-KR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:</a:t>
              </a:r>
              <a:endPara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 fontAlgn="base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ko-KR" altLang="en-US" sz="1600" b="1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면저항이</a:t>
              </a:r>
              <a:r>
                <a:rPr lang="ko-KR" altLang="en-US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20 ohm/sq. </a:t>
              </a:r>
              <a:r>
                <a:rPr lang="ko-KR" altLang="en-US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이상</a:t>
              </a:r>
              <a:r>
                <a:rPr lang="en-US" altLang="ko-KR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균일도 문제</a:t>
              </a:r>
              <a:r>
                <a:rPr lang="en-US" altLang="ko-KR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,</a:t>
              </a:r>
              <a:r>
                <a:rPr lang="ko-KR" altLang="en-US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600" b="1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모아레</a:t>
              </a:r>
              <a:r>
                <a:rPr lang="ko-KR" altLang="en-US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패턴이 </a:t>
              </a:r>
              <a:r>
                <a:rPr lang="ko-KR" altLang="en-US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발생</a:t>
              </a:r>
              <a:r>
                <a:rPr lang="en-US" altLang="ko-KR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endPara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 fontAlgn="base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ko-KR" altLang="en-US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현재 </a:t>
              </a:r>
              <a:r>
                <a:rPr lang="ko-KR" altLang="en-US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다층 투명전극은 </a:t>
              </a:r>
              <a:r>
                <a:rPr lang="en-US" altLang="ko-KR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OMO</a:t>
              </a:r>
              <a:r>
                <a:rPr lang="ko-KR" altLang="en-US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구조는</a:t>
              </a:r>
              <a:r>
                <a:rPr lang="en-US" altLang="ko-KR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대칭 </a:t>
              </a:r>
              <a:r>
                <a:rPr lang="ko-KR" altLang="en-US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구조로 </a:t>
              </a:r>
              <a:r>
                <a:rPr lang="ko-KR" altLang="en-US" sz="1600" b="1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투과도와</a:t>
              </a:r>
              <a:r>
                <a:rPr lang="ko-KR" altLang="en-US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600" b="1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면저항의</a:t>
              </a:r>
              <a:r>
                <a:rPr lang="ko-KR" altLang="en-US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제어 </a:t>
              </a:r>
              <a:r>
                <a:rPr lang="ko-KR" altLang="en-US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기능 </a:t>
              </a:r>
              <a:r>
                <a:rPr lang="ko-KR" altLang="en-US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없음</a:t>
              </a:r>
              <a:r>
                <a:rPr lang="en-US" altLang="ko-KR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. </a:t>
              </a:r>
              <a:endPara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544" y="754822"/>
            <a:ext cx="319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u="sng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본 기술 관련 출원 특허 현황</a:t>
            </a:r>
            <a:endParaRPr lang="ko-KR" altLang="en-US" b="1" u="sng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4013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16410" y="70325"/>
            <a:ext cx="4023542" cy="53989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ko-KR" altLang="en-US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기술 이전 조건</a:t>
            </a:r>
            <a:endParaRPr lang="en-US" altLang="ko-KR" sz="260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3" name="그룹 11"/>
          <p:cNvGrpSpPr>
            <a:grpSpLocks/>
          </p:cNvGrpSpPr>
          <p:nvPr/>
        </p:nvGrpSpPr>
        <p:grpSpPr bwMode="auto">
          <a:xfrm>
            <a:off x="323528" y="1700808"/>
            <a:ext cx="8676704" cy="1587209"/>
            <a:chOff x="567827" y="832093"/>
            <a:chExt cx="8226425" cy="2550096"/>
          </a:xfrm>
        </p:grpSpPr>
        <p:sp>
          <p:nvSpPr>
            <p:cNvPr id="4" name="모서리가 둥근 직사각형 3"/>
            <p:cNvSpPr/>
            <p:nvPr/>
          </p:nvSpPr>
          <p:spPr bwMode="auto">
            <a:xfrm>
              <a:off x="567827" y="860288"/>
              <a:ext cx="8226425" cy="2521901"/>
            </a:xfrm>
            <a:prstGeom prst="roundRect">
              <a:avLst/>
            </a:prstGeom>
            <a:solidFill>
              <a:srgbClr val="E7FED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5" name="TextBox 12"/>
            <p:cNvSpPr txBox="1">
              <a:spLocks noChangeArrowheads="1"/>
            </p:cNvSpPr>
            <p:nvPr/>
          </p:nvSpPr>
          <p:spPr bwMode="auto">
            <a:xfrm>
              <a:off x="644517" y="832093"/>
              <a:ext cx="7927975" cy="2521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Lucida Sans Unicode" pitchFamily="34" charset="0"/>
                  <a:ea typeface="굴림" pitchFamily="50" charset="-127"/>
                </a:defRPr>
              </a:lvl9pPr>
            </a:lstStyle>
            <a:p>
              <a:pPr marL="285750" indent="-285750" fontAlgn="base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ko-KR" altLang="en-US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기술지도 없음</a:t>
              </a:r>
              <a:r>
                <a:rPr lang="en-US" altLang="ko-KR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</a:p>
            <a:p>
              <a:pPr marL="285750" indent="-285750" fontAlgn="base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ko-KR" altLang="en-US" sz="1600" b="1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기술실시</a:t>
              </a:r>
              <a:r>
                <a:rPr lang="ko-KR" altLang="en-US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600" b="1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허용지역</a:t>
              </a:r>
              <a:r>
                <a:rPr lang="ko-KR" altLang="en-US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제한 없음</a:t>
              </a:r>
              <a:r>
                <a:rPr lang="en-US" altLang="ko-KR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</a:p>
            <a:p>
              <a:pPr marL="285750" indent="-285750" fontAlgn="base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ko-KR" altLang="en-US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사전 협의 업체</a:t>
              </a:r>
              <a:r>
                <a:rPr lang="en-US" altLang="ko-KR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: </a:t>
              </a:r>
              <a:r>
                <a:rPr lang="ko-KR" altLang="en-US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㈜ </a:t>
              </a:r>
              <a:r>
                <a:rPr lang="ko-KR" altLang="en-US" sz="1600" b="1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아이작</a:t>
              </a:r>
              <a:r>
                <a:rPr lang="ko-KR" altLang="en-US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리서치</a:t>
              </a:r>
              <a:r>
                <a:rPr lang="en-US" altLang="ko-KR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대표</a:t>
              </a:r>
              <a:r>
                <a:rPr lang="en-US" altLang="ko-KR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: </a:t>
              </a:r>
              <a:r>
                <a:rPr lang="ko-KR" altLang="en-US" sz="1600" b="1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박형상</a:t>
              </a:r>
              <a:r>
                <a:rPr lang="ko-KR" altLang="en-US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박사</a:t>
              </a:r>
              <a:r>
                <a:rPr lang="en-US" altLang="ko-KR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  <a:p>
              <a:pPr marL="285750" indent="-285750" fontAlgn="base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ko-KR" altLang="en-US" sz="1600" b="1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경상기술료</a:t>
              </a:r>
              <a:r>
                <a:rPr lang="ko-KR" altLang="en-US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방식</a:t>
              </a:r>
              <a:r>
                <a:rPr lang="en-US" altLang="ko-KR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: </a:t>
              </a:r>
              <a:r>
                <a:rPr lang="ko-KR" altLang="en-US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기술 이전 희망 업체와의 협의로 조율함</a:t>
              </a:r>
              <a:r>
                <a:rPr lang="en-US" altLang="ko-KR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endPara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27981" y="99686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기술 이전 조건</a:t>
            </a:r>
            <a:endParaRPr lang="ko-KR" altLang="en-US" b="1" u="sng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500102"/>
              </p:ext>
            </p:extLst>
          </p:nvPr>
        </p:nvGraphicFramePr>
        <p:xfrm>
          <a:off x="755576" y="3464209"/>
          <a:ext cx="7560838" cy="1208024"/>
        </p:xfrm>
        <a:graphic>
          <a:graphicData uri="http://schemas.openxmlformats.org/drawingml/2006/table">
            <a:tbl>
              <a:tblPr/>
              <a:tblGrid>
                <a:gridCol w="1645381">
                  <a:extLst>
                    <a:ext uri="{9D8B030D-6E8A-4147-A177-3AD203B41FA5}">
                      <a16:colId xmlns:a16="http://schemas.microsoft.com/office/drawing/2014/main" val="290473506"/>
                    </a:ext>
                  </a:extLst>
                </a:gridCol>
                <a:gridCol w="879621">
                  <a:extLst>
                    <a:ext uri="{9D8B030D-6E8A-4147-A177-3AD203B41FA5}">
                      <a16:colId xmlns:a16="http://schemas.microsoft.com/office/drawing/2014/main" val="2618873094"/>
                    </a:ext>
                  </a:extLst>
                </a:gridCol>
                <a:gridCol w="879621">
                  <a:extLst>
                    <a:ext uri="{9D8B030D-6E8A-4147-A177-3AD203B41FA5}">
                      <a16:colId xmlns:a16="http://schemas.microsoft.com/office/drawing/2014/main" val="373627776"/>
                    </a:ext>
                  </a:extLst>
                </a:gridCol>
                <a:gridCol w="1026830">
                  <a:extLst>
                    <a:ext uri="{9D8B030D-6E8A-4147-A177-3AD203B41FA5}">
                      <a16:colId xmlns:a16="http://schemas.microsoft.com/office/drawing/2014/main" val="645634198"/>
                    </a:ext>
                  </a:extLst>
                </a:gridCol>
                <a:gridCol w="1075726">
                  <a:extLst>
                    <a:ext uri="{9D8B030D-6E8A-4147-A177-3AD203B41FA5}">
                      <a16:colId xmlns:a16="http://schemas.microsoft.com/office/drawing/2014/main" val="3710324660"/>
                    </a:ext>
                  </a:extLst>
                </a:gridCol>
                <a:gridCol w="1075726">
                  <a:extLst>
                    <a:ext uri="{9D8B030D-6E8A-4147-A177-3AD203B41FA5}">
                      <a16:colId xmlns:a16="http://schemas.microsoft.com/office/drawing/2014/main" val="4087930582"/>
                    </a:ext>
                  </a:extLst>
                </a:gridCol>
                <a:gridCol w="977933">
                  <a:extLst>
                    <a:ext uri="{9D8B030D-6E8A-4147-A177-3AD203B41FA5}">
                      <a16:colId xmlns:a16="http://schemas.microsoft.com/office/drawing/2014/main" val="1122097235"/>
                    </a:ext>
                  </a:extLst>
                </a:gridCol>
              </a:tblGrid>
              <a:tr h="17970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L="17780" marR="1778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실질기여 공동연구 참여기업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 기업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705"/>
                  </a:ext>
                </a:extLst>
              </a:tr>
              <a:tr h="2114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중소기업</a:t>
                      </a:r>
                    </a:p>
                  </a:txBody>
                  <a:tcPr marL="17780" marR="1778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중견기업</a:t>
                      </a:r>
                    </a:p>
                  </a:txBody>
                  <a:tcPr marL="17780" marR="1778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대기업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중소기업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중견기업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대기업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570690"/>
                  </a:ext>
                </a:extLst>
              </a:tr>
              <a:tr h="2162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착수기본료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780" marR="1778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780" marR="1778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       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45,000,000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90,000,000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90,000,000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14538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매출정률사용료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(%)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</a:p>
                  </a:txBody>
                  <a:tcPr marL="17780" marR="1778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780" marR="1778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2.5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7.5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10.0 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473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226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사용자 지정 2">
      <a:majorFont>
        <a:latin typeface="굴림"/>
        <a:ea typeface="휴먼둥근헤드라인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16530</TotalTime>
  <Words>651</Words>
  <Application>Microsoft Office PowerPoint</Application>
  <PresentationFormat>화면 슬라이드 쇼(4:3)</PresentationFormat>
  <Paragraphs>130</Paragraphs>
  <Slides>9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20" baseType="lpstr">
      <vt:lpstr>HY헤드라인M</vt:lpstr>
      <vt:lpstr>Verdana</vt:lpstr>
      <vt:lpstr>굴림</vt:lpstr>
      <vt:lpstr>맑은 고딕</vt:lpstr>
      <vt:lpstr>Arial</vt:lpstr>
      <vt:lpstr>한컴바탕</vt:lpstr>
      <vt:lpstr>Wingdings</vt:lpstr>
      <vt:lpstr>휴먼둥근헤드라인</vt:lpstr>
      <vt:lpstr>HY견고딕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Windows 사용자</cp:lastModifiedBy>
  <cp:revision>1922</cp:revision>
  <cp:lastPrinted>2013-09-13T02:32:46Z</cp:lastPrinted>
  <dcterms:created xsi:type="dcterms:W3CDTF">2010-02-17T00:59:02Z</dcterms:created>
  <dcterms:modified xsi:type="dcterms:W3CDTF">2017-06-14T07:00:22Z</dcterms:modified>
</cp:coreProperties>
</file>