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24" r:id="rId2"/>
    <p:sldId id="347" r:id="rId3"/>
    <p:sldId id="444" r:id="rId4"/>
    <p:sldId id="469" r:id="rId5"/>
    <p:sldId id="449" r:id="rId6"/>
    <p:sldId id="450" r:id="rId7"/>
    <p:sldId id="467" r:id="rId8"/>
    <p:sldId id="452" r:id="rId9"/>
    <p:sldId id="453" r:id="rId10"/>
    <p:sldId id="468" r:id="rId11"/>
    <p:sldId id="456" r:id="rId12"/>
    <p:sldId id="457" r:id="rId13"/>
    <p:sldId id="470" r:id="rId14"/>
    <p:sldId id="471" r:id="rId15"/>
    <p:sldId id="472" r:id="rId16"/>
    <p:sldId id="473" r:id="rId17"/>
    <p:sldId id="459" r:id="rId18"/>
    <p:sldId id="442" r:id="rId19"/>
    <p:sldId id="466" r:id="rId20"/>
    <p:sldId id="474" r:id="rId21"/>
    <p:sldId id="460" r:id="rId22"/>
    <p:sldId id="461" r:id="rId23"/>
    <p:sldId id="462" r:id="rId24"/>
    <p:sldId id="465" r:id="rId25"/>
    <p:sldId id="463" r:id="rId26"/>
    <p:sldId id="434" r:id="rId27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DDDDDD"/>
    <a:srgbClr val="FFCCFF"/>
    <a:srgbClr val="BDEEFF"/>
    <a:srgbClr val="3333CC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732" y="108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474" y="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08C37969-1EA3-4D06-9B92-5725ED702B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032FC24-57DF-4031-9134-BE0CEA1721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74C3F677-2EE3-429A-BC8D-4766D54839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159A7F07-25A7-4934-9F4D-C85B7A92F9A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pPr>
              <a:defRPr/>
            </a:pPr>
            <a:fld id="{8E4B4D99-E1BD-4A64-B833-4E6A6D890D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E162B73-1DD3-4FAE-BD90-F35708716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1AD8E66-DCC2-41E6-9651-4B4F6C9904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489C353-DB18-4233-B0DB-E8FDC8B86DA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52B5E774-FC94-4A59-B22B-4860E4EBF2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AE6022D5-E6F3-4B2D-8930-939700D243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BC637E7-B1E1-4EFF-A3C1-A47CF9577A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B67FEB-294D-4E25-8A9A-0D9D22B9B8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>
            <a:extLst>
              <a:ext uri="{FF2B5EF4-FFF2-40B4-BE49-F238E27FC236}">
                <a16:creationId xmlns:a16="http://schemas.microsoft.com/office/drawing/2014/main" id="{D9AA4FBA-852F-42F4-A09F-5ACA260C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>
            <a:extLst>
              <a:ext uri="{FF2B5EF4-FFF2-40B4-BE49-F238E27FC236}">
                <a16:creationId xmlns:a16="http://schemas.microsoft.com/office/drawing/2014/main" id="{EBC3C25F-F2AA-4E1E-AA80-83E77EDF9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368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218156ED-3E6F-4893-BEE1-529C8B1D24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B6A67E6E-1EF5-48C8-BB92-A184F89FFD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C4165-E87B-4C99-AB26-E51A9AA26AF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230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B084CDC3-DBF3-4DF6-9190-CFA746BE0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F44F72F-E6AE-48E5-B934-B79A331F3B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070B9-2E01-4865-B9A5-FE208B5ED82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1038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735A33E2-0C6D-49FA-8A81-660CDE825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FBC0FDBA-51E9-456C-9870-7A4FB80748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2400-8D52-42DF-87BB-7693B336E3A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463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765609D8-C1B6-49E9-8F30-2178B98CB6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4E3E47FF-E930-4002-8A1C-B108C384ED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FF01-B808-4C76-9476-996B0F759F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843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EC0194D-B6FE-49CA-A3ED-9FC04A651A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A163FB4A-FF94-4CE1-AFE8-8528F3372F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2F971-F3F9-46A9-9C21-EF346B90C0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8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2368128-129A-4B79-A20D-05C6AF69A6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B1328E40-D475-47BA-A16E-4BE4E7F97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66EFC-3524-4D08-B0B7-8BAB544C01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29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28CEAD38-33EA-4A99-8F68-E066F07CE5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2A5A1345-EEBE-489D-BCD1-4D21247373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C685-87F6-45E6-9A67-9DC8215E71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972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CEB1B58A-2DFA-4619-BF21-FE8FDCCDFE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A81C480B-DA07-4CF6-AFEA-B88EC0262F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F3A-E729-428B-816F-A5340AC05F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014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267B7C63-C3C5-4D75-A4A7-B9490931C3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96D393F2-E39E-41A9-9535-C62A3A706A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81C7-5B64-4A4D-B70B-39C597F5F6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36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58677EA4-D37D-4C17-AA4F-72A164A9C8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3A69BB54-E07F-4FDA-923A-7646315E53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C1BD-1A0A-4C46-ADD2-00C87E1B26F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258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E407E23F-0D1E-4139-BF68-A065101035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F27834C1-E460-44BA-A5F5-9C8BA84B5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2A063-E615-4FC4-94D4-3100111832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359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08C93640-572E-4590-99D0-FCDFD6A7E9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536150-23B5-4B50-A3E1-A222B12D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02B58EDA-0173-469E-87FE-606B2B724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7C70C9BF-76BC-4166-B310-24CAC95FA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08600" y="6399213"/>
            <a:ext cx="3079750" cy="307975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/>
            </a:lvl1pPr>
          </a:lstStyle>
          <a:p>
            <a:pPr>
              <a:defRPr/>
            </a:pPr>
            <a:r>
              <a:rPr lang="ko-KR" altLang="en-US"/>
              <a:t>초연결통신연구소</a:t>
            </a:r>
            <a:r>
              <a:rPr lang="en-US" altLang="ko-KR"/>
              <a:t>/</a:t>
            </a:r>
            <a:r>
              <a:rPr lang="ko-KR" altLang="en-US"/>
              <a:t>정보보호연구본부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E0FFC5B3-A2AF-4B42-9795-F4A4AE802C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pPr>
              <a:defRPr/>
            </a:pPr>
            <a:fld id="{6E361027-8DCD-445C-8890-23FF372733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>
            <a:extLst>
              <a:ext uri="{FF2B5EF4-FFF2-40B4-BE49-F238E27FC236}">
                <a16:creationId xmlns:a16="http://schemas.microsoft.com/office/drawing/2014/main" id="{F4144DC9-1126-48CD-9932-528EF5989F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>
            <a:extLst>
              <a:ext uri="{FF2B5EF4-FFF2-40B4-BE49-F238E27FC236}">
                <a16:creationId xmlns:a16="http://schemas.microsoft.com/office/drawing/2014/main" id="{99361BD1-6A84-4DD3-8F79-306BF45BE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CBC7580B-857D-41AF-877F-85A2314C58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>
            <a:extLst>
              <a:ext uri="{FF2B5EF4-FFF2-40B4-BE49-F238E27FC236}">
                <a16:creationId xmlns:a16="http://schemas.microsoft.com/office/drawing/2014/main" id="{6C6C9C2B-EC06-4AB8-9899-EC85BA66F8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>
            <a:extLst>
              <a:ext uri="{FF2B5EF4-FFF2-40B4-BE49-F238E27FC236}">
                <a16:creationId xmlns:a16="http://schemas.microsoft.com/office/drawing/2014/main" id="{DD71BFC1-57DB-488D-9124-499882DED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ETRI OOO</a:t>
            </a:r>
            <a:r>
              <a:rPr lang="ko-KR" altLang="en-US" sz="1400">
                <a:latin typeface="굴림" panose="020B0600000101010101" pitchFamily="50" charset="-127"/>
              </a:rPr>
              <a:t>연구소</a:t>
            </a:r>
            <a:r>
              <a:rPr lang="en-US" altLang="ko-KR" sz="1400">
                <a:latin typeface="굴림" panose="020B0600000101010101" pitchFamily="50" charset="-127"/>
              </a:rPr>
              <a:t>(</a:t>
            </a:r>
            <a:r>
              <a:rPr lang="ko-KR" altLang="en-US" sz="1400">
                <a:latin typeface="굴림" panose="020B0600000101010101" pitchFamily="50" charset="-127"/>
              </a:rPr>
              <a:t>단</a:t>
            </a:r>
            <a:r>
              <a:rPr lang="en-US" altLang="ko-KR" sz="1400">
                <a:latin typeface="굴림" panose="020B0600000101010101" pitchFamily="50" charset="-127"/>
              </a:rPr>
              <a:t>, </a:t>
            </a:r>
            <a:r>
              <a:rPr lang="ko-KR" altLang="en-US" sz="1400">
                <a:latin typeface="굴림" panose="020B0600000101010101" pitchFamily="50" charset="-127"/>
              </a:rPr>
              <a:t>본부</a:t>
            </a:r>
            <a:r>
              <a:rPr lang="en-US" altLang="ko-KR" sz="1400">
                <a:latin typeface="굴림" panose="020B0600000101010101" pitchFamily="50" charset="-127"/>
              </a:rPr>
              <a:t>)</a:t>
            </a:r>
            <a:r>
              <a:rPr lang="ko-KR" altLang="en-US" sz="140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5123" name="슬라이드 번호 개체 틀 2">
            <a:extLst>
              <a:ext uri="{FF2B5EF4-FFF2-40B4-BE49-F238E27FC236}">
                <a16:creationId xmlns:a16="http://schemas.microsoft.com/office/drawing/2014/main" id="{FE15A0D6-ECDC-43E7-B0C3-8C5817C67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30D9A0-29A7-4D88-9721-2C462D212009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5124" name="Rectangle 2054">
            <a:extLst>
              <a:ext uri="{FF2B5EF4-FFF2-40B4-BE49-F238E27FC236}">
                <a16:creationId xmlns:a16="http://schemas.microsoft.com/office/drawing/2014/main" id="{0E7E0181-7281-43F0-80D9-6D13E9FC3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5125" name="Rectangle 2060">
            <a:extLst>
              <a:ext uri="{FF2B5EF4-FFF2-40B4-BE49-F238E27FC236}">
                <a16:creationId xmlns:a16="http://schemas.microsoft.com/office/drawing/2014/main" id="{E878D524-FCD8-49ED-8AC6-62BB5D1BA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0B0411D4-134B-4E0B-9EEC-5DB09CB9E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55650"/>
            <a:ext cx="7010400" cy="12001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원전 계측제어 사이버보안</a:t>
            </a:r>
            <a:br>
              <a:rPr lang="en-US" altLang="ko-KR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lang="ko-KR" altLang="en-US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취약점 점검 기술 </a:t>
            </a:r>
            <a:r>
              <a:rPr lang="en-US" altLang="ko-KR" sz="3600" dirty="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V2.0</a:t>
            </a:r>
            <a:endParaRPr lang="ko-KR" altLang="en-US" sz="3600" dirty="0">
              <a:solidFill>
                <a:srgbClr val="000099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D705159C-BF4C-4836-929C-9381636B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0DE6D231-9382-4D30-A6C7-3EC32ADF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DC1D2805-8F32-4AD4-A6D6-FF5DC2C32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CD6D8A7A-23F9-46A7-A638-FBCE7877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B99A4CA0-4898-46D3-A361-FC7F6FC4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>
            <a:extLst>
              <a:ext uri="{FF2B5EF4-FFF2-40B4-BE49-F238E27FC236}">
                <a16:creationId xmlns:a16="http://schemas.microsoft.com/office/drawing/2014/main" id="{3C4D7129-17C9-4BFE-A238-FDC98490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[</a:t>
            </a:r>
            <a:r>
              <a:rPr lang="ko-KR" altLang="en-US" sz="1200">
                <a:latin typeface="굴림" panose="020B0600000101010101" pitchFamily="50" charset="-127"/>
              </a:rPr>
              <a:t>별첨 </a:t>
            </a:r>
            <a:r>
              <a:rPr lang="en-US" altLang="ko-KR" sz="1200">
                <a:latin typeface="굴림" panose="020B0600000101010101" pitchFamily="50" charset="-127"/>
              </a:rPr>
              <a:t>5]</a:t>
            </a:r>
          </a:p>
        </p:txBody>
      </p:sp>
      <p:sp>
        <p:nvSpPr>
          <p:cNvPr id="14" name="Text Box 2061">
            <a:extLst>
              <a:ext uri="{FF2B5EF4-FFF2-40B4-BE49-F238E27FC236}">
                <a16:creationId xmlns:a16="http://schemas.microsoft.com/office/drawing/2014/main" id="{CC924932-2631-4BC7-A808-B46189CA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57725"/>
            <a:ext cx="42148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최양서 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(yschoi92@etri.re.kr)</a:t>
            </a:r>
          </a:p>
          <a:p>
            <a:pPr algn="ctr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정보보호연구본부 </a:t>
            </a:r>
            <a:r>
              <a:rPr kumimoji="0" lang="ko-KR" alt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보안취약점분석연구실</a:t>
            </a:r>
            <a:endParaRPr kumimoji="0"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2061">
            <a:extLst>
              <a:ext uri="{FF2B5EF4-FFF2-40B4-BE49-F238E27FC236}">
                <a16:creationId xmlns:a16="http://schemas.microsoft.com/office/drawing/2014/main" id="{1694941D-40D9-4269-9B56-9F8DE7194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6416675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지능화융합연구소</a:t>
            </a:r>
            <a:r>
              <a:rPr kumimoji="0" lang="en-US" altLang="ko-KR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정보보호연구본부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>
            <a:extLst>
              <a:ext uri="{FF2B5EF4-FFF2-40B4-BE49-F238E27FC236}">
                <a16:creationId xmlns:a16="http://schemas.microsoft.com/office/drawing/2014/main" id="{729A3707-5957-4686-AE88-2309A2FF8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6E43E4-106E-4EFF-B6C9-B57376719D7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DA492B4-BE50-4C9D-9126-5C1BC4066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7BFF4642-DC82-4B2E-B010-0FBDA469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171575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운영환경 특징기반 취약점 위험도 산출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운영환경 특징 정의</a:t>
            </a:r>
          </a:p>
          <a:p>
            <a:pPr lvl="2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sz="1800" dirty="0">
                <a:latin typeface="굴림" panose="020B0600000101010101" pitchFamily="50" charset="-127"/>
              </a:rPr>
              <a:t>NEI13-10</a:t>
            </a:r>
            <a:r>
              <a:rPr lang="ko-KR" altLang="en-US" sz="1800" dirty="0">
                <a:latin typeface="굴림" panose="020B0600000101010101" pitchFamily="50" charset="-127"/>
              </a:rPr>
              <a:t>에서 정의된 운영환경 특징 반영</a:t>
            </a:r>
          </a:p>
          <a:p>
            <a:pPr lvl="2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최초 정의된 취약점에서 요구되는 공격벡터 분석을 통한 공격 방법 추출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운영환경 특징에 따른 가중치 부여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가중치 기반 위험도 재계산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기본 위험도 산출 방식은 </a:t>
            </a:r>
            <a:r>
              <a:rPr lang="en-US" altLang="ko-KR" sz="1800" dirty="0">
                <a:latin typeface="굴림" panose="020B0600000101010101" pitchFamily="50" charset="-127"/>
              </a:rPr>
              <a:t>CVSS3.0 </a:t>
            </a:r>
            <a:r>
              <a:rPr lang="ko-KR" altLang="en-US" sz="1800" dirty="0">
                <a:latin typeface="굴림" panose="020B0600000101010101" pitchFamily="50" charset="-127"/>
              </a:rPr>
              <a:t>방법 적용</a:t>
            </a: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BA902A6D-BDDC-439D-82BD-25E01CC5B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73071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1" descr="&lt;strong&gt;노트북&lt;/strong&gt; 컴퓨터 사업 · Pixabay의 무료 벡터 그래픽">
            <a:extLst>
              <a:ext uri="{FF2B5EF4-FFF2-40B4-BE49-F238E27FC236}">
                <a16:creationId xmlns:a16="http://schemas.microsoft.com/office/drawing/2014/main" id="{FA514315-7E34-4446-AD0E-7A2D9D575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1946275"/>
            <a:ext cx="16319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그림 32">
            <a:extLst>
              <a:ext uri="{FF2B5EF4-FFF2-40B4-BE49-F238E27FC236}">
                <a16:creationId xmlns:a16="http://schemas.microsoft.com/office/drawing/2014/main" id="{731D9A14-1E27-4350-B016-D5BEF46B4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990725"/>
            <a:ext cx="1258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슬라이드 번호 개체 틀 4">
            <a:extLst>
              <a:ext uri="{FF2B5EF4-FFF2-40B4-BE49-F238E27FC236}">
                <a16:creationId xmlns:a16="http://schemas.microsoft.com/office/drawing/2014/main" id="{7257873A-CB05-421A-A3E9-960DEAE67D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948F5A-227C-43EF-9F4B-247A3477FE3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878184BA-BD8F-4629-A377-5B70C0B46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3318" name="Rectangle 5">
            <a:extLst>
              <a:ext uri="{FF2B5EF4-FFF2-40B4-BE49-F238E27FC236}">
                <a16:creationId xmlns:a16="http://schemas.microsoft.com/office/drawing/2014/main" id="{15640AE6-3A6E-4DA3-A6B5-8EA98C50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취약점 점검 및 규제지침 확인 과정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50" charset="-127"/>
              </a:rPr>
              <a:t>IPS </a:t>
            </a:r>
            <a:r>
              <a:rPr lang="ko-KR" altLang="en-US" sz="2000" b="1">
                <a:latin typeface="굴림" panose="020B0600000101010101" pitchFamily="50" charset="-127"/>
              </a:rPr>
              <a:t>및 </a:t>
            </a:r>
            <a:r>
              <a:rPr lang="en-US" altLang="ko-KR" sz="2000" b="1">
                <a:latin typeface="굴림" panose="020B0600000101010101" pitchFamily="50" charset="-127"/>
              </a:rPr>
              <a:t>DCS </a:t>
            </a:r>
            <a:r>
              <a:rPr lang="ko-KR" altLang="en-US" sz="2000" b="1">
                <a:latin typeface="굴림" panose="020B0600000101010101" pitchFamily="50" charset="-127"/>
              </a:rPr>
              <a:t>대상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50" charset="-127"/>
              </a:rPr>
              <a:t>PLC </a:t>
            </a:r>
            <a:r>
              <a:rPr lang="ko-KR" altLang="en-US" sz="2000" b="1">
                <a:latin typeface="굴림" panose="020B0600000101010101" pitchFamily="50" charset="-127"/>
              </a:rPr>
              <a:t>대상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</p:txBody>
      </p:sp>
      <p:pic>
        <p:nvPicPr>
          <p:cNvPr id="13320" name="그림 6">
            <a:extLst>
              <a:ext uri="{FF2B5EF4-FFF2-40B4-BE49-F238E27FC236}">
                <a16:creationId xmlns:a16="http://schemas.microsoft.com/office/drawing/2014/main" id="{D6C61154-BE64-4FB3-8C42-09701D68C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97113"/>
            <a:ext cx="13350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꺾인 연결선 7">
            <a:extLst>
              <a:ext uri="{FF2B5EF4-FFF2-40B4-BE49-F238E27FC236}">
                <a16:creationId xmlns:a16="http://schemas.microsoft.com/office/drawing/2014/main" id="{4B4D35DC-5E79-4C2E-8E02-C04BB159F97A}"/>
              </a:ext>
            </a:extLst>
          </p:cNvPr>
          <p:cNvCxnSpPr/>
          <p:nvPr/>
        </p:nvCxnSpPr>
        <p:spPr>
          <a:xfrm flipV="1">
            <a:off x="2528499" y="2494655"/>
            <a:ext cx="4566429" cy="229792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E21A0AD-AFF6-4B17-8206-B0DA31A3A0B7}"/>
              </a:ext>
            </a:extLst>
          </p:cNvPr>
          <p:cNvSpPr txBox="1"/>
          <p:nvPr/>
        </p:nvSpPr>
        <p:spPr>
          <a:xfrm>
            <a:off x="3912095" y="2077525"/>
            <a:ext cx="2953690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1: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점검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대상 시스템 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probing packet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전송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sp>
        <p:nvSpPr>
          <p:cNvPr id="13323" name="직사각형 10">
            <a:extLst>
              <a:ext uri="{FF2B5EF4-FFF2-40B4-BE49-F238E27FC236}">
                <a16:creationId xmlns:a16="http://schemas.microsoft.com/office/drawing/2014/main" id="{D38EB3AE-FDAC-405C-B5D3-54AABA44C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3151188"/>
            <a:ext cx="1266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b="1">
                <a:latin typeface="굴림" panose="020B0600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IPS </a:t>
            </a:r>
            <a:r>
              <a:rPr lang="ko-KR" altLang="en-US" b="1">
                <a:latin typeface="굴림" panose="020B0600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및 </a:t>
            </a:r>
            <a:r>
              <a:rPr lang="en-US" altLang="ko-KR" b="1">
                <a:latin typeface="굴림" panose="020B0600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BB4C9-0FF5-4BE0-B1A4-6E77159EA105}"/>
              </a:ext>
            </a:extLst>
          </p:cNvPr>
          <p:cNvSpPr txBox="1"/>
          <p:nvPr/>
        </p:nvSpPr>
        <p:spPr>
          <a:xfrm>
            <a:off x="3087706" y="2818986"/>
            <a:ext cx="2086466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2: Probing packet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응답 수집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076DB-C30D-4DB5-84ED-327EC788AE7B}"/>
              </a:ext>
            </a:extLst>
          </p:cNvPr>
          <p:cNvSpPr txBox="1"/>
          <p:nvPr/>
        </p:nvSpPr>
        <p:spPr>
          <a:xfrm>
            <a:off x="6960832" y="1450890"/>
            <a:ext cx="190051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3: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수집 응답 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packet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분석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(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운영체제 및 서비스 특정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15B1-A070-47F1-976C-09BD3AA8623A}"/>
              </a:ext>
            </a:extLst>
          </p:cNvPr>
          <p:cNvSpPr txBox="1"/>
          <p:nvPr/>
        </p:nvSpPr>
        <p:spPr>
          <a:xfrm>
            <a:off x="7009633" y="3111355"/>
            <a:ext cx="182197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4: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관련 취약점 항목 도출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(from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취약점 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DB)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31D70D53-FE17-4D0A-9472-C2A23B4E5651}"/>
              </a:ext>
            </a:extLst>
          </p:cNvPr>
          <p:cNvCxnSpPr/>
          <p:nvPr/>
        </p:nvCxnSpPr>
        <p:spPr>
          <a:xfrm flipH="1">
            <a:off x="5241994" y="2408238"/>
            <a:ext cx="334382" cy="0"/>
          </a:xfrm>
          <a:prstGeom prst="straightConnector1">
            <a:avLst/>
          </a:prstGeom>
          <a:noFill/>
          <a:ln w="25400" cap="flat">
            <a:solidFill>
              <a:srgbClr val="0000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21AD404-C6FE-493D-ABEE-93B7FCC1DF47}"/>
              </a:ext>
            </a:extLst>
          </p:cNvPr>
          <p:cNvCxnSpPr/>
          <p:nvPr/>
        </p:nvCxnSpPr>
        <p:spPr>
          <a:xfrm>
            <a:off x="4130937" y="2816225"/>
            <a:ext cx="385307" cy="0"/>
          </a:xfrm>
          <a:prstGeom prst="straightConnector1">
            <a:avLst/>
          </a:prstGeom>
          <a:noFill/>
          <a:ln w="25400" cap="flat">
            <a:solidFill>
              <a:srgbClr val="0000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모서리가 둥근 직사각형 17">
            <a:extLst>
              <a:ext uri="{FF2B5EF4-FFF2-40B4-BE49-F238E27FC236}">
                <a16:creationId xmlns:a16="http://schemas.microsoft.com/office/drawing/2014/main" id="{469F8F97-1F10-4C1A-8FC1-F520073FF1ED}"/>
              </a:ext>
            </a:extLst>
          </p:cNvPr>
          <p:cNvSpPr/>
          <p:nvPr/>
        </p:nvSpPr>
        <p:spPr>
          <a:xfrm>
            <a:off x="7080250" y="2320925"/>
            <a:ext cx="254000" cy="3397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lIns="45718" tIns="45718" rIns="45718" bIns="45718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FF967F-68E6-4EB8-A23A-895683BAFAEB}"/>
              </a:ext>
            </a:extLst>
          </p:cNvPr>
          <p:cNvSpPr txBox="1"/>
          <p:nvPr/>
        </p:nvSpPr>
        <p:spPr>
          <a:xfrm>
            <a:off x="4952648" y="3085255"/>
            <a:ext cx="185723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>
                <a:solidFill>
                  <a:srgbClr val="FF0000"/>
                </a:solidFill>
                <a:latin typeface="+mj-ea"/>
                <a:ea typeface="+mj-ea"/>
                <a:cs typeface="+mj-cs"/>
                <a:sym typeface="Helvetica"/>
              </a:rPr>
              <a:t>생성 트래픽 규모 제어</a:t>
            </a:r>
          </a:p>
        </p:txBody>
      </p:sp>
      <p:cxnSp>
        <p:nvCxnSpPr>
          <p:cNvPr id="20" name="구부러진 연결선 19">
            <a:extLst>
              <a:ext uri="{FF2B5EF4-FFF2-40B4-BE49-F238E27FC236}">
                <a16:creationId xmlns:a16="http://schemas.microsoft.com/office/drawing/2014/main" id="{67DDD991-0ED4-4737-88B0-0AED6FD57E07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 rot="5400000">
            <a:off x="6332029" y="2210086"/>
            <a:ext cx="424407" cy="1325931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타원 20">
            <a:extLst>
              <a:ext uri="{FF2B5EF4-FFF2-40B4-BE49-F238E27FC236}">
                <a16:creationId xmlns:a16="http://schemas.microsoft.com/office/drawing/2014/main" id="{6D8DAD86-73C0-4A5A-82EC-85B23368DBA7}"/>
              </a:ext>
            </a:extLst>
          </p:cNvPr>
          <p:cNvSpPr/>
          <p:nvPr/>
        </p:nvSpPr>
        <p:spPr>
          <a:xfrm>
            <a:off x="1769425" y="2578058"/>
            <a:ext cx="735564" cy="59327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B1F78-58DC-4FAB-83D1-78E44010A9E5}"/>
              </a:ext>
            </a:extLst>
          </p:cNvPr>
          <p:cNvSpPr txBox="1"/>
          <p:nvPr/>
        </p:nvSpPr>
        <p:spPr>
          <a:xfrm>
            <a:off x="3589326" y="4607405"/>
            <a:ext cx="182197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1: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점검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대상 시스템 연결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(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시리얼 포트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)</a:t>
            </a:r>
            <a:endParaRPr kumimoji="0" lang="ko-KR" altLang="en-US" sz="1200" dirty="0">
              <a:solidFill>
                <a:srgbClr val="000000"/>
              </a:solidFill>
              <a:latin typeface="+mj-ea"/>
              <a:ea typeface="+mj-ea"/>
              <a:cs typeface="함초롬돋움" panose="020B0604000101010101" pitchFamily="50" charset="-127"/>
              <a:sym typeface="Helvetica"/>
            </a:endParaRPr>
          </a:p>
        </p:txBody>
      </p:sp>
      <p:pic>
        <p:nvPicPr>
          <p:cNvPr id="13334" name="그림 22" descr="&lt;strong&gt;노트북&lt;/strong&gt; 컴퓨터 사업 · Pixabay의 무료 벡터 그래픽">
            <a:extLst>
              <a:ext uri="{FF2B5EF4-FFF2-40B4-BE49-F238E27FC236}">
                <a16:creationId xmlns:a16="http://schemas.microsoft.com/office/drawing/2014/main" id="{E7ED1ED1-9078-49FD-BDFF-AD182E81A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465638"/>
            <a:ext cx="13922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3C91E28-A8B8-4000-9ACD-0EF7F8ED1EDC}"/>
              </a:ext>
            </a:extLst>
          </p:cNvPr>
          <p:cNvSpPr txBox="1"/>
          <p:nvPr/>
        </p:nvSpPr>
        <p:spPr>
          <a:xfrm>
            <a:off x="3230255" y="5099604"/>
            <a:ext cx="254011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2: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점검 대상 확인을 위한 명령 전송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(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필요 정보 수집</a:t>
            </a: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88BBBF-882C-485C-B750-301328A8EF8C}"/>
              </a:ext>
            </a:extLst>
          </p:cNvPr>
          <p:cNvSpPr txBox="1"/>
          <p:nvPr/>
        </p:nvSpPr>
        <p:spPr>
          <a:xfrm>
            <a:off x="5301141" y="6032325"/>
            <a:ext cx="130900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3: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명령 응답 수집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2A44B-6ED1-4D5F-AD3D-569718AE8802}"/>
              </a:ext>
            </a:extLst>
          </p:cNvPr>
          <p:cNvSpPr txBox="1"/>
          <p:nvPr/>
        </p:nvSpPr>
        <p:spPr>
          <a:xfrm>
            <a:off x="5871316" y="4060783"/>
            <a:ext cx="2745299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8" tIns="45718" rIns="45718" bIns="45718" spcCol="38100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200" dirty="0">
                <a:latin typeface="+mj-ea"/>
                <a:ea typeface="+mj-ea"/>
                <a:cs typeface="함초롬돋움" panose="020B0604000101010101" pitchFamily="50" charset="-127"/>
              </a:rPr>
              <a:t>4: </a:t>
            </a:r>
            <a:r>
              <a:rPr lang="ko-KR" altLang="en-US" sz="1200" dirty="0">
                <a:latin typeface="+mj-ea"/>
                <a:ea typeface="+mj-ea"/>
                <a:cs typeface="함초롬돋움" panose="020B0604000101010101" pitchFamily="50" charset="-127"/>
              </a:rPr>
              <a:t>점검 대상 특정 및 관련 취약점 추출</a:t>
            </a:r>
            <a:endParaRPr lang="en-US" altLang="ko-KR" sz="1200" dirty="0">
              <a:latin typeface="+mj-ea"/>
              <a:ea typeface="+mj-ea"/>
              <a:cs typeface="함초롬돋움" panose="020B0604000101010101" pitchFamily="50" charset="-127"/>
            </a:endParaRP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135610DD-F50F-4BCB-A76A-05E0E5303A62}"/>
              </a:ext>
            </a:extLst>
          </p:cNvPr>
          <p:cNvCxnSpPr/>
          <p:nvPr/>
        </p:nvCxnSpPr>
        <p:spPr>
          <a:xfrm flipH="1">
            <a:off x="3766199" y="5614988"/>
            <a:ext cx="1436212" cy="0"/>
          </a:xfrm>
          <a:prstGeom prst="straightConnector1">
            <a:avLst/>
          </a:prstGeom>
          <a:noFill/>
          <a:ln w="25400" cap="flat">
            <a:solidFill>
              <a:srgbClr val="0000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77CB026-DFF5-41AB-9E4B-B2EFC91C519A}"/>
              </a:ext>
            </a:extLst>
          </p:cNvPr>
          <p:cNvCxnSpPr/>
          <p:nvPr/>
        </p:nvCxnSpPr>
        <p:spPr>
          <a:xfrm>
            <a:off x="5794472" y="5845969"/>
            <a:ext cx="328153" cy="0"/>
          </a:xfrm>
          <a:prstGeom prst="straightConnector1">
            <a:avLst/>
          </a:prstGeom>
          <a:noFill/>
          <a:ln w="25400" cap="flat">
            <a:solidFill>
              <a:srgbClr val="0000FF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340" name="그림 173">
            <a:extLst>
              <a:ext uri="{FF2B5EF4-FFF2-40B4-BE49-F238E27FC236}">
                <a16:creationId xmlns:a16="http://schemas.microsoft.com/office/drawing/2014/main" id="{F6530684-CB00-4B3A-8DB9-7CEFD731A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5200650"/>
            <a:ext cx="13652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TextBox 29">
            <a:extLst>
              <a:ext uri="{FF2B5EF4-FFF2-40B4-BE49-F238E27FC236}">
                <a16:creationId xmlns:a16="http://schemas.microsoft.com/office/drawing/2014/main" id="{EC2EB394-13CB-44EF-ADB3-C5024A86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5091113"/>
            <a:ext cx="569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b="1">
                <a:latin typeface="굴림" panose="020B0600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PLC</a:t>
            </a:r>
            <a:endParaRPr lang="ko-KR" altLang="en-US" b="1">
              <a:latin typeface="굴림" panose="020B0600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cxnSp>
        <p:nvCxnSpPr>
          <p:cNvPr id="31" name="꺾인 연결선 30">
            <a:extLst>
              <a:ext uri="{FF2B5EF4-FFF2-40B4-BE49-F238E27FC236}">
                <a16:creationId xmlns:a16="http://schemas.microsoft.com/office/drawing/2014/main" id="{5AF15614-F8AD-4ACF-A4C8-6033136FB57F}"/>
              </a:ext>
            </a:extLst>
          </p:cNvPr>
          <p:cNvCxnSpPr/>
          <p:nvPr/>
        </p:nvCxnSpPr>
        <p:spPr>
          <a:xfrm flipV="1">
            <a:off x="2754619" y="5398047"/>
            <a:ext cx="4442304" cy="346331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343" name="그림 31">
            <a:extLst>
              <a:ext uri="{FF2B5EF4-FFF2-40B4-BE49-F238E27FC236}">
                <a16:creationId xmlns:a16="http://schemas.microsoft.com/office/drawing/2014/main" id="{4EA16C93-2A6F-420C-96DE-C2596CDB5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530725"/>
            <a:ext cx="1068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바닥글 개체 틀 3">
            <a:extLst>
              <a:ext uri="{FF2B5EF4-FFF2-40B4-BE49-F238E27FC236}">
                <a16:creationId xmlns:a16="http://schemas.microsoft.com/office/drawing/2014/main" id="{27EF3996-7169-4056-99EA-561BA6084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>
            <a:extLst>
              <a:ext uri="{FF2B5EF4-FFF2-40B4-BE49-F238E27FC236}">
                <a16:creationId xmlns:a16="http://schemas.microsoft.com/office/drawing/2014/main" id="{E3D88BEC-4E20-4DEC-8047-41A2632B1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4AE9A-2A59-424E-A9BD-AA94E24639E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A18807D-B09F-45E4-9630-170695122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81B677EC-8623-4233-988E-CF56FEBF5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점검</a:t>
            </a:r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결과 보고서 생성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요약본 및 세부 보고서 제공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altLang="ko-KR" sz="2000" b="1">
                <a:latin typeface="굴림" panose="020B0600000101010101" pitchFamily="50" charset="-127"/>
              </a:rPr>
              <a:t>PDF, HTML, EXCEL </a:t>
            </a:r>
            <a:r>
              <a:rPr lang="ko-KR" altLang="en-US" sz="2000" b="1">
                <a:latin typeface="굴림" panose="020B0600000101010101" pitchFamily="50" charset="-127"/>
              </a:rPr>
              <a:t>포맷 보고서 제공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</p:txBody>
      </p:sp>
      <p:pic>
        <p:nvPicPr>
          <p:cNvPr id="14342" name="그림 33" descr="PLC 취약점 PDF 결과 보고서">
            <a:extLst>
              <a:ext uri="{FF2B5EF4-FFF2-40B4-BE49-F238E27FC236}">
                <a16:creationId xmlns:a16="http://schemas.microsoft.com/office/drawing/2014/main" id="{BDAB5311-3DAD-4379-82DE-EFBDDE581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081088"/>
            <a:ext cx="3240088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 descr="PLC 규제지침 Excel 보고서 예시">
            <a:extLst>
              <a:ext uri="{FF2B5EF4-FFF2-40B4-BE49-F238E27FC236}">
                <a16:creationId xmlns:a16="http://schemas.microsoft.com/office/drawing/2014/main" id="{17614E77-9AEC-4CFB-A6BB-F248C4C2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36830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바닥글 개체 틀 3">
            <a:extLst>
              <a:ext uri="{FF2B5EF4-FFF2-40B4-BE49-F238E27FC236}">
                <a16:creationId xmlns:a16="http://schemas.microsoft.com/office/drawing/2014/main" id="{39BD7F6A-31C3-4C8E-95FE-4311D1602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>
            <a:extLst>
              <a:ext uri="{FF2B5EF4-FFF2-40B4-BE49-F238E27FC236}">
                <a16:creationId xmlns:a16="http://schemas.microsoft.com/office/drawing/2014/main" id="{17C070D3-CC81-442C-97C9-C7CFF8512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FAD0F-79EC-49CA-9063-1FF13365D37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4074AF-718D-4E70-959F-0BF1381E7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2EAA4F3-6046-4AF1-AE3E-077ECCB8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23950"/>
            <a:ext cx="9111356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1920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기술이전 세부 기술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</a:rPr>
              <a:t>A. </a:t>
            </a:r>
            <a:r>
              <a:rPr lang="ko-KR" altLang="en-US" sz="2000" b="1" dirty="0" err="1">
                <a:latin typeface="굴림" panose="020B0600000101010101" pitchFamily="50" charset="-127"/>
              </a:rPr>
              <a:t>기술명</a:t>
            </a:r>
            <a:r>
              <a:rPr lang="ko-KR" altLang="en-US" sz="2000" b="1" dirty="0">
                <a:latin typeface="굴림" panose="020B0600000101010101" pitchFamily="50" charset="-127"/>
              </a:rPr>
              <a:t> </a:t>
            </a:r>
            <a:r>
              <a:rPr lang="en-US" altLang="ko-KR" sz="2000" b="1" dirty="0">
                <a:latin typeface="굴림" panose="020B0600000101010101" pitchFamily="50" charset="-127"/>
              </a:rPr>
              <a:t>: </a:t>
            </a:r>
            <a:r>
              <a:rPr lang="ko-KR" altLang="en-US" sz="2000" b="1" dirty="0">
                <a:latin typeface="굴림" panose="020B0600000101010101" pitchFamily="50" charset="-127"/>
              </a:rPr>
              <a:t>원전 계측제어 사이버보안 취약점 점검 기술</a:t>
            </a:r>
            <a:endParaRPr lang="ko-KR" altLang="en-US" sz="1800" dirty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</a:rPr>
              <a:t>B. </a:t>
            </a:r>
            <a:r>
              <a:rPr lang="ko-KR" altLang="en-US" sz="2000" b="1" dirty="0" err="1">
                <a:latin typeface="굴림" panose="020B0600000101010101" pitchFamily="50" charset="-127"/>
              </a:rPr>
              <a:t>기술명</a:t>
            </a:r>
            <a:r>
              <a:rPr lang="ko-KR" altLang="en-US" sz="2000" b="1" dirty="0">
                <a:latin typeface="굴림" panose="020B0600000101010101" pitchFamily="50" charset="-127"/>
              </a:rPr>
              <a:t> </a:t>
            </a:r>
            <a:r>
              <a:rPr lang="en-US" altLang="ko-KR" sz="2000" b="1" dirty="0">
                <a:latin typeface="굴림" panose="020B0600000101010101" pitchFamily="50" charset="-127"/>
              </a:rPr>
              <a:t>: </a:t>
            </a:r>
            <a:r>
              <a:rPr lang="ko-KR" altLang="en-US" sz="2000" b="1" dirty="0">
                <a:latin typeface="굴림" panose="020B0600000101010101" pitchFamily="50" charset="-127"/>
              </a:rPr>
              <a:t>원전 계측제어 장치 운영환경 특징기반 취약점 산출 기술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en-US" altLang="ko-KR" sz="2000" b="1" dirty="0">
                <a:latin typeface="굴림" panose="020B0600000101010101" pitchFamily="50" charset="-127"/>
              </a:rPr>
              <a:t>C. </a:t>
            </a:r>
            <a:r>
              <a:rPr lang="ko-KR" altLang="en-US" sz="2000" b="1" dirty="0" err="1">
                <a:latin typeface="굴림" panose="020B0600000101010101" pitchFamily="50" charset="-127"/>
              </a:rPr>
              <a:t>기술명</a:t>
            </a:r>
            <a:r>
              <a:rPr lang="ko-KR" altLang="en-US" sz="2000" b="1" dirty="0">
                <a:latin typeface="굴림" panose="020B0600000101010101" pitchFamily="50" charset="-127"/>
              </a:rPr>
              <a:t> </a:t>
            </a:r>
            <a:r>
              <a:rPr lang="en-US" altLang="ko-KR" sz="2000" b="1" dirty="0">
                <a:latin typeface="굴림" panose="020B0600000101010101" pitchFamily="50" charset="-127"/>
              </a:rPr>
              <a:t>: </a:t>
            </a:r>
            <a:r>
              <a:rPr lang="ko-KR" altLang="en-US" sz="2000" b="1" dirty="0">
                <a:latin typeface="굴림" panose="020B0600000101010101" pitchFamily="50" charset="-127"/>
              </a:rPr>
              <a:t>원전 계측제어 장치 규제지침 플러그인 정규화 및 관리 기술</a:t>
            </a: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A9E3F3CB-E3D8-48F9-9D30-7985481E3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308494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>
            <a:extLst>
              <a:ext uri="{FF2B5EF4-FFF2-40B4-BE49-F238E27FC236}">
                <a16:creationId xmlns:a16="http://schemas.microsoft.com/office/drawing/2014/main" id="{17C070D3-CC81-442C-97C9-C7CFF8512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FAD0F-79EC-49CA-9063-1FF13365D37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4074AF-718D-4E70-959F-0BF1381E7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2EAA4F3-6046-4AF1-AE3E-077ECCB8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23950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1920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marL="342900" lvl="1" indent="-342900" eaLnBrk="1" hangingPunct="1"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A.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원전 계측제어 사이버보안 취약점 점검 기술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내용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sz="1800" dirty="0">
                <a:latin typeface="굴림" panose="020B0600000101010101" pitchFamily="50" charset="-127"/>
              </a:rPr>
              <a:t>APR-1400 </a:t>
            </a:r>
            <a:r>
              <a:rPr lang="ko-KR" altLang="en-US" sz="1800" dirty="0">
                <a:latin typeface="굴림" panose="020B0600000101010101" pitchFamily="50" charset="-127"/>
              </a:rPr>
              <a:t>원자력발전소의 디지털 계측제어계통에서 운영되는 </a:t>
            </a:r>
            <a:r>
              <a:rPr lang="en-US" altLang="ko-KR" sz="1800" dirty="0">
                <a:latin typeface="굴림" panose="020B0600000101010101" pitchFamily="50" charset="-127"/>
              </a:rPr>
              <a:t>IPS, DCS </a:t>
            </a:r>
            <a:r>
              <a:rPr lang="ko-KR" altLang="en-US" sz="1800" dirty="0">
                <a:latin typeface="굴림" panose="020B0600000101010101" pitchFamily="50" charset="-127"/>
              </a:rPr>
              <a:t>및 </a:t>
            </a:r>
            <a:r>
              <a:rPr lang="en-US" altLang="ko-KR" sz="1800" dirty="0">
                <a:latin typeface="굴림" panose="020B0600000101010101" pitchFamily="50" charset="-127"/>
              </a:rPr>
              <a:t>PLC </a:t>
            </a:r>
            <a:r>
              <a:rPr lang="ko-KR" altLang="en-US" sz="1800" dirty="0">
                <a:latin typeface="굴림" panose="020B0600000101010101" pitchFamily="50" charset="-127"/>
              </a:rPr>
              <a:t>시스템에 대한 접근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정보수집 기능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취약점 점검을 위한 </a:t>
            </a:r>
            <a:r>
              <a:rPr lang="en-US" altLang="ko-KR" sz="1800" dirty="0">
                <a:latin typeface="굴림" panose="020B0600000101010101" pitchFamily="50" charset="-127"/>
              </a:rPr>
              <a:t>NVD </a:t>
            </a:r>
            <a:r>
              <a:rPr lang="ko-KR" altLang="en-US" sz="1800" dirty="0">
                <a:latin typeface="굴림" panose="020B0600000101010101" pitchFamily="50" charset="-127"/>
              </a:rPr>
              <a:t>취약점 데이터베이스 구축</a:t>
            </a:r>
            <a:r>
              <a:rPr lang="en-US" altLang="ko-KR" sz="1800" dirty="0">
                <a:latin typeface="굴림" panose="020B0600000101010101" pitchFamily="50" charset="-127"/>
              </a:rPr>
              <a:t>(</a:t>
            </a:r>
            <a:r>
              <a:rPr lang="ko-KR" altLang="en-US" sz="1800" dirty="0">
                <a:latin typeface="굴림" panose="020B0600000101010101" pitchFamily="50" charset="-127"/>
              </a:rPr>
              <a:t>스크립트 제공</a:t>
            </a:r>
            <a:r>
              <a:rPr lang="en-US" altLang="ko-KR" sz="1800" dirty="0">
                <a:latin typeface="굴림" panose="020B0600000101010101" pitchFamily="50" charset="-127"/>
              </a:rPr>
              <a:t>)</a:t>
            </a:r>
            <a:endParaRPr lang="ko-KR" altLang="en-US" sz="1800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통신 프로토콜 및 송수신 데이터 분석을 통한 점검 대상 시스템</a:t>
            </a:r>
            <a:r>
              <a:rPr lang="en-US" altLang="ko-KR" sz="1800" dirty="0">
                <a:latin typeface="굴림" panose="020B0600000101010101" pitchFamily="50" charset="-127"/>
              </a:rPr>
              <a:t>(IPS, DCS </a:t>
            </a:r>
            <a:r>
              <a:rPr lang="ko-KR" altLang="en-US" sz="1800" dirty="0">
                <a:latin typeface="굴림" panose="020B0600000101010101" pitchFamily="50" charset="-127"/>
              </a:rPr>
              <a:t>및 </a:t>
            </a:r>
            <a:r>
              <a:rPr lang="en-US" altLang="ko-KR" sz="1800" dirty="0">
                <a:latin typeface="굴림" panose="020B0600000101010101" pitchFamily="50" charset="-127"/>
              </a:rPr>
              <a:t>PLC) </a:t>
            </a:r>
            <a:r>
              <a:rPr lang="ko-KR" altLang="en-US" sz="1800" dirty="0">
                <a:latin typeface="굴림" panose="020B0600000101010101" pitchFamily="50" charset="-127"/>
              </a:rPr>
              <a:t>접속 및 분석 결과 수집 기능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점검 대상 시스템에 존재 가능한 취약점 목록 제공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점검 대상 시스템의 규제지침 준수 여부 확인 기능 제공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marL="1381125" lvl="3" indent="-285750" eaLnBrk="1" hangingPunct="1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범위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소스코드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원전 계측제어 사이버보안 취약점 점검 프로그램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문서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시스템 설계서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개발문서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기술문서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A9E3F3CB-E3D8-48F9-9D30-7985481E3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296519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>
            <a:extLst>
              <a:ext uri="{FF2B5EF4-FFF2-40B4-BE49-F238E27FC236}">
                <a16:creationId xmlns:a16="http://schemas.microsoft.com/office/drawing/2014/main" id="{17C070D3-CC81-442C-97C9-C7CFF8512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FAD0F-79EC-49CA-9063-1FF13365D37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4074AF-718D-4E70-959F-0BF1381E7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2EAA4F3-6046-4AF1-AE3E-077ECCB8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23950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1920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marL="342900" lvl="1" indent="-342900" eaLnBrk="1" hangingPunct="1"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B.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원전 계측제어 장치 운영환경 특징기반 취약점 산출 기술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내용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sz="1800" dirty="0">
                <a:latin typeface="굴림" panose="020B0600000101010101" pitchFamily="50" charset="-127"/>
              </a:rPr>
              <a:t>APR-1400 </a:t>
            </a:r>
            <a:r>
              <a:rPr lang="ko-KR" altLang="en-US" sz="1800" dirty="0">
                <a:latin typeface="굴림" panose="020B0600000101010101" pitchFamily="50" charset="-127"/>
              </a:rPr>
              <a:t>원자력발전소의 디지털 계측제어계통에서 운영되는 </a:t>
            </a:r>
            <a:r>
              <a:rPr lang="en-US" altLang="ko-KR" sz="1800" dirty="0">
                <a:latin typeface="굴림" panose="020B0600000101010101" pitchFamily="50" charset="-127"/>
              </a:rPr>
              <a:t>IPS, DCS </a:t>
            </a:r>
            <a:r>
              <a:rPr lang="ko-KR" altLang="en-US" sz="1800" dirty="0">
                <a:latin typeface="굴림" panose="020B0600000101010101" pitchFamily="50" charset="-127"/>
              </a:rPr>
              <a:t>및 </a:t>
            </a:r>
            <a:r>
              <a:rPr lang="en-US" altLang="ko-KR" sz="1800" dirty="0">
                <a:latin typeface="굴림" panose="020B0600000101010101" pitchFamily="50" charset="-127"/>
              </a:rPr>
              <a:t>PLC </a:t>
            </a:r>
            <a:r>
              <a:rPr lang="ko-KR" altLang="en-US" sz="1800" dirty="0">
                <a:latin typeface="굴림" panose="020B0600000101010101" pitchFamily="50" charset="-127"/>
              </a:rPr>
              <a:t>시스템에 대한 기 존재하는 취약점에 대하여 해당 장치의 운영환경 특징을 반영하여 위험도를 산출하는 기술</a:t>
            </a:r>
          </a:p>
          <a:p>
            <a:pPr marL="1381125" lvl="3" indent="-285750" eaLnBrk="1" hangingPunct="1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범위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소스코드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원전 계측제어 장치 운영환경 특징기반 취약점 산출 프로그램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문서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기술문서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A9E3F3CB-E3D8-48F9-9D30-7985481E3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30501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>
            <a:extLst>
              <a:ext uri="{FF2B5EF4-FFF2-40B4-BE49-F238E27FC236}">
                <a16:creationId xmlns:a16="http://schemas.microsoft.com/office/drawing/2014/main" id="{17C070D3-CC81-442C-97C9-C7CFF8512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49FAD0F-79EC-49CA-9063-1FF13365D37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4074AF-718D-4E70-959F-0BF1381E7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2EAA4F3-6046-4AF1-AE3E-077ECCB8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123950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1920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marL="342900" lvl="1" indent="-342900" eaLnBrk="1" hangingPunct="1">
              <a:buClr>
                <a:srgbClr val="CC0066"/>
              </a:buClr>
              <a:buFont typeface="굴림체" panose="020B0609000101010101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C.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원전 계측제어 장치 규제지침 플러그인 정규화 및 관리 기술</a:t>
            </a: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내용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sz="1800" dirty="0">
                <a:latin typeface="굴림" panose="020B0600000101010101" pitchFamily="50" charset="-127"/>
              </a:rPr>
              <a:t>APR-1400 </a:t>
            </a:r>
            <a:r>
              <a:rPr lang="ko-KR" altLang="en-US" sz="1800" dirty="0">
                <a:latin typeface="굴림" panose="020B0600000101010101" pitchFamily="50" charset="-127"/>
              </a:rPr>
              <a:t>원자력발전소의 디지털 계측제어계통에서 운영되는 </a:t>
            </a:r>
            <a:r>
              <a:rPr lang="en-US" altLang="ko-KR" sz="1800" dirty="0">
                <a:latin typeface="굴림" panose="020B0600000101010101" pitchFamily="50" charset="-127"/>
              </a:rPr>
              <a:t>IPS, DCS </a:t>
            </a:r>
            <a:r>
              <a:rPr lang="ko-KR" altLang="en-US" sz="1800" dirty="0">
                <a:latin typeface="굴림" panose="020B0600000101010101" pitchFamily="50" charset="-127"/>
              </a:rPr>
              <a:t>및 </a:t>
            </a:r>
            <a:r>
              <a:rPr lang="en-US" altLang="ko-KR" sz="1800" dirty="0">
                <a:latin typeface="굴림" panose="020B0600000101010101" pitchFamily="50" charset="-127"/>
              </a:rPr>
              <a:t>PLC </a:t>
            </a:r>
            <a:r>
              <a:rPr lang="ko-KR" altLang="en-US" sz="1800" dirty="0">
                <a:latin typeface="굴림" panose="020B0600000101010101" pitchFamily="50" charset="-127"/>
              </a:rPr>
              <a:t>시스템에 대한 규제지침 점검을 수행함에 있어서 점검 방안을 사용자가 직접 구성할 수 있는 인터페이스와 </a:t>
            </a:r>
            <a:r>
              <a:rPr lang="ko-KR" altLang="en-US" sz="1800" dirty="0" err="1">
                <a:latin typeface="굴림" panose="020B0600000101010101" pitchFamily="50" charset="-127"/>
              </a:rPr>
              <a:t>정규화된</a:t>
            </a:r>
            <a:r>
              <a:rPr lang="ko-KR" altLang="en-US" sz="1800" dirty="0">
                <a:latin typeface="굴림" panose="020B0600000101010101" pitchFamily="50" charset="-127"/>
              </a:rPr>
              <a:t> 방식의 플러그인 생성 기술이 포함되어 있는 기술</a:t>
            </a:r>
          </a:p>
          <a:p>
            <a:pPr marL="1381125" lvl="3" indent="-285750" eaLnBrk="1" hangingPunct="1"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itchFamily="2" charset="2"/>
              <a:buChar char="v"/>
              <a:defRPr/>
            </a:pPr>
            <a:r>
              <a:rPr lang="ko-KR" altLang="en-US" sz="2000" b="1" dirty="0">
                <a:latin typeface="굴림" panose="020B0600000101010101" pitchFamily="50" charset="-127"/>
              </a:rPr>
              <a:t>이전 범위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소스코드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원전 계측제어 장치 규제지침 플러그인 정규화 및 관리 프로그램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sz="1800" dirty="0">
                <a:latin typeface="굴림" panose="020B0600000101010101" pitchFamily="50" charset="-127"/>
              </a:rPr>
              <a:t>문서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기술문서</a:t>
            </a: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endParaRPr lang="ko-KR" altLang="en-US" sz="1800" dirty="0">
              <a:latin typeface="굴림" panose="020B0600000101010101" pitchFamily="50" charset="-127"/>
            </a:endParaRPr>
          </a:p>
          <a:p>
            <a:pPr marL="990600" lvl="2" indent="-276225" eaLnBrk="1" hangingPunct="1">
              <a:buClr>
                <a:srgbClr val="3333CC"/>
              </a:buClr>
              <a:buFont typeface="Arial" pitchFamily="34" charset="0"/>
              <a:buChar char="•"/>
              <a:defRPr/>
            </a:pPr>
            <a:endParaRPr lang="ko-KR" altLang="en-US" sz="1800" dirty="0">
              <a:latin typeface="굴림" panose="020B0600000101010101" pitchFamily="50" charset="-127"/>
            </a:endParaRP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A9E3F3CB-E3D8-48F9-9D30-7985481E3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29063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4">
            <a:extLst>
              <a:ext uri="{FF2B5EF4-FFF2-40B4-BE49-F238E27FC236}">
                <a16:creationId xmlns:a16="http://schemas.microsoft.com/office/drawing/2014/main" id="{12BAEFA3-E9F5-470B-BFE9-19C4623B3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AA1B8-D728-4F4B-AF14-2A44A11738BA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01645E6-5FDD-48E3-B9EC-DC9888801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52BE1-E9D9-49FC-B6B1-58AA1480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928688"/>
            <a:ext cx="85010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</a:rPr>
              <a:t> 기술 개발 현황</a:t>
            </a:r>
            <a:endParaRPr lang="en-US" altLang="ko-KR" sz="11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 </a:t>
            </a:r>
            <a:r>
              <a:rPr lang="ko-KR" altLang="en-US" sz="2000" b="1" dirty="0"/>
              <a:t>기술성숙도</a:t>
            </a:r>
            <a:r>
              <a:rPr lang="en-US" altLang="ko-KR" sz="2000" dirty="0"/>
              <a:t>(</a:t>
            </a:r>
            <a:r>
              <a:rPr lang="en-US" altLang="ko-KR" sz="2000" spc="-100" dirty="0"/>
              <a:t>TRL : Technology Readiness Level</a:t>
            </a:r>
            <a:r>
              <a:rPr lang="en-US" altLang="ko-KR" sz="2000" dirty="0"/>
              <a:t>)</a:t>
            </a:r>
            <a:r>
              <a:rPr lang="ko-KR" altLang="en-US" sz="2000" b="1" dirty="0"/>
              <a:t> 단계 </a:t>
            </a:r>
            <a:r>
              <a:rPr lang="en-US" altLang="ko-KR" sz="2000" b="1" dirty="0"/>
              <a:t>:  (  5  )</a:t>
            </a:r>
            <a:r>
              <a:rPr lang="ko-KR" altLang="en-US" sz="2000" b="1" dirty="0"/>
              <a:t>단계</a:t>
            </a:r>
            <a:endParaRPr lang="en-US" altLang="ko-KR" sz="2000" b="1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4B56F53D-B44A-4EB0-B54F-D6CE8F14A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A9F5953-7F3A-4671-A9AC-D675EE57A83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825625"/>
          <a:ext cx="8856662" cy="4846638"/>
        </p:xfrm>
        <a:graphic>
          <a:graphicData uri="http://schemas.openxmlformats.org/drawingml/2006/table">
            <a:tbl>
              <a:tblPr/>
              <a:tblGrid>
                <a:gridCol w="611989">
                  <a:extLst>
                    <a:ext uri="{9D8B030D-6E8A-4147-A177-3AD203B41FA5}">
                      <a16:colId xmlns:a16="http://schemas.microsoft.com/office/drawing/2014/main" val="2850177795"/>
                    </a:ext>
                  </a:extLst>
                </a:gridCol>
                <a:gridCol w="653249">
                  <a:extLst>
                    <a:ext uri="{9D8B030D-6E8A-4147-A177-3AD203B41FA5}">
                      <a16:colId xmlns:a16="http://schemas.microsoft.com/office/drawing/2014/main" val="3914987240"/>
                    </a:ext>
                  </a:extLst>
                </a:gridCol>
                <a:gridCol w="1433936">
                  <a:extLst>
                    <a:ext uri="{9D8B030D-6E8A-4147-A177-3AD203B41FA5}">
                      <a16:colId xmlns:a16="http://schemas.microsoft.com/office/drawing/2014/main" val="3233970976"/>
                    </a:ext>
                  </a:extLst>
                </a:gridCol>
                <a:gridCol w="6157488">
                  <a:extLst>
                    <a:ext uri="{9D8B030D-6E8A-4147-A177-3AD203B41FA5}">
                      <a16:colId xmlns:a16="http://schemas.microsoft.com/office/drawing/2014/main" val="3150502037"/>
                    </a:ext>
                  </a:extLst>
                </a:gridCol>
              </a:tblGrid>
              <a:tr h="2194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 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정 의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세 부 설 명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46562"/>
                  </a:ext>
                </a:extLst>
              </a:tr>
              <a:tr h="21947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기초</a:t>
                      </a:r>
                    </a:p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연구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기초 이론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실험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∘기초이론 정립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091607"/>
                  </a:ext>
                </a:extLst>
              </a:tr>
              <a:tr h="3566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8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실용 목적의 아이디어</a:t>
                      </a:r>
                      <a:r>
                        <a:rPr lang="en-US" altLang="ko-KR" sz="1000" kern="0" spc="-18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특허 등 개념정립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∘기술개발 개념 정립 및 아이디어에 대한 특허 출원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36639"/>
                  </a:ext>
                </a:extLst>
              </a:tr>
              <a:tr h="417605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실험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실험실 규모의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기본성능 검증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∘실험실 환경에서 실험 또는 전산 시뮬레이션을 통해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기본성능이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검증될 수 있는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∘개발하려는 부품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시스템의 기본 설계도면을 확보하는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55613"/>
                  </a:ext>
                </a:extLst>
              </a:tr>
              <a:tr h="6157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실험실 규모의 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소재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핵심성능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평가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시험샘풀을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제작하여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핵심성능에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대한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단계에서 도출된 다양한 결과 중에서 최적의 결과를 선택하려는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∘컴퓨터 모사가 가능한 경우 최적화를 완료하는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21127"/>
                  </a:ext>
                </a:extLst>
              </a:tr>
              <a:tr h="6157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시작품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확정된 소재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부품</a:t>
                      </a: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-19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 시작품 제작</a:t>
                      </a:r>
                      <a:b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및 성능 평가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∘확정된 소재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부품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시스템의 실험실 시작품 제작 및 성능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∘개발 대상의 생산을 고려하여 설계하나 실제 제작한 시작품 샘플은 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1~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수개 미만인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∘경제성을 고려하지 않고 기술의 핵심성능으로만 볼 때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실제로 판매가 될 수 있는 정도로 목표 성능을 달성한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99435"/>
                  </a:ext>
                </a:extLst>
              </a:tr>
              <a:tr h="101198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파일롯 규모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시작품 제작 및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성능 평가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파일롯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규모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복수 개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양산규모의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1/10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정도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의 시작품 제작 및 평가가 완료된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파일롯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규모 생산품에 대해 생산량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생산용량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불량률 등 제시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파일롯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생산을 위한 대규모 투자가 동반되는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∘생산기업이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수요기업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적용환경에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유사하게 자체 현장테스트를 실시하여 목표 성능을 만족시킨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∘성능 평가 결과에 대해 가능하면 공인인증 기관의 성적서 확보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74195"/>
                  </a:ext>
                </a:extLst>
              </a:tr>
              <a:tr h="6157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실용화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신뢰성평가 및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수요기업 평가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∘실제 환경에서 성능 검증이 이루어지는 단계</a:t>
                      </a:r>
                    </a:p>
                    <a:p>
                      <a:pPr marL="82550" marR="0" indent="-825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∘부품 및 소재개발의 경우 수요업체에서 직접 </a:t>
                      </a:r>
                      <a:r>
                        <a:rPr lang="ko-KR" altLang="en-US" sz="1000" kern="0" spc="-100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파일롯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시작품을 현장 평가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성능 및 신뢰성 평가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kern="0" spc="-100" baseline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∘가능하면 인증기관의 신뢰성 평가 결과 제출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80213"/>
                  </a:ext>
                </a:extLst>
              </a:tr>
              <a:tr h="3566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시제품 인증 </a:t>
                      </a:r>
                      <a:b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및 표준화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∘표준화 및 인허가 취득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51430"/>
                  </a:ext>
                </a:extLst>
              </a:tr>
              <a:tr h="4176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사업화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사업화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∘본격적인 양산 및 사업화 단계</a:t>
                      </a:r>
                    </a:p>
                    <a:p>
                      <a:pPr marL="133350" marR="0" indent="-13335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∘</a:t>
                      </a:r>
                      <a:r>
                        <a:rPr lang="en-US" altLang="ko-KR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6-</a:t>
                      </a:r>
                      <a:r>
                        <a:rPr lang="ko-KR" altLang="en-US" sz="1000" kern="0" spc="-100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시그마 등 품질관리가 중요한 단계</a:t>
                      </a:r>
                    </a:p>
                  </a:txBody>
                  <a:tcPr marL="38609" marR="38609" marT="10674" marB="1067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954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4">
            <a:extLst>
              <a:ext uri="{FF2B5EF4-FFF2-40B4-BE49-F238E27FC236}">
                <a16:creationId xmlns:a16="http://schemas.microsoft.com/office/drawing/2014/main" id="{A7D331C9-29A4-4B93-BEA3-116213E34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DE4F6-4F91-471C-9E92-BB1D7A07842F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0BAB5D4-3BBF-4AC7-A316-7289FC4C5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8F2A-C8A4-4F22-ABF0-D498E6B1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</a:rPr>
              <a:t>취약점 점검 기술 관련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유사점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취약점 점검 기술의 동작 방식 자체는 기존 기술과 유사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본 기술의 특징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/>
              <a:t>APR-1400 </a:t>
            </a:r>
            <a:r>
              <a:rPr lang="ko-KR" altLang="en-US" sz="2000" b="1" dirty="0"/>
              <a:t>원전 디지털 </a:t>
            </a:r>
            <a:r>
              <a:rPr lang="en-US" altLang="ko-KR" sz="2000" b="1" dirty="0"/>
              <a:t>I&amp;C </a:t>
            </a:r>
            <a:r>
              <a:rPr lang="ko-KR" altLang="en-US" sz="2000" b="1" dirty="0"/>
              <a:t>운영시스템에 대한 취약점 점검 도구는 유일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생성 트래픽 양 제어를 통한 취약점 점검 행위가 기존 장비에 미치는 영향을 최소화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수동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취약점 점검 기능 제공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dirty="0"/>
              <a:t>신규 취약점 키워드 기반 관련 장치</a:t>
            </a:r>
            <a:r>
              <a:rPr lang="en-US" altLang="ko-KR" dirty="0"/>
              <a:t> </a:t>
            </a:r>
            <a:r>
              <a:rPr lang="ko-KR" altLang="en-US" dirty="0"/>
              <a:t>및 시스템</a:t>
            </a:r>
            <a:r>
              <a:rPr lang="en-US" altLang="ko-KR" dirty="0"/>
              <a:t>(CDA)</a:t>
            </a:r>
          </a:p>
          <a:p>
            <a:pPr marL="1628775" lvl="4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r>
              <a:rPr lang="en-US" altLang="ko-KR" dirty="0"/>
              <a:t>- CDA: Critical Data Asset, </a:t>
            </a:r>
            <a:r>
              <a:rPr lang="ko-KR" altLang="en-US" dirty="0"/>
              <a:t>원전 내 운영시스템 자산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dirty="0"/>
              <a:t>기존 장비 영향 </a:t>
            </a:r>
            <a:r>
              <a:rPr lang="en-US" altLang="ko-KR" dirty="0"/>
              <a:t>0</a:t>
            </a:r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원전 운영시스템의 운영환경 특징을 반영한 위험도 </a:t>
            </a:r>
            <a:r>
              <a:rPr lang="ko-KR" altLang="en-US" sz="2000" b="1" dirty="0" err="1"/>
              <a:t>재산출</a:t>
            </a:r>
            <a:r>
              <a:rPr lang="ko-KR" altLang="en-US" sz="2000" b="1" dirty="0"/>
              <a:t> 기술은 전무함</a:t>
            </a:r>
            <a:endParaRPr lang="en-US" altLang="ko-KR" sz="2000" b="1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FE4A8FFD-34AB-423D-937B-40E962B7C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번호 개체 틀 4">
            <a:extLst>
              <a:ext uri="{FF2B5EF4-FFF2-40B4-BE49-F238E27FC236}">
                <a16:creationId xmlns:a16="http://schemas.microsoft.com/office/drawing/2014/main" id="{31FA893C-697C-4C72-9C9F-42AA26F37E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FA9F0-CF06-426A-AB61-839035D3008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6C6E22A-7CA7-4F20-8878-310BEC4B4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F7B88-2C2E-4460-A5DB-FB8494A1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 err="1">
                <a:solidFill>
                  <a:srgbClr val="CC0066"/>
                </a:solidFill>
              </a:rPr>
              <a:t>규제지침</a:t>
            </a:r>
            <a:r>
              <a:rPr lang="ko-KR" altLang="en-US" sz="2800" b="1" dirty="0">
                <a:solidFill>
                  <a:srgbClr val="CC0066"/>
                </a:solidFill>
              </a:rPr>
              <a:t> 점검 기술 관련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유사점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동작 방식 자체는 기존 설정 점검 도구와 유사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본 기술의 특징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원자력발전소 내 시스템을 대상으로 </a:t>
            </a:r>
            <a:r>
              <a:rPr lang="ko-KR" altLang="en-US" sz="2000" b="1" dirty="0" err="1"/>
              <a:t>규제지침</a:t>
            </a:r>
            <a:r>
              <a:rPr lang="en-US" altLang="ko-KR" sz="2000" b="1" dirty="0"/>
              <a:t>(RS-015)</a:t>
            </a:r>
            <a:r>
              <a:rPr lang="ko-KR" altLang="en-US" sz="2000" b="1" dirty="0"/>
              <a:t> 항목의 준수 여부를 확인하는 기술은 본 기술이 유일</a:t>
            </a:r>
            <a:endParaRPr lang="en-US" altLang="ko-KR" sz="2000" b="1" dirty="0"/>
          </a:p>
          <a:p>
            <a:pPr marL="933450" lvl="2" eaLnBrk="1" latinLnBrk="1" hangingPunct="1">
              <a:spcBef>
                <a:spcPct val="20000"/>
              </a:spcBef>
              <a:buClr>
                <a:srgbClr val="6600CC"/>
              </a:buClr>
              <a:defRPr/>
            </a:pPr>
            <a:r>
              <a:rPr lang="en-US" altLang="ko-KR" sz="2000" b="1" dirty="0"/>
              <a:t>    </a:t>
            </a:r>
            <a:r>
              <a:rPr lang="en-US" altLang="ko-KR" sz="2000" b="1" dirty="0">
                <a:sym typeface="Wingdings" panose="05000000000000000000" pitchFamily="2" charset="2"/>
              </a:rPr>
              <a:t>  </a:t>
            </a:r>
            <a:r>
              <a:rPr lang="ko-KR" altLang="en-US" sz="2000" b="1" dirty="0" err="1">
                <a:sym typeface="Wingdings" panose="05000000000000000000" pitchFamily="2" charset="2"/>
              </a:rPr>
              <a:t>자동점검이</a:t>
            </a:r>
            <a:r>
              <a:rPr lang="ko-KR" altLang="en-US" sz="2000" b="1" dirty="0">
                <a:sym typeface="Wingdings" panose="05000000000000000000" pitchFamily="2" charset="2"/>
              </a:rPr>
              <a:t> 가능한 항목만을 대상으로 점검 수행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/>
              <a:t>Agentless </a:t>
            </a:r>
            <a:r>
              <a:rPr lang="ko-KR" altLang="en-US" sz="2000" b="1" dirty="0"/>
              <a:t>방식으로 점검 대상 시스템에 추가 프로그램 설치를 진행하지 않음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다양한 프로토콜을 제공하여 운영 시스템 환경에 따라 적절히 선택하여 진행할 수 있음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점검 플러그인의 추가를 통해 점검대상 시스템 및 점검 항목의 확장 가능</a:t>
            </a:r>
            <a:endParaRPr lang="en-US" altLang="ko-KR" sz="2000" b="1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48E2CE5F-08E0-43FA-BA89-B98EAEF9A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>
            <a:extLst>
              <a:ext uri="{FF2B5EF4-FFF2-40B4-BE49-F238E27FC236}">
                <a16:creationId xmlns:a16="http://schemas.microsoft.com/office/drawing/2014/main" id="{310DA772-6AAD-4864-94CE-38C1B2B6B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921F195-0476-4E48-B3D1-A651D4D593C6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>
            <a:extLst>
              <a:ext uri="{FF2B5EF4-FFF2-40B4-BE49-F238E27FC236}">
                <a16:creationId xmlns:a16="http://schemas.microsoft.com/office/drawing/2014/main" id="{BF70C643-5A68-45E9-A6B5-730EC1D6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>
            <a:extLst>
              <a:ext uri="{FF2B5EF4-FFF2-40B4-BE49-F238E27FC236}">
                <a16:creationId xmlns:a16="http://schemas.microsoft.com/office/drawing/2014/main" id="{85C13993-3D86-4089-9F2B-264B0E030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  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1E03FD1A-1709-4782-A391-7654F6FFE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4">
            <a:extLst>
              <a:ext uri="{FF2B5EF4-FFF2-40B4-BE49-F238E27FC236}">
                <a16:creationId xmlns:a16="http://schemas.microsoft.com/office/drawing/2014/main" id="{A7D331C9-29A4-4B93-BEA3-116213E34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DE4F6-4F91-471C-9E92-BB1D7A07842F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0BAB5D4-3BBF-4AC7-A316-7289FC4C5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경쟁기술과 비교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8F2A-C8A4-4F22-ABF0-D498E6B1D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715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800" b="1" dirty="0">
                <a:solidFill>
                  <a:srgbClr val="CC0066"/>
                </a:solidFill>
              </a:rPr>
              <a:t>취약점 위험도 계산 기술 관련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유사점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b="1" dirty="0"/>
              <a:t>취약점의 위험도를 산출한다는 점에서는 유사한 면이 있음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본 기술의 특징</a:t>
            </a:r>
            <a:endParaRPr lang="en-US" altLang="ko-KR" sz="2000" b="1" dirty="0"/>
          </a:p>
          <a:p>
            <a:pPr marL="1276350" lvl="2" indent="-342900" eaLnBrk="1" latinLnBrk="1" hangingPunct="1">
              <a:spcBef>
                <a:spcPct val="20000"/>
              </a:spcBef>
              <a:buClr>
                <a:srgbClr val="6600CC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b="1" dirty="0"/>
              <a:t>APR-1400 </a:t>
            </a:r>
            <a:r>
              <a:rPr lang="ko-KR" altLang="en-US" sz="2000" b="1" dirty="0"/>
              <a:t>원전 디지털 </a:t>
            </a:r>
            <a:r>
              <a:rPr lang="en-US" altLang="ko-KR" sz="2000" b="1" dirty="0"/>
              <a:t>I&amp;C </a:t>
            </a:r>
            <a:r>
              <a:rPr lang="ko-KR" altLang="en-US" sz="2000" b="1" dirty="0"/>
              <a:t>운영시스템에 대한 운영환경 특징을 반영하여 취약점의 위험도를 산출한다는 점은 본 기술이 유일함</a:t>
            </a:r>
            <a:endParaRPr lang="en-US" altLang="ko-KR" sz="2000" b="1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FE4A8FFD-34AB-423D-937B-40E962B7CA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828470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번호 개체 틀 4">
            <a:extLst>
              <a:ext uri="{FF2B5EF4-FFF2-40B4-BE49-F238E27FC236}">
                <a16:creationId xmlns:a16="http://schemas.microsoft.com/office/drawing/2014/main" id="{C34A0DD2-9BC5-40D8-877C-1D3B6B97B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8F7148-4BCF-4755-9B4D-D52E0E53A655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58B9ECF-91D6-43A2-A75D-CF3AF0EA4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1387AAB1-4974-45E2-AD71-A0450284C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예상 응용제품 및 서비스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algn="just" eaLnBrk="1" hangingPunct="1">
              <a:buFont typeface="굴림체" panose="020B0609000101010101" pitchFamily="49" charset="-127"/>
              <a:buNone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algn="just" eaLnBrk="1" hangingPunct="1">
              <a:buFont typeface="굴림체" panose="020B0609000101010101" pitchFamily="49" charset="-127"/>
              <a:buNone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algn="just" eaLnBrk="1" hangingPunct="1">
              <a:buFont typeface="굴림체" panose="020B0609000101010101" pitchFamily="49" charset="-127"/>
              <a:buNone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algn="just" eaLnBrk="1" hangingPunct="1">
              <a:buFont typeface="굴림체" panose="020B0609000101010101" pitchFamily="49" charset="-127"/>
              <a:buNone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marL="0" indent="0" algn="just" eaLnBrk="1" hangingPunct="1">
              <a:buFont typeface="굴림체" panose="020B0609000101010101" pitchFamily="49" charset="-127"/>
              <a:buNone/>
              <a:defRPr/>
            </a:pP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ko-KR" altLang="en-US" sz="2000" b="1" dirty="0">
                <a:solidFill>
                  <a:srgbClr val="000000"/>
                </a:solidFill>
                <a:latin typeface="굴림" panose="020B0600000101010101" pitchFamily="50" charset="-127"/>
              </a:rPr>
              <a:t>이전 기술의 취약점 점검 대상은 원자력발전소 운영시스템이나</a:t>
            </a:r>
            <a:r>
              <a:rPr lang="en-US" altLang="ko-KR" sz="2000" b="1" dirty="0">
                <a:solidFill>
                  <a:srgbClr val="000000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굴림" panose="020B0600000101010101" pitchFamily="50" charset="-127"/>
              </a:rPr>
              <a:t>핵심 기술에 대한 이해를 바탕으로 기존 산업제어시스템에 대한 취약점 점검에 활용 가능함</a:t>
            </a:r>
            <a:endParaRPr lang="ko-KR" altLang="en-US" sz="2000" b="1" dirty="0">
              <a:latin typeface="굴림" panose="020B0600000101010101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F166C77-D3B4-4F91-B63D-5CA005FDA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007093"/>
              </p:ext>
            </p:extLst>
          </p:nvPr>
        </p:nvGraphicFramePr>
        <p:xfrm>
          <a:off x="827088" y="1700213"/>
          <a:ext cx="8012112" cy="3064360"/>
        </p:xfrm>
        <a:graphic>
          <a:graphicData uri="http://schemas.openxmlformats.org/drawingml/2006/table">
            <a:tbl>
              <a:tblPr/>
              <a:tblGrid>
                <a:gridCol w="3791423">
                  <a:extLst>
                    <a:ext uri="{9D8B030D-6E8A-4147-A177-3AD203B41FA5}">
                      <a16:colId xmlns:a16="http://schemas.microsoft.com/office/drawing/2014/main" val="2086263754"/>
                    </a:ext>
                  </a:extLst>
                </a:gridCol>
                <a:gridCol w="4220689">
                  <a:extLst>
                    <a:ext uri="{9D8B030D-6E8A-4147-A177-3AD203B41FA5}">
                      <a16:colId xmlns:a16="http://schemas.microsoft.com/office/drawing/2014/main" val="3203675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예상 제품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서비스</a:t>
                      </a: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예상 수요자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층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42275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원자력발전소 디지털 계측제어 시스템 취약점 및 </a:t>
                      </a:r>
                      <a:r>
                        <a:rPr lang="ko-KR" altLang="en-US" sz="1600" kern="100" spc="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규제지침</a:t>
                      </a:r>
                      <a:r>
                        <a:rPr lang="ko-KR" altLang="en-US" sz="1600" kern="1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점검 도구</a:t>
                      </a: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취약점 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점검도구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개발 업체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한수원 등 원자력발전소 운영시스템 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보안성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평가 업체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092152"/>
                  </a:ext>
                </a:extLst>
              </a:tr>
              <a:tr h="13650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산업제어시스템 취약점 및 규제지침 점검 도구</a:t>
                      </a: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취약점 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점검도구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개발 업체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산업제어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시스템 </a:t>
                      </a:r>
                      <a:r>
                        <a:rPr lang="ko-KR" altLang="en-US" sz="1600" kern="10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보안성</a:t>
                      </a: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평가 업체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086609"/>
                  </a:ext>
                </a:extLst>
              </a:tr>
              <a:tr h="136501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취약점 위험도 확인 도구</a:t>
                      </a: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취약점 점검도구 개발 업체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10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주요 산업시설 운영 부서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T="45733" marB="45733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955680"/>
                  </a:ext>
                </a:extLst>
              </a:tr>
            </a:tbl>
          </a:graphicData>
        </a:graphic>
      </p:graphicFrame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99CBAF90-15B4-422B-8550-18596A238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번호 개체 틀 4">
            <a:extLst>
              <a:ext uri="{FF2B5EF4-FFF2-40B4-BE49-F238E27FC236}">
                <a16:creationId xmlns:a16="http://schemas.microsoft.com/office/drawing/2014/main" id="{284ABB46-09DB-44E6-84E0-EC46086F4E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6C8D4F-1AD3-4B66-AA78-84817DFDD42E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4DCC454-BFC8-46EE-885F-773F213AF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62F740AE-E2AB-4EB9-B617-2D0C90094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62038"/>
            <a:ext cx="85725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76350" indent="-3429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사업성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algn="just" eaLnBrk="1" hangingPunct="1"/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latinLnBrk="0" hangingPunct="1">
              <a:buFont typeface="Wingdings" panose="05000000000000000000" pitchFamily="2" charset="2"/>
              <a:buChar char="v"/>
            </a:pP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상용화를 위한 생산설비 등 추가비용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2" eaLnBrk="1" hangingPunct="1">
              <a:buClr>
                <a:srgbClr val="6600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>
                <a:latin typeface="굴림" panose="020B0600000101010101" pitchFamily="50" charset="-127"/>
              </a:rPr>
              <a:t>S/W </a:t>
            </a:r>
            <a:r>
              <a:rPr lang="ko-KR" altLang="en-US" sz="2000" b="1">
                <a:latin typeface="굴림" panose="020B0600000101010101" pitchFamily="50" charset="-127"/>
              </a:rPr>
              <a:t>이므로 생산 설비 등에 대한 추가비용은 없음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eaLnBrk="1" latinLnBrk="0" hangingPunct="1">
              <a:buFont typeface="Wingdings" panose="05000000000000000000" pitchFamily="2" charset="2"/>
              <a:buChar char="v"/>
            </a:pP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상용화를 위한 추가적인 기술개발 내용 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>
                <a:latin typeface="맑은 고딕" panose="020B0503020000020004" pitchFamily="50" charset="-127"/>
                <a:ea typeface="맑은 고딕" panose="020B0503020000020004" pitchFamily="50" charset="-127"/>
              </a:rPr>
              <a:t>이전 기술 통합 등 약간</a:t>
            </a:r>
            <a:endParaRPr lang="en-US" altLang="ko-KR" sz="2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173E8D9-BE90-4E74-9C15-B9C43B856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2713"/>
              </p:ext>
            </p:extLst>
          </p:nvPr>
        </p:nvGraphicFramePr>
        <p:xfrm>
          <a:off x="304800" y="1628775"/>
          <a:ext cx="8534400" cy="3486150"/>
        </p:xfrm>
        <a:graphic>
          <a:graphicData uri="http://schemas.openxmlformats.org/drawingml/2006/table">
            <a:tbl>
              <a:tblPr/>
              <a:tblGrid>
                <a:gridCol w="882823">
                  <a:extLst>
                    <a:ext uri="{9D8B030D-6E8A-4147-A177-3AD203B41FA5}">
                      <a16:colId xmlns:a16="http://schemas.microsoft.com/office/drawing/2014/main" val="766250696"/>
                    </a:ext>
                  </a:extLst>
                </a:gridCol>
                <a:gridCol w="899669">
                  <a:extLst>
                    <a:ext uri="{9D8B030D-6E8A-4147-A177-3AD203B41FA5}">
                      <a16:colId xmlns:a16="http://schemas.microsoft.com/office/drawing/2014/main" val="2094169084"/>
                    </a:ext>
                  </a:extLst>
                </a:gridCol>
                <a:gridCol w="861215">
                  <a:extLst>
                    <a:ext uri="{9D8B030D-6E8A-4147-A177-3AD203B41FA5}">
                      <a16:colId xmlns:a16="http://schemas.microsoft.com/office/drawing/2014/main" val="2222631322"/>
                    </a:ext>
                  </a:extLst>
                </a:gridCol>
                <a:gridCol w="5245584">
                  <a:extLst>
                    <a:ext uri="{9D8B030D-6E8A-4147-A177-3AD203B41FA5}">
                      <a16:colId xmlns:a16="http://schemas.microsoft.com/office/drawing/2014/main" val="3720146564"/>
                    </a:ext>
                  </a:extLst>
                </a:gridCol>
                <a:gridCol w="645109">
                  <a:extLst>
                    <a:ext uri="{9D8B030D-6E8A-4147-A177-3AD203B41FA5}">
                      <a16:colId xmlns:a16="http://schemas.microsoft.com/office/drawing/2014/main" val="2305200788"/>
                    </a:ext>
                  </a:extLst>
                </a:gridCol>
              </a:tblGrid>
              <a:tr h="10601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예상 제품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예상단가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kern="0" spc="-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천원</a:t>
                      </a:r>
                      <a:r>
                        <a:rPr lang="en-US" altLang="ko-KR" sz="1400" kern="0" spc="-10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이전 기술의 비중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(%)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3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잠</a:t>
                      </a:r>
                      <a:r>
                        <a:rPr lang="ko-KR" altLang="en-US" sz="14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재적</a:t>
                      </a:r>
                      <a:r>
                        <a:rPr lang="en-US" altLang="ko-KR" sz="14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ko-KR" altLang="en-US" sz="14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현재적 경쟁자와 가격</a:t>
                      </a:r>
                      <a:r>
                        <a:rPr lang="en-US" altLang="ko-KR" sz="14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  <a:r>
                        <a:rPr lang="ko-KR" altLang="en-US" sz="1400" kern="0" spc="-14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시장 등에서 경쟁상 유리한 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8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판매 가능 시기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749527"/>
                  </a:ext>
                </a:extLst>
              </a:tr>
              <a:tr h="24259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산업제어시스템 취약점 및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규제지침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점검 시스템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50,000 /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취약점 점검 서비스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80%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780" marR="0" indent="-14478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a.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가격경쟁력면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기존 외산 제품에 비해 저렴하며 기능 요구사항에 따라 변동 가능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61290" marR="0" indent="-1612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b.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시장환경면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방대한 수의 원전 등에서 활용되는 산업제어시스템의 취약점 및 규제지침 준수 여부 점검을 위해 사용되는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기술로 아직까지는 관련 제품이 전무한 상황이라 해당 분야에 대한 기술적 우위를 차지할 수 있어 시장 환경면에서는 유리하다고 할 수 있음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35890" marR="0" indent="-13589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c.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기타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국내 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APR-1400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원자력발전소에 대한 점검 도구는 유일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10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2020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1" marR="64771" marT="17908" marB="1790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171725"/>
                  </a:ext>
                </a:extLst>
              </a:tr>
            </a:tbl>
          </a:graphicData>
        </a:graphic>
      </p:graphicFrame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8F10612F-BE78-47B2-B8A7-69D4C18065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슬라이드 번호 개체 틀 4">
            <a:extLst>
              <a:ext uri="{FF2B5EF4-FFF2-40B4-BE49-F238E27FC236}">
                <a16:creationId xmlns:a16="http://schemas.microsoft.com/office/drawing/2014/main" id="{EE35FA67-D4C6-4324-9353-D2F9649AE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F5077DD-5950-4E33-896D-E40C6EA105E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7A88EF3-BA5B-4545-99E3-1D6432E67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97C8378A-A2C3-40BF-AFDC-C55C14E1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071563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기술이전 업체 조건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특별한 제약조건은 없음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단</a:t>
            </a:r>
            <a:r>
              <a:rPr lang="en-US" altLang="ko-KR" sz="2000" b="1" dirty="0">
                <a:latin typeface="굴림" panose="020B0600000101010101" pitchFamily="50" charset="-127"/>
              </a:rPr>
              <a:t>, </a:t>
            </a:r>
            <a:r>
              <a:rPr lang="ko-KR" altLang="en-US" sz="2000" b="1" dirty="0">
                <a:latin typeface="굴림" panose="020B0600000101010101" pitchFamily="50" charset="-127"/>
              </a:rPr>
              <a:t>원자력발전소 운영시스템에 대한 이해 또는 산업제어시스템에 대한 취약점 점검 방안에 대한 이해가 있어야 유리함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ko-KR" altLang="en-US" sz="2000" b="1" dirty="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algn="just" eaLnBrk="1" hangingPunct="1"/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사업화 시 제약조건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취약점 점검 대상인 원자력발전소 디지털 </a:t>
            </a:r>
            <a:r>
              <a:rPr lang="en-US" altLang="ko-KR" sz="2000" b="1" dirty="0">
                <a:latin typeface="굴림" panose="020B0600000101010101" pitchFamily="50" charset="-127"/>
              </a:rPr>
              <a:t>I&amp;C</a:t>
            </a:r>
            <a:r>
              <a:rPr lang="ko-KR" altLang="en-US" sz="2000" b="1" dirty="0">
                <a:latin typeface="굴림" panose="020B0600000101010101" pitchFamily="50" charset="-127"/>
              </a:rPr>
              <a:t> 시스템에 대한 기능적 환경적 이해가 있어야 사업화 가능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굴림" panose="020B0600000101010101" pitchFamily="50" charset="-127"/>
              </a:rPr>
              <a:t>RS-015 </a:t>
            </a:r>
            <a:r>
              <a:rPr lang="ko-KR" altLang="en-US" sz="2000" b="1" dirty="0">
                <a:latin typeface="굴림" panose="020B0600000101010101" pitchFamily="50" charset="-127"/>
              </a:rPr>
              <a:t>등과 같은 규제지침에 대한 이해 필요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추가적인 기술 개발은 필요 없으나</a:t>
            </a:r>
            <a:r>
              <a:rPr lang="en-US" altLang="ko-KR" sz="2000" b="1" dirty="0">
                <a:latin typeface="굴림" panose="020B0600000101010101" pitchFamily="50" charset="-127"/>
              </a:rPr>
              <a:t>, </a:t>
            </a:r>
            <a:r>
              <a:rPr lang="ko-KR" altLang="en-US" sz="2000" b="1" dirty="0">
                <a:latin typeface="굴림" panose="020B0600000101010101" pitchFamily="50" charset="-127"/>
              </a:rPr>
              <a:t>직접적인 활용을 위한 인허가 과정이 필요할 수 있음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특정 시스템의 운영환경 특징을 적용한 취약점 </a:t>
            </a:r>
            <a:r>
              <a:rPr lang="ko-KR" altLang="en-US" sz="2000" b="1" dirty="0" err="1">
                <a:latin typeface="굴림" panose="020B0600000101010101" pitchFamily="50" charset="-127"/>
              </a:rPr>
              <a:t>재산출</a:t>
            </a:r>
            <a:r>
              <a:rPr lang="ko-KR" altLang="en-US" sz="2000" b="1" dirty="0">
                <a:latin typeface="굴림" panose="020B0600000101010101" pitchFamily="50" charset="-127"/>
              </a:rPr>
              <a:t> 도구는 특별한 제약조건이 없음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굴림" panose="020B0600000101010101" pitchFamily="50" charset="-127"/>
            </a:endParaRP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61C1F6F7-F1C8-4801-83B1-C67D534E4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번호 개체 틀 4">
            <a:extLst>
              <a:ext uri="{FF2B5EF4-FFF2-40B4-BE49-F238E27FC236}">
                <a16:creationId xmlns:a16="http://schemas.microsoft.com/office/drawing/2014/main" id="{52B820C8-4ADD-4970-AD66-CEC5B16464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BF6067-25DD-4BEF-A02B-795941DDD2EA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2309D7F-957C-41ED-9EED-515E9D4F5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CD11E198-25AF-4372-941B-3CC04A5D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076325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국내외 취약점 점검도구 시장 규모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>
                <a:latin typeface="굴림" panose="020B0600000101010101" pitchFamily="50" charset="-127"/>
              </a:rPr>
              <a:t>전 세계 위험기반 취약점 관리 분야는 </a:t>
            </a:r>
            <a:r>
              <a:rPr lang="en-US" altLang="ko-KR" sz="1800" dirty="0">
                <a:latin typeface="굴림" panose="020B0600000101010101" pitchFamily="50" charset="-127"/>
              </a:rPr>
              <a:t>51.52% </a:t>
            </a:r>
            <a:r>
              <a:rPr lang="ko-KR" altLang="en-US" sz="1800" dirty="0">
                <a:latin typeface="굴림" panose="020B0600000101010101" pitchFamily="50" charset="-127"/>
              </a:rPr>
              <a:t>정도의 </a:t>
            </a:r>
            <a:r>
              <a:rPr lang="en-US" altLang="ko-KR" sz="1800" dirty="0">
                <a:latin typeface="굴림" panose="020B0600000101010101" pitchFamily="50" charset="-127"/>
              </a:rPr>
              <a:t>CAGR</a:t>
            </a:r>
            <a:r>
              <a:rPr lang="ko-KR" altLang="en-US" sz="1800" dirty="0">
                <a:latin typeface="굴림" panose="020B0600000101010101" pitchFamily="50" charset="-127"/>
              </a:rPr>
              <a:t>을 보일 것으로 예상되며</a:t>
            </a:r>
            <a:r>
              <a:rPr lang="en-US" altLang="ko-KR" sz="1800" dirty="0">
                <a:latin typeface="굴림" panose="020B0600000101010101" pitchFamily="50" charset="-127"/>
              </a:rPr>
              <a:t>, 2018</a:t>
            </a:r>
            <a:r>
              <a:rPr lang="ko-KR" altLang="en-US" sz="1800" dirty="0">
                <a:latin typeface="굴림" panose="020B0600000101010101" pitchFamily="50" charset="-127"/>
              </a:rPr>
              <a:t>년 </a:t>
            </a:r>
            <a:r>
              <a:rPr lang="en-US" altLang="ko-KR" sz="1800" dirty="0">
                <a:latin typeface="굴림" panose="020B0600000101010101" pitchFamily="50" charset="-127"/>
              </a:rPr>
              <a:t>80</a:t>
            </a:r>
            <a:r>
              <a:rPr lang="ko-KR" altLang="en-US" sz="1800" dirty="0" err="1">
                <a:latin typeface="굴림" panose="020B0600000101010101" pitchFamily="50" charset="-127"/>
              </a:rPr>
              <a:t>백만불</a:t>
            </a:r>
            <a:r>
              <a:rPr lang="ko-KR" altLang="en-US" sz="1800" dirty="0">
                <a:latin typeface="굴림" panose="020B0600000101010101" pitchFamily="50" charset="-127"/>
              </a:rPr>
              <a:t> 수준에서 </a:t>
            </a:r>
            <a:r>
              <a:rPr lang="en-US" altLang="ko-KR" sz="1800" dirty="0">
                <a:latin typeface="굴림" panose="020B0600000101010101" pitchFamily="50" charset="-127"/>
              </a:rPr>
              <a:t>2023</a:t>
            </a:r>
            <a:r>
              <a:rPr lang="ko-KR" altLang="en-US" sz="1800" dirty="0">
                <a:latin typeface="굴림" panose="020B0600000101010101" pitchFamily="50" charset="-127"/>
              </a:rPr>
              <a:t>년 </a:t>
            </a:r>
            <a:r>
              <a:rPr lang="en-US" altLang="ko-KR" sz="1800" dirty="0">
                <a:latin typeface="굴림" panose="020B0600000101010101" pitchFamily="50" charset="-127"/>
              </a:rPr>
              <a:t>639</a:t>
            </a:r>
            <a:r>
              <a:rPr lang="ko-KR" altLang="en-US" sz="1800" dirty="0" err="1">
                <a:latin typeface="굴림" panose="020B0600000101010101" pitchFamily="50" charset="-127"/>
              </a:rPr>
              <a:t>백만불</a:t>
            </a:r>
            <a:r>
              <a:rPr lang="ko-KR" altLang="en-US" sz="1800" dirty="0">
                <a:latin typeface="굴림" panose="020B0600000101010101" pitchFamily="50" charset="-127"/>
              </a:rPr>
              <a:t> 정도가 될 것으로 전망됨 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5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1800" dirty="0" err="1">
                <a:latin typeface="굴림" panose="020B0600000101010101" pitchFamily="50" charset="-127"/>
              </a:rPr>
              <a:t>해외시장과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마찬가지로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국내에서도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사회기반시설</a:t>
            </a:r>
            <a:r>
              <a:rPr lang="en-US" altLang="ko-KR" sz="1800" dirty="0">
                <a:latin typeface="굴림" panose="020B0600000101010101" pitchFamily="50" charset="-127"/>
              </a:rPr>
              <a:t>(</a:t>
            </a:r>
            <a:r>
              <a:rPr lang="en-US" altLang="ko-KR" sz="1800" dirty="0" err="1">
                <a:latin typeface="굴림" panose="020B0600000101010101" pitchFamily="50" charset="-127"/>
              </a:rPr>
              <a:t>철도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en-US" altLang="ko-KR" sz="1800" dirty="0" err="1">
                <a:latin typeface="굴림" panose="020B0600000101010101" pitchFamily="50" charset="-127"/>
              </a:rPr>
              <a:t>방범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en-US" altLang="ko-KR" sz="1800" dirty="0" err="1">
                <a:latin typeface="굴림" panose="020B0600000101010101" pitchFamily="50" charset="-127"/>
              </a:rPr>
              <a:t>화재</a:t>
            </a:r>
            <a:r>
              <a:rPr lang="en-US" altLang="ko-KR" sz="1800" dirty="0">
                <a:latin typeface="굴림" panose="020B0600000101010101" pitchFamily="50" charset="-127"/>
              </a:rPr>
              <a:t>), </a:t>
            </a:r>
            <a:r>
              <a:rPr lang="en-US" altLang="ko-KR" sz="1800" dirty="0" err="1">
                <a:latin typeface="굴림" panose="020B0600000101010101" pitchFamily="50" charset="-127"/>
              </a:rPr>
              <a:t>전력설비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en-US" altLang="ko-KR" sz="1800" dirty="0" err="1">
                <a:latin typeface="굴림" panose="020B0600000101010101" pitchFamily="50" charset="-127"/>
              </a:rPr>
              <a:t>오일</a:t>
            </a:r>
            <a:r>
              <a:rPr lang="en-US" altLang="ko-KR" sz="1800" dirty="0">
                <a:latin typeface="굴림" panose="020B0600000101010101" pitchFamily="50" charset="-127"/>
              </a:rPr>
              <a:t>/</a:t>
            </a:r>
            <a:r>
              <a:rPr lang="en-US" altLang="ko-KR" sz="1800" dirty="0" err="1">
                <a:latin typeface="굴림" panose="020B0600000101010101" pitchFamily="50" charset="-127"/>
              </a:rPr>
              <a:t>가스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수송</a:t>
            </a:r>
            <a:r>
              <a:rPr lang="en-US" altLang="ko-KR" sz="1800" dirty="0">
                <a:latin typeface="굴림" panose="020B0600000101010101" pitchFamily="50" charset="-127"/>
              </a:rPr>
              <a:t> 및 </a:t>
            </a:r>
            <a:r>
              <a:rPr lang="en-US" altLang="ko-KR" sz="1800" dirty="0" err="1">
                <a:latin typeface="굴림" panose="020B0600000101010101" pitchFamily="50" charset="-127"/>
              </a:rPr>
              <a:t>저장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en-US" altLang="ko-KR" sz="1800" dirty="0" err="1">
                <a:latin typeface="굴림" panose="020B0600000101010101" pitchFamily="50" charset="-127"/>
              </a:rPr>
              <a:t>석유화학플랜트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en-US" altLang="ko-KR" sz="1800" dirty="0" err="1">
                <a:latin typeface="굴림" panose="020B0600000101010101" pitchFamily="50" charset="-127"/>
              </a:rPr>
              <a:t>수처리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설비</a:t>
            </a:r>
            <a:r>
              <a:rPr lang="en-US" altLang="ko-KR" sz="1800" dirty="0">
                <a:latin typeface="굴림" panose="020B0600000101010101" pitchFamily="50" charset="-127"/>
              </a:rPr>
              <a:t> 등 </a:t>
            </a:r>
            <a:r>
              <a:rPr lang="en-US" altLang="ko-KR" sz="1800" dirty="0" err="1">
                <a:latin typeface="굴림" panose="020B0600000101010101" pitchFamily="50" charset="-127"/>
              </a:rPr>
              <a:t>많은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산업분야에서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제어시스템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사용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증가로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인해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제어시스템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사이버보안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시장이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증대할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것으로</a:t>
            </a:r>
            <a:r>
              <a:rPr lang="en-US" altLang="ko-KR" sz="1800" dirty="0">
                <a:latin typeface="굴림" panose="020B0600000101010101" pitchFamily="50" charset="-127"/>
              </a:rPr>
              <a:t> </a:t>
            </a:r>
            <a:r>
              <a:rPr lang="en-US" altLang="ko-KR" sz="1800" dirty="0" err="1">
                <a:latin typeface="굴림" panose="020B0600000101010101" pitchFamily="50" charset="-127"/>
              </a:rPr>
              <a:t>전망됨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5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1800" dirty="0">
                <a:latin typeface="굴림" panose="020B0600000101010101" pitchFamily="50" charset="-127"/>
              </a:rPr>
              <a:t>국내외 시장규모</a:t>
            </a:r>
            <a:r>
              <a:rPr lang="en-US" altLang="ko-KR" sz="1800" dirty="0">
                <a:latin typeface="굴림" panose="020B0600000101010101" pitchFamily="50" charset="-127"/>
              </a:rPr>
              <a:t>(</a:t>
            </a:r>
            <a:r>
              <a:rPr lang="ko-KR" altLang="en-US" sz="1800" dirty="0">
                <a:latin typeface="굴림" panose="020B0600000101010101" pitchFamily="50" charset="-127"/>
              </a:rPr>
              <a:t>단위</a:t>
            </a:r>
            <a:r>
              <a:rPr lang="en-US" altLang="ko-KR" sz="1800" dirty="0">
                <a:latin typeface="굴림" panose="020B0600000101010101" pitchFamily="50" charset="-127"/>
              </a:rPr>
              <a:t>: </a:t>
            </a:r>
            <a:r>
              <a:rPr lang="ko-KR" altLang="en-US" sz="1800" dirty="0">
                <a:latin typeface="굴림" panose="020B0600000101010101" pitchFamily="50" charset="-127"/>
              </a:rPr>
              <a:t>해외</a:t>
            </a:r>
            <a:r>
              <a:rPr lang="en-US" altLang="ko-KR" sz="1800" dirty="0">
                <a:latin typeface="굴림" panose="020B0600000101010101" pitchFamily="50" charset="-127"/>
              </a:rPr>
              <a:t>:</a:t>
            </a:r>
            <a:r>
              <a:rPr lang="ko-KR" altLang="en-US" sz="1800" dirty="0" err="1">
                <a:latin typeface="굴림" panose="020B0600000101010101" pitchFamily="50" charset="-127"/>
              </a:rPr>
              <a:t>백만불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국내</a:t>
            </a:r>
            <a:r>
              <a:rPr lang="en-US" altLang="ko-KR" sz="1800" dirty="0">
                <a:latin typeface="굴림" panose="020B0600000101010101" pitchFamily="50" charset="-127"/>
              </a:rPr>
              <a:t>:</a:t>
            </a:r>
            <a:r>
              <a:rPr lang="ko-KR" altLang="en-US" sz="1800" dirty="0">
                <a:latin typeface="굴림" panose="020B0600000101010101" pitchFamily="50" charset="-127"/>
              </a:rPr>
              <a:t>억원</a:t>
            </a:r>
            <a:r>
              <a:rPr lang="en-US" altLang="ko-KR" sz="1800" dirty="0">
                <a:latin typeface="굴림" panose="020B0600000101010101" pitchFamily="50" charset="-127"/>
              </a:rPr>
              <a:t>)</a:t>
            </a:r>
            <a:endParaRPr lang="en-US" altLang="ko-KR" sz="24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16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endParaRPr lang="en-US" altLang="ko-KR" sz="10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ko-KR" altLang="en-US" sz="1000" dirty="0">
                <a:latin typeface="굴림" panose="020B0600000101010101" pitchFamily="50" charset="-127"/>
              </a:rPr>
              <a:t>해외 시장규모 산출근거</a:t>
            </a:r>
            <a:r>
              <a:rPr lang="en-US" altLang="ko-KR" sz="1000" dirty="0">
                <a:latin typeface="굴림" panose="020B0600000101010101" pitchFamily="50" charset="-127"/>
              </a:rPr>
              <a:t>: Gartner </a:t>
            </a:r>
            <a:r>
              <a:rPr lang="ko-KR" altLang="en-US" sz="1000" dirty="0">
                <a:latin typeface="굴림" panose="020B0600000101010101" pitchFamily="50" charset="-127"/>
              </a:rPr>
              <a:t>보고서 “</a:t>
            </a:r>
            <a:r>
              <a:rPr lang="en-US" altLang="ko-KR" sz="1000" dirty="0">
                <a:latin typeface="굴림" panose="020B0600000101010101" pitchFamily="50" charset="-127"/>
              </a:rPr>
              <a:t>Forecast Analysis: Risk-Based Vulnerability Management, Worldwide”</a:t>
            </a:r>
            <a:r>
              <a:rPr lang="ko-KR" altLang="en-US" sz="1000" dirty="0">
                <a:latin typeface="굴림" panose="020B0600000101010101" pitchFamily="50" charset="-127"/>
              </a:rPr>
              <a:t>에서 제시한 </a:t>
            </a:r>
            <a:r>
              <a:rPr lang="en-US" altLang="ko-KR" sz="1000" dirty="0">
                <a:latin typeface="굴림" panose="020B0600000101010101" pitchFamily="50" charset="-127"/>
              </a:rPr>
              <a:t>2018~2023</a:t>
            </a:r>
            <a:r>
              <a:rPr lang="ko-KR" altLang="en-US" sz="1000" dirty="0">
                <a:latin typeface="굴림" panose="020B0600000101010101" pitchFamily="50" charset="-127"/>
              </a:rPr>
              <a:t>년도 총 매출</a:t>
            </a:r>
            <a:r>
              <a:rPr lang="en-US" altLang="ko-KR" sz="1000" dirty="0">
                <a:latin typeface="굴림" panose="020B0600000101010101" pitchFamily="50" charset="-127"/>
              </a:rPr>
              <a:t>, 2024</a:t>
            </a:r>
            <a:r>
              <a:rPr lang="ko-KR" altLang="en-US" sz="1000" dirty="0">
                <a:latin typeface="굴림" panose="020B0600000101010101" pitchFamily="50" charset="-127"/>
              </a:rPr>
              <a:t>년도는 추정치 </a:t>
            </a:r>
            <a:r>
              <a:rPr lang="en-US" altLang="ko-KR" sz="1000" dirty="0">
                <a:latin typeface="굴림" panose="020B0600000101010101" pitchFamily="50" charset="-127"/>
              </a:rPr>
              <a:t>(CAGR 51.52%)</a:t>
            </a:r>
          </a:p>
          <a:p>
            <a:pPr lvl="2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ko-KR" altLang="en-US" sz="1000" dirty="0">
                <a:latin typeface="굴림" panose="020B0600000101010101" pitchFamily="50" charset="-127"/>
              </a:rPr>
              <a:t>국내 시장규모 산출근거</a:t>
            </a:r>
            <a:r>
              <a:rPr lang="en-US" altLang="ko-KR" sz="1000" dirty="0">
                <a:latin typeface="굴림" panose="020B0600000101010101" pitchFamily="50" charset="-127"/>
              </a:rPr>
              <a:t>: 2018 </a:t>
            </a:r>
            <a:r>
              <a:rPr lang="ko-KR" altLang="en-US" sz="1000" dirty="0">
                <a:latin typeface="굴림" panose="020B0600000101010101" pitchFamily="50" charset="-127"/>
              </a:rPr>
              <a:t>국내 정보보호산업 실태조사</a:t>
            </a:r>
            <a:r>
              <a:rPr lang="en-US" altLang="ko-KR" sz="1000" dirty="0">
                <a:latin typeface="굴림" panose="020B0600000101010101" pitchFamily="50" charset="-127"/>
              </a:rPr>
              <a:t>(KISIA, 2018.12)</a:t>
            </a:r>
            <a:r>
              <a:rPr lang="ko-KR" altLang="en-US" sz="1000" dirty="0">
                <a:latin typeface="굴림" panose="020B0600000101010101" pitchFamily="50" charset="-127"/>
              </a:rPr>
              <a:t>에서 제시한 국내 </a:t>
            </a:r>
            <a:r>
              <a:rPr lang="en-US" altLang="ko-KR" sz="1000" dirty="0">
                <a:latin typeface="굴림" panose="020B0600000101010101" pitchFamily="50" charset="-127"/>
              </a:rPr>
              <a:t>2018</a:t>
            </a:r>
            <a:r>
              <a:rPr lang="ko-KR" altLang="en-US" sz="1000" dirty="0">
                <a:latin typeface="굴림" panose="020B0600000101010101" pitchFamily="50" charset="-127"/>
              </a:rPr>
              <a:t>년도 취약점 분석시스템 매출 규모를 기준으로 국내 정보보호산업 매출 추이의 정보보안 분야 </a:t>
            </a:r>
            <a:r>
              <a:rPr lang="en-US" altLang="ko-KR" sz="1000" dirty="0">
                <a:latin typeface="굴림" panose="020B0600000101010101" pitchFamily="50" charset="-127"/>
              </a:rPr>
              <a:t>CAGR(9.1%)</a:t>
            </a:r>
            <a:r>
              <a:rPr lang="ko-KR" altLang="en-US" sz="1000" dirty="0">
                <a:latin typeface="굴림" panose="020B0600000101010101" pitchFamily="50" charset="-127"/>
              </a:rPr>
              <a:t>을 적용하여 </a:t>
            </a:r>
            <a:r>
              <a:rPr lang="en-US" altLang="ko-KR" sz="1000" dirty="0">
                <a:latin typeface="굴림" panose="020B0600000101010101" pitchFamily="50" charset="-127"/>
              </a:rPr>
              <a:t>2020~2024</a:t>
            </a:r>
            <a:r>
              <a:rPr lang="ko-KR" altLang="en-US" sz="1000" dirty="0">
                <a:latin typeface="굴림" panose="020B0600000101010101" pitchFamily="50" charset="-127"/>
              </a:rPr>
              <a:t>년도 매출을 추정 </a:t>
            </a:r>
            <a:endParaRPr lang="en-US" altLang="ko-KR" sz="1000" dirty="0">
              <a:latin typeface="굴림" panose="020B0600000101010101" pitchFamily="50" charset="-127"/>
            </a:endParaRPr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5EA0FB04-A8F2-4C2A-A2CE-EC41B11E3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282C9BA-09D4-4C26-949B-96A7E1624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968429"/>
              </p:ext>
            </p:extLst>
          </p:nvPr>
        </p:nvGraphicFramePr>
        <p:xfrm>
          <a:off x="1403648" y="4313347"/>
          <a:ext cx="7200800" cy="1152129"/>
        </p:xfrm>
        <a:graphic>
          <a:graphicData uri="http://schemas.openxmlformats.org/drawingml/2006/table">
            <a:tbl>
              <a:tblPr/>
              <a:tblGrid>
                <a:gridCol w="1422091">
                  <a:extLst>
                    <a:ext uri="{9D8B030D-6E8A-4147-A177-3AD203B41FA5}">
                      <a16:colId xmlns:a16="http://schemas.microsoft.com/office/drawing/2014/main" val="1276605025"/>
                    </a:ext>
                  </a:extLst>
                </a:gridCol>
                <a:gridCol w="891823">
                  <a:extLst>
                    <a:ext uri="{9D8B030D-6E8A-4147-A177-3AD203B41FA5}">
                      <a16:colId xmlns:a16="http://schemas.microsoft.com/office/drawing/2014/main" val="2320788334"/>
                    </a:ext>
                  </a:extLst>
                </a:gridCol>
                <a:gridCol w="793948">
                  <a:extLst>
                    <a:ext uri="{9D8B030D-6E8A-4147-A177-3AD203B41FA5}">
                      <a16:colId xmlns:a16="http://schemas.microsoft.com/office/drawing/2014/main" val="449011673"/>
                    </a:ext>
                  </a:extLst>
                </a:gridCol>
                <a:gridCol w="793948">
                  <a:extLst>
                    <a:ext uri="{9D8B030D-6E8A-4147-A177-3AD203B41FA5}">
                      <a16:colId xmlns:a16="http://schemas.microsoft.com/office/drawing/2014/main" val="2452850683"/>
                    </a:ext>
                  </a:extLst>
                </a:gridCol>
                <a:gridCol w="793948">
                  <a:extLst>
                    <a:ext uri="{9D8B030D-6E8A-4147-A177-3AD203B41FA5}">
                      <a16:colId xmlns:a16="http://schemas.microsoft.com/office/drawing/2014/main" val="1820595608"/>
                    </a:ext>
                  </a:extLst>
                </a:gridCol>
                <a:gridCol w="793948">
                  <a:extLst>
                    <a:ext uri="{9D8B030D-6E8A-4147-A177-3AD203B41FA5}">
                      <a16:colId xmlns:a16="http://schemas.microsoft.com/office/drawing/2014/main" val="2550169403"/>
                    </a:ext>
                  </a:extLst>
                </a:gridCol>
                <a:gridCol w="855547">
                  <a:extLst>
                    <a:ext uri="{9D8B030D-6E8A-4147-A177-3AD203B41FA5}">
                      <a16:colId xmlns:a16="http://schemas.microsoft.com/office/drawing/2014/main" val="2713045601"/>
                    </a:ext>
                  </a:extLst>
                </a:gridCol>
                <a:gridCol w="855547">
                  <a:extLst>
                    <a:ext uri="{9D8B030D-6E8A-4147-A177-3AD203B41FA5}">
                      <a16:colId xmlns:a16="http://schemas.microsoft.com/office/drawing/2014/main" val="907642006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제품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(2020)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(2021)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(2022)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(2023)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차년도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(2024)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594302"/>
                  </a:ext>
                </a:extLst>
              </a:tr>
              <a:tr h="38404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취약점 점검도구 솔루션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해외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315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457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639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893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2,514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563149"/>
                  </a:ext>
                </a:extLst>
              </a:tr>
              <a:tr h="3840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1,140</a:t>
                      </a:r>
                      <a:endParaRPr lang="en-US" sz="11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1,268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1,412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1,571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1,749</a:t>
                      </a:r>
                      <a:endParaRPr lang="en-US" sz="11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7,140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906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번호 개체 틀 4">
            <a:extLst>
              <a:ext uri="{FF2B5EF4-FFF2-40B4-BE49-F238E27FC236}">
                <a16:creationId xmlns:a16="http://schemas.microsoft.com/office/drawing/2014/main" id="{CAAB2638-F2D8-4568-A2BF-96A9FE72C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4A08F3-7F80-49E2-902B-167009783F79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857ADC1-2347-414D-BBA8-FABA89EA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41B9CA5C-BB19-4546-82A5-5D998B904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219200" indent="-28575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관련제품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국내외 시장 동향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국내 및 국외의 취약점 점검도구 판매는 널리 이루어지고 있음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원자력발전소 내 운영 시스템에 대한 취약점 및 규제지침을 동시에 점검할 수 있는 도구는 전무한 상황임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원전 운영환경 특징을 반영한 취약점 위험도 산출 기술은 전무함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관련 업체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A377B55-30DB-414E-BE57-61370D2EE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94766"/>
              </p:ext>
            </p:extLst>
          </p:nvPr>
        </p:nvGraphicFramePr>
        <p:xfrm>
          <a:off x="1122363" y="3428999"/>
          <a:ext cx="7553325" cy="2808286"/>
        </p:xfrm>
        <a:graphic>
          <a:graphicData uri="http://schemas.openxmlformats.org/drawingml/2006/table">
            <a:tbl>
              <a:tblPr/>
              <a:tblGrid>
                <a:gridCol w="745355">
                  <a:extLst>
                    <a:ext uri="{9D8B030D-6E8A-4147-A177-3AD203B41FA5}">
                      <a16:colId xmlns:a16="http://schemas.microsoft.com/office/drawing/2014/main" val="3727623936"/>
                    </a:ext>
                  </a:extLst>
                </a:gridCol>
                <a:gridCol w="1213829">
                  <a:extLst>
                    <a:ext uri="{9D8B030D-6E8A-4147-A177-3AD203B41FA5}">
                      <a16:colId xmlns:a16="http://schemas.microsoft.com/office/drawing/2014/main" val="1210400384"/>
                    </a:ext>
                  </a:extLst>
                </a:gridCol>
                <a:gridCol w="1602468">
                  <a:extLst>
                    <a:ext uri="{9D8B030D-6E8A-4147-A177-3AD203B41FA5}">
                      <a16:colId xmlns:a16="http://schemas.microsoft.com/office/drawing/2014/main" val="3318835021"/>
                    </a:ext>
                  </a:extLst>
                </a:gridCol>
                <a:gridCol w="3991673">
                  <a:extLst>
                    <a:ext uri="{9D8B030D-6E8A-4147-A177-3AD203B41FA5}">
                      <a16:colId xmlns:a16="http://schemas.microsoft.com/office/drawing/2014/main" val="2441492295"/>
                    </a:ext>
                  </a:extLst>
                </a:gridCol>
              </a:tblGrid>
              <a:tr h="43609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업체명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제품명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제품 특징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99687"/>
                  </a:ext>
                </a:extLst>
              </a:tr>
              <a:tr h="43609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국외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Tenable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Nessus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네트워크 보안 취약점 점검 도구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258566"/>
                  </a:ext>
                </a:extLst>
              </a:tr>
              <a:tr h="7907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Immunity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Canvas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산업제어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시스템에 대한 취약점 점검 제품 출시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366805"/>
                  </a:ext>
                </a:extLst>
              </a:tr>
              <a:tr h="114537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국내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나일소프트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 및 네트워크 취약점 스캐너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일반적인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IT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시스템을 대상으로 호스트 및 네트워크 취약점 점검을 수행하는 취약점 스캐너</a:t>
                      </a:r>
                    </a:p>
                  </a:txBody>
                  <a:tcPr marL="66952" marR="66952" marT="44799" marB="4479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855899"/>
                  </a:ext>
                </a:extLst>
              </a:tr>
            </a:tbl>
          </a:graphicData>
        </a:graphic>
      </p:graphicFrame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F8661775-2A36-48E5-8DE2-886B062236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바닥글 개체 틀 3">
            <a:extLst>
              <a:ext uri="{FF2B5EF4-FFF2-40B4-BE49-F238E27FC236}">
                <a16:creationId xmlns:a16="http://schemas.microsoft.com/office/drawing/2014/main" id="{92EDD5A6-28A1-4EEA-80EF-87B9475006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굴림" panose="020B0600000101010101" pitchFamily="50" charset="-127"/>
              </a:rPr>
              <a:t>ETRI OOO</a:t>
            </a:r>
            <a:r>
              <a:rPr lang="ko-KR" altLang="en-US" sz="1400">
                <a:latin typeface="굴림" panose="020B0600000101010101" pitchFamily="50" charset="-127"/>
              </a:rPr>
              <a:t>연구소</a:t>
            </a:r>
            <a:r>
              <a:rPr lang="en-US" altLang="ko-KR" sz="1400">
                <a:latin typeface="굴림" panose="020B0600000101010101" pitchFamily="50" charset="-127"/>
              </a:rPr>
              <a:t>(</a:t>
            </a:r>
            <a:r>
              <a:rPr lang="ko-KR" altLang="en-US" sz="1400">
                <a:latin typeface="굴림" panose="020B0600000101010101" pitchFamily="50" charset="-127"/>
              </a:rPr>
              <a:t>단</a:t>
            </a:r>
            <a:r>
              <a:rPr lang="en-US" altLang="ko-KR" sz="1400">
                <a:latin typeface="굴림" panose="020B0600000101010101" pitchFamily="50" charset="-127"/>
              </a:rPr>
              <a:t>, </a:t>
            </a:r>
            <a:r>
              <a:rPr lang="ko-KR" altLang="en-US" sz="1400">
                <a:latin typeface="굴림" panose="020B0600000101010101" pitchFamily="50" charset="-127"/>
              </a:rPr>
              <a:t>본부</a:t>
            </a:r>
            <a:r>
              <a:rPr lang="en-US" altLang="ko-KR" sz="1400">
                <a:latin typeface="굴림" panose="020B0600000101010101" pitchFamily="50" charset="-127"/>
              </a:rPr>
              <a:t>)</a:t>
            </a:r>
            <a:r>
              <a:rPr lang="ko-KR" altLang="en-US" sz="140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24579" name="슬라이드 번호 개체 틀 4">
            <a:extLst>
              <a:ext uri="{FF2B5EF4-FFF2-40B4-BE49-F238E27FC236}">
                <a16:creationId xmlns:a16="http://schemas.microsoft.com/office/drawing/2014/main" id="{E9D658D8-0D4C-433B-AB9E-BCC2D5720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FCCFC2B-2533-4DDF-A094-8CA986CD3C4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pic>
        <p:nvPicPr>
          <p:cNvPr id="24580" name="Picture 522" descr="D:\과거홍보\●ETRI CIS\연구원 이미지\연구장면(4개).jpg">
            <a:extLst>
              <a:ext uri="{FF2B5EF4-FFF2-40B4-BE49-F238E27FC236}">
                <a16:creationId xmlns:a16="http://schemas.microsoft.com/office/drawing/2014/main" id="{4B090C03-348E-4052-8843-82CABA178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23">
            <a:extLst>
              <a:ext uri="{FF2B5EF4-FFF2-40B4-BE49-F238E27FC236}">
                <a16:creationId xmlns:a16="http://schemas.microsoft.com/office/drawing/2014/main" id="{EB86E3E8-0356-41E8-B76C-51CDD0FE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24582" name="Rectangle 529">
            <a:extLst>
              <a:ext uri="{FF2B5EF4-FFF2-40B4-BE49-F238E27FC236}">
                <a16:creationId xmlns:a16="http://schemas.microsoft.com/office/drawing/2014/main" id="{79F2BEF6-84D1-482D-84F8-94B61BFD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24583" name="Rectangle 530">
            <a:extLst>
              <a:ext uri="{FF2B5EF4-FFF2-40B4-BE49-F238E27FC236}">
                <a16:creationId xmlns:a16="http://schemas.microsoft.com/office/drawing/2014/main" id="{4BE39129-242A-4692-9705-5E07BF04B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연락처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정보보호연구본부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최양서 책</a:t>
            </a:r>
            <a:r>
              <a:rPr lang="en-US" altLang="ko-KR" b="1">
                <a:solidFill>
                  <a:srgbClr val="000099"/>
                </a:solidFill>
              </a:rPr>
              <a:t>·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연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(042-860-3982, yschoi92@etri.re.kr)</a:t>
            </a:r>
          </a:p>
        </p:txBody>
      </p:sp>
      <p:sp>
        <p:nvSpPr>
          <p:cNvPr id="24584" name="Text Box 531">
            <a:extLst>
              <a:ext uri="{FF2B5EF4-FFF2-40B4-BE49-F238E27FC236}">
                <a16:creationId xmlns:a16="http://schemas.microsoft.com/office/drawing/2014/main" id="{F7FB9316-EFB0-42AB-9848-C04D95B2F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50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>
            <a:extLst>
              <a:ext uri="{FF2B5EF4-FFF2-40B4-BE49-F238E27FC236}">
                <a16:creationId xmlns:a16="http://schemas.microsoft.com/office/drawing/2014/main" id="{5EBDE71C-7956-4FD7-8F33-4C28639037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9A2195-4121-4EBD-8E34-7DC73A425C16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5CD7538-67D9-4B57-BC5A-BEBD84253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9AF9EB46-1EC3-4B62-9E22-4EC6B69A2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원자력발전소 디지털 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I&amp;C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운영 시스템 취약점 및 규제지침 점검 기술 </a:t>
            </a: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V2.0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본 기술은 </a:t>
            </a:r>
            <a:r>
              <a:rPr lang="ko-KR" altLang="en-US" sz="2000" b="1" dirty="0">
                <a:solidFill>
                  <a:srgbClr val="0000FF"/>
                </a:solidFill>
                <a:latin typeface="굴림" panose="020B0600000101010101" pitchFamily="50" charset="-127"/>
              </a:rPr>
              <a:t>원자력발전소 디지털 </a:t>
            </a:r>
            <a:r>
              <a:rPr lang="en-US" altLang="ko-KR" sz="2000" b="1" dirty="0">
                <a:solidFill>
                  <a:srgbClr val="0000FF"/>
                </a:solidFill>
                <a:latin typeface="굴림" panose="020B0600000101010101" pitchFamily="50" charset="-127"/>
              </a:rPr>
              <a:t>I&amp;C </a:t>
            </a:r>
            <a:r>
              <a:rPr lang="ko-KR" altLang="en-US" sz="2000" b="1" dirty="0">
                <a:solidFill>
                  <a:srgbClr val="0000FF"/>
                </a:solidFill>
                <a:latin typeface="굴림" panose="020B0600000101010101" pitchFamily="50" charset="-127"/>
              </a:rPr>
              <a:t>계통</a:t>
            </a:r>
            <a:r>
              <a:rPr lang="ko-KR" altLang="en-US" sz="2000" b="1" dirty="0">
                <a:latin typeface="굴림" panose="020B0600000101010101" pitchFamily="50" charset="-127"/>
              </a:rPr>
              <a:t>에서 운영되는 </a:t>
            </a:r>
            <a:r>
              <a:rPr lang="en-US" altLang="ko-KR" sz="2000" b="1" dirty="0">
                <a:latin typeface="굴림" panose="020B0600000101010101" pitchFamily="50" charset="-127"/>
              </a:rPr>
              <a:t>IPS, DCS, PLC </a:t>
            </a:r>
            <a:r>
              <a:rPr lang="ko-KR" altLang="en-US" sz="2000" b="1" dirty="0">
                <a:latin typeface="굴림" panose="020B0600000101010101" pitchFamily="50" charset="-127"/>
              </a:rPr>
              <a:t>시스템에 대한 </a:t>
            </a:r>
            <a:r>
              <a:rPr lang="ko-KR" altLang="en-US" sz="2000" b="1" dirty="0">
                <a:solidFill>
                  <a:srgbClr val="0000FF"/>
                </a:solidFill>
                <a:latin typeface="굴림" panose="020B0600000101010101" pitchFamily="50" charset="-127"/>
              </a:rPr>
              <a:t>취약점 및 규제지침을 점검</a:t>
            </a:r>
            <a:r>
              <a:rPr lang="ko-KR" altLang="en-US" sz="2000" b="1" dirty="0">
                <a:latin typeface="굴림" panose="020B0600000101010101" pitchFamily="50" charset="-127"/>
              </a:rPr>
              <a:t>하는 기술임</a:t>
            </a:r>
            <a:endParaRPr lang="en-US" altLang="ko-KR" sz="2000" b="1" dirty="0">
              <a:latin typeface="굴림" panose="020B0600000101010101" pitchFamily="50" charset="-127"/>
            </a:endParaRPr>
          </a:p>
        </p:txBody>
      </p:sp>
      <p:pic>
        <p:nvPicPr>
          <p:cNvPr id="7174" name="그림 9">
            <a:extLst>
              <a:ext uri="{FF2B5EF4-FFF2-40B4-BE49-F238E27FC236}">
                <a16:creationId xmlns:a16="http://schemas.microsoft.com/office/drawing/2014/main" id="{3E3775F9-A61B-40F6-8173-7ED593D0D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58324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직사각형 10">
            <a:extLst>
              <a:ext uri="{FF2B5EF4-FFF2-40B4-BE49-F238E27FC236}">
                <a16:creationId xmlns:a16="http://schemas.microsoft.com/office/drawing/2014/main" id="{F46110FE-C9B8-4D88-9335-CEC13203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2773363"/>
            <a:ext cx="1243012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b="1">
                <a:latin typeface="Sitka Subheading" panose="02000505000000020004" pitchFamily="2" charset="0"/>
              </a:rPr>
              <a:t>I&amp;C Systems</a:t>
            </a:r>
            <a:endParaRPr lang="ko-KR" altLang="en-US" b="1">
              <a:latin typeface="Sitka Subheading" panose="02000505000000020004" pitchFamily="2" charset="0"/>
            </a:endParaRPr>
          </a:p>
        </p:txBody>
      </p:sp>
      <p:sp>
        <p:nvSpPr>
          <p:cNvPr id="12" name="모서리가 둥근 직사각형 11">
            <a:extLst>
              <a:ext uri="{FF2B5EF4-FFF2-40B4-BE49-F238E27FC236}">
                <a16:creationId xmlns:a16="http://schemas.microsoft.com/office/drawing/2014/main" id="{6A409EF4-A2BF-498A-9E76-765ACBBF4C7C}"/>
              </a:ext>
            </a:extLst>
          </p:cNvPr>
          <p:cNvSpPr/>
          <p:nvPr/>
        </p:nvSpPr>
        <p:spPr bwMode="auto">
          <a:xfrm>
            <a:off x="1733550" y="3273425"/>
            <a:ext cx="3311525" cy="1008063"/>
          </a:xfrm>
          <a:prstGeom prst="roundRect">
            <a:avLst>
              <a:gd name="adj" fmla="val 6841"/>
            </a:avLst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7177" name="직사각형 12">
            <a:extLst>
              <a:ext uri="{FF2B5EF4-FFF2-40B4-BE49-F238E27FC236}">
                <a16:creationId xmlns:a16="http://schemas.microsoft.com/office/drawing/2014/main" id="{2386FE75-9AD2-476A-947D-62E05CCD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3013075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Sitka Subheading" panose="02000505000000020004" pitchFamily="2" charset="0"/>
              </a:rPr>
              <a:t>IPS</a:t>
            </a:r>
            <a:endParaRPr lang="ko-KR" altLang="en-US" sz="1400">
              <a:latin typeface="Sitka Subheading" panose="02000505000000020004" pitchFamily="2" charset="0"/>
            </a:endParaRPr>
          </a:p>
        </p:txBody>
      </p:sp>
      <p:sp>
        <p:nvSpPr>
          <p:cNvPr id="7178" name="직사각형 13">
            <a:extLst>
              <a:ext uri="{FF2B5EF4-FFF2-40B4-BE49-F238E27FC236}">
                <a16:creationId xmlns:a16="http://schemas.microsoft.com/office/drawing/2014/main" id="{E188117E-E426-4365-BB41-04EAB8162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425" y="2924175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Sitka Subheading" panose="02000505000000020004" pitchFamily="2" charset="0"/>
              </a:rPr>
              <a:t>DCS</a:t>
            </a:r>
            <a:endParaRPr lang="ko-KR" altLang="en-US" sz="1400">
              <a:latin typeface="Sitka Subheading" panose="02000505000000020004" pitchFamily="2" charset="0"/>
            </a:endParaRPr>
          </a:p>
        </p:txBody>
      </p:sp>
      <p:sp>
        <p:nvSpPr>
          <p:cNvPr id="7179" name="직사각형 14">
            <a:extLst>
              <a:ext uri="{FF2B5EF4-FFF2-40B4-BE49-F238E27FC236}">
                <a16:creationId xmlns:a16="http://schemas.microsoft.com/office/drawing/2014/main" id="{3EC468D2-E8A3-45ED-8575-4FEC43E9B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429000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400">
                <a:latin typeface="Sitka Subheading" panose="02000505000000020004" pitchFamily="2" charset="0"/>
              </a:rPr>
              <a:t>PLC</a:t>
            </a:r>
            <a:endParaRPr lang="ko-KR" altLang="en-US" sz="1400">
              <a:latin typeface="Sitka Subheading" panose="02000505000000020004" pitchFamily="2" charset="0"/>
            </a:endParaRPr>
          </a:p>
        </p:txBody>
      </p:sp>
      <p:sp>
        <p:nvSpPr>
          <p:cNvPr id="13" name="바닥글 개체 틀 3">
            <a:extLst>
              <a:ext uri="{FF2B5EF4-FFF2-40B4-BE49-F238E27FC236}">
                <a16:creationId xmlns:a16="http://schemas.microsoft.com/office/drawing/2014/main" id="{C431ED49-19EB-4AE1-95EB-579B9BD99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01D1C8-3101-41AF-9824-055D3A5C0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1C4342-2C66-462E-A452-8ABAABDDF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062400-8D52-42DF-87BB-7693B336E3AB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2452B9-D526-4BE7-988D-A818B434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96752"/>
            <a:ext cx="43195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>
              <a:defRPr/>
            </a:pPr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개발 기술 구성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92583D7-9CF8-4B50-9338-594C01309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4A850AC-FE9F-4256-AC41-03821722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60" y="1772816"/>
            <a:ext cx="8244408" cy="43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>
            <a:extLst>
              <a:ext uri="{FF2B5EF4-FFF2-40B4-BE49-F238E27FC236}">
                <a16:creationId xmlns:a16="http://schemas.microsoft.com/office/drawing/2014/main" id="{72F2E118-2833-461E-B54E-8813E4220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E9CB42-3C71-4FD8-9F4B-EB1828B92B0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0AE1-62C5-4126-B486-BB6F35BB4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1237E587-7107-4196-AAF0-62F0A483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457325" indent="-28575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  <a:latin typeface="굴림" panose="020B0600000101010101" pitchFamily="50" charset="-127"/>
              </a:rPr>
              <a:t>취약점 및 규제지침 점검 대상</a:t>
            </a:r>
            <a:endParaRPr lang="en-US" altLang="ko-KR" sz="2800" b="1" dirty="0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 dirty="0">
                <a:latin typeface="굴림" panose="020B0600000101010101" pitchFamily="50" charset="-127"/>
              </a:rPr>
              <a:t>점검 대상 시스템</a:t>
            </a:r>
            <a:r>
              <a:rPr lang="en-US" altLang="ko-KR" sz="2000" b="1" dirty="0">
                <a:latin typeface="굴림" panose="020B0600000101010101" pitchFamily="50" charset="-127"/>
              </a:rPr>
              <a:t>: APR-1400 </a:t>
            </a:r>
            <a:r>
              <a:rPr lang="ko-KR" altLang="en-US" sz="2000" b="1" dirty="0">
                <a:latin typeface="굴림" panose="020B0600000101010101" pitchFamily="50" charset="-127"/>
              </a:rPr>
              <a:t>한국형 원자로를 이용한 원자력발전소에서 사용하는 디지털 계측제어</a:t>
            </a:r>
            <a:r>
              <a:rPr lang="en-US" altLang="ko-KR" sz="2000" b="1" dirty="0">
                <a:latin typeface="굴림" panose="020B0600000101010101" pitchFamily="50" charset="-127"/>
              </a:rPr>
              <a:t>(Instrumental &amp; Controls) </a:t>
            </a:r>
            <a:r>
              <a:rPr lang="ko-KR" altLang="en-US" sz="2000" b="1" dirty="0">
                <a:latin typeface="굴림" panose="020B0600000101010101" pitchFamily="50" charset="-127"/>
              </a:rPr>
              <a:t>계통에서 운영되는 </a:t>
            </a:r>
            <a:r>
              <a:rPr lang="en-US" altLang="ko-KR" sz="2000" b="1" dirty="0">
                <a:latin typeface="굴림" panose="020B0600000101010101" pitchFamily="50" charset="-127"/>
              </a:rPr>
              <a:t>IPS, DCS </a:t>
            </a:r>
            <a:r>
              <a:rPr lang="ko-KR" altLang="en-US" sz="2000" b="1" dirty="0">
                <a:latin typeface="굴림" panose="020B0600000101010101" pitchFamily="50" charset="-127"/>
              </a:rPr>
              <a:t>및 </a:t>
            </a:r>
            <a:r>
              <a:rPr lang="en-US" altLang="ko-KR" sz="2000" b="1" dirty="0">
                <a:latin typeface="굴림" panose="020B0600000101010101" pitchFamily="50" charset="-127"/>
              </a:rPr>
              <a:t>PLC </a:t>
            </a:r>
            <a:r>
              <a:rPr lang="ko-KR" altLang="en-US" sz="2000" b="1" dirty="0">
                <a:latin typeface="굴림" panose="020B0600000101010101" pitchFamily="50" charset="-127"/>
              </a:rPr>
              <a:t>시스템</a:t>
            </a:r>
            <a:endParaRPr lang="en-US" altLang="ko-KR" sz="2000" b="1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FF"/>
                </a:solidFill>
                <a:latin typeface="굴림" panose="020B0600000101010101" pitchFamily="50" charset="-127"/>
              </a:rPr>
              <a:t>IPS: Information Processing System</a:t>
            </a:r>
          </a:p>
          <a:p>
            <a:pPr lvl="3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굴림" panose="020B0600000101010101" pitchFamily="50" charset="-127"/>
              </a:rPr>
              <a:t>다양한 형태 및 운영체제가 활용되는 정보 처리 시스템으로 운영자에게 정보를 전달하는 </a:t>
            </a:r>
            <a:r>
              <a:rPr lang="en-US" altLang="ko-KR" sz="1800" dirty="0">
                <a:latin typeface="굴림" panose="020B0600000101010101" pitchFamily="50" charset="-127"/>
              </a:rPr>
              <a:t>HMI(Human Machine Interface)</a:t>
            </a:r>
            <a:r>
              <a:rPr lang="ko-KR" altLang="en-US" sz="1800" dirty="0">
                <a:latin typeface="굴림" panose="020B0600000101010101" pitchFamily="50" charset="-127"/>
              </a:rPr>
              <a:t>장치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수집된 정보를 처리하는 </a:t>
            </a:r>
            <a:r>
              <a:rPr lang="en-US" altLang="ko-KR" sz="1800" dirty="0">
                <a:latin typeface="굴림" panose="020B0600000101010101" pitchFamily="50" charset="-127"/>
              </a:rPr>
              <a:t>PC </a:t>
            </a:r>
            <a:r>
              <a:rPr lang="ko-KR" altLang="en-US" sz="1800" dirty="0">
                <a:latin typeface="굴림" panose="020B0600000101010101" pitchFamily="50" charset="-127"/>
              </a:rPr>
              <a:t>및 서버</a:t>
            </a:r>
            <a:r>
              <a:rPr lang="en-US" altLang="ko-KR" sz="1800" dirty="0">
                <a:latin typeface="굴림" panose="020B0600000101010101" pitchFamily="50" charset="-127"/>
              </a:rPr>
              <a:t>,</a:t>
            </a:r>
            <a:r>
              <a:rPr lang="ko-KR" altLang="en-US" sz="1800" dirty="0">
                <a:latin typeface="굴림" panose="020B0600000101010101" pitchFamily="50" charset="-127"/>
              </a:rPr>
              <a:t> 그리고 </a:t>
            </a:r>
            <a:r>
              <a:rPr lang="en-US" altLang="ko-KR" sz="1800" dirty="0">
                <a:latin typeface="굴림" panose="020B0600000101010101" pitchFamily="50" charset="-127"/>
              </a:rPr>
              <a:t>DCS, PLC </a:t>
            </a:r>
            <a:r>
              <a:rPr lang="ko-KR" altLang="en-US" sz="1800" dirty="0">
                <a:latin typeface="굴림" panose="020B0600000101010101" pitchFamily="50" charset="-127"/>
              </a:rPr>
              <a:t>등을 제어하기 위해 사용되는 </a:t>
            </a:r>
            <a:r>
              <a:rPr lang="en-US" altLang="ko-KR" sz="1800" dirty="0">
                <a:latin typeface="굴림" panose="020B0600000101010101" pitchFamily="50" charset="-127"/>
              </a:rPr>
              <a:t>EWS(Engineering Workstation)</a:t>
            </a:r>
            <a:r>
              <a:rPr lang="ko-KR" altLang="en-US" sz="1800" dirty="0">
                <a:latin typeface="굴림" panose="020B0600000101010101" pitchFamily="50" charset="-127"/>
              </a:rPr>
              <a:t>으로 구성됨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FF"/>
                </a:solidFill>
                <a:latin typeface="굴림" panose="020B0600000101010101" pitchFamily="50" charset="-127"/>
              </a:rPr>
              <a:t>DCS: Distributed Control System</a:t>
            </a:r>
          </a:p>
          <a:p>
            <a:pPr lvl="3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굴림" panose="020B0600000101010101" pitchFamily="50" charset="-127"/>
              </a:rPr>
              <a:t>비안전계통의 다양한 디지털 및 아날로그 신호를 수집하여 </a:t>
            </a:r>
            <a:r>
              <a:rPr lang="en-US" altLang="ko-KR" sz="1800" dirty="0">
                <a:latin typeface="굴림" panose="020B0600000101010101" pitchFamily="50" charset="-127"/>
              </a:rPr>
              <a:t>IPS</a:t>
            </a:r>
            <a:r>
              <a:rPr lang="ko-KR" altLang="en-US" sz="1800" dirty="0">
                <a:latin typeface="굴림" panose="020B0600000101010101" pitchFamily="50" charset="-127"/>
              </a:rPr>
              <a:t>로 전달하고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수집된 신호에 따라 특정 행위를 수행하는 장치</a:t>
            </a:r>
            <a:endParaRPr lang="en-US" altLang="ko-KR" sz="1800" dirty="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0000FF"/>
                </a:solidFill>
                <a:latin typeface="굴림" panose="020B0600000101010101" pitchFamily="50" charset="-127"/>
              </a:rPr>
              <a:t>PLC: Programmable Logic Controller</a:t>
            </a:r>
          </a:p>
          <a:p>
            <a:pPr lvl="3" eaLnBrk="1" hangingPunct="1">
              <a:buClr>
                <a:srgbClr val="3333CC"/>
              </a:buClr>
              <a:buFont typeface="Wingdings" panose="05000000000000000000" pitchFamily="2" charset="2"/>
              <a:buChar char="ü"/>
            </a:pPr>
            <a:r>
              <a:rPr lang="ko-KR" altLang="en-US" sz="1800" dirty="0">
                <a:latin typeface="굴림" panose="020B0600000101010101" pitchFamily="50" charset="-127"/>
              </a:rPr>
              <a:t>안전계통의 다양한 디지털 및 아날로그 신호를 수집하여 </a:t>
            </a:r>
            <a:r>
              <a:rPr lang="en-US" altLang="ko-KR" sz="1800" dirty="0">
                <a:latin typeface="굴림" panose="020B0600000101010101" pitchFamily="50" charset="-127"/>
              </a:rPr>
              <a:t>IPS</a:t>
            </a:r>
            <a:r>
              <a:rPr lang="ko-KR" altLang="en-US" sz="1800" dirty="0">
                <a:latin typeface="굴림" panose="020B0600000101010101" pitchFamily="50" charset="-127"/>
              </a:rPr>
              <a:t>로 전달하고</a:t>
            </a:r>
            <a:r>
              <a:rPr lang="en-US" altLang="ko-KR" sz="1800" dirty="0">
                <a:latin typeface="굴림" panose="020B0600000101010101" pitchFamily="50" charset="-127"/>
              </a:rPr>
              <a:t>, </a:t>
            </a:r>
            <a:r>
              <a:rPr lang="ko-KR" altLang="en-US" sz="1800" dirty="0">
                <a:latin typeface="굴림" panose="020B0600000101010101" pitchFamily="50" charset="-127"/>
              </a:rPr>
              <a:t>수집된 신호에 따라 특정 행위를 수행하는 장치</a:t>
            </a:r>
            <a:endParaRPr lang="en-US" altLang="ko-KR" sz="1800" dirty="0">
              <a:latin typeface="굴림" panose="020B0600000101010101" pitchFamily="50" charset="-127"/>
            </a:endParaRPr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E4538F46-6936-46D2-9F43-FC04996682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4C4B87BE-BE0E-4FEC-89E3-F9454AB51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F4558-9D4C-4BEE-A9D8-0B0866BEDDC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EEFA740-FB37-45CF-9C8A-C05B42662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(1/2)</a:t>
            </a:r>
            <a:endParaRPr lang="ko-KR" altLang="en-US" sz="2600" b="0" dirty="0">
              <a:solidFill>
                <a:srgbClr val="4D4D4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0ADC1-B9A5-47B2-BABB-E18D19EC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점검 대상 시스템에 대한 취약점 및 </a:t>
            </a:r>
            <a:r>
              <a:rPr lang="ko-KR" altLang="en-US" sz="2800" b="1" dirty="0" err="1">
                <a:solidFill>
                  <a:srgbClr val="CC0066"/>
                </a:solidFill>
              </a:rPr>
              <a:t>규제지침</a:t>
            </a:r>
            <a:r>
              <a:rPr lang="ko-KR" altLang="en-US" sz="2800" b="1" dirty="0">
                <a:solidFill>
                  <a:srgbClr val="CC0066"/>
                </a:solidFill>
              </a:rPr>
              <a:t> 점검  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취약점 점검 기능</a:t>
            </a:r>
            <a:endParaRPr lang="en-US" altLang="ko-KR" sz="2000" b="1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점검 대상 시스템을 인지 후 </a:t>
            </a:r>
            <a:r>
              <a:rPr lang="ko-KR" altLang="en-US" dirty="0">
                <a:solidFill>
                  <a:srgbClr val="0000FF"/>
                </a:solidFill>
              </a:rPr>
              <a:t>관련된 취약점 제시</a:t>
            </a:r>
            <a:endParaRPr lang="en-US" altLang="ko-KR" dirty="0">
              <a:solidFill>
                <a:srgbClr val="0000FF"/>
              </a:solidFill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취약점 데이터베이스</a:t>
            </a:r>
            <a:r>
              <a:rPr lang="en-US" altLang="ko-KR" dirty="0"/>
              <a:t>(NVD, NIST)</a:t>
            </a:r>
            <a:r>
              <a:rPr lang="ko-KR" altLang="en-US" dirty="0"/>
              <a:t> 구축 및 사전 업데이트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NVD: National Vulnerability Database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네트워크</a:t>
            </a:r>
            <a:r>
              <a:rPr lang="en-US" altLang="ko-KR" dirty="0"/>
              <a:t>(TCP, UDP)</a:t>
            </a:r>
            <a:r>
              <a:rPr lang="ko-KR" altLang="en-US" dirty="0"/>
              <a:t>를 이용한 점검 및 </a:t>
            </a:r>
            <a:r>
              <a:rPr lang="ko-KR" altLang="en-US" dirty="0" err="1"/>
              <a:t>직렬통신을</a:t>
            </a:r>
            <a:r>
              <a:rPr lang="ko-KR" altLang="en-US" dirty="0"/>
              <a:t> 이용한 점검 수행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IPS, DCS – </a:t>
            </a:r>
            <a:r>
              <a:rPr lang="ko-KR" altLang="en-US" dirty="0"/>
              <a:t>네트워크</a:t>
            </a:r>
            <a:r>
              <a:rPr lang="en-US" altLang="ko-KR" dirty="0"/>
              <a:t> </a:t>
            </a:r>
            <a:r>
              <a:rPr lang="ko-KR" altLang="en-US" dirty="0"/>
              <a:t>기반 점검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en-US" altLang="ko-KR" dirty="0"/>
              <a:t>PLC – </a:t>
            </a:r>
            <a:r>
              <a:rPr lang="ko-KR" altLang="en-US" dirty="0" err="1"/>
              <a:t>직렬통신</a:t>
            </a:r>
            <a:r>
              <a:rPr lang="ko-KR" altLang="en-US" dirty="0"/>
              <a:t> 기반 점검</a:t>
            </a:r>
            <a:endParaRPr lang="en-US" altLang="ko-KR" dirty="0"/>
          </a:p>
          <a:p>
            <a:pPr marL="1171575" lvl="3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/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 err="1">
                <a:solidFill>
                  <a:srgbClr val="000000"/>
                </a:solidFill>
              </a:rPr>
              <a:t>규제지침</a:t>
            </a:r>
            <a:r>
              <a:rPr lang="ko-KR" altLang="en-US" sz="2000" b="1" dirty="0">
                <a:solidFill>
                  <a:srgbClr val="000000"/>
                </a:solidFill>
              </a:rPr>
              <a:t> 점검 기능</a:t>
            </a:r>
            <a:endParaRPr lang="en-US" altLang="ko-KR" sz="2000" b="1" dirty="0">
              <a:solidFill>
                <a:srgbClr val="000000"/>
              </a:solidFill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점검 대상 시스템이 준수해야 하는 </a:t>
            </a:r>
            <a:r>
              <a:rPr lang="ko-KR" altLang="en-US" dirty="0" err="1">
                <a:solidFill>
                  <a:srgbClr val="0000FF"/>
                </a:solidFill>
              </a:rPr>
              <a:t>규제지침의</a:t>
            </a:r>
            <a:r>
              <a:rPr lang="ko-KR" altLang="en-US" dirty="0">
                <a:solidFill>
                  <a:srgbClr val="0000FF"/>
                </a:solidFill>
              </a:rPr>
              <a:t> 준수여부를 확인</a:t>
            </a:r>
            <a:endParaRPr lang="en-US" altLang="ko-KR" dirty="0">
              <a:solidFill>
                <a:srgbClr val="0000FF"/>
              </a:solidFill>
            </a:endParaRP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 err="1">
                <a:solidFill>
                  <a:srgbClr val="0000FF"/>
                </a:solidFill>
              </a:rPr>
              <a:t>규제지침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한국원자력통제기술원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원자력시설등의 컴퓨터 및 정보시스템 보안 기술기준 </a:t>
            </a:r>
            <a:r>
              <a:rPr lang="en-US" altLang="ko-KR" dirty="0">
                <a:solidFill>
                  <a:srgbClr val="0000FF"/>
                </a:solidFill>
              </a:rPr>
              <a:t>(RS-015)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자동</a:t>
            </a:r>
            <a:r>
              <a:rPr lang="en-US" altLang="ko-KR" dirty="0"/>
              <a:t> </a:t>
            </a:r>
            <a:r>
              <a:rPr lang="ko-KR" altLang="en-US" dirty="0"/>
              <a:t>점검이 가능한 점검 항목만을 점검 수행</a:t>
            </a:r>
            <a:endParaRPr lang="en-US" altLang="ko-KR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911328E9-8AC1-4582-BF9A-C83266AF8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>
            <a:extLst>
              <a:ext uri="{FF2B5EF4-FFF2-40B4-BE49-F238E27FC236}">
                <a16:creationId xmlns:a16="http://schemas.microsoft.com/office/drawing/2014/main" id="{4C4B87BE-BE0E-4FEC-89E3-F9454AB51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EF4558-9D4C-4BEE-A9D8-0B0866BEDDC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BEEFA740-FB37-45CF-9C8A-C05B42662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  <a:r>
              <a:rPr lang="en-US" altLang="ko-KR" sz="2600" b="0" dirty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(2/2)</a:t>
            </a:r>
            <a:endParaRPr lang="ko-KR" altLang="en-US" sz="2600" b="0" dirty="0">
              <a:solidFill>
                <a:srgbClr val="4D4D4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0ADC1-B9A5-47B2-BABB-E18D19EC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점검 대상 시스템에 대한 취약점 및 </a:t>
            </a:r>
            <a:r>
              <a:rPr lang="ko-KR" altLang="en-US" sz="2800" b="1" dirty="0" err="1">
                <a:solidFill>
                  <a:srgbClr val="CC0066"/>
                </a:solidFill>
              </a:rPr>
              <a:t>규제지침</a:t>
            </a:r>
            <a:r>
              <a:rPr lang="ko-KR" altLang="en-US" sz="2800" b="1" dirty="0">
                <a:solidFill>
                  <a:srgbClr val="CC0066"/>
                </a:solidFill>
              </a:rPr>
              <a:t> 점검  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운영환경 특징기반 취약점 위험도 산출 기능</a:t>
            </a:r>
            <a:endParaRPr lang="en-US" altLang="ko-KR" sz="2000" b="1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취약점 데이터베이스</a:t>
            </a:r>
            <a:r>
              <a:rPr lang="en-US" altLang="ko-KR" dirty="0"/>
              <a:t>(NVD, NIST)</a:t>
            </a:r>
            <a:r>
              <a:rPr lang="ko-KR" altLang="en-US" dirty="0"/>
              <a:t> 구축 및 사전 업데이트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운영 시스템 관련 취약점 검색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검색된 취약점에 대한 해당 시스템 운영환경 특징 반영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운영환경 특징을 반영한 취약점 위험도 재계산</a:t>
            </a:r>
            <a:endParaRPr lang="en-US" altLang="ko-KR" dirty="0"/>
          </a:p>
          <a:p>
            <a:pPr marL="1171575" lvl="3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endParaRPr lang="en-US" altLang="ko-KR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81C0C719-85E8-4819-9654-2F808D37A7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  <p:extLst>
      <p:ext uri="{BB962C8B-B14F-4D97-AF65-F5344CB8AC3E}">
        <p14:creationId xmlns:p14="http://schemas.microsoft.com/office/powerpoint/2010/main" val="1321188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>
            <a:extLst>
              <a:ext uri="{FF2B5EF4-FFF2-40B4-BE49-F238E27FC236}">
                <a16:creationId xmlns:a16="http://schemas.microsoft.com/office/drawing/2014/main" id="{529779D8-4DA5-4411-B541-B6D2D17A9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84B38D-80C3-4B1D-89B0-EB0F02294E7D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A90566C-89A1-4978-848C-3A30F8CC3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654A56-FF53-4415-80D5-7E95787E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취약점 점검 기능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네트워크 기반 취약점 점검 기능</a:t>
            </a:r>
            <a:r>
              <a:rPr lang="en-US" altLang="ko-KR" sz="2000" b="1" dirty="0"/>
              <a:t>(IPS, DCS </a:t>
            </a:r>
            <a:r>
              <a:rPr lang="ko-KR" altLang="en-US" sz="2000" b="1" dirty="0"/>
              <a:t>대상</a:t>
            </a:r>
            <a:r>
              <a:rPr lang="en-US" altLang="ko-KR" sz="2000" b="1" dirty="0"/>
              <a:t>)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사용자가 선택하는 특정 네트워크 대역에 대한 네트워크 스캐닝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운영중인 시스템의 운영체제 및 제공 서비스 확인 및 관련 취약점 제시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운영중인 시스템에 대한 영향 최소화 기법 적용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dirty="0"/>
              <a:t>총 생성 네트워크 트래픽 조절</a:t>
            </a:r>
            <a:endParaRPr lang="en-US" altLang="ko-KR" dirty="0"/>
          </a:p>
          <a:p>
            <a:pPr marL="1457325" lvl="3" indent="-285750" eaLnBrk="1" latinLnBrk="1" hangingPunct="1">
              <a:spcBef>
                <a:spcPct val="20000"/>
              </a:spcBef>
              <a:buClr>
                <a:srgbClr val="3333CC"/>
              </a:buClr>
              <a:buFont typeface="Wingdings" panose="05000000000000000000" pitchFamily="2" charset="2"/>
              <a:buChar char="ü"/>
              <a:defRPr/>
            </a:pPr>
            <a:r>
              <a:rPr lang="ko-KR" altLang="en-US" dirty="0"/>
              <a:t>정상 </a:t>
            </a:r>
            <a:r>
              <a:rPr lang="ko-KR" altLang="en-US" dirty="0" err="1"/>
              <a:t>트래픽만을</a:t>
            </a:r>
            <a:r>
              <a:rPr lang="ko-KR" altLang="en-US" dirty="0"/>
              <a:t> 이용한 정보 수집</a:t>
            </a:r>
            <a:endParaRPr lang="en-US" altLang="ko-KR" dirty="0"/>
          </a:p>
          <a:p>
            <a:pPr marL="1171575" lvl="3" eaLnBrk="1" latinLnBrk="1" hangingPunct="1">
              <a:spcBef>
                <a:spcPct val="20000"/>
              </a:spcBef>
              <a:buClr>
                <a:srgbClr val="3333CC"/>
              </a:buClr>
              <a:defRPr/>
            </a:pPr>
            <a:r>
              <a:rPr lang="en-US" altLang="ko-KR" dirty="0"/>
              <a:t> </a:t>
            </a:r>
          </a:p>
          <a:p>
            <a:pPr marL="762000" lvl="1" indent="-285750" algn="just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 err="1">
                <a:solidFill>
                  <a:srgbClr val="000000"/>
                </a:solidFill>
              </a:rPr>
              <a:t>직렬통신</a:t>
            </a:r>
            <a:r>
              <a:rPr lang="ko-KR" altLang="en-US" sz="2000" b="1" dirty="0">
                <a:solidFill>
                  <a:srgbClr val="000000"/>
                </a:solidFill>
              </a:rPr>
              <a:t> 기반 취약점 점검 기능</a:t>
            </a:r>
            <a:r>
              <a:rPr lang="en-US" altLang="ko-KR" sz="2000" b="1" dirty="0">
                <a:solidFill>
                  <a:srgbClr val="000000"/>
                </a:solidFill>
              </a:rPr>
              <a:t>(PLC </a:t>
            </a:r>
            <a:r>
              <a:rPr lang="ko-KR" altLang="en-US" sz="2000" b="1" dirty="0">
                <a:solidFill>
                  <a:srgbClr val="000000"/>
                </a:solidFill>
              </a:rPr>
              <a:t>대상</a:t>
            </a:r>
            <a:r>
              <a:rPr lang="en-US" altLang="ko-KR" sz="2000" b="1" dirty="0">
                <a:solidFill>
                  <a:srgbClr val="000000"/>
                </a:solidFill>
              </a:rPr>
              <a:t>)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최초의 </a:t>
            </a:r>
            <a:r>
              <a:rPr lang="ko-KR" altLang="en-US" dirty="0" err="1"/>
              <a:t>직렬통신</a:t>
            </a:r>
            <a:r>
              <a:rPr lang="ko-KR" altLang="en-US" dirty="0"/>
              <a:t> 인터페이스를 이용한 점검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점검 대상 </a:t>
            </a:r>
            <a:r>
              <a:rPr lang="en-US" altLang="ko-KR" dirty="0"/>
              <a:t>PLC</a:t>
            </a:r>
            <a:r>
              <a:rPr lang="ko-KR" altLang="en-US" dirty="0"/>
              <a:t>의 버전 및 구성 정보 수집을 통한 운영 시스템 인지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관련 취약점 제시</a:t>
            </a:r>
            <a:endParaRPr lang="en-US" altLang="ko-KR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en-US" dirty="0"/>
              <a:t>지정된 장치에 대한 직렬통신 프로토콜 분석을 통해 정보 수집 인터페이스 개발</a:t>
            </a:r>
            <a:endParaRPr lang="en-US" altLang="ko-KR" dirty="0"/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8E3DA3C7-79F4-4572-849D-26B8B77E86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>
            <a:extLst>
              <a:ext uri="{FF2B5EF4-FFF2-40B4-BE49-F238E27FC236}">
                <a16:creationId xmlns:a16="http://schemas.microsoft.com/office/drawing/2014/main" id="{729A3707-5957-4686-AE88-2309A2FF8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6E43E4-106E-4EFF-B6C9-B57376719D7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>
              <a:latin typeface="굴림" panose="020B0600000101010101" pitchFamily="50" charset="-127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ADA492B4-BE50-4C9D-9126-5C1BC4066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12292" name="Rectangle 5">
            <a:extLst>
              <a:ext uri="{FF2B5EF4-FFF2-40B4-BE49-F238E27FC236}">
                <a16:creationId xmlns:a16="http://schemas.microsoft.com/office/drawing/2014/main" id="{7BFF4642-DC82-4B2E-B010-0FBDA469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033463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171575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규제지침 점검 기능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자동점검 항목 도출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00"/>
                </a:solidFill>
                <a:latin typeface="굴림" panose="020B0600000101010101" pitchFamily="50" charset="-127"/>
              </a:rPr>
              <a:t>전체 규제지침 점검 항목 중 자동 점검이 가능한 항목을 도출</a:t>
            </a:r>
            <a:endParaRPr lang="en-US" altLang="ko-KR" sz="180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FF"/>
                </a:solidFill>
                <a:latin typeface="굴림" panose="020B0600000101010101" pitchFamily="50" charset="-127"/>
              </a:rPr>
              <a:t>자동점검 가능한 항목에 대해 점검 수행</a:t>
            </a:r>
            <a:endParaRPr lang="en-US" altLang="ko-KR" sz="1800">
              <a:solidFill>
                <a:srgbClr val="0000FF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네트워크 기반 취약점 점검 기능</a:t>
            </a:r>
            <a:r>
              <a:rPr lang="en-US" altLang="ko-KR" sz="2000" b="1">
                <a:latin typeface="굴림" panose="020B0600000101010101" pitchFamily="50" charset="-127"/>
              </a:rPr>
              <a:t>(IPS, DCS </a:t>
            </a:r>
            <a:r>
              <a:rPr lang="ko-KR" altLang="en-US" sz="2000" b="1">
                <a:latin typeface="굴림" panose="020B0600000101010101" pitchFamily="50" charset="-127"/>
              </a:rPr>
              <a:t>대상</a:t>
            </a:r>
            <a:r>
              <a:rPr lang="en-US" altLang="ko-KR" sz="2000" b="1">
                <a:latin typeface="굴림" panose="020B0600000101010101" pitchFamily="50" charset="-127"/>
              </a:rPr>
              <a:t>)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rgbClr val="0000FF"/>
                </a:solidFill>
                <a:latin typeface="굴림" panose="020B0600000101010101" pitchFamily="50" charset="-127"/>
              </a:rPr>
              <a:t>Telnet, SSH, SMB </a:t>
            </a:r>
            <a:r>
              <a:rPr lang="ko-KR" altLang="en-US" sz="1800">
                <a:solidFill>
                  <a:srgbClr val="0000FF"/>
                </a:solidFill>
                <a:latin typeface="굴림" panose="020B0600000101010101" pitchFamily="50" charset="-127"/>
              </a:rPr>
              <a:t>프로토콜</a:t>
            </a:r>
            <a:r>
              <a:rPr lang="ko-KR" altLang="en-US" sz="1800">
                <a:latin typeface="굴림" panose="020B0600000101010101" pitchFamily="50" charset="-127"/>
              </a:rPr>
              <a:t>을 이용한 규제지침 점검</a:t>
            </a:r>
            <a:endParaRPr lang="en-US" altLang="ko-KR" sz="180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50" charset="-127"/>
              </a:rPr>
              <a:t>점검 대상 시스템별 점검 방안 개발</a:t>
            </a:r>
            <a:r>
              <a:rPr lang="en-US" altLang="ko-KR" sz="1800">
                <a:latin typeface="굴림" panose="020B0600000101010101" pitchFamily="50" charset="-127"/>
              </a:rPr>
              <a:t> </a:t>
            </a:r>
            <a:r>
              <a:rPr lang="en-US" altLang="ko-KR" sz="1800">
                <a:latin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800">
                <a:latin typeface="굴림" panose="020B0600000101010101" pitchFamily="50" charset="-127"/>
                <a:sym typeface="Wingdings" panose="05000000000000000000" pitchFamily="2" charset="2"/>
              </a:rPr>
              <a:t>플러그인 화</a:t>
            </a:r>
            <a:endParaRPr lang="en-US" altLang="ko-KR" sz="1800">
              <a:latin typeface="굴림" panose="020B0600000101010101" pitchFamily="50" charset="-127"/>
              <a:sym typeface="Wingdings" panose="05000000000000000000" pitchFamily="2" charset="2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50" charset="-127"/>
                <a:sym typeface="Wingdings" panose="05000000000000000000" pitchFamily="2" charset="2"/>
              </a:rPr>
              <a:t>설정 점검 형태로 진행</a:t>
            </a:r>
            <a:endParaRPr lang="en-US" altLang="ko-KR" sz="1800">
              <a:latin typeface="굴림" panose="020B0600000101010101" pitchFamily="50" charset="-127"/>
            </a:endParaRPr>
          </a:p>
          <a:p>
            <a:pPr lvl="3" eaLnBrk="1" hangingPunct="1">
              <a:buClr>
                <a:srgbClr val="3333CC"/>
              </a:buClr>
              <a:buFontTx/>
              <a:buNone/>
            </a:pPr>
            <a:r>
              <a:rPr lang="en-US" altLang="ko-KR" sz="1800">
                <a:latin typeface="굴림" panose="020B0600000101010101" pitchFamily="50" charset="-127"/>
              </a:rPr>
              <a:t> 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solidFill>
                  <a:srgbClr val="000000"/>
                </a:solidFill>
                <a:latin typeface="굴림" panose="020B0600000101010101" pitchFamily="50" charset="-127"/>
              </a:rPr>
              <a:t>직렬통신 기반 취약점 점검 기능</a:t>
            </a:r>
            <a:r>
              <a:rPr lang="en-US" altLang="ko-KR" sz="2000" b="1">
                <a:solidFill>
                  <a:srgbClr val="000000"/>
                </a:solidFill>
                <a:latin typeface="굴림" panose="020B0600000101010101" pitchFamily="50" charset="-127"/>
              </a:rPr>
              <a:t>(PLC </a:t>
            </a:r>
            <a:r>
              <a:rPr lang="ko-KR" altLang="en-US" sz="2000" b="1">
                <a:solidFill>
                  <a:srgbClr val="000000"/>
                </a:solidFill>
                <a:latin typeface="굴림" panose="020B0600000101010101" pitchFamily="50" charset="-127"/>
              </a:rPr>
              <a:t>대상</a:t>
            </a:r>
            <a:r>
              <a:rPr lang="en-US" altLang="ko-KR" sz="2000" b="1">
                <a:solidFill>
                  <a:srgbClr val="000000"/>
                </a:solidFill>
                <a:latin typeface="굴림" panose="020B0600000101010101" pitchFamily="50" charset="-127"/>
              </a:rPr>
              <a:t>)</a:t>
            </a: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50" charset="-127"/>
              </a:rPr>
              <a:t>직렬통신을 이용한 정보 수집</a:t>
            </a:r>
            <a:endParaRPr lang="en-US" altLang="ko-KR" sz="1800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latin typeface="굴림" panose="020B0600000101010101" pitchFamily="50" charset="-127"/>
              </a:rPr>
              <a:t>플러그인 형태로 점검 방안 제공</a:t>
            </a:r>
            <a:endParaRPr lang="en-US" altLang="ko-KR" sz="1800">
              <a:latin typeface="굴림" panose="020B0600000101010101" pitchFamily="50" charset="-127"/>
            </a:endParaRP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13BC4F6F-C356-4C00-AA0D-2EAF8B729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08630" y="6399312"/>
            <a:ext cx="3079689" cy="307777"/>
          </a:xfrm>
        </p:spPr>
        <p:txBody>
          <a:bodyPr/>
          <a:lstStyle/>
          <a:p>
            <a:pPr>
              <a:defRPr/>
            </a:pPr>
            <a:r>
              <a:rPr lang="ko-KR" altLang="en-US" dirty="0"/>
              <a:t>지능화융합연구소</a:t>
            </a:r>
            <a:r>
              <a:rPr lang="en-US" altLang="ko-KR" dirty="0"/>
              <a:t>/</a:t>
            </a:r>
            <a:r>
              <a:rPr lang="ko-KR" altLang="en-US" dirty="0"/>
              <a:t>정보보호연구본부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18145</TotalTime>
  <Words>2245</Words>
  <Application>Microsoft Office PowerPoint</Application>
  <PresentationFormat>화면 슬라이드 쇼(4:3)</PresentationFormat>
  <Paragraphs>410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43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Wingdings</vt:lpstr>
      <vt:lpstr>Sitka Subheading</vt:lpstr>
      <vt:lpstr>함초롬돋움</vt:lpstr>
      <vt:lpstr>Helvetica</vt:lpstr>
      <vt:lpstr>맑은 고딕</vt:lpstr>
      <vt:lpstr>돋움</vt:lpstr>
      <vt:lpstr>기본 디자인</vt:lpstr>
      <vt:lpstr>PowerPoint 프레젠테이션</vt:lpstr>
      <vt:lpstr>PowerPoint 프레젠테이션</vt:lpstr>
      <vt:lpstr>1. 기술의 개요</vt:lpstr>
      <vt:lpstr>1. 기술의 개요</vt:lpstr>
      <vt:lpstr>1. 기술의 개요</vt:lpstr>
      <vt:lpstr>1. 기술의 개요(1/2)</vt:lpstr>
      <vt:lpstr>1. 기술의 개요(2/2)</vt:lpstr>
      <vt:lpstr>1. 기술의 개요</vt:lpstr>
      <vt:lpstr>1. 기술의 개요</vt:lpstr>
      <vt:lpstr>1. 기술의 개요</vt:lpstr>
      <vt:lpstr>1. 기술의 개요</vt:lpstr>
      <vt:lpstr>1. 기술의 개요</vt:lpstr>
      <vt:lpstr>2. 기술이전 내용 및 범위</vt:lpstr>
      <vt:lpstr>2. 기술이전 내용 및 범위</vt:lpstr>
      <vt:lpstr>2. 기술이전 내용 및 범위</vt:lpstr>
      <vt:lpstr>2. 기술이전 내용 및 범위</vt:lpstr>
      <vt:lpstr>2. 기술이전 내용 및 범위</vt:lpstr>
      <vt:lpstr>3. 경쟁기술과 비교</vt:lpstr>
      <vt:lpstr>3. 경쟁기술과 비교</vt:lpstr>
      <vt:lpstr>3. 경쟁기술과 비교</vt:lpstr>
      <vt:lpstr>4. 기술의 사업성</vt:lpstr>
      <vt:lpstr>4. 기술의 사업성</vt:lpstr>
      <vt:lpstr>4. 기술의 사업성</vt:lpstr>
      <vt:lpstr>5. 국내외 시장 동향</vt:lpstr>
      <vt:lpstr>5. 국내외 시장 동향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최 양서</cp:lastModifiedBy>
  <cp:revision>1267</cp:revision>
  <cp:lastPrinted>2000-01-26T07:28:59Z</cp:lastPrinted>
  <dcterms:created xsi:type="dcterms:W3CDTF">1998-07-27T04:31:16Z</dcterms:created>
  <dcterms:modified xsi:type="dcterms:W3CDTF">2019-11-20T05:16:34Z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D:\[02. 3P관련]\2018\기술이전\원전취약점점검기술\4-기술이전설명회 발표자료(원전 계측제어 사이버보안 취약점 점검 기술).ppt</vt:lpwstr>
  </property>
</Properties>
</file>