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1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12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FFFF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FFFF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5516811" y="6502306"/>
            <a:ext cx="1050931" cy="1407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2348483" y="1702307"/>
            <a:ext cx="4572761" cy="358063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2286000" y="1639823"/>
            <a:ext cx="4572000" cy="35798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FFFF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0" y="0"/>
            <a:ext cx="9144000" cy="24475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5515102" y="0"/>
                </a:moveTo>
                <a:lnTo>
                  <a:pt x="199897" y="0"/>
                </a:lnTo>
                <a:lnTo>
                  <a:pt x="154059" y="5281"/>
                </a:lnTo>
                <a:lnTo>
                  <a:pt x="111982" y="20324"/>
                </a:lnTo>
                <a:lnTo>
                  <a:pt x="74866" y="43927"/>
                </a:lnTo>
                <a:lnTo>
                  <a:pt x="43911" y="74887"/>
                </a:lnTo>
                <a:lnTo>
                  <a:pt x="20315" y="112004"/>
                </a:lnTo>
                <a:lnTo>
                  <a:pt x="5278" y="154075"/>
                </a:lnTo>
                <a:lnTo>
                  <a:pt x="0" y="199898"/>
                </a:lnTo>
                <a:lnTo>
                  <a:pt x="0" y="3919474"/>
                </a:lnTo>
                <a:lnTo>
                  <a:pt x="5278" y="3965296"/>
                </a:lnTo>
                <a:lnTo>
                  <a:pt x="20315" y="4007367"/>
                </a:lnTo>
                <a:lnTo>
                  <a:pt x="43911" y="4044484"/>
                </a:lnTo>
                <a:lnTo>
                  <a:pt x="74866" y="4075444"/>
                </a:lnTo>
                <a:lnTo>
                  <a:pt x="111982" y="4099047"/>
                </a:lnTo>
                <a:lnTo>
                  <a:pt x="154059" y="4114090"/>
                </a:lnTo>
                <a:lnTo>
                  <a:pt x="199897" y="4119372"/>
                </a:lnTo>
                <a:lnTo>
                  <a:pt x="5515102" y="4119372"/>
                </a:lnTo>
                <a:lnTo>
                  <a:pt x="5560924" y="4114090"/>
                </a:lnTo>
                <a:lnTo>
                  <a:pt x="5602995" y="4099047"/>
                </a:lnTo>
                <a:lnTo>
                  <a:pt x="5640112" y="4075444"/>
                </a:lnTo>
                <a:lnTo>
                  <a:pt x="5671072" y="4044484"/>
                </a:lnTo>
                <a:lnTo>
                  <a:pt x="5694675" y="4007367"/>
                </a:lnTo>
                <a:lnTo>
                  <a:pt x="5709718" y="3965296"/>
                </a:lnTo>
                <a:lnTo>
                  <a:pt x="5714999" y="3919474"/>
                </a:lnTo>
                <a:lnTo>
                  <a:pt x="5714999" y="199898"/>
                </a:lnTo>
                <a:lnTo>
                  <a:pt x="5709718" y="154075"/>
                </a:lnTo>
                <a:lnTo>
                  <a:pt x="5694675" y="112004"/>
                </a:lnTo>
                <a:lnTo>
                  <a:pt x="5671072" y="74887"/>
                </a:lnTo>
                <a:lnTo>
                  <a:pt x="5640112" y="43927"/>
                </a:lnTo>
                <a:lnTo>
                  <a:pt x="5602995" y="20324"/>
                </a:lnTo>
                <a:lnTo>
                  <a:pt x="5560924" y="5281"/>
                </a:lnTo>
                <a:lnTo>
                  <a:pt x="55151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1143761" y="1524761"/>
            <a:ext cx="5715000" cy="4119879"/>
          </a:xfrm>
          <a:custGeom>
            <a:avLst/>
            <a:gdLst/>
            <a:ahLst/>
            <a:cxnLst/>
            <a:rect l="l" t="t" r="r" b="b"/>
            <a:pathLst>
              <a:path w="5715000" h="4119879">
                <a:moveTo>
                  <a:pt x="0" y="199898"/>
                </a:moveTo>
                <a:lnTo>
                  <a:pt x="5278" y="154075"/>
                </a:lnTo>
                <a:lnTo>
                  <a:pt x="20315" y="112004"/>
                </a:lnTo>
                <a:lnTo>
                  <a:pt x="43911" y="74887"/>
                </a:lnTo>
                <a:lnTo>
                  <a:pt x="74866" y="43927"/>
                </a:lnTo>
                <a:lnTo>
                  <a:pt x="111982" y="20324"/>
                </a:lnTo>
                <a:lnTo>
                  <a:pt x="154059" y="5281"/>
                </a:lnTo>
                <a:lnTo>
                  <a:pt x="199897" y="0"/>
                </a:lnTo>
                <a:lnTo>
                  <a:pt x="5515102" y="0"/>
                </a:lnTo>
                <a:lnTo>
                  <a:pt x="5560924" y="5281"/>
                </a:lnTo>
                <a:lnTo>
                  <a:pt x="5602995" y="20324"/>
                </a:lnTo>
                <a:lnTo>
                  <a:pt x="5640112" y="43927"/>
                </a:lnTo>
                <a:lnTo>
                  <a:pt x="5671072" y="74887"/>
                </a:lnTo>
                <a:lnTo>
                  <a:pt x="5694675" y="112004"/>
                </a:lnTo>
                <a:lnTo>
                  <a:pt x="5709718" y="154075"/>
                </a:lnTo>
                <a:lnTo>
                  <a:pt x="5714999" y="199898"/>
                </a:lnTo>
                <a:lnTo>
                  <a:pt x="5714999" y="3919474"/>
                </a:lnTo>
                <a:lnTo>
                  <a:pt x="5709718" y="3965296"/>
                </a:lnTo>
                <a:lnTo>
                  <a:pt x="5694675" y="4007367"/>
                </a:lnTo>
                <a:lnTo>
                  <a:pt x="5671072" y="4044484"/>
                </a:lnTo>
                <a:lnTo>
                  <a:pt x="5640112" y="4075444"/>
                </a:lnTo>
                <a:lnTo>
                  <a:pt x="5602995" y="4099047"/>
                </a:lnTo>
                <a:lnTo>
                  <a:pt x="5560924" y="4114090"/>
                </a:lnTo>
                <a:lnTo>
                  <a:pt x="5515102" y="4119372"/>
                </a:lnTo>
                <a:lnTo>
                  <a:pt x="199897" y="4119372"/>
                </a:lnTo>
                <a:lnTo>
                  <a:pt x="154059" y="4114090"/>
                </a:lnTo>
                <a:lnTo>
                  <a:pt x="111982" y="4099047"/>
                </a:lnTo>
                <a:lnTo>
                  <a:pt x="74866" y="4075444"/>
                </a:lnTo>
                <a:lnTo>
                  <a:pt x="43911" y="4044484"/>
                </a:lnTo>
                <a:lnTo>
                  <a:pt x="20315" y="4007367"/>
                </a:lnTo>
                <a:lnTo>
                  <a:pt x="5278" y="3965296"/>
                </a:lnTo>
                <a:lnTo>
                  <a:pt x="0" y="3919474"/>
                </a:lnTo>
                <a:lnTo>
                  <a:pt x="0" y="199898"/>
                </a:lnTo>
                <a:close/>
              </a:path>
            </a:pathLst>
          </a:custGeom>
          <a:ln w="28956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DE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2424" y="3054222"/>
            <a:ext cx="2359151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FFFF"/>
                </a:solidFill>
                <a:latin typeface="Gulim"/>
                <a:cs typeface="Guli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6087" y="2127250"/>
            <a:ext cx="8252459" cy="3954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5844" y="6418190"/>
            <a:ext cx="78613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487161" y="6477345"/>
            <a:ext cx="26809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519032" y="6464598"/>
            <a:ext cx="255904" cy="20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Gulim"/>
                <a:cs typeface="Gulim"/>
              </a:defRPr>
            </a:lvl1pPr>
          </a:lstStyle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13.jp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37.jpg"/><Relationship Id="rId10" Type="http://schemas.openxmlformats.org/officeDocument/2006/relationships/image" Target="../media/image38.jpg"/><Relationship Id="rId11" Type="http://schemas.openxmlformats.org/officeDocument/2006/relationships/image" Target="../media/image3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40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41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1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0" y="1066800"/>
                </a:moveTo>
                <a:lnTo>
                  <a:pt x="9144000" y="1066800"/>
                </a:lnTo>
                <a:lnTo>
                  <a:pt x="91440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55496" y="963422"/>
            <a:ext cx="1258570" cy="375285"/>
          </a:xfrm>
          <a:custGeom>
            <a:avLst/>
            <a:gdLst/>
            <a:ahLst/>
            <a:cxnLst/>
            <a:rect l="l" t="t" r="r" b="b"/>
            <a:pathLst>
              <a:path w="1258570" h="375284">
                <a:moveTo>
                  <a:pt x="231902" y="0"/>
                </a:moveTo>
                <a:lnTo>
                  <a:pt x="208406" y="0"/>
                </a:lnTo>
                <a:lnTo>
                  <a:pt x="202691" y="5206"/>
                </a:lnTo>
                <a:lnTo>
                  <a:pt x="202691" y="284849"/>
                </a:lnTo>
                <a:lnTo>
                  <a:pt x="202946" y="285114"/>
                </a:lnTo>
                <a:lnTo>
                  <a:pt x="204342" y="289432"/>
                </a:lnTo>
                <a:lnTo>
                  <a:pt x="205612" y="293242"/>
                </a:lnTo>
                <a:lnTo>
                  <a:pt x="205359" y="297052"/>
                </a:lnTo>
                <a:lnTo>
                  <a:pt x="203708" y="300989"/>
                </a:lnTo>
                <a:lnTo>
                  <a:pt x="202691" y="303225"/>
                </a:lnTo>
                <a:lnTo>
                  <a:pt x="202742" y="362965"/>
                </a:lnTo>
                <a:lnTo>
                  <a:pt x="204470" y="367283"/>
                </a:lnTo>
                <a:lnTo>
                  <a:pt x="208153" y="370839"/>
                </a:lnTo>
                <a:lnTo>
                  <a:pt x="211201" y="373633"/>
                </a:lnTo>
                <a:lnTo>
                  <a:pt x="215137" y="375030"/>
                </a:lnTo>
                <a:lnTo>
                  <a:pt x="224790" y="375030"/>
                </a:lnTo>
                <a:lnTo>
                  <a:pt x="237997" y="204469"/>
                </a:lnTo>
                <a:lnTo>
                  <a:pt x="324992" y="204469"/>
                </a:lnTo>
                <a:lnTo>
                  <a:pt x="324992" y="174116"/>
                </a:lnTo>
                <a:lnTo>
                  <a:pt x="237997" y="174116"/>
                </a:lnTo>
                <a:lnTo>
                  <a:pt x="237997" y="5206"/>
                </a:lnTo>
                <a:lnTo>
                  <a:pt x="231902" y="0"/>
                </a:lnTo>
                <a:close/>
              </a:path>
              <a:path w="1258570" h="375284">
                <a:moveTo>
                  <a:pt x="324992" y="204469"/>
                </a:moveTo>
                <a:lnTo>
                  <a:pt x="290195" y="204469"/>
                </a:lnTo>
                <a:lnTo>
                  <a:pt x="290195" y="363474"/>
                </a:lnTo>
                <a:lnTo>
                  <a:pt x="291972" y="367664"/>
                </a:lnTo>
                <a:lnTo>
                  <a:pt x="295655" y="370839"/>
                </a:lnTo>
                <a:lnTo>
                  <a:pt x="298703" y="373633"/>
                </a:lnTo>
                <a:lnTo>
                  <a:pt x="302641" y="375030"/>
                </a:lnTo>
                <a:lnTo>
                  <a:pt x="312039" y="375030"/>
                </a:lnTo>
                <a:lnTo>
                  <a:pt x="315976" y="373379"/>
                </a:lnTo>
                <a:lnTo>
                  <a:pt x="319278" y="370204"/>
                </a:lnTo>
                <a:lnTo>
                  <a:pt x="323087" y="367156"/>
                </a:lnTo>
                <a:lnTo>
                  <a:pt x="324992" y="362965"/>
                </a:lnTo>
                <a:lnTo>
                  <a:pt x="324992" y="204469"/>
                </a:lnTo>
                <a:close/>
              </a:path>
              <a:path w="1258570" h="375284">
                <a:moveTo>
                  <a:pt x="158749" y="13335"/>
                </a:moveTo>
                <a:lnTo>
                  <a:pt x="46862" y="13335"/>
                </a:lnTo>
                <a:lnTo>
                  <a:pt x="36460" y="14142"/>
                </a:lnTo>
                <a:lnTo>
                  <a:pt x="3032" y="41005"/>
                </a:lnTo>
                <a:lnTo>
                  <a:pt x="0" y="60325"/>
                </a:lnTo>
                <a:lnTo>
                  <a:pt x="18" y="291687"/>
                </a:lnTo>
                <a:lnTo>
                  <a:pt x="21586" y="330307"/>
                </a:lnTo>
                <a:lnTo>
                  <a:pt x="54482" y="337057"/>
                </a:lnTo>
                <a:lnTo>
                  <a:pt x="72892" y="336726"/>
                </a:lnTo>
                <a:lnTo>
                  <a:pt x="123952" y="331850"/>
                </a:lnTo>
                <a:lnTo>
                  <a:pt x="177726" y="317795"/>
                </a:lnTo>
                <a:lnTo>
                  <a:pt x="201167" y="305815"/>
                </a:lnTo>
                <a:lnTo>
                  <a:pt x="45719" y="305815"/>
                </a:lnTo>
                <a:lnTo>
                  <a:pt x="40512" y="304673"/>
                </a:lnTo>
                <a:lnTo>
                  <a:pt x="38734" y="302640"/>
                </a:lnTo>
                <a:lnTo>
                  <a:pt x="36448" y="299719"/>
                </a:lnTo>
                <a:lnTo>
                  <a:pt x="35306" y="294258"/>
                </a:lnTo>
                <a:lnTo>
                  <a:pt x="35306" y="53593"/>
                </a:lnTo>
                <a:lnTo>
                  <a:pt x="36321" y="49783"/>
                </a:lnTo>
                <a:lnTo>
                  <a:pt x="38353" y="47498"/>
                </a:lnTo>
                <a:lnTo>
                  <a:pt x="39878" y="45592"/>
                </a:lnTo>
                <a:lnTo>
                  <a:pt x="42925" y="44576"/>
                </a:lnTo>
                <a:lnTo>
                  <a:pt x="158241" y="44576"/>
                </a:lnTo>
                <a:lnTo>
                  <a:pt x="164337" y="38735"/>
                </a:lnTo>
                <a:lnTo>
                  <a:pt x="164718" y="26924"/>
                </a:lnTo>
                <a:lnTo>
                  <a:pt x="164718" y="17906"/>
                </a:lnTo>
                <a:lnTo>
                  <a:pt x="158749" y="13335"/>
                </a:lnTo>
                <a:close/>
              </a:path>
              <a:path w="1258570" h="375284">
                <a:moveTo>
                  <a:pt x="191008" y="278764"/>
                </a:moveTo>
                <a:lnTo>
                  <a:pt x="186309" y="279273"/>
                </a:lnTo>
                <a:lnTo>
                  <a:pt x="181102" y="281558"/>
                </a:lnTo>
                <a:lnTo>
                  <a:pt x="167294" y="286944"/>
                </a:lnTo>
                <a:lnTo>
                  <a:pt x="121539" y="299338"/>
                </a:lnTo>
                <a:lnTo>
                  <a:pt x="71389" y="305411"/>
                </a:lnTo>
                <a:lnTo>
                  <a:pt x="54482" y="305815"/>
                </a:lnTo>
                <a:lnTo>
                  <a:pt x="201167" y="305815"/>
                </a:lnTo>
                <a:lnTo>
                  <a:pt x="201803" y="305180"/>
                </a:lnTo>
                <a:lnTo>
                  <a:pt x="202691" y="303225"/>
                </a:lnTo>
                <a:lnTo>
                  <a:pt x="202691" y="284849"/>
                </a:lnTo>
                <a:lnTo>
                  <a:pt x="200024" y="282066"/>
                </a:lnTo>
                <a:lnTo>
                  <a:pt x="195326" y="280162"/>
                </a:lnTo>
                <a:lnTo>
                  <a:pt x="191008" y="278764"/>
                </a:lnTo>
                <a:close/>
              </a:path>
              <a:path w="1258570" h="375284">
                <a:moveTo>
                  <a:pt x="202691" y="284849"/>
                </a:moveTo>
                <a:lnTo>
                  <a:pt x="202691" y="303225"/>
                </a:lnTo>
                <a:lnTo>
                  <a:pt x="203708" y="300989"/>
                </a:lnTo>
                <a:lnTo>
                  <a:pt x="205359" y="297052"/>
                </a:lnTo>
                <a:lnTo>
                  <a:pt x="205612" y="293242"/>
                </a:lnTo>
                <a:lnTo>
                  <a:pt x="204342" y="289432"/>
                </a:lnTo>
                <a:lnTo>
                  <a:pt x="202946" y="285114"/>
                </a:lnTo>
                <a:lnTo>
                  <a:pt x="202691" y="284849"/>
                </a:lnTo>
                <a:close/>
              </a:path>
              <a:path w="1258570" h="375284">
                <a:moveTo>
                  <a:pt x="319151" y="0"/>
                </a:moveTo>
                <a:lnTo>
                  <a:pt x="295909" y="0"/>
                </a:lnTo>
                <a:lnTo>
                  <a:pt x="290195" y="5206"/>
                </a:lnTo>
                <a:lnTo>
                  <a:pt x="290195" y="174116"/>
                </a:lnTo>
                <a:lnTo>
                  <a:pt x="324992" y="174116"/>
                </a:lnTo>
                <a:lnTo>
                  <a:pt x="324992" y="5206"/>
                </a:lnTo>
                <a:lnTo>
                  <a:pt x="319151" y="0"/>
                </a:lnTo>
                <a:close/>
              </a:path>
              <a:path w="1258570" h="375284">
                <a:moveTo>
                  <a:pt x="560451" y="214249"/>
                </a:moveTo>
                <a:lnTo>
                  <a:pt x="524764" y="214249"/>
                </a:lnTo>
                <a:lnTo>
                  <a:pt x="524728" y="279907"/>
                </a:lnTo>
                <a:lnTo>
                  <a:pt x="524313" y="290260"/>
                </a:lnTo>
                <a:lnTo>
                  <a:pt x="509523" y="331914"/>
                </a:lnTo>
                <a:lnTo>
                  <a:pt x="492886" y="348995"/>
                </a:lnTo>
                <a:lnTo>
                  <a:pt x="490601" y="353440"/>
                </a:lnTo>
                <a:lnTo>
                  <a:pt x="490601" y="362838"/>
                </a:lnTo>
                <a:lnTo>
                  <a:pt x="492378" y="366775"/>
                </a:lnTo>
                <a:lnTo>
                  <a:pt x="498983" y="373379"/>
                </a:lnTo>
                <a:lnTo>
                  <a:pt x="502920" y="375030"/>
                </a:lnTo>
                <a:lnTo>
                  <a:pt x="507491" y="375030"/>
                </a:lnTo>
                <a:lnTo>
                  <a:pt x="512572" y="375285"/>
                </a:lnTo>
                <a:lnTo>
                  <a:pt x="544214" y="343316"/>
                </a:lnTo>
                <a:lnTo>
                  <a:pt x="557799" y="306863"/>
                </a:lnTo>
                <a:lnTo>
                  <a:pt x="560451" y="279907"/>
                </a:lnTo>
                <a:lnTo>
                  <a:pt x="560451" y="214249"/>
                </a:lnTo>
                <a:close/>
              </a:path>
              <a:path w="1258570" h="375284">
                <a:moveTo>
                  <a:pt x="725678" y="214249"/>
                </a:moveTo>
                <a:lnTo>
                  <a:pt x="690372" y="214249"/>
                </a:lnTo>
                <a:lnTo>
                  <a:pt x="690372" y="362838"/>
                </a:lnTo>
                <a:lnTo>
                  <a:pt x="692149" y="367283"/>
                </a:lnTo>
                <a:lnTo>
                  <a:pt x="695833" y="370839"/>
                </a:lnTo>
                <a:lnTo>
                  <a:pt x="699008" y="373633"/>
                </a:lnTo>
                <a:lnTo>
                  <a:pt x="702945" y="375030"/>
                </a:lnTo>
                <a:lnTo>
                  <a:pt x="712470" y="375030"/>
                </a:lnTo>
                <a:lnTo>
                  <a:pt x="725678" y="214249"/>
                </a:lnTo>
                <a:close/>
              </a:path>
              <a:path w="1258570" h="375284">
                <a:moveTo>
                  <a:pt x="720515" y="183006"/>
                </a:moveTo>
                <a:lnTo>
                  <a:pt x="437768" y="183006"/>
                </a:lnTo>
                <a:lnTo>
                  <a:pt x="431799" y="187960"/>
                </a:lnTo>
                <a:lnTo>
                  <a:pt x="431418" y="197992"/>
                </a:lnTo>
                <a:lnTo>
                  <a:pt x="430910" y="208787"/>
                </a:lnTo>
                <a:lnTo>
                  <a:pt x="435991" y="214249"/>
                </a:lnTo>
                <a:lnTo>
                  <a:pt x="794511" y="214249"/>
                </a:lnTo>
                <a:lnTo>
                  <a:pt x="798829" y="212725"/>
                </a:lnTo>
                <a:lnTo>
                  <a:pt x="805306" y="206248"/>
                </a:lnTo>
                <a:lnTo>
                  <a:pt x="806730" y="203073"/>
                </a:lnTo>
                <a:lnTo>
                  <a:pt x="710946" y="203073"/>
                </a:lnTo>
                <a:lnTo>
                  <a:pt x="717167" y="190626"/>
                </a:lnTo>
                <a:lnTo>
                  <a:pt x="720515" y="183006"/>
                </a:lnTo>
                <a:close/>
              </a:path>
              <a:path w="1258570" h="375284">
                <a:moveTo>
                  <a:pt x="718692" y="11556"/>
                </a:moveTo>
                <a:lnTo>
                  <a:pt x="466724" y="11556"/>
                </a:lnTo>
                <a:lnTo>
                  <a:pt x="461391" y="16763"/>
                </a:lnTo>
                <a:lnTo>
                  <a:pt x="461391" y="37591"/>
                </a:lnTo>
                <a:lnTo>
                  <a:pt x="466724" y="42799"/>
                </a:lnTo>
                <a:lnTo>
                  <a:pt x="724154" y="42799"/>
                </a:lnTo>
                <a:lnTo>
                  <a:pt x="727964" y="43941"/>
                </a:lnTo>
                <a:lnTo>
                  <a:pt x="730540" y="46259"/>
                </a:lnTo>
                <a:lnTo>
                  <a:pt x="734186" y="49402"/>
                </a:lnTo>
                <a:lnTo>
                  <a:pt x="735965" y="53339"/>
                </a:lnTo>
                <a:lnTo>
                  <a:pt x="735965" y="102235"/>
                </a:lnTo>
                <a:lnTo>
                  <a:pt x="735585" y="117546"/>
                </a:lnTo>
                <a:lnTo>
                  <a:pt x="729996" y="156337"/>
                </a:lnTo>
                <a:lnTo>
                  <a:pt x="710946" y="203073"/>
                </a:lnTo>
                <a:lnTo>
                  <a:pt x="745235" y="203073"/>
                </a:lnTo>
                <a:lnTo>
                  <a:pt x="764159" y="162687"/>
                </a:lnTo>
                <a:lnTo>
                  <a:pt x="771177" y="116556"/>
                </a:lnTo>
                <a:lnTo>
                  <a:pt x="771652" y="56261"/>
                </a:lnTo>
                <a:lnTo>
                  <a:pt x="770711" y="46227"/>
                </a:lnTo>
                <a:lnTo>
                  <a:pt x="740203" y="14430"/>
                </a:lnTo>
                <a:lnTo>
                  <a:pt x="730073" y="12273"/>
                </a:lnTo>
                <a:lnTo>
                  <a:pt x="718692" y="11556"/>
                </a:lnTo>
                <a:close/>
              </a:path>
              <a:path w="1258570" h="375284">
                <a:moveTo>
                  <a:pt x="794258" y="183006"/>
                </a:moveTo>
                <a:lnTo>
                  <a:pt x="756679" y="183006"/>
                </a:lnTo>
                <a:lnTo>
                  <a:pt x="756173" y="184213"/>
                </a:lnTo>
                <a:lnTo>
                  <a:pt x="751068" y="193976"/>
                </a:lnTo>
                <a:lnTo>
                  <a:pt x="745235" y="203073"/>
                </a:lnTo>
                <a:lnTo>
                  <a:pt x="806730" y="203073"/>
                </a:lnTo>
                <a:lnTo>
                  <a:pt x="806958" y="202564"/>
                </a:lnTo>
                <a:lnTo>
                  <a:pt x="806958" y="194437"/>
                </a:lnTo>
                <a:lnTo>
                  <a:pt x="805306" y="190626"/>
                </a:lnTo>
                <a:lnTo>
                  <a:pt x="801878" y="187325"/>
                </a:lnTo>
                <a:lnTo>
                  <a:pt x="798576" y="184403"/>
                </a:lnTo>
                <a:lnTo>
                  <a:pt x="794258" y="183006"/>
                </a:lnTo>
                <a:close/>
              </a:path>
              <a:path w="1258570" h="375284">
                <a:moveTo>
                  <a:pt x="1176273" y="11556"/>
                </a:moveTo>
                <a:lnTo>
                  <a:pt x="961643" y="11556"/>
                </a:lnTo>
                <a:lnTo>
                  <a:pt x="951497" y="12243"/>
                </a:lnTo>
                <a:lnTo>
                  <a:pt x="920480" y="35178"/>
                </a:lnTo>
                <a:lnTo>
                  <a:pt x="917829" y="51435"/>
                </a:lnTo>
                <a:lnTo>
                  <a:pt x="917829" y="168148"/>
                </a:lnTo>
                <a:lnTo>
                  <a:pt x="936146" y="201838"/>
                </a:lnTo>
                <a:lnTo>
                  <a:pt x="962024" y="207517"/>
                </a:lnTo>
                <a:lnTo>
                  <a:pt x="1178052" y="207517"/>
                </a:lnTo>
                <a:lnTo>
                  <a:pt x="1215951" y="192595"/>
                </a:lnTo>
                <a:lnTo>
                  <a:pt x="1222181" y="176783"/>
                </a:lnTo>
                <a:lnTo>
                  <a:pt x="961897" y="176783"/>
                </a:lnTo>
                <a:lnTo>
                  <a:pt x="957579" y="175894"/>
                </a:lnTo>
                <a:lnTo>
                  <a:pt x="955547" y="174243"/>
                </a:lnTo>
                <a:lnTo>
                  <a:pt x="954151" y="173227"/>
                </a:lnTo>
                <a:lnTo>
                  <a:pt x="953516" y="170433"/>
                </a:lnTo>
                <a:lnTo>
                  <a:pt x="953590" y="49529"/>
                </a:lnTo>
                <a:lnTo>
                  <a:pt x="961135" y="43306"/>
                </a:lnTo>
                <a:lnTo>
                  <a:pt x="1222047" y="43306"/>
                </a:lnTo>
                <a:lnTo>
                  <a:pt x="1221993" y="42693"/>
                </a:lnTo>
                <a:lnTo>
                  <a:pt x="1195895" y="14239"/>
                </a:lnTo>
                <a:lnTo>
                  <a:pt x="1186703" y="12225"/>
                </a:lnTo>
                <a:lnTo>
                  <a:pt x="1176273" y="11556"/>
                </a:lnTo>
                <a:close/>
              </a:path>
              <a:path w="1258570" h="375284">
                <a:moveTo>
                  <a:pt x="1222047" y="43306"/>
                </a:moveTo>
                <a:lnTo>
                  <a:pt x="1177798" y="43306"/>
                </a:lnTo>
                <a:lnTo>
                  <a:pt x="1182116" y="44195"/>
                </a:lnTo>
                <a:lnTo>
                  <a:pt x="1184783" y="45974"/>
                </a:lnTo>
                <a:lnTo>
                  <a:pt x="1186306" y="47116"/>
                </a:lnTo>
                <a:lnTo>
                  <a:pt x="1187068" y="49529"/>
                </a:lnTo>
                <a:lnTo>
                  <a:pt x="1187068" y="171195"/>
                </a:lnTo>
                <a:lnTo>
                  <a:pt x="1185926" y="173354"/>
                </a:lnTo>
                <a:lnTo>
                  <a:pt x="1183767" y="174751"/>
                </a:lnTo>
                <a:lnTo>
                  <a:pt x="1182116" y="176149"/>
                </a:lnTo>
                <a:lnTo>
                  <a:pt x="1178433" y="176783"/>
                </a:lnTo>
                <a:lnTo>
                  <a:pt x="1222181" y="176783"/>
                </a:lnTo>
                <a:lnTo>
                  <a:pt x="1222677" y="171195"/>
                </a:lnTo>
                <a:lnTo>
                  <a:pt x="1222755" y="51435"/>
                </a:lnTo>
                <a:lnTo>
                  <a:pt x="1222047" y="43306"/>
                </a:lnTo>
                <a:close/>
              </a:path>
              <a:path w="1258570" h="375284">
                <a:moveTo>
                  <a:pt x="1245361" y="313436"/>
                </a:moveTo>
                <a:lnTo>
                  <a:pt x="894968" y="313436"/>
                </a:lnTo>
                <a:lnTo>
                  <a:pt x="890651" y="314832"/>
                </a:lnTo>
                <a:lnTo>
                  <a:pt x="882268" y="332486"/>
                </a:lnTo>
                <a:lnTo>
                  <a:pt x="883285" y="336168"/>
                </a:lnTo>
                <a:lnTo>
                  <a:pt x="885571" y="339343"/>
                </a:lnTo>
                <a:lnTo>
                  <a:pt x="888237" y="342900"/>
                </a:lnTo>
                <a:lnTo>
                  <a:pt x="891921" y="344677"/>
                </a:lnTo>
                <a:lnTo>
                  <a:pt x="1245742" y="344677"/>
                </a:lnTo>
                <a:lnTo>
                  <a:pt x="1249934" y="343026"/>
                </a:lnTo>
                <a:lnTo>
                  <a:pt x="1256411" y="336550"/>
                </a:lnTo>
                <a:lnTo>
                  <a:pt x="1258061" y="332866"/>
                </a:lnTo>
                <a:lnTo>
                  <a:pt x="1257948" y="324485"/>
                </a:lnTo>
                <a:lnTo>
                  <a:pt x="1256411" y="321055"/>
                </a:lnTo>
                <a:lnTo>
                  <a:pt x="1252981" y="317753"/>
                </a:lnTo>
                <a:lnTo>
                  <a:pt x="1249680" y="314832"/>
                </a:lnTo>
                <a:lnTo>
                  <a:pt x="1245361" y="313436"/>
                </a:lnTo>
                <a:close/>
              </a:path>
              <a:path w="1258570" h="375284">
                <a:moveTo>
                  <a:pt x="1065530" y="211327"/>
                </a:moveTo>
                <a:lnTo>
                  <a:pt x="1061720" y="212598"/>
                </a:lnTo>
                <a:lnTo>
                  <a:pt x="1058291" y="215518"/>
                </a:lnTo>
                <a:lnTo>
                  <a:pt x="1054861" y="218186"/>
                </a:lnTo>
                <a:lnTo>
                  <a:pt x="1053084" y="222123"/>
                </a:lnTo>
                <a:lnTo>
                  <a:pt x="1053084" y="313436"/>
                </a:lnTo>
                <a:lnTo>
                  <a:pt x="1087881" y="313436"/>
                </a:lnTo>
                <a:lnTo>
                  <a:pt x="1087881" y="223774"/>
                </a:lnTo>
                <a:lnTo>
                  <a:pt x="1085977" y="219582"/>
                </a:lnTo>
                <a:lnTo>
                  <a:pt x="1082167" y="216535"/>
                </a:lnTo>
                <a:lnTo>
                  <a:pt x="1078865" y="213232"/>
                </a:lnTo>
                <a:lnTo>
                  <a:pt x="1074801" y="211581"/>
                </a:lnTo>
                <a:lnTo>
                  <a:pt x="1069848" y="211581"/>
                </a:lnTo>
                <a:lnTo>
                  <a:pt x="1065530" y="21132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52064" y="963422"/>
            <a:ext cx="1219200" cy="375920"/>
          </a:xfrm>
          <a:custGeom>
            <a:avLst/>
            <a:gdLst/>
            <a:ahLst/>
            <a:cxnLst/>
            <a:rect l="l" t="t" r="r" b="b"/>
            <a:pathLst>
              <a:path w="1219200" h="375919">
                <a:moveTo>
                  <a:pt x="197738" y="10287"/>
                </a:moveTo>
                <a:lnTo>
                  <a:pt x="46990" y="10287"/>
                </a:lnTo>
                <a:lnTo>
                  <a:pt x="36730" y="11074"/>
                </a:lnTo>
                <a:lnTo>
                  <a:pt x="3047" y="36972"/>
                </a:lnTo>
                <a:lnTo>
                  <a:pt x="0" y="54482"/>
                </a:lnTo>
                <a:lnTo>
                  <a:pt x="0" y="149098"/>
                </a:lnTo>
                <a:lnTo>
                  <a:pt x="14731" y="184912"/>
                </a:lnTo>
                <a:lnTo>
                  <a:pt x="53086" y="196850"/>
                </a:lnTo>
                <a:lnTo>
                  <a:pt x="80234" y="196518"/>
                </a:lnTo>
                <a:lnTo>
                  <a:pt x="128863" y="193903"/>
                </a:lnTo>
                <a:lnTo>
                  <a:pt x="175492" y="187785"/>
                </a:lnTo>
                <a:lnTo>
                  <a:pt x="221073" y="176926"/>
                </a:lnTo>
                <a:lnTo>
                  <a:pt x="247575" y="166497"/>
                </a:lnTo>
                <a:lnTo>
                  <a:pt x="47625" y="166497"/>
                </a:lnTo>
                <a:lnTo>
                  <a:pt x="42783" y="165084"/>
                </a:lnTo>
                <a:lnTo>
                  <a:pt x="39878" y="162178"/>
                </a:lnTo>
                <a:lnTo>
                  <a:pt x="36830" y="159003"/>
                </a:lnTo>
                <a:lnTo>
                  <a:pt x="35306" y="153797"/>
                </a:lnTo>
                <a:lnTo>
                  <a:pt x="35306" y="52577"/>
                </a:lnTo>
                <a:lnTo>
                  <a:pt x="36322" y="47625"/>
                </a:lnTo>
                <a:lnTo>
                  <a:pt x="40640" y="42799"/>
                </a:lnTo>
                <a:lnTo>
                  <a:pt x="45466" y="41528"/>
                </a:lnTo>
                <a:lnTo>
                  <a:pt x="197104" y="41528"/>
                </a:lnTo>
                <a:lnTo>
                  <a:pt x="203073" y="35560"/>
                </a:lnTo>
                <a:lnTo>
                  <a:pt x="203581" y="23875"/>
                </a:lnTo>
                <a:lnTo>
                  <a:pt x="203581" y="14731"/>
                </a:lnTo>
                <a:lnTo>
                  <a:pt x="197738" y="10287"/>
                </a:lnTo>
                <a:close/>
              </a:path>
              <a:path w="1219200" h="375919">
                <a:moveTo>
                  <a:pt x="237998" y="137540"/>
                </a:moveTo>
                <a:lnTo>
                  <a:pt x="233172" y="137540"/>
                </a:lnTo>
                <a:lnTo>
                  <a:pt x="228219" y="139573"/>
                </a:lnTo>
                <a:lnTo>
                  <a:pt x="209690" y="146460"/>
                </a:lnTo>
                <a:lnTo>
                  <a:pt x="169443" y="157093"/>
                </a:lnTo>
                <a:lnTo>
                  <a:pt x="127293" y="163335"/>
                </a:lnTo>
                <a:lnTo>
                  <a:pt x="80621" y="166141"/>
                </a:lnTo>
                <a:lnTo>
                  <a:pt x="54356" y="166497"/>
                </a:lnTo>
                <a:lnTo>
                  <a:pt x="247575" y="166497"/>
                </a:lnTo>
                <a:lnTo>
                  <a:pt x="249427" y="164718"/>
                </a:lnTo>
                <a:lnTo>
                  <a:pt x="251206" y="160654"/>
                </a:lnTo>
                <a:lnTo>
                  <a:pt x="252730" y="156463"/>
                </a:lnTo>
                <a:lnTo>
                  <a:pt x="252857" y="152145"/>
                </a:lnTo>
                <a:lnTo>
                  <a:pt x="251460" y="147827"/>
                </a:lnTo>
                <a:lnTo>
                  <a:pt x="249427" y="143763"/>
                </a:lnTo>
                <a:lnTo>
                  <a:pt x="246507" y="140969"/>
                </a:lnTo>
                <a:lnTo>
                  <a:pt x="237998" y="137540"/>
                </a:lnTo>
                <a:close/>
              </a:path>
              <a:path w="1219200" h="375919">
                <a:moveTo>
                  <a:pt x="300482" y="0"/>
                </a:moveTo>
                <a:lnTo>
                  <a:pt x="290830" y="0"/>
                </a:lnTo>
                <a:lnTo>
                  <a:pt x="286765" y="1397"/>
                </a:lnTo>
                <a:lnTo>
                  <a:pt x="283590" y="4190"/>
                </a:lnTo>
                <a:lnTo>
                  <a:pt x="279908" y="7365"/>
                </a:lnTo>
                <a:lnTo>
                  <a:pt x="278130" y="11556"/>
                </a:lnTo>
                <a:lnTo>
                  <a:pt x="278130" y="195833"/>
                </a:lnTo>
                <a:lnTo>
                  <a:pt x="279908" y="200278"/>
                </a:lnTo>
                <a:lnTo>
                  <a:pt x="286512" y="206882"/>
                </a:lnTo>
                <a:lnTo>
                  <a:pt x="290702" y="208406"/>
                </a:lnTo>
                <a:lnTo>
                  <a:pt x="300736" y="208406"/>
                </a:lnTo>
                <a:lnTo>
                  <a:pt x="305053" y="206628"/>
                </a:lnTo>
                <a:lnTo>
                  <a:pt x="308737" y="203073"/>
                </a:lnTo>
                <a:lnTo>
                  <a:pt x="312165" y="199898"/>
                </a:lnTo>
                <a:lnTo>
                  <a:pt x="313766" y="195833"/>
                </a:lnTo>
                <a:lnTo>
                  <a:pt x="313816" y="11049"/>
                </a:lnTo>
                <a:lnTo>
                  <a:pt x="311785" y="6985"/>
                </a:lnTo>
                <a:lnTo>
                  <a:pt x="307594" y="4063"/>
                </a:lnTo>
                <a:lnTo>
                  <a:pt x="304419" y="1269"/>
                </a:lnTo>
                <a:lnTo>
                  <a:pt x="300482" y="0"/>
                </a:lnTo>
                <a:close/>
              </a:path>
              <a:path w="1219200" h="375919">
                <a:moveTo>
                  <a:pt x="47498" y="220472"/>
                </a:moveTo>
                <a:lnTo>
                  <a:pt x="37973" y="220472"/>
                </a:lnTo>
                <a:lnTo>
                  <a:pt x="34036" y="221868"/>
                </a:lnTo>
                <a:lnTo>
                  <a:pt x="30861" y="224789"/>
                </a:lnTo>
                <a:lnTo>
                  <a:pt x="27178" y="227964"/>
                </a:lnTo>
                <a:lnTo>
                  <a:pt x="25400" y="232282"/>
                </a:lnTo>
                <a:lnTo>
                  <a:pt x="25470" y="328802"/>
                </a:lnTo>
                <a:lnTo>
                  <a:pt x="25995" y="335462"/>
                </a:lnTo>
                <a:lnTo>
                  <a:pt x="54141" y="363591"/>
                </a:lnTo>
                <a:lnTo>
                  <a:pt x="62356" y="364236"/>
                </a:lnTo>
                <a:lnTo>
                  <a:pt x="273938" y="364236"/>
                </a:lnTo>
                <a:lnTo>
                  <a:pt x="308619" y="347912"/>
                </a:lnTo>
                <a:lnTo>
                  <a:pt x="313483" y="332993"/>
                </a:lnTo>
                <a:lnTo>
                  <a:pt x="67691" y="332993"/>
                </a:lnTo>
                <a:lnTo>
                  <a:pt x="64516" y="332231"/>
                </a:lnTo>
                <a:lnTo>
                  <a:pt x="61341" y="329056"/>
                </a:lnTo>
                <a:lnTo>
                  <a:pt x="60706" y="326516"/>
                </a:lnTo>
                <a:lnTo>
                  <a:pt x="60706" y="291973"/>
                </a:lnTo>
                <a:lnTo>
                  <a:pt x="313816" y="291973"/>
                </a:lnTo>
                <a:lnTo>
                  <a:pt x="313816" y="260730"/>
                </a:lnTo>
                <a:lnTo>
                  <a:pt x="60706" y="260730"/>
                </a:lnTo>
                <a:lnTo>
                  <a:pt x="60652" y="232282"/>
                </a:lnTo>
                <a:lnTo>
                  <a:pt x="58928" y="228218"/>
                </a:lnTo>
                <a:lnTo>
                  <a:pt x="55372" y="225425"/>
                </a:lnTo>
                <a:lnTo>
                  <a:pt x="51688" y="222123"/>
                </a:lnTo>
                <a:lnTo>
                  <a:pt x="47498" y="220472"/>
                </a:lnTo>
                <a:close/>
              </a:path>
              <a:path w="1219200" h="375919">
                <a:moveTo>
                  <a:pt x="313816" y="291973"/>
                </a:moveTo>
                <a:lnTo>
                  <a:pt x="278130" y="291973"/>
                </a:lnTo>
                <a:lnTo>
                  <a:pt x="278130" y="327025"/>
                </a:lnTo>
                <a:lnTo>
                  <a:pt x="277240" y="329691"/>
                </a:lnTo>
                <a:lnTo>
                  <a:pt x="274320" y="332358"/>
                </a:lnTo>
                <a:lnTo>
                  <a:pt x="271272" y="332993"/>
                </a:lnTo>
                <a:lnTo>
                  <a:pt x="313483" y="332993"/>
                </a:lnTo>
                <a:lnTo>
                  <a:pt x="313746" y="329691"/>
                </a:lnTo>
                <a:lnTo>
                  <a:pt x="313816" y="291973"/>
                </a:lnTo>
                <a:close/>
              </a:path>
              <a:path w="1219200" h="375919">
                <a:moveTo>
                  <a:pt x="300609" y="220472"/>
                </a:moveTo>
                <a:lnTo>
                  <a:pt x="290830" y="220472"/>
                </a:lnTo>
                <a:lnTo>
                  <a:pt x="286765" y="221995"/>
                </a:lnTo>
                <a:lnTo>
                  <a:pt x="283590" y="224789"/>
                </a:lnTo>
                <a:lnTo>
                  <a:pt x="279908" y="227964"/>
                </a:lnTo>
                <a:lnTo>
                  <a:pt x="278180" y="232282"/>
                </a:lnTo>
                <a:lnTo>
                  <a:pt x="278130" y="260730"/>
                </a:lnTo>
                <a:lnTo>
                  <a:pt x="313816" y="260730"/>
                </a:lnTo>
                <a:lnTo>
                  <a:pt x="313816" y="232282"/>
                </a:lnTo>
                <a:lnTo>
                  <a:pt x="312038" y="228091"/>
                </a:lnTo>
                <a:lnTo>
                  <a:pt x="308356" y="225170"/>
                </a:lnTo>
                <a:lnTo>
                  <a:pt x="304800" y="222123"/>
                </a:lnTo>
                <a:lnTo>
                  <a:pt x="300609" y="220472"/>
                </a:lnTo>
                <a:close/>
              </a:path>
              <a:path w="1219200" h="375919">
                <a:moveTo>
                  <a:pt x="751713" y="0"/>
                </a:moveTo>
                <a:lnTo>
                  <a:pt x="741934" y="0"/>
                </a:lnTo>
                <a:lnTo>
                  <a:pt x="737870" y="1397"/>
                </a:lnTo>
                <a:lnTo>
                  <a:pt x="734695" y="4190"/>
                </a:lnTo>
                <a:lnTo>
                  <a:pt x="731012" y="7365"/>
                </a:lnTo>
                <a:lnTo>
                  <a:pt x="729234" y="11811"/>
                </a:lnTo>
                <a:lnTo>
                  <a:pt x="729234" y="156210"/>
                </a:lnTo>
                <a:lnTo>
                  <a:pt x="653541" y="156210"/>
                </a:lnTo>
                <a:lnTo>
                  <a:pt x="642238" y="172085"/>
                </a:lnTo>
                <a:lnTo>
                  <a:pt x="642620" y="176149"/>
                </a:lnTo>
                <a:lnTo>
                  <a:pt x="644144" y="179577"/>
                </a:lnTo>
                <a:lnTo>
                  <a:pt x="646938" y="182372"/>
                </a:lnTo>
                <a:lnTo>
                  <a:pt x="650875" y="185800"/>
                </a:lnTo>
                <a:lnTo>
                  <a:pt x="655574" y="187451"/>
                </a:lnTo>
                <a:lnTo>
                  <a:pt x="729234" y="187451"/>
                </a:lnTo>
                <a:lnTo>
                  <a:pt x="729234" y="360933"/>
                </a:lnTo>
                <a:lnTo>
                  <a:pt x="730885" y="365887"/>
                </a:lnTo>
                <a:lnTo>
                  <a:pt x="734423" y="369697"/>
                </a:lnTo>
                <a:lnTo>
                  <a:pt x="737488" y="373252"/>
                </a:lnTo>
                <a:lnTo>
                  <a:pt x="741680" y="375030"/>
                </a:lnTo>
                <a:lnTo>
                  <a:pt x="751966" y="375030"/>
                </a:lnTo>
                <a:lnTo>
                  <a:pt x="756031" y="373252"/>
                </a:lnTo>
                <a:lnTo>
                  <a:pt x="759444" y="369569"/>
                </a:lnTo>
                <a:lnTo>
                  <a:pt x="763015" y="365505"/>
                </a:lnTo>
                <a:lnTo>
                  <a:pt x="764921" y="360552"/>
                </a:lnTo>
                <a:lnTo>
                  <a:pt x="764921" y="11811"/>
                </a:lnTo>
                <a:lnTo>
                  <a:pt x="763143" y="7619"/>
                </a:lnTo>
                <a:lnTo>
                  <a:pt x="759460" y="4572"/>
                </a:lnTo>
                <a:lnTo>
                  <a:pt x="755903" y="1524"/>
                </a:lnTo>
                <a:lnTo>
                  <a:pt x="751713" y="0"/>
                </a:lnTo>
                <a:close/>
              </a:path>
              <a:path w="1219200" h="375919">
                <a:moveTo>
                  <a:pt x="582168" y="12445"/>
                </a:moveTo>
                <a:lnTo>
                  <a:pt x="455040" y="12445"/>
                </a:lnTo>
                <a:lnTo>
                  <a:pt x="448818" y="17525"/>
                </a:lnTo>
                <a:lnTo>
                  <a:pt x="448818" y="27686"/>
                </a:lnTo>
                <a:lnTo>
                  <a:pt x="448563" y="38100"/>
                </a:lnTo>
                <a:lnTo>
                  <a:pt x="454406" y="43306"/>
                </a:lnTo>
                <a:lnTo>
                  <a:pt x="581278" y="43306"/>
                </a:lnTo>
                <a:lnTo>
                  <a:pt x="586866" y="44323"/>
                </a:lnTo>
                <a:lnTo>
                  <a:pt x="590169" y="46481"/>
                </a:lnTo>
                <a:lnTo>
                  <a:pt x="592709" y="48387"/>
                </a:lnTo>
                <a:lnTo>
                  <a:pt x="593978" y="51688"/>
                </a:lnTo>
                <a:lnTo>
                  <a:pt x="593978" y="139826"/>
                </a:lnTo>
                <a:lnTo>
                  <a:pt x="592963" y="142620"/>
                </a:lnTo>
                <a:lnTo>
                  <a:pt x="591058" y="144017"/>
                </a:lnTo>
                <a:lnTo>
                  <a:pt x="587756" y="146176"/>
                </a:lnTo>
                <a:lnTo>
                  <a:pt x="582802" y="147319"/>
                </a:lnTo>
                <a:lnTo>
                  <a:pt x="493649" y="147319"/>
                </a:lnTo>
                <a:lnTo>
                  <a:pt x="484362" y="148199"/>
                </a:lnTo>
                <a:lnTo>
                  <a:pt x="453755" y="175133"/>
                </a:lnTo>
                <a:lnTo>
                  <a:pt x="451103" y="191642"/>
                </a:lnTo>
                <a:lnTo>
                  <a:pt x="451103" y="287908"/>
                </a:lnTo>
                <a:lnTo>
                  <a:pt x="469024" y="328173"/>
                </a:lnTo>
                <a:lnTo>
                  <a:pt x="498475" y="338836"/>
                </a:lnTo>
                <a:lnTo>
                  <a:pt x="522880" y="338361"/>
                </a:lnTo>
                <a:lnTo>
                  <a:pt x="570073" y="334603"/>
                </a:lnTo>
                <a:lnTo>
                  <a:pt x="615408" y="327201"/>
                </a:lnTo>
                <a:lnTo>
                  <a:pt x="656504" y="316394"/>
                </a:lnTo>
                <a:lnTo>
                  <a:pt x="678467" y="307975"/>
                </a:lnTo>
                <a:lnTo>
                  <a:pt x="497839" y="307975"/>
                </a:lnTo>
                <a:lnTo>
                  <a:pt x="492760" y="306324"/>
                </a:lnTo>
                <a:lnTo>
                  <a:pt x="489712" y="302767"/>
                </a:lnTo>
                <a:lnTo>
                  <a:pt x="487425" y="300354"/>
                </a:lnTo>
                <a:lnTo>
                  <a:pt x="486522" y="296290"/>
                </a:lnTo>
                <a:lnTo>
                  <a:pt x="486410" y="188467"/>
                </a:lnTo>
                <a:lnTo>
                  <a:pt x="487299" y="184023"/>
                </a:lnTo>
                <a:lnTo>
                  <a:pt x="491236" y="179324"/>
                </a:lnTo>
                <a:lnTo>
                  <a:pt x="495046" y="178053"/>
                </a:lnTo>
                <a:lnTo>
                  <a:pt x="580516" y="178053"/>
                </a:lnTo>
                <a:lnTo>
                  <a:pt x="591945" y="177387"/>
                </a:lnTo>
                <a:lnTo>
                  <a:pt x="625824" y="155178"/>
                </a:lnTo>
                <a:lnTo>
                  <a:pt x="628776" y="50164"/>
                </a:lnTo>
                <a:lnTo>
                  <a:pt x="627943" y="41594"/>
                </a:lnTo>
                <a:lnTo>
                  <a:pt x="592099" y="13019"/>
                </a:lnTo>
                <a:lnTo>
                  <a:pt x="582168" y="12445"/>
                </a:lnTo>
                <a:close/>
              </a:path>
              <a:path w="1219200" h="375919">
                <a:moveTo>
                  <a:pt x="669798" y="277749"/>
                </a:moveTo>
                <a:lnTo>
                  <a:pt x="664972" y="277749"/>
                </a:lnTo>
                <a:lnTo>
                  <a:pt x="660146" y="279780"/>
                </a:lnTo>
                <a:lnTo>
                  <a:pt x="644808" y="285587"/>
                </a:lnTo>
                <a:lnTo>
                  <a:pt x="592963" y="299338"/>
                </a:lnTo>
                <a:lnTo>
                  <a:pt x="549449" y="305847"/>
                </a:lnTo>
                <a:lnTo>
                  <a:pt x="505078" y="307975"/>
                </a:lnTo>
                <a:lnTo>
                  <a:pt x="678467" y="307975"/>
                </a:lnTo>
                <a:lnTo>
                  <a:pt x="679703" y="307339"/>
                </a:lnTo>
                <a:lnTo>
                  <a:pt x="682625" y="304418"/>
                </a:lnTo>
                <a:lnTo>
                  <a:pt x="683513" y="300989"/>
                </a:lnTo>
                <a:lnTo>
                  <a:pt x="684784" y="296290"/>
                </a:lnTo>
                <a:lnTo>
                  <a:pt x="684657" y="291845"/>
                </a:lnTo>
                <a:lnTo>
                  <a:pt x="683260" y="287781"/>
                </a:lnTo>
                <a:lnTo>
                  <a:pt x="681227" y="283844"/>
                </a:lnTo>
                <a:lnTo>
                  <a:pt x="678434" y="281177"/>
                </a:lnTo>
                <a:lnTo>
                  <a:pt x="669798" y="277749"/>
                </a:lnTo>
                <a:close/>
              </a:path>
              <a:path w="1219200" h="375919">
                <a:moveTo>
                  <a:pt x="924178" y="8889"/>
                </a:moveTo>
                <a:lnTo>
                  <a:pt x="914653" y="8889"/>
                </a:lnTo>
                <a:lnTo>
                  <a:pt x="910463" y="10667"/>
                </a:lnTo>
                <a:lnTo>
                  <a:pt x="907034" y="14097"/>
                </a:lnTo>
                <a:lnTo>
                  <a:pt x="903732" y="17017"/>
                </a:lnTo>
                <a:lnTo>
                  <a:pt x="902208" y="21081"/>
                </a:lnTo>
                <a:lnTo>
                  <a:pt x="902208" y="139318"/>
                </a:lnTo>
                <a:lnTo>
                  <a:pt x="921853" y="181228"/>
                </a:lnTo>
                <a:lnTo>
                  <a:pt x="951357" y="191515"/>
                </a:lnTo>
                <a:lnTo>
                  <a:pt x="977358" y="191275"/>
                </a:lnTo>
                <a:lnTo>
                  <a:pt x="1026455" y="189319"/>
                </a:lnTo>
                <a:lnTo>
                  <a:pt x="1075791" y="185128"/>
                </a:lnTo>
                <a:lnTo>
                  <a:pt x="1118983" y="178702"/>
                </a:lnTo>
                <a:lnTo>
                  <a:pt x="1149215" y="159765"/>
                </a:lnTo>
                <a:lnTo>
                  <a:pt x="951738" y="159765"/>
                </a:lnTo>
                <a:lnTo>
                  <a:pt x="946023" y="157987"/>
                </a:lnTo>
                <a:lnTo>
                  <a:pt x="939164" y="151129"/>
                </a:lnTo>
                <a:lnTo>
                  <a:pt x="937513" y="145923"/>
                </a:lnTo>
                <a:lnTo>
                  <a:pt x="937513" y="20700"/>
                </a:lnTo>
                <a:lnTo>
                  <a:pt x="935609" y="16510"/>
                </a:lnTo>
                <a:lnTo>
                  <a:pt x="931926" y="13588"/>
                </a:lnTo>
                <a:lnTo>
                  <a:pt x="928370" y="10413"/>
                </a:lnTo>
                <a:lnTo>
                  <a:pt x="924178" y="8889"/>
                </a:lnTo>
                <a:close/>
              </a:path>
              <a:path w="1219200" h="375919">
                <a:moveTo>
                  <a:pt x="1130935" y="141858"/>
                </a:moveTo>
                <a:lnTo>
                  <a:pt x="1090501" y="150447"/>
                </a:lnTo>
                <a:lnTo>
                  <a:pt x="1044321" y="155955"/>
                </a:lnTo>
                <a:lnTo>
                  <a:pt x="1001649" y="158813"/>
                </a:lnTo>
                <a:lnTo>
                  <a:pt x="959738" y="159765"/>
                </a:lnTo>
                <a:lnTo>
                  <a:pt x="1149215" y="159765"/>
                </a:lnTo>
                <a:lnTo>
                  <a:pt x="1136396" y="141986"/>
                </a:lnTo>
                <a:lnTo>
                  <a:pt x="1130935" y="141858"/>
                </a:lnTo>
                <a:close/>
              </a:path>
              <a:path w="1219200" h="375919">
                <a:moveTo>
                  <a:pt x="1070102" y="233425"/>
                </a:moveTo>
                <a:lnTo>
                  <a:pt x="1005601" y="238490"/>
                </a:lnTo>
                <a:lnTo>
                  <a:pt x="957961" y="253745"/>
                </a:lnTo>
                <a:lnTo>
                  <a:pt x="923671" y="289786"/>
                </a:lnTo>
                <a:lnTo>
                  <a:pt x="921385" y="305307"/>
                </a:lnTo>
                <a:lnTo>
                  <a:pt x="923671" y="320329"/>
                </a:lnTo>
                <a:lnTo>
                  <a:pt x="957961" y="355726"/>
                </a:lnTo>
                <a:lnTo>
                  <a:pt x="1005506" y="370871"/>
                </a:lnTo>
                <a:lnTo>
                  <a:pt x="1070102" y="375919"/>
                </a:lnTo>
                <a:lnTo>
                  <a:pt x="1104415" y="374683"/>
                </a:lnTo>
                <a:lnTo>
                  <a:pt x="1159470" y="364829"/>
                </a:lnTo>
                <a:lnTo>
                  <a:pt x="1197286" y="345777"/>
                </a:lnTo>
                <a:lnTo>
                  <a:pt x="1198406" y="344677"/>
                </a:lnTo>
                <a:lnTo>
                  <a:pt x="1070102" y="344677"/>
                </a:lnTo>
                <a:lnTo>
                  <a:pt x="1042406" y="343896"/>
                </a:lnTo>
                <a:lnTo>
                  <a:pt x="997967" y="337712"/>
                </a:lnTo>
                <a:lnTo>
                  <a:pt x="962453" y="320500"/>
                </a:lnTo>
                <a:lnTo>
                  <a:pt x="956183" y="305307"/>
                </a:lnTo>
                <a:lnTo>
                  <a:pt x="957637" y="296924"/>
                </a:lnTo>
                <a:lnTo>
                  <a:pt x="997003" y="272033"/>
                </a:lnTo>
                <a:lnTo>
                  <a:pt x="1042290" y="265937"/>
                </a:lnTo>
                <a:lnTo>
                  <a:pt x="1070102" y="265175"/>
                </a:lnTo>
                <a:lnTo>
                  <a:pt x="1198798" y="265175"/>
                </a:lnTo>
                <a:lnTo>
                  <a:pt x="1197286" y="263659"/>
                </a:lnTo>
                <a:lnTo>
                  <a:pt x="1180211" y="253111"/>
                </a:lnTo>
                <a:lnTo>
                  <a:pt x="1159398" y="244516"/>
                </a:lnTo>
                <a:lnTo>
                  <a:pt x="1134110" y="238363"/>
                </a:lnTo>
                <a:lnTo>
                  <a:pt x="1104344" y="234662"/>
                </a:lnTo>
                <a:lnTo>
                  <a:pt x="1070102" y="233425"/>
                </a:lnTo>
                <a:close/>
              </a:path>
              <a:path w="1219200" h="375919">
                <a:moveTo>
                  <a:pt x="1198798" y="265175"/>
                </a:moveTo>
                <a:lnTo>
                  <a:pt x="1070102" y="265175"/>
                </a:lnTo>
                <a:lnTo>
                  <a:pt x="1097458" y="265868"/>
                </a:lnTo>
                <a:lnTo>
                  <a:pt x="1121028" y="267954"/>
                </a:lnTo>
                <a:lnTo>
                  <a:pt x="1168810" y="282448"/>
                </a:lnTo>
                <a:lnTo>
                  <a:pt x="1184402" y="305307"/>
                </a:lnTo>
                <a:lnTo>
                  <a:pt x="1182659" y="313338"/>
                </a:lnTo>
                <a:lnTo>
                  <a:pt x="1140753" y="338141"/>
                </a:lnTo>
                <a:lnTo>
                  <a:pt x="1097510" y="343943"/>
                </a:lnTo>
                <a:lnTo>
                  <a:pt x="1070102" y="344677"/>
                </a:lnTo>
                <a:lnTo>
                  <a:pt x="1198406" y="344677"/>
                </a:lnTo>
                <a:lnTo>
                  <a:pt x="1209468" y="333819"/>
                </a:lnTo>
                <a:lnTo>
                  <a:pt x="1216770" y="320329"/>
                </a:lnTo>
                <a:lnTo>
                  <a:pt x="1219200" y="305307"/>
                </a:lnTo>
                <a:lnTo>
                  <a:pt x="1216769" y="289758"/>
                </a:lnTo>
                <a:lnTo>
                  <a:pt x="1209468" y="275875"/>
                </a:lnTo>
                <a:lnTo>
                  <a:pt x="1198798" y="265175"/>
                </a:lnTo>
                <a:close/>
              </a:path>
              <a:path w="1219200" h="375919">
                <a:moveTo>
                  <a:pt x="1202689" y="0"/>
                </a:moveTo>
                <a:lnTo>
                  <a:pt x="1193038" y="0"/>
                </a:lnTo>
                <a:lnTo>
                  <a:pt x="1188974" y="1397"/>
                </a:lnTo>
                <a:lnTo>
                  <a:pt x="1185799" y="4190"/>
                </a:lnTo>
                <a:lnTo>
                  <a:pt x="1182115" y="7365"/>
                </a:lnTo>
                <a:lnTo>
                  <a:pt x="1180338" y="11556"/>
                </a:lnTo>
                <a:lnTo>
                  <a:pt x="1180338" y="222503"/>
                </a:lnTo>
                <a:lnTo>
                  <a:pt x="1182115" y="227075"/>
                </a:lnTo>
                <a:lnTo>
                  <a:pt x="1188720" y="233679"/>
                </a:lnTo>
                <a:lnTo>
                  <a:pt x="1192911" y="235203"/>
                </a:lnTo>
                <a:lnTo>
                  <a:pt x="1202944" y="235203"/>
                </a:lnTo>
                <a:lnTo>
                  <a:pt x="1207262" y="233425"/>
                </a:lnTo>
                <a:lnTo>
                  <a:pt x="1210945" y="229742"/>
                </a:lnTo>
                <a:lnTo>
                  <a:pt x="1214374" y="226694"/>
                </a:lnTo>
                <a:lnTo>
                  <a:pt x="1215976" y="222503"/>
                </a:lnTo>
                <a:lnTo>
                  <a:pt x="1216025" y="11049"/>
                </a:lnTo>
                <a:lnTo>
                  <a:pt x="1213993" y="6985"/>
                </a:lnTo>
                <a:lnTo>
                  <a:pt x="1209802" y="4063"/>
                </a:lnTo>
                <a:lnTo>
                  <a:pt x="1206627" y="1269"/>
                </a:lnTo>
                <a:lnTo>
                  <a:pt x="1202689" y="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0216" y="962025"/>
            <a:ext cx="2177415" cy="376555"/>
          </a:xfrm>
          <a:custGeom>
            <a:avLst/>
            <a:gdLst/>
            <a:ahLst/>
            <a:cxnLst/>
            <a:rect l="l" t="t" r="r" b="b"/>
            <a:pathLst>
              <a:path w="2177415" h="376555">
                <a:moveTo>
                  <a:pt x="363093" y="314833"/>
                </a:moveTo>
                <a:lnTo>
                  <a:pt x="12700" y="314833"/>
                </a:lnTo>
                <a:lnTo>
                  <a:pt x="8382" y="316229"/>
                </a:lnTo>
                <a:lnTo>
                  <a:pt x="0" y="333883"/>
                </a:lnTo>
                <a:lnTo>
                  <a:pt x="1016" y="337565"/>
                </a:lnTo>
                <a:lnTo>
                  <a:pt x="3302" y="340740"/>
                </a:lnTo>
                <a:lnTo>
                  <a:pt x="5969" y="344297"/>
                </a:lnTo>
                <a:lnTo>
                  <a:pt x="9652" y="346075"/>
                </a:lnTo>
                <a:lnTo>
                  <a:pt x="363474" y="346075"/>
                </a:lnTo>
                <a:lnTo>
                  <a:pt x="367665" y="344424"/>
                </a:lnTo>
                <a:lnTo>
                  <a:pt x="374142" y="337947"/>
                </a:lnTo>
                <a:lnTo>
                  <a:pt x="375793" y="334263"/>
                </a:lnTo>
                <a:lnTo>
                  <a:pt x="375679" y="325882"/>
                </a:lnTo>
                <a:lnTo>
                  <a:pt x="374142" y="322452"/>
                </a:lnTo>
                <a:lnTo>
                  <a:pt x="370713" y="319150"/>
                </a:lnTo>
                <a:lnTo>
                  <a:pt x="367411" y="316229"/>
                </a:lnTo>
                <a:lnTo>
                  <a:pt x="363093" y="314833"/>
                </a:lnTo>
                <a:close/>
              </a:path>
              <a:path w="2177415" h="376555">
                <a:moveTo>
                  <a:pt x="165988" y="167386"/>
                </a:moveTo>
                <a:lnTo>
                  <a:pt x="156591" y="167386"/>
                </a:lnTo>
                <a:lnTo>
                  <a:pt x="152527" y="168910"/>
                </a:lnTo>
                <a:lnTo>
                  <a:pt x="149225" y="171830"/>
                </a:lnTo>
                <a:lnTo>
                  <a:pt x="145796" y="174498"/>
                </a:lnTo>
                <a:lnTo>
                  <a:pt x="144018" y="178562"/>
                </a:lnTo>
                <a:lnTo>
                  <a:pt x="144018" y="314833"/>
                </a:lnTo>
                <a:lnTo>
                  <a:pt x="179324" y="314833"/>
                </a:lnTo>
                <a:lnTo>
                  <a:pt x="179324" y="179197"/>
                </a:lnTo>
                <a:lnTo>
                  <a:pt x="177419" y="175005"/>
                </a:lnTo>
                <a:lnTo>
                  <a:pt x="173736" y="172085"/>
                </a:lnTo>
                <a:lnTo>
                  <a:pt x="170180" y="169037"/>
                </a:lnTo>
                <a:lnTo>
                  <a:pt x="165988" y="167386"/>
                </a:lnTo>
                <a:close/>
              </a:path>
              <a:path w="2177415" h="376555">
                <a:moveTo>
                  <a:pt x="286131" y="12953"/>
                </a:moveTo>
                <a:lnTo>
                  <a:pt x="35560" y="12953"/>
                </a:lnTo>
                <a:lnTo>
                  <a:pt x="30225" y="18161"/>
                </a:lnTo>
                <a:lnTo>
                  <a:pt x="30225" y="38988"/>
                </a:lnTo>
                <a:lnTo>
                  <a:pt x="35560" y="44196"/>
                </a:lnTo>
                <a:lnTo>
                  <a:pt x="289687" y="44196"/>
                </a:lnTo>
                <a:lnTo>
                  <a:pt x="294894" y="45592"/>
                </a:lnTo>
                <a:lnTo>
                  <a:pt x="298196" y="48387"/>
                </a:lnTo>
                <a:lnTo>
                  <a:pt x="302641" y="51688"/>
                </a:lnTo>
                <a:lnTo>
                  <a:pt x="304800" y="56261"/>
                </a:lnTo>
                <a:lnTo>
                  <a:pt x="304766" y="159258"/>
                </a:lnTo>
                <a:lnTo>
                  <a:pt x="299710" y="202356"/>
                </a:lnTo>
                <a:lnTo>
                  <a:pt x="282209" y="244727"/>
                </a:lnTo>
                <a:lnTo>
                  <a:pt x="276733" y="252349"/>
                </a:lnTo>
                <a:lnTo>
                  <a:pt x="273657" y="259018"/>
                </a:lnTo>
                <a:lnTo>
                  <a:pt x="292369" y="281050"/>
                </a:lnTo>
                <a:lnTo>
                  <a:pt x="298499" y="279574"/>
                </a:lnTo>
                <a:lnTo>
                  <a:pt x="324209" y="240051"/>
                </a:lnTo>
                <a:lnTo>
                  <a:pt x="337740" y="192024"/>
                </a:lnTo>
                <a:lnTo>
                  <a:pt x="340487" y="159258"/>
                </a:lnTo>
                <a:lnTo>
                  <a:pt x="340487" y="60705"/>
                </a:lnTo>
                <a:lnTo>
                  <a:pt x="317652" y="20187"/>
                </a:lnTo>
                <a:lnTo>
                  <a:pt x="297686" y="13761"/>
                </a:lnTo>
                <a:lnTo>
                  <a:pt x="286131" y="12953"/>
                </a:lnTo>
                <a:close/>
              </a:path>
              <a:path w="2177415" h="376555">
                <a:moveTo>
                  <a:pt x="820420" y="177673"/>
                </a:moveTo>
                <a:lnTo>
                  <a:pt x="463804" y="177673"/>
                </a:lnTo>
                <a:lnTo>
                  <a:pt x="459613" y="179070"/>
                </a:lnTo>
                <a:lnTo>
                  <a:pt x="451104" y="196469"/>
                </a:lnTo>
                <a:lnTo>
                  <a:pt x="451993" y="199898"/>
                </a:lnTo>
                <a:lnTo>
                  <a:pt x="454279" y="202564"/>
                </a:lnTo>
                <a:lnTo>
                  <a:pt x="456946" y="206248"/>
                </a:lnTo>
                <a:lnTo>
                  <a:pt x="460756" y="208025"/>
                </a:lnTo>
                <a:lnTo>
                  <a:pt x="821055" y="208025"/>
                </a:lnTo>
                <a:lnTo>
                  <a:pt x="826897" y="203453"/>
                </a:lnTo>
                <a:lnTo>
                  <a:pt x="826798" y="192277"/>
                </a:lnTo>
                <a:lnTo>
                  <a:pt x="826388" y="183261"/>
                </a:lnTo>
                <a:lnTo>
                  <a:pt x="820420" y="177673"/>
                </a:lnTo>
                <a:close/>
              </a:path>
              <a:path w="2177415" h="376555">
                <a:moveTo>
                  <a:pt x="643001" y="119252"/>
                </a:moveTo>
                <a:lnTo>
                  <a:pt x="633984" y="119252"/>
                </a:lnTo>
                <a:lnTo>
                  <a:pt x="630047" y="120650"/>
                </a:lnTo>
                <a:lnTo>
                  <a:pt x="626745" y="123571"/>
                </a:lnTo>
                <a:lnTo>
                  <a:pt x="623188" y="126237"/>
                </a:lnTo>
                <a:lnTo>
                  <a:pt x="621591" y="130048"/>
                </a:lnTo>
                <a:lnTo>
                  <a:pt x="621538" y="177673"/>
                </a:lnTo>
                <a:lnTo>
                  <a:pt x="656336" y="177673"/>
                </a:lnTo>
                <a:lnTo>
                  <a:pt x="656336" y="129666"/>
                </a:lnTo>
                <a:lnTo>
                  <a:pt x="654431" y="125857"/>
                </a:lnTo>
                <a:lnTo>
                  <a:pt x="650621" y="123316"/>
                </a:lnTo>
                <a:lnTo>
                  <a:pt x="647065" y="120523"/>
                </a:lnTo>
                <a:lnTo>
                  <a:pt x="643001" y="119252"/>
                </a:lnTo>
                <a:close/>
              </a:path>
              <a:path w="2177415" h="376555">
                <a:moveTo>
                  <a:pt x="643763" y="0"/>
                </a:moveTo>
                <a:lnTo>
                  <a:pt x="634365" y="0"/>
                </a:lnTo>
                <a:lnTo>
                  <a:pt x="630428" y="1650"/>
                </a:lnTo>
                <a:lnTo>
                  <a:pt x="627126" y="4825"/>
                </a:lnTo>
                <a:lnTo>
                  <a:pt x="623697" y="8254"/>
                </a:lnTo>
                <a:lnTo>
                  <a:pt x="621919" y="12826"/>
                </a:lnTo>
                <a:lnTo>
                  <a:pt x="621868" y="18923"/>
                </a:lnTo>
                <a:lnTo>
                  <a:pt x="619771" y="34732"/>
                </a:lnTo>
                <a:lnTo>
                  <a:pt x="587375" y="76326"/>
                </a:lnTo>
                <a:lnTo>
                  <a:pt x="537463" y="95376"/>
                </a:lnTo>
                <a:lnTo>
                  <a:pt x="484505" y="102235"/>
                </a:lnTo>
                <a:lnTo>
                  <a:pt x="478663" y="102235"/>
                </a:lnTo>
                <a:lnTo>
                  <a:pt x="473963" y="104139"/>
                </a:lnTo>
                <a:lnTo>
                  <a:pt x="470662" y="107696"/>
                </a:lnTo>
                <a:lnTo>
                  <a:pt x="467995" y="110998"/>
                </a:lnTo>
                <a:lnTo>
                  <a:pt x="466725" y="115062"/>
                </a:lnTo>
                <a:lnTo>
                  <a:pt x="466915" y="118675"/>
                </a:lnTo>
                <a:lnTo>
                  <a:pt x="466979" y="124333"/>
                </a:lnTo>
                <a:lnTo>
                  <a:pt x="468757" y="127888"/>
                </a:lnTo>
                <a:lnTo>
                  <a:pt x="472313" y="130683"/>
                </a:lnTo>
                <a:lnTo>
                  <a:pt x="475742" y="133985"/>
                </a:lnTo>
                <a:lnTo>
                  <a:pt x="480441" y="135636"/>
                </a:lnTo>
                <a:lnTo>
                  <a:pt x="486283" y="135254"/>
                </a:lnTo>
                <a:lnTo>
                  <a:pt x="514022" y="132085"/>
                </a:lnTo>
                <a:lnTo>
                  <a:pt x="565651" y="118675"/>
                </a:lnTo>
                <a:lnTo>
                  <a:pt x="607579" y="98553"/>
                </a:lnTo>
                <a:lnTo>
                  <a:pt x="639191" y="64388"/>
                </a:lnTo>
                <a:lnTo>
                  <a:pt x="677855" y="64388"/>
                </a:lnTo>
                <a:lnTo>
                  <a:pt x="656717" y="18923"/>
                </a:lnTo>
                <a:lnTo>
                  <a:pt x="656622" y="12826"/>
                </a:lnTo>
                <a:lnTo>
                  <a:pt x="655066" y="8636"/>
                </a:lnTo>
                <a:lnTo>
                  <a:pt x="651637" y="5587"/>
                </a:lnTo>
                <a:lnTo>
                  <a:pt x="647954" y="1904"/>
                </a:lnTo>
                <a:lnTo>
                  <a:pt x="643763" y="0"/>
                </a:lnTo>
                <a:close/>
              </a:path>
              <a:path w="2177415" h="376555">
                <a:moveTo>
                  <a:pt x="677855" y="64388"/>
                </a:moveTo>
                <a:lnTo>
                  <a:pt x="639191" y="64388"/>
                </a:lnTo>
                <a:lnTo>
                  <a:pt x="646217" y="76775"/>
                </a:lnTo>
                <a:lnTo>
                  <a:pt x="688848" y="108458"/>
                </a:lnTo>
                <a:lnTo>
                  <a:pt x="737647" y="126476"/>
                </a:lnTo>
                <a:lnTo>
                  <a:pt x="791972" y="134874"/>
                </a:lnTo>
                <a:lnTo>
                  <a:pt x="797306" y="135127"/>
                </a:lnTo>
                <a:lnTo>
                  <a:pt x="801878" y="133603"/>
                </a:lnTo>
                <a:lnTo>
                  <a:pt x="805434" y="130048"/>
                </a:lnTo>
                <a:lnTo>
                  <a:pt x="808863" y="127380"/>
                </a:lnTo>
                <a:lnTo>
                  <a:pt x="810768" y="123698"/>
                </a:lnTo>
                <a:lnTo>
                  <a:pt x="811530" y="114553"/>
                </a:lnTo>
                <a:lnTo>
                  <a:pt x="810260" y="110616"/>
                </a:lnTo>
                <a:lnTo>
                  <a:pt x="807338" y="107314"/>
                </a:lnTo>
                <a:lnTo>
                  <a:pt x="804037" y="103632"/>
                </a:lnTo>
                <a:lnTo>
                  <a:pt x="798576" y="101853"/>
                </a:lnTo>
                <a:lnTo>
                  <a:pt x="790702" y="101853"/>
                </a:lnTo>
                <a:lnTo>
                  <a:pt x="765053" y="99734"/>
                </a:lnTo>
                <a:lnTo>
                  <a:pt x="740108" y="94710"/>
                </a:lnTo>
                <a:lnTo>
                  <a:pt x="715853" y="86780"/>
                </a:lnTo>
                <a:lnTo>
                  <a:pt x="692277" y="75946"/>
                </a:lnTo>
                <a:lnTo>
                  <a:pt x="677855" y="64388"/>
                </a:lnTo>
                <a:close/>
              </a:path>
              <a:path w="2177415" h="376555">
                <a:moveTo>
                  <a:pt x="743331" y="250062"/>
                </a:moveTo>
                <a:lnTo>
                  <a:pt x="486918" y="250062"/>
                </a:lnTo>
                <a:lnTo>
                  <a:pt x="481457" y="255270"/>
                </a:lnTo>
                <a:lnTo>
                  <a:pt x="481711" y="265684"/>
                </a:lnTo>
                <a:lnTo>
                  <a:pt x="481711" y="276098"/>
                </a:lnTo>
                <a:lnTo>
                  <a:pt x="487172" y="281304"/>
                </a:lnTo>
                <a:lnTo>
                  <a:pt x="747522" y="281304"/>
                </a:lnTo>
                <a:lnTo>
                  <a:pt x="751332" y="282194"/>
                </a:lnTo>
                <a:lnTo>
                  <a:pt x="755015" y="285623"/>
                </a:lnTo>
                <a:lnTo>
                  <a:pt x="755904" y="288416"/>
                </a:lnTo>
                <a:lnTo>
                  <a:pt x="755904" y="363600"/>
                </a:lnTo>
                <a:lnTo>
                  <a:pt x="757682" y="368173"/>
                </a:lnTo>
                <a:lnTo>
                  <a:pt x="764286" y="374776"/>
                </a:lnTo>
                <a:lnTo>
                  <a:pt x="768477" y="376427"/>
                </a:lnTo>
                <a:lnTo>
                  <a:pt x="778510" y="376427"/>
                </a:lnTo>
                <a:lnTo>
                  <a:pt x="782828" y="374650"/>
                </a:lnTo>
                <a:lnTo>
                  <a:pt x="786384" y="370966"/>
                </a:lnTo>
                <a:lnTo>
                  <a:pt x="789940" y="367919"/>
                </a:lnTo>
                <a:lnTo>
                  <a:pt x="791591" y="363600"/>
                </a:lnTo>
                <a:lnTo>
                  <a:pt x="791591" y="291591"/>
                </a:lnTo>
                <a:lnTo>
                  <a:pt x="771745" y="255849"/>
                </a:lnTo>
                <a:lnTo>
                  <a:pt x="754167" y="250705"/>
                </a:lnTo>
                <a:lnTo>
                  <a:pt x="743331" y="250062"/>
                </a:lnTo>
                <a:close/>
              </a:path>
              <a:path w="2177415" h="376555">
                <a:moveTo>
                  <a:pt x="1222756" y="1397"/>
                </a:moveTo>
                <a:lnTo>
                  <a:pt x="1212977" y="1397"/>
                </a:lnTo>
                <a:lnTo>
                  <a:pt x="1208913" y="2794"/>
                </a:lnTo>
                <a:lnTo>
                  <a:pt x="1205738" y="5587"/>
                </a:lnTo>
                <a:lnTo>
                  <a:pt x="1202055" y="8762"/>
                </a:lnTo>
                <a:lnTo>
                  <a:pt x="1200277" y="13208"/>
                </a:lnTo>
                <a:lnTo>
                  <a:pt x="1200277" y="162560"/>
                </a:lnTo>
                <a:lnTo>
                  <a:pt x="1102233" y="162560"/>
                </a:lnTo>
                <a:lnTo>
                  <a:pt x="1098169" y="163957"/>
                </a:lnTo>
                <a:lnTo>
                  <a:pt x="1095248" y="166877"/>
                </a:lnTo>
                <a:lnTo>
                  <a:pt x="1092327" y="169925"/>
                </a:lnTo>
                <a:lnTo>
                  <a:pt x="1091057" y="173736"/>
                </a:lnTo>
                <a:lnTo>
                  <a:pt x="1091311" y="178308"/>
                </a:lnTo>
                <a:lnTo>
                  <a:pt x="1091311" y="182499"/>
                </a:lnTo>
                <a:lnTo>
                  <a:pt x="1093343" y="186054"/>
                </a:lnTo>
                <a:lnTo>
                  <a:pt x="1097153" y="189102"/>
                </a:lnTo>
                <a:lnTo>
                  <a:pt x="1100328" y="191897"/>
                </a:lnTo>
                <a:lnTo>
                  <a:pt x="1104900" y="193294"/>
                </a:lnTo>
                <a:lnTo>
                  <a:pt x="1200277" y="193294"/>
                </a:lnTo>
                <a:lnTo>
                  <a:pt x="1200277" y="363727"/>
                </a:lnTo>
                <a:lnTo>
                  <a:pt x="1202055" y="368173"/>
                </a:lnTo>
                <a:lnTo>
                  <a:pt x="1208659" y="374776"/>
                </a:lnTo>
                <a:lnTo>
                  <a:pt x="1212850" y="376427"/>
                </a:lnTo>
                <a:lnTo>
                  <a:pt x="1222883" y="376427"/>
                </a:lnTo>
                <a:lnTo>
                  <a:pt x="1227201" y="374523"/>
                </a:lnTo>
                <a:lnTo>
                  <a:pt x="1230884" y="370966"/>
                </a:lnTo>
                <a:lnTo>
                  <a:pt x="1234313" y="367919"/>
                </a:lnTo>
                <a:lnTo>
                  <a:pt x="1235964" y="363727"/>
                </a:lnTo>
                <a:lnTo>
                  <a:pt x="1235920" y="13208"/>
                </a:lnTo>
                <a:lnTo>
                  <a:pt x="1234567" y="9271"/>
                </a:lnTo>
                <a:lnTo>
                  <a:pt x="1231519" y="6858"/>
                </a:lnTo>
                <a:lnTo>
                  <a:pt x="1227201" y="3175"/>
                </a:lnTo>
                <a:lnTo>
                  <a:pt x="1222756" y="1397"/>
                </a:lnTo>
                <a:close/>
              </a:path>
              <a:path w="2177415" h="376555">
                <a:moveTo>
                  <a:pt x="1067559" y="225298"/>
                </a:moveTo>
                <a:lnTo>
                  <a:pt x="1034542" y="225298"/>
                </a:lnTo>
                <a:lnTo>
                  <a:pt x="1038427" y="241679"/>
                </a:lnTo>
                <a:lnTo>
                  <a:pt x="1063752" y="288416"/>
                </a:lnTo>
                <a:lnTo>
                  <a:pt x="1093787" y="318531"/>
                </a:lnTo>
                <a:lnTo>
                  <a:pt x="1131062" y="342646"/>
                </a:lnTo>
                <a:lnTo>
                  <a:pt x="1141476" y="345566"/>
                </a:lnTo>
                <a:lnTo>
                  <a:pt x="1145921" y="344424"/>
                </a:lnTo>
                <a:lnTo>
                  <a:pt x="1160018" y="326898"/>
                </a:lnTo>
                <a:lnTo>
                  <a:pt x="1158748" y="322707"/>
                </a:lnTo>
                <a:lnTo>
                  <a:pt x="1157478" y="317753"/>
                </a:lnTo>
                <a:lnTo>
                  <a:pt x="1153795" y="314198"/>
                </a:lnTo>
                <a:lnTo>
                  <a:pt x="1147699" y="311785"/>
                </a:lnTo>
                <a:lnTo>
                  <a:pt x="1128291" y="301597"/>
                </a:lnTo>
                <a:lnTo>
                  <a:pt x="1110646" y="288194"/>
                </a:lnTo>
                <a:lnTo>
                  <a:pt x="1094763" y="271601"/>
                </a:lnTo>
                <a:lnTo>
                  <a:pt x="1080643" y="251840"/>
                </a:lnTo>
                <a:lnTo>
                  <a:pt x="1068548" y="228199"/>
                </a:lnTo>
                <a:lnTo>
                  <a:pt x="1067559" y="225298"/>
                </a:lnTo>
                <a:close/>
              </a:path>
              <a:path w="2177415" h="376555">
                <a:moveTo>
                  <a:pt x="1052957" y="105410"/>
                </a:moveTo>
                <a:lnTo>
                  <a:pt x="1017270" y="105410"/>
                </a:lnTo>
                <a:lnTo>
                  <a:pt x="1017270" y="146938"/>
                </a:lnTo>
                <a:lnTo>
                  <a:pt x="1015464" y="175202"/>
                </a:lnTo>
                <a:lnTo>
                  <a:pt x="1001089" y="226966"/>
                </a:lnTo>
                <a:lnTo>
                  <a:pt x="974520" y="269704"/>
                </a:lnTo>
                <a:lnTo>
                  <a:pt x="940472" y="300843"/>
                </a:lnTo>
                <a:lnTo>
                  <a:pt x="915416" y="314960"/>
                </a:lnTo>
                <a:lnTo>
                  <a:pt x="912236" y="318531"/>
                </a:lnTo>
                <a:lnTo>
                  <a:pt x="910971" y="323088"/>
                </a:lnTo>
                <a:lnTo>
                  <a:pt x="910082" y="327405"/>
                </a:lnTo>
                <a:lnTo>
                  <a:pt x="910590" y="331724"/>
                </a:lnTo>
                <a:lnTo>
                  <a:pt x="926846" y="345059"/>
                </a:lnTo>
                <a:lnTo>
                  <a:pt x="931672" y="344677"/>
                </a:lnTo>
                <a:lnTo>
                  <a:pt x="971661" y="320055"/>
                </a:lnTo>
                <a:lnTo>
                  <a:pt x="1003173" y="289178"/>
                </a:lnTo>
                <a:lnTo>
                  <a:pt x="1030587" y="241351"/>
                </a:lnTo>
                <a:lnTo>
                  <a:pt x="1034542" y="225298"/>
                </a:lnTo>
                <a:lnTo>
                  <a:pt x="1067559" y="225298"/>
                </a:lnTo>
                <a:lnTo>
                  <a:pt x="1059894" y="202819"/>
                </a:lnTo>
                <a:lnTo>
                  <a:pt x="1054693" y="175724"/>
                </a:lnTo>
                <a:lnTo>
                  <a:pt x="1052957" y="146938"/>
                </a:lnTo>
                <a:lnTo>
                  <a:pt x="1052957" y="105410"/>
                </a:lnTo>
                <a:close/>
              </a:path>
              <a:path w="2177415" h="376555">
                <a:moveTo>
                  <a:pt x="1141476" y="74167"/>
                </a:moveTo>
                <a:lnTo>
                  <a:pt x="927862" y="74167"/>
                </a:lnTo>
                <a:lnTo>
                  <a:pt x="922274" y="79248"/>
                </a:lnTo>
                <a:lnTo>
                  <a:pt x="922274" y="89408"/>
                </a:lnTo>
                <a:lnTo>
                  <a:pt x="921893" y="100075"/>
                </a:lnTo>
                <a:lnTo>
                  <a:pt x="927354" y="105410"/>
                </a:lnTo>
                <a:lnTo>
                  <a:pt x="1141476" y="105410"/>
                </a:lnTo>
                <a:lnTo>
                  <a:pt x="1146683" y="100075"/>
                </a:lnTo>
                <a:lnTo>
                  <a:pt x="1146683" y="79248"/>
                </a:lnTo>
                <a:lnTo>
                  <a:pt x="1141476" y="74167"/>
                </a:lnTo>
                <a:close/>
              </a:path>
              <a:path w="2177415" h="376555">
                <a:moveTo>
                  <a:pt x="1098169" y="12064"/>
                </a:moveTo>
                <a:lnTo>
                  <a:pt x="970407" y="12064"/>
                </a:lnTo>
                <a:lnTo>
                  <a:pt x="964692" y="17145"/>
                </a:lnTo>
                <a:lnTo>
                  <a:pt x="964692" y="38100"/>
                </a:lnTo>
                <a:lnTo>
                  <a:pt x="970407" y="43307"/>
                </a:lnTo>
                <a:lnTo>
                  <a:pt x="1099566" y="43307"/>
                </a:lnTo>
                <a:lnTo>
                  <a:pt x="1104392" y="37973"/>
                </a:lnTo>
                <a:lnTo>
                  <a:pt x="1103630" y="17145"/>
                </a:lnTo>
                <a:lnTo>
                  <a:pt x="1098169" y="12064"/>
                </a:lnTo>
                <a:close/>
              </a:path>
              <a:path w="2177415" h="376555">
                <a:moveTo>
                  <a:pt x="1513205" y="14350"/>
                </a:moveTo>
                <a:lnTo>
                  <a:pt x="1375664" y="14350"/>
                </a:lnTo>
                <a:lnTo>
                  <a:pt x="1369560" y="19333"/>
                </a:lnTo>
                <a:lnTo>
                  <a:pt x="1369441" y="29590"/>
                </a:lnTo>
                <a:lnTo>
                  <a:pt x="1369187" y="39877"/>
                </a:lnTo>
                <a:lnTo>
                  <a:pt x="1375029" y="45085"/>
                </a:lnTo>
                <a:lnTo>
                  <a:pt x="1512697" y="45085"/>
                </a:lnTo>
                <a:lnTo>
                  <a:pt x="1517904" y="45974"/>
                </a:lnTo>
                <a:lnTo>
                  <a:pt x="1520571" y="47625"/>
                </a:lnTo>
                <a:lnTo>
                  <a:pt x="1524000" y="50164"/>
                </a:lnTo>
                <a:lnTo>
                  <a:pt x="1525778" y="53466"/>
                </a:lnTo>
                <a:lnTo>
                  <a:pt x="1525778" y="137413"/>
                </a:lnTo>
                <a:lnTo>
                  <a:pt x="1524889" y="140462"/>
                </a:lnTo>
                <a:lnTo>
                  <a:pt x="1523111" y="141604"/>
                </a:lnTo>
                <a:lnTo>
                  <a:pt x="1521206" y="143383"/>
                </a:lnTo>
                <a:lnTo>
                  <a:pt x="1517142" y="144272"/>
                </a:lnTo>
                <a:lnTo>
                  <a:pt x="1416812" y="144272"/>
                </a:lnTo>
                <a:lnTo>
                  <a:pt x="1406788" y="145059"/>
                </a:lnTo>
                <a:lnTo>
                  <a:pt x="1374663" y="171068"/>
                </a:lnTo>
                <a:lnTo>
                  <a:pt x="1371727" y="188975"/>
                </a:lnTo>
                <a:lnTo>
                  <a:pt x="1371727" y="292353"/>
                </a:lnTo>
                <a:lnTo>
                  <a:pt x="1389755" y="332517"/>
                </a:lnTo>
                <a:lnTo>
                  <a:pt x="1419098" y="340233"/>
                </a:lnTo>
                <a:lnTo>
                  <a:pt x="1445529" y="339730"/>
                </a:lnTo>
                <a:lnTo>
                  <a:pt x="1496964" y="335678"/>
                </a:lnTo>
                <a:lnTo>
                  <a:pt x="1547830" y="327433"/>
                </a:lnTo>
                <a:lnTo>
                  <a:pt x="1593030" y="315138"/>
                </a:lnTo>
                <a:lnTo>
                  <a:pt x="1608545" y="308990"/>
                </a:lnTo>
                <a:lnTo>
                  <a:pt x="1418463" y="308990"/>
                </a:lnTo>
                <a:lnTo>
                  <a:pt x="1413510" y="307594"/>
                </a:lnTo>
                <a:lnTo>
                  <a:pt x="1410970" y="304800"/>
                </a:lnTo>
                <a:lnTo>
                  <a:pt x="1408303" y="302387"/>
                </a:lnTo>
                <a:lnTo>
                  <a:pt x="1407097" y="297926"/>
                </a:lnTo>
                <a:lnTo>
                  <a:pt x="1407033" y="185927"/>
                </a:lnTo>
                <a:lnTo>
                  <a:pt x="1415542" y="175895"/>
                </a:lnTo>
                <a:lnTo>
                  <a:pt x="1514475" y="175895"/>
                </a:lnTo>
                <a:lnTo>
                  <a:pt x="1525190" y="175178"/>
                </a:lnTo>
                <a:lnTo>
                  <a:pt x="1557559" y="153003"/>
                </a:lnTo>
                <a:lnTo>
                  <a:pt x="1560068" y="52070"/>
                </a:lnTo>
                <a:lnTo>
                  <a:pt x="1559210" y="43422"/>
                </a:lnTo>
                <a:lnTo>
                  <a:pt x="1531874" y="16557"/>
                </a:lnTo>
                <a:lnTo>
                  <a:pt x="1523063" y="14900"/>
                </a:lnTo>
                <a:lnTo>
                  <a:pt x="1513205" y="14350"/>
                </a:lnTo>
                <a:close/>
              </a:path>
              <a:path w="2177415" h="376555">
                <a:moveTo>
                  <a:pt x="1606462" y="275722"/>
                </a:moveTo>
                <a:lnTo>
                  <a:pt x="1599057" y="277749"/>
                </a:lnTo>
                <a:lnTo>
                  <a:pt x="1582431" y="284513"/>
                </a:lnTo>
                <a:lnTo>
                  <a:pt x="1564163" y="290528"/>
                </a:lnTo>
                <a:lnTo>
                  <a:pt x="1522603" y="300354"/>
                </a:lnTo>
                <a:lnTo>
                  <a:pt x="1475105" y="306816"/>
                </a:lnTo>
                <a:lnTo>
                  <a:pt x="1425702" y="308990"/>
                </a:lnTo>
                <a:lnTo>
                  <a:pt x="1608545" y="308990"/>
                </a:lnTo>
                <a:lnTo>
                  <a:pt x="1612392" y="307466"/>
                </a:lnTo>
                <a:lnTo>
                  <a:pt x="1618249" y="303083"/>
                </a:lnTo>
                <a:lnTo>
                  <a:pt x="1621726" y="297926"/>
                </a:lnTo>
                <a:lnTo>
                  <a:pt x="1622821" y="291982"/>
                </a:lnTo>
                <a:lnTo>
                  <a:pt x="1621536" y="285241"/>
                </a:lnTo>
                <a:lnTo>
                  <a:pt x="1617702" y="279481"/>
                </a:lnTo>
                <a:lnTo>
                  <a:pt x="1612677" y="276304"/>
                </a:lnTo>
                <a:lnTo>
                  <a:pt x="1606462" y="275722"/>
                </a:lnTo>
                <a:close/>
              </a:path>
              <a:path w="2177415" h="376555">
                <a:moveTo>
                  <a:pt x="1672209" y="1397"/>
                </a:moveTo>
                <a:lnTo>
                  <a:pt x="1662684" y="1397"/>
                </a:lnTo>
                <a:lnTo>
                  <a:pt x="1658747" y="2539"/>
                </a:lnTo>
                <a:lnTo>
                  <a:pt x="1655826" y="4699"/>
                </a:lnTo>
                <a:lnTo>
                  <a:pt x="1651889" y="8254"/>
                </a:lnTo>
                <a:lnTo>
                  <a:pt x="1649857" y="12573"/>
                </a:lnTo>
                <a:lnTo>
                  <a:pt x="1649857" y="363727"/>
                </a:lnTo>
                <a:lnTo>
                  <a:pt x="1651635" y="368173"/>
                </a:lnTo>
                <a:lnTo>
                  <a:pt x="1658239" y="374776"/>
                </a:lnTo>
                <a:lnTo>
                  <a:pt x="1662430" y="376427"/>
                </a:lnTo>
                <a:lnTo>
                  <a:pt x="1672463" y="376427"/>
                </a:lnTo>
                <a:lnTo>
                  <a:pt x="1676781" y="374523"/>
                </a:lnTo>
                <a:lnTo>
                  <a:pt x="1680464" y="370966"/>
                </a:lnTo>
                <a:lnTo>
                  <a:pt x="1683893" y="367919"/>
                </a:lnTo>
                <a:lnTo>
                  <a:pt x="1685544" y="363727"/>
                </a:lnTo>
                <a:lnTo>
                  <a:pt x="1685544" y="12573"/>
                </a:lnTo>
                <a:lnTo>
                  <a:pt x="1683385" y="8254"/>
                </a:lnTo>
                <a:lnTo>
                  <a:pt x="1679067" y="4825"/>
                </a:lnTo>
                <a:lnTo>
                  <a:pt x="1676019" y="2539"/>
                </a:lnTo>
                <a:lnTo>
                  <a:pt x="1672209" y="1397"/>
                </a:lnTo>
                <a:close/>
              </a:path>
              <a:path w="2177415" h="376555">
                <a:moveTo>
                  <a:pt x="2099310" y="6223"/>
                </a:moveTo>
                <a:lnTo>
                  <a:pt x="1843278" y="6223"/>
                </a:lnTo>
                <a:lnTo>
                  <a:pt x="1837309" y="11302"/>
                </a:lnTo>
                <a:lnTo>
                  <a:pt x="1836980" y="20065"/>
                </a:lnTo>
                <a:lnTo>
                  <a:pt x="1836928" y="32130"/>
                </a:lnTo>
                <a:lnTo>
                  <a:pt x="1842770" y="37464"/>
                </a:lnTo>
                <a:lnTo>
                  <a:pt x="2097278" y="37464"/>
                </a:lnTo>
                <a:lnTo>
                  <a:pt x="2101468" y="38353"/>
                </a:lnTo>
                <a:lnTo>
                  <a:pt x="2104136" y="39877"/>
                </a:lnTo>
                <a:lnTo>
                  <a:pt x="2105406" y="40766"/>
                </a:lnTo>
                <a:lnTo>
                  <a:pt x="2106167" y="42672"/>
                </a:lnTo>
                <a:lnTo>
                  <a:pt x="2106167" y="57785"/>
                </a:lnTo>
                <a:lnTo>
                  <a:pt x="2105152" y="59309"/>
                </a:lnTo>
                <a:lnTo>
                  <a:pt x="2102992" y="60578"/>
                </a:lnTo>
                <a:lnTo>
                  <a:pt x="2100199" y="62484"/>
                </a:lnTo>
                <a:lnTo>
                  <a:pt x="2096135" y="63373"/>
                </a:lnTo>
                <a:lnTo>
                  <a:pt x="1876806" y="63373"/>
                </a:lnTo>
                <a:lnTo>
                  <a:pt x="1868213" y="63894"/>
                </a:lnTo>
                <a:lnTo>
                  <a:pt x="1837620" y="89558"/>
                </a:lnTo>
                <a:lnTo>
                  <a:pt x="1836980" y="117855"/>
                </a:lnTo>
                <a:lnTo>
                  <a:pt x="1837570" y="125009"/>
                </a:lnTo>
                <a:lnTo>
                  <a:pt x="1867592" y="150352"/>
                </a:lnTo>
                <a:lnTo>
                  <a:pt x="1876806" y="150875"/>
                </a:lnTo>
                <a:lnTo>
                  <a:pt x="2134997" y="150875"/>
                </a:lnTo>
                <a:lnTo>
                  <a:pt x="2139188" y="149225"/>
                </a:lnTo>
                <a:lnTo>
                  <a:pt x="2141982" y="145923"/>
                </a:lnTo>
                <a:lnTo>
                  <a:pt x="2144903" y="142748"/>
                </a:lnTo>
                <a:lnTo>
                  <a:pt x="2146300" y="139064"/>
                </a:lnTo>
                <a:lnTo>
                  <a:pt x="2146300" y="131063"/>
                </a:lnTo>
                <a:lnTo>
                  <a:pt x="2144649" y="127380"/>
                </a:lnTo>
                <a:lnTo>
                  <a:pt x="2141347" y="123951"/>
                </a:lnTo>
                <a:lnTo>
                  <a:pt x="2138044" y="121158"/>
                </a:lnTo>
                <a:lnTo>
                  <a:pt x="2133727" y="119634"/>
                </a:lnTo>
                <a:lnTo>
                  <a:pt x="1878711" y="119634"/>
                </a:lnTo>
                <a:lnTo>
                  <a:pt x="1875790" y="119125"/>
                </a:lnTo>
                <a:lnTo>
                  <a:pt x="1874647" y="117855"/>
                </a:lnTo>
                <a:lnTo>
                  <a:pt x="1873250" y="116712"/>
                </a:lnTo>
                <a:lnTo>
                  <a:pt x="1872615" y="115062"/>
                </a:lnTo>
                <a:lnTo>
                  <a:pt x="1872615" y="98933"/>
                </a:lnTo>
                <a:lnTo>
                  <a:pt x="1872996" y="97536"/>
                </a:lnTo>
                <a:lnTo>
                  <a:pt x="1873631" y="96900"/>
                </a:lnTo>
                <a:lnTo>
                  <a:pt x="1875536" y="95376"/>
                </a:lnTo>
                <a:lnTo>
                  <a:pt x="1879219" y="94614"/>
                </a:lnTo>
                <a:lnTo>
                  <a:pt x="2102485" y="94614"/>
                </a:lnTo>
                <a:lnTo>
                  <a:pt x="2111126" y="94114"/>
                </a:lnTo>
                <a:lnTo>
                  <a:pt x="2141166" y="69647"/>
                </a:lnTo>
                <a:lnTo>
                  <a:pt x="2141855" y="27559"/>
                </a:lnTo>
                <a:lnTo>
                  <a:pt x="2138299" y="20065"/>
                </a:lnTo>
                <a:lnTo>
                  <a:pt x="2131314" y="15112"/>
                </a:lnTo>
                <a:lnTo>
                  <a:pt x="2124456" y="11259"/>
                </a:lnTo>
                <a:lnTo>
                  <a:pt x="2116836" y="8477"/>
                </a:lnTo>
                <a:lnTo>
                  <a:pt x="2108454" y="6790"/>
                </a:lnTo>
                <a:lnTo>
                  <a:pt x="2099310" y="6223"/>
                </a:lnTo>
                <a:close/>
              </a:path>
              <a:path w="2177415" h="376555">
                <a:moveTo>
                  <a:pt x="2164461" y="171450"/>
                </a:moveTo>
                <a:lnTo>
                  <a:pt x="1807972" y="171450"/>
                </a:lnTo>
                <a:lnTo>
                  <a:pt x="1802003" y="176402"/>
                </a:lnTo>
                <a:lnTo>
                  <a:pt x="1801622" y="186309"/>
                </a:lnTo>
                <a:lnTo>
                  <a:pt x="1801622" y="196596"/>
                </a:lnTo>
                <a:lnTo>
                  <a:pt x="1807210" y="201802"/>
                </a:lnTo>
                <a:lnTo>
                  <a:pt x="2165858" y="201802"/>
                </a:lnTo>
                <a:lnTo>
                  <a:pt x="2169794" y="200278"/>
                </a:lnTo>
                <a:lnTo>
                  <a:pt x="2172969" y="197103"/>
                </a:lnTo>
                <a:lnTo>
                  <a:pt x="2175764" y="193928"/>
                </a:lnTo>
                <a:lnTo>
                  <a:pt x="2177161" y="190373"/>
                </a:lnTo>
                <a:lnTo>
                  <a:pt x="2177161" y="182245"/>
                </a:lnTo>
                <a:lnTo>
                  <a:pt x="2175383" y="178688"/>
                </a:lnTo>
                <a:lnTo>
                  <a:pt x="2168779" y="172847"/>
                </a:lnTo>
                <a:lnTo>
                  <a:pt x="2164461" y="171450"/>
                </a:lnTo>
                <a:close/>
              </a:path>
              <a:path w="2177415" h="376555">
                <a:moveTo>
                  <a:pt x="2096769" y="223647"/>
                </a:moveTo>
                <a:lnTo>
                  <a:pt x="1842389" y="223647"/>
                </a:lnTo>
                <a:lnTo>
                  <a:pt x="1836420" y="228726"/>
                </a:lnTo>
                <a:lnTo>
                  <a:pt x="1836111" y="236946"/>
                </a:lnTo>
                <a:lnTo>
                  <a:pt x="1836039" y="249554"/>
                </a:lnTo>
                <a:lnTo>
                  <a:pt x="1841881" y="255015"/>
                </a:lnTo>
                <a:lnTo>
                  <a:pt x="2098548" y="255015"/>
                </a:lnTo>
                <a:lnTo>
                  <a:pt x="2102104" y="255777"/>
                </a:lnTo>
                <a:lnTo>
                  <a:pt x="2104009" y="257301"/>
                </a:lnTo>
                <a:lnTo>
                  <a:pt x="2105406" y="258572"/>
                </a:lnTo>
                <a:lnTo>
                  <a:pt x="2106167" y="260985"/>
                </a:lnTo>
                <a:lnTo>
                  <a:pt x="2106167" y="277749"/>
                </a:lnTo>
                <a:lnTo>
                  <a:pt x="2105279" y="279400"/>
                </a:lnTo>
                <a:lnTo>
                  <a:pt x="2103501" y="280415"/>
                </a:lnTo>
                <a:lnTo>
                  <a:pt x="2101850" y="281559"/>
                </a:lnTo>
                <a:lnTo>
                  <a:pt x="2098802" y="282194"/>
                </a:lnTo>
                <a:lnTo>
                  <a:pt x="1875028" y="282194"/>
                </a:lnTo>
                <a:lnTo>
                  <a:pt x="1866554" y="282789"/>
                </a:lnTo>
                <a:lnTo>
                  <a:pt x="1837568" y="310346"/>
                </a:lnTo>
                <a:lnTo>
                  <a:pt x="1836928" y="347599"/>
                </a:lnTo>
                <a:lnTo>
                  <a:pt x="1839722" y="355473"/>
                </a:lnTo>
                <a:lnTo>
                  <a:pt x="1872869" y="371475"/>
                </a:lnTo>
                <a:lnTo>
                  <a:pt x="2135505" y="371475"/>
                </a:lnTo>
                <a:lnTo>
                  <a:pt x="2139568" y="369824"/>
                </a:lnTo>
                <a:lnTo>
                  <a:pt x="2145411" y="363220"/>
                </a:lnTo>
                <a:lnTo>
                  <a:pt x="2146808" y="359790"/>
                </a:lnTo>
                <a:lnTo>
                  <a:pt x="2146748" y="355473"/>
                </a:lnTo>
                <a:lnTo>
                  <a:pt x="1878457" y="340233"/>
                </a:lnTo>
                <a:lnTo>
                  <a:pt x="1875663" y="339725"/>
                </a:lnTo>
                <a:lnTo>
                  <a:pt x="1873123" y="337820"/>
                </a:lnTo>
                <a:lnTo>
                  <a:pt x="1872615" y="335914"/>
                </a:lnTo>
                <a:lnTo>
                  <a:pt x="1872615" y="319150"/>
                </a:lnTo>
                <a:lnTo>
                  <a:pt x="1873250" y="316738"/>
                </a:lnTo>
                <a:lnTo>
                  <a:pt x="1875917" y="314071"/>
                </a:lnTo>
                <a:lnTo>
                  <a:pt x="1878711" y="313436"/>
                </a:lnTo>
                <a:lnTo>
                  <a:pt x="2104643" y="313436"/>
                </a:lnTo>
                <a:lnTo>
                  <a:pt x="2112381" y="312791"/>
                </a:lnTo>
                <a:lnTo>
                  <a:pt x="2141188" y="285662"/>
                </a:lnTo>
                <a:lnTo>
                  <a:pt x="2141822" y="257301"/>
                </a:lnTo>
                <a:lnTo>
                  <a:pt x="2140902" y="250003"/>
                </a:lnTo>
                <a:lnTo>
                  <a:pt x="2105415" y="224143"/>
                </a:lnTo>
                <a:lnTo>
                  <a:pt x="2096769" y="22364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920093" y="963422"/>
            <a:ext cx="835025" cy="375285"/>
          </a:xfrm>
          <a:custGeom>
            <a:avLst/>
            <a:gdLst/>
            <a:ahLst/>
            <a:cxnLst/>
            <a:rect l="l" t="t" r="r" b="b"/>
            <a:pathLst>
              <a:path w="835025" h="375284">
                <a:moveTo>
                  <a:pt x="143519" y="11175"/>
                </a:moveTo>
                <a:lnTo>
                  <a:pt x="93513" y="16827"/>
                </a:lnTo>
                <a:lnTo>
                  <a:pt x="55127" y="33908"/>
                </a:lnTo>
                <a:lnTo>
                  <a:pt x="26552" y="72753"/>
                </a:lnTo>
                <a:lnTo>
                  <a:pt x="24647" y="88137"/>
                </a:lnTo>
                <a:lnTo>
                  <a:pt x="26719" y="103213"/>
                </a:lnTo>
                <a:lnTo>
                  <a:pt x="57794" y="141986"/>
                </a:lnTo>
                <a:lnTo>
                  <a:pt x="94085" y="159019"/>
                </a:lnTo>
                <a:lnTo>
                  <a:pt x="143519" y="164718"/>
                </a:lnTo>
                <a:lnTo>
                  <a:pt x="169908" y="163244"/>
                </a:lnTo>
                <a:lnTo>
                  <a:pt x="193462" y="158829"/>
                </a:lnTo>
                <a:lnTo>
                  <a:pt x="214207" y="151485"/>
                </a:lnTo>
                <a:lnTo>
                  <a:pt x="232165" y="141224"/>
                </a:lnTo>
                <a:lnTo>
                  <a:pt x="241197" y="133476"/>
                </a:lnTo>
                <a:lnTo>
                  <a:pt x="143519" y="133476"/>
                </a:lnTo>
                <a:lnTo>
                  <a:pt x="124392" y="132665"/>
                </a:lnTo>
                <a:lnTo>
                  <a:pt x="81797" y="120395"/>
                </a:lnTo>
                <a:lnTo>
                  <a:pt x="59953" y="88137"/>
                </a:lnTo>
                <a:lnTo>
                  <a:pt x="61094" y="79232"/>
                </a:lnTo>
                <a:lnTo>
                  <a:pt x="91495" y="50990"/>
                </a:lnTo>
                <a:lnTo>
                  <a:pt x="143519" y="42417"/>
                </a:lnTo>
                <a:lnTo>
                  <a:pt x="240325" y="42417"/>
                </a:lnTo>
                <a:lnTo>
                  <a:pt x="234197" y="37464"/>
                </a:lnTo>
                <a:lnTo>
                  <a:pt x="215314" y="25963"/>
                </a:lnTo>
                <a:lnTo>
                  <a:pt x="193907" y="17748"/>
                </a:lnTo>
                <a:lnTo>
                  <a:pt x="169975" y="12819"/>
                </a:lnTo>
                <a:lnTo>
                  <a:pt x="143519" y="11175"/>
                </a:lnTo>
                <a:close/>
              </a:path>
              <a:path w="835025" h="375284">
                <a:moveTo>
                  <a:pt x="240325" y="42417"/>
                </a:moveTo>
                <a:lnTo>
                  <a:pt x="143519" y="42417"/>
                </a:lnTo>
                <a:lnTo>
                  <a:pt x="162643" y="43350"/>
                </a:lnTo>
                <a:lnTo>
                  <a:pt x="179826" y="46164"/>
                </a:lnTo>
                <a:lnTo>
                  <a:pt x="216918" y="64152"/>
                </a:lnTo>
                <a:lnTo>
                  <a:pt x="227847" y="88137"/>
                </a:lnTo>
                <a:lnTo>
                  <a:pt x="226871" y="96476"/>
                </a:lnTo>
                <a:lnTo>
                  <a:pt x="197223" y="124636"/>
                </a:lnTo>
                <a:lnTo>
                  <a:pt x="143519" y="133476"/>
                </a:lnTo>
                <a:lnTo>
                  <a:pt x="241197" y="133476"/>
                </a:lnTo>
                <a:lnTo>
                  <a:pt x="245687" y="129625"/>
                </a:lnTo>
                <a:lnTo>
                  <a:pt x="255375" y="116919"/>
                </a:lnTo>
                <a:lnTo>
                  <a:pt x="261205" y="103094"/>
                </a:lnTo>
                <a:lnTo>
                  <a:pt x="263153" y="88137"/>
                </a:lnTo>
                <a:lnTo>
                  <a:pt x="261344" y="73040"/>
                </a:lnTo>
                <a:lnTo>
                  <a:pt x="255914" y="59562"/>
                </a:lnTo>
                <a:lnTo>
                  <a:pt x="246866" y="47704"/>
                </a:lnTo>
                <a:lnTo>
                  <a:pt x="240325" y="42417"/>
                </a:lnTo>
                <a:close/>
              </a:path>
              <a:path w="835025" h="375284">
                <a:moveTo>
                  <a:pt x="163077" y="225425"/>
                </a:moveTo>
                <a:lnTo>
                  <a:pt x="127771" y="225425"/>
                </a:lnTo>
                <a:lnTo>
                  <a:pt x="127730" y="270001"/>
                </a:lnTo>
                <a:lnTo>
                  <a:pt x="127553" y="279082"/>
                </a:lnTo>
                <a:lnTo>
                  <a:pt x="119707" y="321817"/>
                </a:lnTo>
                <a:lnTo>
                  <a:pt x="110499" y="337819"/>
                </a:lnTo>
                <a:lnTo>
                  <a:pt x="109483" y="341756"/>
                </a:lnTo>
                <a:lnTo>
                  <a:pt x="110372" y="345186"/>
                </a:lnTo>
                <a:lnTo>
                  <a:pt x="111642" y="351027"/>
                </a:lnTo>
                <a:lnTo>
                  <a:pt x="114436" y="355218"/>
                </a:lnTo>
                <a:lnTo>
                  <a:pt x="118754" y="357886"/>
                </a:lnTo>
                <a:lnTo>
                  <a:pt x="122818" y="359537"/>
                </a:lnTo>
                <a:lnTo>
                  <a:pt x="126755" y="359917"/>
                </a:lnTo>
                <a:lnTo>
                  <a:pt x="136153" y="357758"/>
                </a:lnTo>
                <a:lnTo>
                  <a:pt x="157108" y="318135"/>
                </a:lnTo>
                <a:lnTo>
                  <a:pt x="163077" y="270001"/>
                </a:lnTo>
                <a:lnTo>
                  <a:pt x="163077" y="225425"/>
                </a:lnTo>
                <a:close/>
              </a:path>
              <a:path w="835025" h="375284">
                <a:moveTo>
                  <a:pt x="285505" y="183895"/>
                </a:moveTo>
                <a:lnTo>
                  <a:pt x="273313" y="184912"/>
                </a:lnTo>
                <a:lnTo>
                  <a:pt x="252666" y="187055"/>
                </a:lnTo>
                <a:lnTo>
                  <a:pt x="226149" y="189102"/>
                </a:lnTo>
                <a:lnTo>
                  <a:pt x="117262" y="194653"/>
                </a:lnTo>
                <a:lnTo>
                  <a:pt x="47730" y="196609"/>
                </a:lnTo>
                <a:lnTo>
                  <a:pt x="16392" y="196850"/>
                </a:lnTo>
                <a:lnTo>
                  <a:pt x="5978" y="196850"/>
                </a:lnTo>
                <a:lnTo>
                  <a:pt x="517" y="201929"/>
                </a:lnTo>
                <a:lnTo>
                  <a:pt x="136" y="212089"/>
                </a:lnTo>
                <a:lnTo>
                  <a:pt x="90" y="213994"/>
                </a:lnTo>
                <a:lnTo>
                  <a:pt x="0" y="222627"/>
                </a:lnTo>
                <a:lnTo>
                  <a:pt x="4835" y="227711"/>
                </a:lnTo>
                <a:lnTo>
                  <a:pt x="15122" y="227711"/>
                </a:lnTo>
                <a:lnTo>
                  <a:pt x="58932" y="227175"/>
                </a:lnTo>
                <a:lnTo>
                  <a:pt x="117032" y="225857"/>
                </a:lnTo>
                <a:lnTo>
                  <a:pt x="127771" y="225425"/>
                </a:lnTo>
                <a:lnTo>
                  <a:pt x="163077" y="225425"/>
                </a:lnTo>
                <a:lnTo>
                  <a:pt x="163077" y="223774"/>
                </a:lnTo>
                <a:lnTo>
                  <a:pt x="222005" y="220090"/>
                </a:lnTo>
                <a:lnTo>
                  <a:pt x="278139" y="216026"/>
                </a:lnTo>
                <a:lnTo>
                  <a:pt x="288934" y="213994"/>
                </a:lnTo>
                <a:lnTo>
                  <a:pt x="293887" y="207899"/>
                </a:lnTo>
                <a:lnTo>
                  <a:pt x="292871" y="197738"/>
                </a:lnTo>
                <a:lnTo>
                  <a:pt x="292109" y="188213"/>
                </a:lnTo>
                <a:lnTo>
                  <a:pt x="285505" y="183895"/>
                </a:lnTo>
                <a:close/>
              </a:path>
              <a:path w="835025" h="375284">
                <a:moveTo>
                  <a:pt x="324875" y="0"/>
                </a:moveTo>
                <a:lnTo>
                  <a:pt x="315096" y="0"/>
                </a:lnTo>
                <a:lnTo>
                  <a:pt x="311032" y="1397"/>
                </a:lnTo>
                <a:lnTo>
                  <a:pt x="307857" y="4190"/>
                </a:lnTo>
                <a:lnTo>
                  <a:pt x="304174" y="7365"/>
                </a:lnTo>
                <a:lnTo>
                  <a:pt x="302396" y="11556"/>
                </a:lnTo>
                <a:lnTo>
                  <a:pt x="302396" y="362330"/>
                </a:lnTo>
                <a:lnTo>
                  <a:pt x="304174" y="366775"/>
                </a:lnTo>
                <a:lnTo>
                  <a:pt x="310778" y="373379"/>
                </a:lnTo>
                <a:lnTo>
                  <a:pt x="314969" y="375030"/>
                </a:lnTo>
                <a:lnTo>
                  <a:pt x="325002" y="375030"/>
                </a:lnTo>
                <a:lnTo>
                  <a:pt x="329320" y="373252"/>
                </a:lnTo>
                <a:lnTo>
                  <a:pt x="333003" y="369569"/>
                </a:lnTo>
                <a:lnTo>
                  <a:pt x="336432" y="366522"/>
                </a:lnTo>
                <a:lnTo>
                  <a:pt x="338083" y="362330"/>
                </a:lnTo>
                <a:lnTo>
                  <a:pt x="338083" y="11049"/>
                </a:lnTo>
                <a:lnTo>
                  <a:pt x="336178" y="7112"/>
                </a:lnTo>
                <a:lnTo>
                  <a:pt x="332241" y="4317"/>
                </a:lnTo>
                <a:lnTo>
                  <a:pt x="328939" y="1397"/>
                </a:lnTo>
                <a:lnTo>
                  <a:pt x="324875" y="0"/>
                </a:lnTo>
                <a:close/>
              </a:path>
              <a:path w="835025" h="375284">
                <a:moveTo>
                  <a:pt x="650884" y="8000"/>
                </a:moveTo>
                <a:lnTo>
                  <a:pt x="513470" y="8000"/>
                </a:lnTo>
                <a:lnTo>
                  <a:pt x="508009" y="13080"/>
                </a:lnTo>
                <a:lnTo>
                  <a:pt x="508009" y="33908"/>
                </a:lnTo>
                <a:lnTo>
                  <a:pt x="513470" y="39242"/>
                </a:lnTo>
                <a:lnTo>
                  <a:pt x="651519" y="39242"/>
                </a:lnTo>
                <a:lnTo>
                  <a:pt x="656980" y="34543"/>
                </a:lnTo>
                <a:lnTo>
                  <a:pt x="656599" y="25145"/>
                </a:lnTo>
                <a:lnTo>
                  <a:pt x="656599" y="13715"/>
                </a:lnTo>
                <a:lnTo>
                  <a:pt x="650884" y="8000"/>
                </a:lnTo>
                <a:close/>
              </a:path>
              <a:path w="835025" h="375284">
                <a:moveTo>
                  <a:pt x="691016" y="62864"/>
                </a:moveTo>
                <a:lnTo>
                  <a:pt x="466226" y="62864"/>
                </a:lnTo>
                <a:lnTo>
                  <a:pt x="460638" y="68072"/>
                </a:lnTo>
                <a:lnTo>
                  <a:pt x="460638" y="88645"/>
                </a:lnTo>
                <a:lnTo>
                  <a:pt x="466226" y="93725"/>
                </a:lnTo>
                <a:lnTo>
                  <a:pt x="692032" y="93725"/>
                </a:lnTo>
                <a:lnTo>
                  <a:pt x="696223" y="92075"/>
                </a:lnTo>
                <a:lnTo>
                  <a:pt x="699398" y="88900"/>
                </a:lnTo>
                <a:lnTo>
                  <a:pt x="702446" y="85978"/>
                </a:lnTo>
                <a:lnTo>
                  <a:pt x="703970" y="82423"/>
                </a:lnTo>
                <a:lnTo>
                  <a:pt x="703970" y="73913"/>
                </a:lnTo>
                <a:lnTo>
                  <a:pt x="702192" y="70103"/>
                </a:lnTo>
                <a:lnTo>
                  <a:pt x="698636" y="67055"/>
                </a:lnTo>
                <a:lnTo>
                  <a:pt x="695334" y="64262"/>
                </a:lnTo>
                <a:lnTo>
                  <a:pt x="691016" y="62864"/>
                </a:lnTo>
                <a:close/>
              </a:path>
              <a:path w="835025" h="375284">
                <a:moveTo>
                  <a:pt x="583193" y="110236"/>
                </a:moveTo>
                <a:lnTo>
                  <a:pt x="538680" y="114823"/>
                </a:lnTo>
                <a:lnTo>
                  <a:pt x="492998" y="139031"/>
                </a:lnTo>
                <a:lnTo>
                  <a:pt x="475370" y="176911"/>
                </a:lnTo>
                <a:lnTo>
                  <a:pt x="477016" y="190222"/>
                </a:lnTo>
                <a:lnTo>
                  <a:pt x="501786" y="221868"/>
                </a:lnTo>
                <a:lnTo>
                  <a:pt x="537394" y="237299"/>
                </a:lnTo>
                <a:lnTo>
                  <a:pt x="583193" y="242442"/>
                </a:lnTo>
                <a:lnTo>
                  <a:pt x="606933" y="241111"/>
                </a:lnTo>
                <a:lnTo>
                  <a:pt x="647648" y="230495"/>
                </a:lnTo>
                <a:lnTo>
                  <a:pt x="676758" y="211200"/>
                </a:lnTo>
                <a:lnTo>
                  <a:pt x="583193" y="211200"/>
                </a:lnTo>
                <a:lnTo>
                  <a:pt x="566211" y="210512"/>
                </a:lnTo>
                <a:lnTo>
                  <a:pt x="527313" y="200278"/>
                </a:lnTo>
                <a:lnTo>
                  <a:pt x="510676" y="176911"/>
                </a:lnTo>
                <a:lnTo>
                  <a:pt x="511651" y="169767"/>
                </a:lnTo>
                <a:lnTo>
                  <a:pt x="551015" y="144335"/>
                </a:lnTo>
                <a:lnTo>
                  <a:pt x="583193" y="141477"/>
                </a:lnTo>
                <a:lnTo>
                  <a:pt x="676032" y="141477"/>
                </a:lnTo>
                <a:lnTo>
                  <a:pt x="674328" y="139317"/>
                </a:lnTo>
                <a:lnTo>
                  <a:pt x="661679" y="129031"/>
                </a:lnTo>
                <a:lnTo>
                  <a:pt x="645916" y="120790"/>
                </a:lnTo>
                <a:lnTo>
                  <a:pt x="627580" y="114919"/>
                </a:lnTo>
                <a:lnTo>
                  <a:pt x="606673" y="111404"/>
                </a:lnTo>
                <a:lnTo>
                  <a:pt x="583193" y="110236"/>
                </a:lnTo>
                <a:close/>
              </a:path>
              <a:path w="835025" h="375284">
                <a:moveTo>
                  <a:pt x="676032" y="141477"/>
                </a:moveTo>
                <a:lnTo>
                  <a:pt x="583193" y="141477"/>
                </a:lnTo>
                <a:lnTo>
                  <a:pt x="600148" y="142192"/>
                </a:lnTo>
                <a:lnTo>
                  <a:pt x="615578" y="144335"/>
                </a:lnTo>
                <a:lnTo>
                  <a:pt x="651844" y="163173"/>
                </a:lnTo>
                <a:lnTo>
                  <a:pt x="655329" y="176911"/>
                </a:lnTo>
                <a:lnTo>
                  <a:pt x="654544" y="183626"/>
                </a:lnTo>
                <a:lnTo>
                  <a:pt x="615880" y="208343"/>
                </a:lnTo>
                <a:lnTo>
                  <a:pt x="583193" y="211200"/>
                </a:lnTo>
                <a:lnTo>
                  <a:pt x="676758" y="211200"/>
                </a:lnTo>
                <a:lnTo>
                  <a:pt x="684031" y="201882"/>
                </a:lnTo>
                <a:lnTo>
                  <a:pt x="688841" y="190222"/>
                </a:lnTo>
                <a:lnTo>
                  <a:pt x="688942" y="189674"/>
                </a:lnTo>
                <a:lnTo>
                  <a:pt x="690508" y="176911"/>
                </a:lnTo>
                <a:lnTo>
                  <a:pt x="688734" y="163385"/>
                </a:lnTo>
                <a:lnTo>
                  <a:pt x="688678" y="163173"/>
                </a:lnTo>
                <a:lnTo>
                  <a:pt x="683333" y="150733"/>
                </a:lnTo>
                <a:lnTo>
                  <a:pt x="676032" y="141477"/>
                </a:lnTo>
                <a:close/>
              </a:path>
              <a:path w="835025" h="375284">
                <a:moveTo>
                  <a:pt x="518931" y="250825"/>
                </a:moveTo>
                <a:lnTo>
                  <a:pt x="509279" y="250825"/>
                </a:lnTo>
                <a:lnTo>
                  <a:pt x="505088" y="252602"/>
                </a:lnTo>
                <a:lnTo>
                  <a:pt x="501532" y="256158"/>
                </a:lnTo>
                <a:lnTo>
                  <a:pt x="498357" y="258952"/>
                </a:lnTo>
                <a:lnTo>
                  <a:pt x="496833" y="263016"/>
                </a:lnTo>
                <a:lnTo>
                  <a:pt x="496833" y="320928"/>
                </a:lnTo>
                <a:lnTo>
                  <a:pt x="514925" y="357377"/>
                </a:lnTo>
                <a:lnTo>
                  <a:pt x="540267" y="364236"/>
                </a:lnTo>
                <a:lnTo>
                  <a:pt x="790076" y="364236"/>
                </a:lnTo>
                <a:lnTo>
                  <a:pt x="795537" y="359028"/>
                </a:lnTo>
                <a:lnTo>
                  <a:pt x="795488" y="338153"/>
                </a:lnTo>
                <a:lnTo>
                  <a:pt x="790076" y="332993"/>
                </a:lnTo>
                <a:lnTo>
                  <a:pt x="541283" y="332993"/>
                </a:lnTo>
                <a:lnTo>
                  <a:pt x="537092" y="332358"/>
                </a:lnTo>
                <a:lnTo>
                  <a:pt x="535695" y="331088"/>
                </a:lnTo>
                <a:lnTo>
                  <a:pt x="533282" y="328675"/>
                </a:lnTo>
                <a:lnTo>
                  <a:pt x="532012" y="324103"/>
                </a:lnTo>
                <a:lnTo>
                  <a:pt x="532012" y="263016"/>
                </a:lnTo>
                <a:lnTo>
                  <a:pt x="530107" y="258825"/>
                </a:lnTo>
                <a:lnTo>
                  <a:pt x="526297" y="255777"/>
                </a:lnTo>
                <a:lnTo>
                  <a:pt x="522995" y="252475"/>
                </a:lnTo>
                <a:lnTo>
                  <a:pt x="518931" y="250825"/>
                </a:lnTo>
                <a:close/>
              </a:path>
              <a:path w="835025" h="375284">
                <a:moveTo>
                  <a:pt x="769756" y="0"/>
                </a:moveTo>
                <a:lnTo>
                  <a:pt x="746261" y="0"/>
                </a:lnTo>
                <a:lnTo>
                  <a:pt x="740546" y="5333"/>
                </a:lnTo>
                <a:lnTo>
                  <a:pt x="740546" y="263778"/>
                </a:lnTo>
                <a:lnTo>
                  <a:pt x="742197" y="267842"/>
                </a:lnTo>
                <a:lnTo>
                  <a:pt x="745372" y="270637"/>
                </a:lnTo>
                <a:lnTo>
                  <a:pt x="748801" y="274192"/>
                </a:lnTo>
                <a:lnTo>
                  <a:pt x="752992" y="275843"/>
                </a:lnTo>
                <a:lnTo>
                  <a:pt x="762771" y="275843"/>
                </a:lnTo>
                <a:lnTo>
                  <a:pt x="766835" y="274319"/>
                </a:lnTo>
                <a:lnTo>
                  <a:pt x="770137" y="271017"/>
                </a:lnTo>
                <a:lnTo>
                  <a:pt x="773947" y="267969"/>
                </a:lnTo>
                <a:lnTo>
                  <a:pt x="775852" y="263778"/>
                </a:lnTo>
                <a:lnTo>
                  <a:pt x="775852" y="162940"/>
                </a:lnTo>
                <a:lnTo>
                  <a:pt x="829319" y="162940"/>
                </a:lnTo>
                <a:lnTo>
                  <a:pt x="834780" y="157606"/>
                </a:lnTo>
                <a:lnTo>
                  <a:pt x="834780" y="136778"/>
                </a:lnTo>
                <a:lnTo>
                  <a:pt x="829319" y="131699"/>
                </a:lnTo>
                <a:lnTo>
                  <a:pt x="775852" y="131699"/>
                </a:lnTo>
                <a:lnTo>
                  <a:pt x="775852" y="5333"/>
                </a:lnTo>
                <a:lnTo>
                  <a:pt x="769756" y="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31642" y="1512061"/>
            <a:ext cx="831215" cy="364490"/>
          </a:xfrm>
          <a:custGeom>
            <a:avLst/>
            <a:gdLst/>
            <a:ahLst/>
            <a:cxnLst/>
            <a:rect l="l" t="t" r="r" b="b"/>
            <a:pathLst>
              <a:path w="831214" h="364489">
                <a:moveTo>
                  <a:pt x="58419" y="3555"/>
                </a:moveTo>
                <a:lnTo>
                  <a:pt x="48387" y="3555"/>
                </a:lnTo>
                <a:lnTo>
                  <a:pt x="44195" y="5079"/>
                </a:lnTo>
                <a:lnTo>
                  <a:pt x="41020" y="8382"/>
                </a:lnTo>
                <a:lnTo>
                  <a:pt x="37592" y="11811"/>
                </a:lnTo>
                <a:lnTo>
                  <a:pt x="35813" y="16383"/>
                </a:lnTo>
                <a:lnTo>
                  <a:pt x="35924" y="100075"/>
                </a:lnTo>
                <a:lnTo>
                  <a:pt x="36616" y="107950"/>
                </a:lnTo>
                <a:lnTo>
                  <a:pt x="62769" y="136667"/>
                </a:lnTo>
                <a:lnTo>
                  <a:pt x="81787" y="139318"/>
                </a:lnTo>
                <a:lnTo>
                  <a:pt x="293877" y="139318"/>
                </a:lnTo>
                <a:lnTo>
                  <a:pt x="333829" y="121600"/>
                </a:lnTo>
                <a:lnTo>
                  <a:pt x="339335" y="107950"/>
                </a:lnTo>
                <a:lnTo>
                  <a:pt x="79629" y="107950"/>
                </a:lnTo>
                <a:lnTo>
                  <a:pt x="76073" y="106934"/>
                </a:lnTo>
                <a:lnTo>
                  <a:pt x="72389" y="103250"/>
                </a:lnTo>
                <a:lnTo>
                  <a:pt x="71500" y="100075"/>
                </a:lnTo>
                <a:lnTo>
                  <a:pt x="71500" y="75437"/>
                </a:lnTo>
                <a:lnTo>
                  <a:pt x="340740" y="75437"/>
                </a:lnTo>
                <a:lnTo>
                  <a:pt x="340740" y="44196"/>
                </a:lnTo>
                <a:lnTo>
                  <a:pt x="71500" y="44196"/>
                </a:lnTo>
                <a:lnTo>
                  <a:pt x="71500" y="16383"/>
                </a:lnTo>
                <a:lnTo>
                  <a:pt x="69850" y="12064"/>
                </a:lnTo>
                <a:lnTo>
                  <a:pt x="66420" y="9016"/>
                </a:lnTo>
                <a:lnTo>
                  <a:pt x="62737" y="5334"/>
                </a:lnTo>
                <a:lnTo>
                  <a:pt x="58419" y="3555"/>
                </a:lnTo>
                <a:close/>
              </a:path>
              <a:path w="831214" h="364489">
                <a:moveTo>
                  <a:pt x="340740" y="75437"/>
                </a:moveTo>
                <a:lnTo>
                  <a:pt x="305054" y="75437"/>
                </a:lnTo>
                <a:lnTo>
                  <a:pt x="305054" y="99567"/>
                </a:lnTo>
                <a:lnTo>
                  <a:pt x="303783" y="102997"/>
                </a:lnTo>
                <a:lnTo>
                  <a:pt x="301244" y="105155"/>
                </a:lnTo>
                <a:lnTo>
                  <a:pt x="299212" y="107061"/>
                </a:lnTo>
                <a:lnTo>
                  <a:pt x="295148" y="107950"/>
                </a:lnTo>
                <a:lnTo>
                  <a:pt x="339335" y="107950"/>
                </a:lnTo>
                <a:lnTo>
                  <a:pt x="339977" y="105546"/>
                </a:lnTo>
                <a:lnTo>
                  <a:pt x="340740" y="95758"/>
                </a:lnTo>
                <a:lnTo>
                  <a:pt x="340740" y="75437"/>
                </a:lnTo>
                <a:close/>
              </a:path>
              <a:path w="831214" h="364489">
                <a:moveTo>
                  <a:pt x="327532" y="3048"/>
                </a:moveTo>
                <a:lnTo>
                  <a:pt x="317626" y="3048"/>
                </a:lnTo>
                <a:lnTo>
                  <a:pt x="313308" y="4825"/>
                </a:lnTo>
                <a:lnTo>
                  <a:pt x="309752" y="8382"/>
                </a:lnTo>
                <a:lnTo>
                  <a:pt x="306577" y="11175"/>
                </a:lnTo>
                <a:lnTo>
                  <a:pt x="305054" y="15239"/>
                </a:lnTo>
                <a:lnTo>
                  <a:pt x="305054" y="44196"/>
                </a:lnTo>
                <a:lnTo>
                  <a:pt x="340740" y="44196"/>
                </a:lnTo>
                <a:lnTo>
                  <a:pt x="340685" y="15239"/>
                </a:lnTo>
                <a:lnTo>
                  <a:pt x="338963" y="11302"/>
                </a:lnTo>
                <a:lnTo>
                  <a:pt x="335406" y="8382"/>
                </a:lnTo>
                <a:lnTo>
                  <a:pt x="331850" y="4825"/>
                </a:lnTo>
                <a:lnTo>
                  <a:pt x="327532" y="3048"/>
                </a:lnTo>
                <a:close/>
              </a:path>
              <a:path w="831214" h="364489">
                <a:moveTo>
                  <a:pt x="58419" y="251713"/>
                </a:moveTo>
                <a:lnTo>
                  <a:pt x="48259" y="251713"/>
                </a:lnTo>
                <a:lnTo>
                  <a:pt x="44068" y="253618"/>
                </a:lnTo>
                <a:lnTo>
                  <a:pt x="40893" y="257301"/>
                </a:lnTo>
                <a:lnTo>
                  <a:pt x="37464" y="260985"/>
                </a:lnTo>
                <a:lnTo>
                  <a:pt x="35813" y="266064"/>
                </a:lnTo>
                <a:lnTo>
                  <a:pt x="35813" y="321310"/>
                </a:lnTo>
                <a:lnTo>
                  <a:pt x="53151" y="357324"/>
                </a:lnTo>
                <a:lnTo>
                  <a:pt x="77850" y="364236"/>
                </a:lnTo>
                <a:lnTo>
                  <a:pt x="340232" y="364236"/>
                </a:lnTo>
                <a:lnTo>
                  <a:pt x="345694" y="359028"/>
                </a:lnTo>
                <a:lnTo>
                  <a:pt x="345694" y="338200"/>
                </a:lnTo>
                <a:lnTo>
                  <a:pt x="340232" y="332993"/>
                </a:lnTo>
                <a:lnTo>
                  <a:pt x="80644" y="332993"/>
                </a:lnTo>
                <a:lnTo>
                  <a:pt x="76581" y="332359"/>
                </a:lnTo>
                <a:lnTo>
                  <a:pt x="75183" y="331088"/>
                </a:lnTo>
                <a:lnTo>
                  <a:pt x="72770" y="328675"/>
                </a:lnTo>
                <a:lnTo>
                  <a:pt x="71500" y="324103"/>
                </a:lnTo>
                <a:lnTo>
                  <a:pt x="71500" y="266064"/>
                </a:lnTo>
                <a:lnTo>
                  <a:pt x="69468" y="260858"/>
                </a:lnTo>
                <a:lnTo>
                  <a:pt x="65405" y="256793"/>
                </a:lnTo>
                <a:lnTo>
                  <a:pt x="62356" y="253364"/>
                </a:lnTo>
                <a:lnTo>
                  <a:pt x="58419" y="251713"/>
                </a:lnTo>
                <a:close/>
              </a:path>
              <a:path w="831214" h="364489">
                <a:moveTo>
                  <a:pt x="205867" y="209803"/>
                </a:moveTo>
                <a:lnTo>
                  <a:pt x="171069" y="209803"/>
                </a:lnTo>
                <a:lnTo>
                  <a:pt x="171069" y="282448"/>
                </a:lnTo>
                <a:lnTo>
                  <a:pt x="172846" y="286765"/>
                </a:lnTo>
                <a:lnTo>
                  <a:pt x="176530" y="290067"/>
                </a:lnTo>
                <a:lnTo>
                  <a:pt x="179577" y="292862"/>
                </a:lnTo>
                <a:lnTo>
                  <a:pt x="183514" y="294132"/>
                </a:lnTo>
                <a:lnTo>
                  <a:pt x="192912" y="294132"/>
                </a:lnTo>
                <a:lnTo>
                  <a:pt x="197104" y="292353"/>
                </a:lnTo>
                <a:lnTo>
                  <a:pt x="200787" y="288798"/>
                </a:lnTo>
                <a:lnTo>
                  <a:pt x="204215" y="285623"/>
                </a:lnTo>
                <a:lnTo>
                  <a:pt x="205867" y="281304"/>
                </a:lnTo>
                <a:lnTo>
                  <a:pt x="205867" y="209803"/>
                </a:lnTo>
                <a:close/>
              </a:path>
              <a:path w="831214" h="364489">
                <a:moveTo>
                  <a:pt x="369950" y="178562"/>
                </a:moveTo>
                <a:lnTo>
                  <a:pt x="6857" y="178562"/>
                </a:lnTo>
                <a:lnTo>
                  <a:pt x="888" y="183514"/>
                </a:lnTo>
                <a:lnTo>
                  <a:pt x="507" y="193548"/>
                </a:lnTo>
                <a:lnTo>
                  <a:pt x="0" y="204342"/>
                </a:lnTo>
                <a:lnTo>
                  <a:pt x="5080" y="209803"/>
                </a:lnTo>
                <a:lnTo>
                  <a:pt x="370713" y="209803"/>
                </a:lnTo>
                <a:lnTo>
                  <a:pt x="376046" y="205104"/>
                </a:lnTo>
                <a:lnTo>
                  <a:pt x="375951" y="193548"/>
                </a:lnTo>
                <a:lnTo>
                  <a:pt x="375538" y="184276"/>
                </a:lnTo>
                <a:lnTo>
                  <a:pt x="369950" y="178562"/>
                </a:lnTo>
                <a:close/>
              </a:path>
              <a:path w="831214" h="364489">
                <a:moveTo>
                  <a:pt x="514857" y="242824"/>
                </a:moveTo>
                <a:lnTo>
                  <a:pt x="505079" y="242824"/>
                </a:lnTo>
                <a:lnTo>
                  <a:pt x="501269" y="244475"/>
                </a:lnTo>
                <a:lnTo>
                  <a:pt x="498221" y="247776"/>
                </a:lnTo>
                <a:lnTo>
                  <a:pt x="494538" y="251460"/>
                </a:lnTo>
                <a:lnTo>
                  <a:pt x="492759" y="256412"/>
                </a:lnTo>
                <a:lnTo>
                  <a:pt x="492759" y="320166"/>
                </a:lnTo>
                <a:lnTo>
                  <a:pt x="512169" y="357538"/>
                </a:lnTo>
                <a:lnTo>
                  <a:pt x="540511" y="364236"/>
                </a:lnTo>
                <a:lnTo>
                  <a:pt x="778382" y="364236"/>
                </a:lnTo>
                <a:lnTo>
                  <a:pt x="783844" y="359028"/>
                </a:lnTo>
                <a:lnTo>
                  <a:pt x="783844" y="338200"/>
                </a:lnTo>
                <a:lnTo>
                  <a:pt x="778382" y="332993"/>
                </a:lnTo>
                <a:lnTo>
                  <a:pt x="537209" y="332993"/>
                </a:lnTo>
                <a:lnTo>
                  <a:pt x="533019" y="332359"/>
                </a:lnTo>
                <a:lnTo>
                  <a:pt x="531621" y="331088"/>
                </a:lnTo>
                <a:lnTo>
                  <a:pt x="529208" y="328675"/>
                </a:lnTo>
                <a:lnTo>
                  <a:pt x="527939" y="324230"/>
                </a:lnTo>
                <a:lnTo>
                  <a:pt x="527939" y="256412"/>
                </a:lnTo>
                <a:lnTo>
                  <a:pt x="526033" y="251713"/>
                </a:lnTo>
                <a:lnTo>
                  <a:pt x="522223" y="248285"/>
                </a:lnTo>
                <a:lnTo>
                  <a:pt x="519049" y="244601"/>
                </a:lnTo>
                <a:lnTo>
                  <a:pt x="514857" y="242824"/>
                </a:lnTo>
                <a:close/>
              </a:path>
              <a:path w="831214" h="364489">
                <a:moveTo>
                  <a:pt x="765682" y="0"/>
                </a:moveTo>
                <a:lnTo>
                  <a:pt x="742187" y="0"/>
                </a:lnTo>
                <a:lnTo>
                  <a:pt x="736472" y="5334"/>
                </a:lnTo>
                <a:lnTo>
                  <a:pt x="736472" y="263778"/>
                </a:lnTo>
                <a:lnTo>
                  <a:pt x="738123" y="267842"/>
                </a:lnTo>
                <a:lnTo>
                  <a:pt x="741298" y="270637"/>
                </a:lnTo>
                <a:lnTo>
                  <a:pt x="744728" y="274192"/>
                </a:lnTo>
                <a:lnTo>
                  <a:pt x="748919" y="275843"/>
                </a:lnTo>
                <a:lnTo>
                  <a:pt x="758697" y="275843"/>
                </a:lnTo>
                <a:lnTo>
                  <a:pt x="762761" y="274320"/>
                </a:lnTo>
                <a:lnTo>
                  <a:pt x="766064" y="271017"/>
                </a:lnTo>
                <a:lnTo>
                  <a:pt x="769873" y="267970"/>
                </a:lnTo>
                <a:lnTo>
                  <a:pt x="771779" y="263778"/>
                </a:lnTo>
                <a:lnTo>
                  <a:pt x="771779" y="162940"/>
                </a:lnTo>
                <a:lnTo>
                  <a:pt x="825245" y="162940"/>
                </a:lnTo>
                <a:lnTo>
                  <a:pt x="830707" y="157607"/>
                </a:lnTo>
                <a:lnTo>
                  <a:pt x="830707" y="136778"/>
                </a:lnTo>
                <a:lnTo>
                  <a:pt x="825245" y="131699"/>
                </a:lnTo>
                <a:lnTo>
                  <a:pt x="771779" y="131699"/>
                </a:lnTo>
                <a:lnTo>
                  <a:pt x="771779" y="5334"/>
                </a:lnTo>
                <a:lnTo>
                  <a:pt x="765682" y="0"/>
                </a:lnTo>
                <a:close/>
              </a:path>
              <a:path w="831214" h="364489">
                <a:moveTo>
                  <a:pt x="582168" y="9778"/>
                </a:moveTo>
                <a:lnTo>
                  <a:pt x="572643" y="9778"/>
                </a:lnTo>
                <a:lnTo>
                  <a:pt x="568706" y="11175"/>
                </a:lnTo>
                <a:lnTo>
                  <a:pt x="565531" y="13970"/>
                </a:lnTo>
                <a:lnTo>
                  <a:pt x="561974" y="17272"/>
                </a:lnTo>
                <a:lnTo>
                  <a:pt x="560069" y="21716"/>
                </a:lnTo>
                <a:lnTo>
                  <a:pt x="560069" y="27432"/>
                </a:lnTo>
                <a:lnTo>
                  <a:pt x="558470" y="50694"/>
                </a:lnTo>
                <a:lnTo>
                  <a:pt x="545603" y="99601"/>
                </a:lnTo>
                <a:lnTo>
                  <a:pt x="519239" y="152296"/>
                </a:lnTo>
                <a:lnTo>
                  <a:pt x="482808" y="198056"/>
                </a:lnTo>
                <a:lnTo>
                  <a:pt x="456819" y="219837"/>
                </a:lnTo>
                <a:lnTo>
                  <a:pt x="454151" y="223900"/>
                </a:lnTo>
                <a:lnTo>
                  <a:pt x="453389" y="228726"/>
                </a:lnTo>
                <a:lnTo>
                  <a:pt x="453008" y="233552"/>
                </a:lnTo>
                <a:lnTo>
                  <a:pt x="454151" y="237743"/>
                </a:lnTo>
                <a:lnTo>
                  <a:pt x="472439" y="248285"/>
                </a:lnTo>
                <a:lnTo>
                  <a:pt x="476504" y="247523"/>
                </a:lnTo>
                <a:lnTo>
                  <a:pt x="511254" y="216344"/>
                </a:lnTo>
                <a:lnTo>
                  <a:pt x="538417" y="183673"/>
                </a:lnTo>
                <a:lnTo>
                  <a:pt x="565356" y="138531"/>
                </a:lnTo>
                <a:lnTo>
                  <a:pt x="572643" y="122554"/>
                </a:lnTo>
                <a:lnTo>
                  <a:pt x="617995" y="122554"/>
                </a:lnTo>
                <a:lnTo>
                  <a:pt x="612616" y="117538"/>
                </a:lnTo>
                <a:lnTo>
                  <a:pt x="598447" y="105207"/>
                </a:lnTo>
                <a:lnTo>
                  <a:pt x="583945" y="93472"/>
                </a:lnTo>
                <a:lnTo>
                  <a:pt x="586063" y="87374"/>
                </a:lnTo>
                <a:lnTo>
                  <a:pt x="588025" y="80121"/>
                </a:lnTo>
                <a:lnTo>
                  <a:pt x="589821" y="71701"/>
                </a:lnTo>
                <a:lnTo>
                  <a:pt x="591439" y="62102"/>
                </a:lnTo>
                <a:lnTo>
                  <a:pt x="593179" y="52720"/>
                </a:lnTo>
                <a:lnTo>
                  <a:pt x="594407" y="43814"/>
                </a:lnTo>
                <a:lnTo>
                  <a:pt x="595135" y="35385"/>
                </a:lnTo>
                <a:lnTo>
                  <a:pt x="595376" y="27432"/>
                </a:lnTo>
                <a:lnTo>
                  <a:pt x="595376" y="21716"/>
                </a:lnTo>
                <a:lnTo>
                  <a:pt x="593852" y="17652"/>
                </a:lnTo>
                <a:lnTo>
                  <a:pt x="590804" y="15239"/>
                </a:lnTo>
                <a:lnTo>
                  <a:pt x="586612" y="11557"/>
                </a:lnTo>
                <a:lnTo>
                  <a:pt x="582168" y="9778"/>
                </a:lnTo>
                <a:close/>
              </a:path>
              <a:path w="831214" h="364489">
                <a:moveTo>
                  <a:pt x="617995" y="122554"/>
                </a:moveTo>
                <a:lnTo>
                  <a:pt x="572643" y="122554"/>
                </a:lnTo>
                <a:lnTo>
                  <a:pt x="583384" y="133179"/>
                </a:lnTo>
                <a:lnTo>
                  <a:pt x="594471" y="144494"/>
                </a:lnTo>
                <a:lnTo>
                  <a:pt x="630353" y="183768"/>
                </a:lnTo>
                <a:lnTo>
                  <a:pt x="661923" y="226822"/>
                </a:lnTo>
                <a:lnTo>
                  <a:pt x="664971" y="231648"/>
                </a:lnTo>
                <a:lnTo>
                  <a:pt x="668655" y="234696"/>
                </a:lnTo>
                <a:lnTo>
                  <a:pt x="673099" y="235712"/>
                </a:lnTo>
                <a:lnTo>
                  <a:pt x="678180" y="236474"/>
                </a:lnTo>
                <a:lnTo>
                  <a:pt x="682879" y="235712"/>
                </a:lnTo>
                <a:lnTo>
                  <a:pt x="687196" y="233552"/>
                </a:lnTo>
                <a:lnTo>
                  <a:pt x="691387" y="230632"/>
                </a:lnTo>
                <a:lnTo>
                  <a:pt x="693928" y="226567"/>
                </a:lnTo>
                <a:lnTo>
                  <a:pt x="694817" y="221487"/>
                </a:lnTo>
                <a:lnTo>
                  <a:pt x="695706" y="216915"/>
                </a:lnTo>
                <a:lnTo>
                  <a:pt x="668893" y="176069"/>
                </a:lnTo>
                <a:lnTo>
                  <a:pt x="639953" y="143890"/>
                </a:lnTo>
                <a:lnTo>
                  <a:pt x="626451" y="130440"/>
                </a:lnTo>
                <a:lnTo>
                  <a:pt x="617995" y="122554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798823" y="1512061"/>
            <a:ext cx="1219200" cy="375920"/>
          </a:xfrm>
          <a:custGeom>
            <a:avLst/>
            <a:gdLst/>
            <a:ahLst/>
            <a:cxnLst/>
            <a:rect l="l" t="t" r="r" b="b"/>
            <a:pathLst>
              <a:path w="1219200" h="375919">
                <a:moveTo>
                  <a:pt x="197738" y="10287"/>
                </a:moveTo>
                <a:lnTo>
                  <a:pt x="46989" y="10287"/>
                </a:lnTo>
                <a:lnTo>
                  <a:pt x="36730" y="11074"/>
                </a:lnTo>
                <a:lnTo>
                  <a:pt x="3047" y="36972"/>
                </a:lnTo>
                <a:lnTo>
                  <a:pt x="0" y="54483"/>
                </a:lnTo>
                <a:lnTo>
                  <a:pt x="0" y="149098"/>
                </a:lnTo>
                <a:lnTo>
                  <a:pt x="14731" y="184912"/>
                </a:lnTo>
                <a:lnTo>
                  <a:pt x="53086" y="196850"/>
                </a:lnTo>
                <a:lnTo>
                  <a:pt x="80234" y="196518"/>
                </a:lnTo>
                <a:lnTo>
                  <a:pt x="128863" y="193903"/>
                </a:lnTo>
                <a:lnTo>
                  <a:pt x="175492" y="187785"/>
                </a:lnTo>
                <a:lnTo>
                  <a:pt x="221073" y="176926"/>
                </a:lnTo>
                <a:lnTo>
                  <a:pt x="247575" y="166497"/>
                </a:lnTo>
                <a:lnTo>
                  <a:pt x="47625" y="166497"/>
                </a:lnTo>
                <a:lnTo>
                  <a:pt x="42783" y="165084"/>
                </a:lnTo>
                <a:lnTo>
                  <a:pt x="39877" y="162178"/>
                </a:lnTo>
                <a:lnTo>
                  <a:pt x="36829" y="159003"/>
                </a:lnTo>
                <a:lnTo>
                  <a:pt x="35305" y="153797"/>
                </a:lnTo>
                <a:lnTo>
                  <a:pt x="35305" y="52577"/>
                </a:lnTo>
                <a:lnTo>
                  <a:pt x="36322" y="47625"/>
                </a:lnTo>
                <a:lnTo>
                  <a:pt x="40639" y="42799"/>
                </a:lnTo>
                <a:lnTo>
                  <a:pt x="45465" y="41528"/>
                </a:lnTo>
                <a:lnTo>
                  <a:pt x="197103" y="41528"/>
                </a:lnTo>
                <a:lnTo>
                  <a:pt x="203073" y="35560"/>
                </a:lnTo>
                <a:lnTo>
                  <a:pt x="203580" y="23875"/>
                </a:lnTo>
                <a:lnTo>
                  <a:pt x="203580" y="14732"/>
                </a:lnTo>
                <a:lnTo>
                  <a:pt x="197738" y="10287"/>
                </a:lnTo>
                <a:close/>
              </a:path>
              <a:path w="1219200" h="375919">
                <a:moveTo>
                  <a:pt x="237998" y="137540"/>
                </a:moveTo>
                <a:lnTo>
                  <a:pt x="233172" y="137540"/>
                </a:lnTo>
                <a:lnTo>
                  <a:pt x="228218" y="139573"/>
                </a:lnTo>
                <a:lnTo>
                  <a:pt x="209690" y="146460"/>
                </a:lnTo>
                <a:lnTo>
                  <a:pt x="169443" y="157093"/>
                </a:lnTo>
                <a:lnTo>
                  <a:pt x="127293" y="163335"/>
                </a:lnTo>
                <a:lnTo>
                  <a:pt x="80621" y="166141"/>
                </a:lnTo>
                <a:lnTo>
                  <a:pt x="54355" y="166497"/>
                </a:lnTo>
                <a:lnTo>
                  <a:pt x="247575" y="166497"/>
                </a:lnTo>
                <a:lnTo>
                  <a:pt x="249427" y="164718"/>
                </a:lnTo>
                <a:lnTo>
                  <a:pt x="251205" y="160654"/>
                </a:lnTo>
                <a:lnTo>
                  <a:pt x="252729" y="156463"/>
                </a:lnTo>
                <a:lnTo>
                  <a:pt x="252856" y="152146"/>
                </a:lnTo>
                <a:lnTo>
                  <a:pt x="251460" y="147827"/>
                </a:lnTo>
                <a:lnTo>
                  <a:pt x="249427" y="143763"/>
                </a:lnTo>
                <a:lnTo>
                  <a:pt x="246506" y="140970"/>
                </a:lnTo>
                <a:lnTo>
                  <a:pt x="237998" y="137540"/>
                </a:lnTo>
                <a:close/>
              </a:path>
              <a:path w="1219200" h="375919">
                <a:moveTo>
                  <a:pt x="300481" y="0"/>
                </a:moveTo>
                <a:lnTo>
                  <a:pt x="290829" y="0"/>
                </a:lnTo>
                <a:lnTo>
                  <a:pt x="286765" y="1397"/>
                </a:lnTo>
                <a:lnTo>
                  <a:pt x="283590" y="4190"/>
                </a:lnTo>
                <a:lnTo>
                  <a:pt x="279908" y="7365"/>
                </a:lnTo>
                <a:lnTo>
                  <a:pt x="278129" y="11557"/>
                </a:lnTo>
                <a:lnTo>
                  <a:pt x="278129" y="195834"/>
                </a:lnTo>
                <a:lnTo>
                  <a:pt x="279908" y="200278"/>
                </a:lnTo>
                <a:lnTo>
                  <a:pt x="286512" y="206883"/>
                </a:lnTo>
                <a:lnTo>
                  <a:pt x="290702" y="208407"/>
                </a:lnTo>
                <a:lnTo>
                  <a:pt x="300736" y="208407"/>
                </a:lnTo>
                <a:lnTo>
                  <a:pt x="305053" y="206628"/>
                </a:lnTo>
                <a:lnTo>
                  <a:pt x="308737" y="203073"/>
                </a:lnTo>
                <a:lnTo>
                  <a:pt x="312165" y="199898"/>
                </a:lnTo>
                <a:lnTo>
                  <a:pt x="313766" y="195834"/>
                </a:lnTo>
                <a:lnTo>
                  <a:pt x="313816" y="11049"/>
                </a:lnTo>
                <a:lnTo>
                  <a:pt x="311785" y="6985"/>
                </a:lnTo>
                <a:lnTo>
                  <a:pt x="307593" y="4063"/>
                </a:lnTo>
                <a:lnTo>
                  <a:pt x="304418" y="1270"/>
                </a:lnTo>
                <a:lnTo>
                  <a:pt x="300481" y="0"/>
                </a:lnTo>
                <a:close/>
              </a:path>
              <a:path w="1219200" h="375919">
                <a:moveTo>
                  <a:pt x="47498" y="220472"/>
                </a:moveTo>
                <a:lnTo>
                  <a:pt x="37973" y="220472"/>
                </a:lnTo>
                <a:lnTo>
                  <a:pt x="34036" y="221868"/>
                </a:lnTo>
                <a:lnTo>
                  <a:pt x="30861" y="224789"/>
                </a:lnTo>
                <a:lnTo>
                  <a:pt x="27177" y="227964"/>
                </a:lnTo>
                <a:lnTo>
                  <a:pt x="25400" y="232283"/>
                </a:lnTo>
                <a:lnTo>
                  <a:pt x="25470" y="328802"/>
                </a:lnTo>
                <a:lnTo>
                  <a:pt x="25995" y="335462"/>
                </a:lnTo>
                <a:lnTo>
                  <a:pt x="54141" y="363591"/>
                </a:lnTo>
                <a:lnTo>
                  <a:pt x="62356" y="364236"/>
                </a:lnTo>
                <a:lnTo>
                  <a:pt x="273938" y="364236"/>
                </a:lnTo>
                <a:lnTo>
                  <a:pt x="308619" y="347912"/>
                </a:lnTo>
                <a:lnTo>
                  <a:pt x="313483" y="332993"/>
                </a:lnTo>
                <a:lnTo>
                  <a:pt x="67690" y="332993"/>
                </a:lnTo>
                <a:lnTo>
                  <a:pt x="64515" y="332232"/>
                </a:lnTo>
                <a:lnTo>
                  <a:pt x="61340" y="329057"/>
                </a:lnTo>
                <a:lnTo>
                  <a:pt x="60832" y="327025"/>
                </a:lnTo>
                <a:lnTo>
                  <a:pt x="60705" y="291973"/>
                </a:lnTo>
                <a:lnTo>
                  <a:pt x="313816" y="291973"/>
                </a:lnTo>
                <a:lnTo>
                  <a:pt x="313816" y="260730"/>
                </a:lnTo>
                <a:lnTo>
                  <a:pt x="60705" y="260730"/>
                </a:lnTo>
                <a:lnTo>
                  <a:pt x="60652" y="232283"/>
                </a:lnTo>
                <a:lnTo>
                  <a:pt x="58927" y="228218"/>
                </a:lnTo>
                <a:lnTo>
                  <a:pt x="55372" y="225425"/>
                </a:lnTo>
                <a:lnTo>
                  <a:pt x="51688" y="222123"/>
                </a:lnTo>
                <a:lnTo>
                  <a:pt x="47498" y="220472"/>
                </a:lnTo>
                <a:close/>
              </a:path>
              <a:path w="1219200" h="375919">
                <a:moveTo>
                  <a:pt x="313816" y="291973"/>
                </a:moveTo>
                <a:lnTo>
                  <a:pt x="278129" y="291973"/>
                </a:lnTo>
                <a:lnTo>
                  <a:pt x="278129" y="327025"/>
                </a:lnTo>
                <a:lnTo>
                  <a:pt x="277240" y="329691"/>
                </a:lnTo>
                <a:lnTo>
                  <a:pt x="274320" y="332359"/>
                </a:lnTo>
                <a:lnTo>
                  <a:pt x="271272" y="332993"/>
                </a:lnTo>
                <a:lnTo>
                  <a:pt x="313483" y="332993"/>
                </a:lnTo>
                <a:lnTo>
                  <a:pt x="313746" y="329691"/>
                </a:lnTo>
                <a:lnTo>
                  <a:pt x="313816" y="291973"/>
                </a:lnTo>
                <a:close/>
              </a:path>
              <a:path w="1219200" h="375919">
                <a:moveTo>
                  <a:pt x="300609" y="220472"/>
                </a:moveTo>
                <a:lnTo>
                  <a:pt x="290829" y="220472"/>
                </a:lnTo>
                <a:lnTo>
                  <a:pt x="286765" y="221996"/>
                </a:lnTo>
                <a:lnTo>
                  <a:pt x="283590" y="224789"/>
                </a:lnTo>
                <a:lnTo>
                  <a:pt x="279908" y="227964"/>
                </a:lnTo>
                <a:lnTo>
                  <a:pt x="278180" y="232283"/>
                </a:lnTo>
                <a:lnTo>
                  <a:pt x="278129" y="260730"/>
                </a:lnTo>
                <a:lnTo>
                  <a:pt x="313816" y="260730"/>
                </a:lnTo>
                <a:lnTo>
                  <a:pt x="313816" y="232283"/>
                </a:lnTo>
                <a:lnTo>
                  <a:pt x="312038" y="228091"/>
                </a:lnTo>
                <a:lnTo>
                  <a:pt x="308355" y="225171"/>
                </a:lnTo>
                <a:lnTo>
                  <a:pt x="304800" y="222123"/>
                </a:lnTo>
                <a:lnTo>
                  <a:pt x="300609" y="220472"/>
                </a:lnTo>
                <a:close/>
              </a:path>
              <a:path w="1219200" h="375919">
                <a:moveTo>
                  <a:pt x="751713" y="0"/>
                </a:moveTo>
                <a:lnTo>
                  <a:pt x="741934" y="0"/>
                </a:lnTo>
                <a:lnTo>
                  <a:pt x="737870" y="1397"/>
                </a:lnTo>
                <a:lnTo>
                  <a:pt x="734695" y="4190"/>
                </a:lnTo>
                <a:lnTo>
                  <a:pt x="731012" y="7365"/>
                </a:lnTo>
                <a:lnTo>
                  <a:pt x="729234" y="11811"/>
                </a:lnTo>
                <a:lnTo>
                  <a:pt x="729234" y="156210"/>
                </a:lnTo>
                <a:lnTo>
                  <a:pt x="653541" y="156210"/>
                </a:lnTo>
                <a:lnTo>
                  <a:pt x="642238" y="172085"/>
                </a:lnTo>
                <a:lnTo>
                  <a:pt x="642620" y="176149"/>
                </a:lnTo>
                <a:lnTo>
                  <a:pt x="644143" y="179577"/>
                </a:lnTo>
                <a:lnTo>
                  <a:pt x="646938" y="182372"/>
                </a:lnTo>
                <a:lnTo>
                  <a:pt x="650875" y="185800"/>
                </a:lnTo>
                <a:lnTo>
                  <a:pt x="655574" y="187451"/>
                </a:lnTo>
                <a:lnTo>
                  <a:pt x="729234" y="187451"/>
                </a:lnTo>
                <a:lnTo>
                  <a:pt x="729234" y="360934"/>
                </a:lnTo>
                <a:lnTo>
                  <a:pt x="730885" y="365887"/>
                </a:lnTo>
                <a:lnTo>
                  <a:pt x="734423" y="369697"/>
                </a:lnTo>
                <a:lnTo>
                  <a:pt x="737488" y="373252"/>
                </a:lnTo>
                <a:lnTo>
                  <a:pt x="741679" y="375030"/>
                </a:lnTo>
                <a:lnTo>
                  <a:pt x="751966" y="375030"/>
                </a:lnTo>
                <a:lnTo>
                  <a:pt x="756030" y="373252"/>
                </a:lnTo>
                <a:lnTo>
                  <a:pt x="759444" y="369570"/>
                </a:lnTo>
                <a:lnTo>
                  <a:pt x="763015" y="365505"/>
                </a:lnTo>
                <a:lnTo>
                  <a:pt x="764921" y="360552"/>
                </a:lnTo>
                <a:lnTo>
                  <a:pt x="764921" y="11811"/>
                </a:lnTo>
                <a:lnTo>
                  <a:pt x="763142" y="7620"/>
                </a:lnTo>
                <a:lnTo>
                  <a:pt x="759460" y="4572"/>
                </a:lnTo>
                <a:lnTo>
                  <a:pt x="755903" y="1524"/>
                </a:lnTo>
                <a:lnTo>
                  <a:pt x="751713" y="0"/>
                </a:lnTo>
                <a:close/>
              </a:path>
              <a:path w="1219200" h="375919">
                <a:moveTo>
                  <a:pt x="582167" y="12446"/>
                </a:moveTo>
                <a:lnTo>
                  <a:pt x="455040" y="12446"/>
                </a:lnTo>
                <a:lnTo>
                  <a:pt x="448817" y="17525"/>
                </a:lnTo>
                <a:lnTo>
                  <a:pt x="448817" y="27686"/>
                </a:lnTo>
                <a:lnTo>
                  <a:pt x="448563" y="38100"/>
                </a:lnTo>
                <a:lnTo>
                  <a:pt x="454405" y="43307"/>
                </a:lnTo>
                <a:lnTo>
                  <a:pt x="581278" y="43307"/>
                </a:lnTo>
                <a:lnTo>
                  <a:pt x="586866" y="44323"/>
                </a:lnTo>
                <a:lnTo>
                  <a:pt x="590168" y="46482"/>
                </a:lnTo>
                <a:lnTo>
                  <a:pt x="592709" y="48387"/>
                </a:lnTo>
                <a:lnTo>
                  <a:pt x="593978" y="51688"/>
                </a:lnTo>
                <a:lnTo>
                  <a:pt x="593978" y="139826"/>
                </a:lnTo>
                <a:lnTo>
                  <a:pt x="592963" y="142621"/>
                </a:lnTo>
                <a:lnTo>
                  <a:pt x="591058" y="144017"/>
                </a:lnTo>
                <a:lnTo>
                  <a:pt x="587755" y="146176"/>
                </a:lnTo>
                <a:lnTo>
                  <a:pt x="582802" y="147320"/>
                </a:lnTo>
                <a:lnTo>
                  <a:pt x="493649" y="147320"/>
                </a:lnTo>
                <a:lnTo>
                  <a:pt x="484362" y="148199"/>
                </a:lnTo>
                <a:lnTo>
                  <a:pt x="453755" y="175133"/>
                </a:lnTo>
                <a:lnTo>
                  <a:pt x="451103" y="191642"/>
                </a:lnTo>
                <a:lnTo>
                  <a:pt x="451103" y="287909"/>
                </a:lnTo>
                <a:lnTo>
                  <a:pt x="469024" y="328173"/>
                </a:lnTo>
                <a:lnTo>
                  <a:pt x="498475" y="338836"/>
                </a:lnTo>
                <a:lnTo>
                  <a:pt x="522880" y="338361"/>
                </a:lnTo>
                <a:lnTo>
                  <a:pt x="570073" y="334603"/>
                </a:lnTo>
                <a:lnTo>
                  <a:pt x="615408" y="327201"/>
                </a:lnTo>
                <a:lnTo>
                  <a:pt x="656504" y="316394"/>
                </a:lnTo>
                <a:lnTo>
                  <a:pt x="678467" y="307975"/>
                </a:lnTo>
                <a:lnTo>
                  <a:pt x="497839" y="307975"/>
                </a:lnTo>
                <a:lnTo>
                  <a:pt x="492760" y="306324"/>
                </a:lnTo>
                <a:lnTo>
                  <a:pt x="489712" y="302767"/>
                </a:lnTo>
                <a:lnTo>
                  <a:pt x="487425" y="300354"/>
                </a:lnTo>
                <a:lnTo>
                  <a:pt x="486522" y="296290"/>
                </a:lnTo>
                <a:lnTo>
                  <a:pt x="486410" y="188467"/>
                </a:lnTo>
                <a:lnTo>
                  <a:pt x="487299" y="184023"/>
                </a:lnTo>
                <a:lnTo>
                  <a:pt x="491236" y="179324"/>
                </a:lnTo>
                <a:lnTo>
                  <a:pt x="495046" y="178053"/>
                </a:lnTo>
                <a:lnTo>
                  <a:pt x="580516" y="178053"/>
                </a:lnTo>
                <a:lnTo>
                  <a:pt x="591945" y="177387"/>
                </a:lnTo>
                <a:lnTo>
                  <a:pt x="625824" y="155178"/>
                </a:lnTo>
                <a:lnTo>
                  <a:pt x="628776" y="50164"/>
                </a:lnTo>
                <a:lnTo>
                  <a:pt x="627943" y="41594"/>
                </a:lnTo>
                <a:lnTo>
                  <a:pt x="592099" y="13019"/>
                </a:lnTo>
                <a:lnTo>
                  <a:pt x="582167" y="12446"/>
                </a:lnTo>
                <a:close/>
              </a:path>
              <a:path w="1219200" h="375919">
                <a:moveTo>
                  <a:pt x="669798" y="277749"/>
                </a:moveTo>
                <a:lnTo>
                  <a:pt x="664972" y="277749"/>
                </a:lnTo>
                <a:lnTo>
                  <a:pt x="660146" y="279780"/>
                </a:lnTo>
                <a:lnTo>
                  <a:pt x="644808" y="285587"/>
                </a:lnTo>
                <a:lnTo>
                  <a:pt x="592963" y="299338"/>
                </a:lnTo>
                <a:lnTo>
                  <a:pt x="549449" y="305847"/>
                </a:lnTo>
                <a:lnTo>
                  <a:pt x="505078" y="307975"/>
                </a:lnTo>
                <a:lnTo>
                  <a:pt x="678467" y="307975"/>
                </a:lnTo>
                <a:lnTo>
                  <a:pt x="679703" y="307339"/>
                </a:lnTo>
                <a:lnTo>
                  <a:pt x="682625" y="304418"/>
                </a:lnTo>
                <a:lnTo>
                  <a:pt x="683513" y="300989"/>
                </a:lnTo>
                <a:lnTo>
                  <a:pt x="684784" y="296290"/>
                </a:lnTo>
                <a:lnTo>
                  <a:pt x="684656" y="291846"/>
                </a:lnTo>
                <a:lnTo>
                  <a:pt x="683260" y="287782"/>
                </a:lnTo>
                <a:lnTo>
                  <a:pt x="681227" y="283845"/>
                </a:lnTo>
                <a:lnTo>
                  <a:pt x="678434" y="281177"/>
                </a:lnTo>
                <a:lnTo>
                  <a:pt x="669798" y="277749"/>
                </a:lnTo>
                <a:close/>
              </a:path>
              <a:path w="1219200" h="375919">
                <a:moveTo>
                  <a:pt x="924178" y="8889"/>
                </a:moveTo>
                <a:lnTo>
                  <a:pt x="914653" y="8889"/>
                </a:lnTo>
                <a:lnTo>
                  <a:pt x="910463" y="10667"/>
                </a:lnTo>
                <a:lnTo>
                  <a:pt x="907034" y="14097"/>
                </a:lnTo>
                <a:lnTo>
                  <a:pt x="903731" y="17017"/>
                </a:lnTo>
                <a:lnTo>
                  <a:pt x="902208" y="21082"/>
                </a:lnTo>
                <a:lnTo>
                  <a:pt x="902208" y="139318"/>
                </a:lnTo>
                <a:lnTo>
                  <a:pt x="921853" y="181228"/>
                </a:lnTo>
                <a:lnTo>
                  <a:pt x="951356" y="191515"/>
                </a:lnTo>
                <a:lnTo>
                  <a:pt x="977358" y="191275"/>
                </a:lnTo>
                <a:lnTo>
                  <a:pt x="1026455" y="189319"/>
                </a:lnTo>
                <a:lnTo>
                  <a:pt x="1075791" y="185128"/>
                </a:lnTo>
                <a:lnTo>
                  <a:pt x="1118983" y="178702"/>
                </a:lnTo>
                <a:lnTo>
                  <a:pt x="1149215" y="159765"/>
                </a:lnTo>
                <a:lnTo>
                  <a:pt x="951738" y="159765"/>
                </a:lnTo>
                <a:lnTo>
                  <a:pt x="946023" y="157987"/>
                </a:lnTo>
                <a:lnTo>
                  <a:pt x="939164" y="151129"/>
                </a:lnTo>
                <a:lnTo>
                  <a:pt x="937513" y="145923"/>
                </a:lnTo>
                <a:lnTo>
                  <a:pt x="937513" y="20700"/>
                </a:lnTo>
                <a:lnTo>
                  <a:pt x="935609" y="16510"/>
                </a:lnTo>
                <a:lnTo>
                  <a:pt x="931926" y="13588"/>
                </a:lnTo>
                <a:lnTo>
                  <a:pt x="928370" y="10413"/>
                </a:lnTo>
                <a:lnTo>
                  <a:pt x="924178" y="8889"/>
                </a:lnTo>
                <a:close/>
              </a:path>
              <a:path w="1219200" h="375919">
                <a:moveTo>
                  <a:pt x="1130935" y="141859"/>
                </a:moveTo>
                <a:lnTo>
                  <a:pt x="1090501" y="150447"/>
                </a:lnTo>
                <a:lnTo>
                  <a:pt x="1044321" y="155955"/>
                </a:lnTo>
                <a:lnTo>
                  <a:pt x="1001649" y="158813"/>
                </a:lnTo>
                <a:lnTo>
                  <a:pt x="959738" y="159765"/>
                </a:lnTo>
                <a:lnTo>
                  <a:pt x="1149215" y="159765"/>
                </a:lnTo>
                <a:lnTo>
                  <a:pt x="1136396" y="141986"/>
                </a:lnTo>
                <a:lnTo>
                  <a:pt x="1130935" y="141859"/>
                </a:lnTo>
                <a:close/>
              </a:path>
              <a:path w="1219200" h="375919">
                <a:moveTo>
                  <a:pt x="1070102" y="233425"/>
                </a:moveTo>
                <a:lnTo>
                  <a:pt x="1005601" y="238490"/>
                </a:lnTo>
                <a:lnTo>
                  <a:pt x="957961" y="253746"/>
                </a:lnTo>
                <a:lnTo>
                  <a:pt x="923671" y="289786"/>
                </a:lnTo>
                <a:lnTo>
                  <a:pt x="921385" y="305308"/>
                </a:lnTo>
                <a:lnTo>
                  <a:pt x="923671" y="320329"/>
                </a:lnTo>
                <a:lnTo>
                  <a:pt x="957961" y="355726"/>
                </a:lnTo>
                <a:lnTo>
                  <a:pt x="1005506" y="370871"/>
                </a:lnTo>
                <a:lnTo>
                  <a:pt x="1070102" y="375920"/>
                </a:lnTo>
                <a:lnTo>
                  <a:pt x="1104415" y="374683"/>
                </a:lnTo>
                <a:lnTo>
                  <a:pt x="1159470" y="364829"/>
                </a:lnTo>
                <a:lnTo>
                  <a:pt x="1197286" y="345777"/>
                </a:lnTo>
                <a:lnTo>
                  <a:pt x="1198406" y="344677"/>
                </a:lnTo>
                <a:lnTo>
                  <a:pt x="1070102" y="344677"/>
                </a:lnTo>
                <a:lnTo>
                  <a:pt x="1042406" y="343896"/>
                </a:lnTo>
                <a:lnTo>
                  <a:pt x="997967" y="337712"/>
                </a:lnTo>
                <a:lnTo>
                  <a:pt x="962453" y="320500"/>
                </a:lnTo>
                <a:lnTo>
                  <a:pt x="956183" y="305308"/>
                </a:lnTo>
                <a:lnTo>
                  <a:pt x="957637" y="296924"/>
                </a:lnTo>
                <a:lnTo>
                  <a:pt x="997003" y="272033"/>
                </a:lnTo>
                <a:lnTo>
                  <a:pt x="1042290" y="265937"/>
                </a:lnTo>
                <a:lnTo>
                  <a:pt x="1070102" y="265175"/>
                </a:lnTo>
                <a:lnTo>
                  <a:pt x="1198798" y="265175"/>
                </a:lnTo>
                <a:lnTo>
                  <a:pt x="1197286" y="263659"/>
                </a:lnTo>
                <a:lnTo>
                  <a:pt x="1180211" y="253111"/>
                </a:lnTo>
                <a:lnTo>
                  <a:pt x="1159398" y="244516"/>
                </a:lnTo>
                <a:lnTo>
                  <a:pt x="1134109" y="238363"/>
                </a:lnTo>
                <a:lnTo>
                  <a:pt x="1104344" y="234662"/>
                </a:lnTo>
                <a:lnTo>
                  <a:pt x="1070102" y="233425"/>
                </a:lnTo>
                <a:close/>
              </a:path>
              <a:path w="1219200" h="375919">
                <a:moveTo>
                  <a:pt x="1198798" y="265175"/>
                </a:moveTo>
                <a:lnTo>
                  <a:pt x="1070102" y="265175"/>
                </a:lnTo>
                <a:lnTo>
                  <a:pt x="1097458" y="265868"/>
                </a:lnTo>
                <a:lnTo>
                  <a:pt x="1121028" y="267954"/>
                </a:lnTo>
                <a:lnTo>
                  <a:pt x="1168810" y="282448"/>
                </a:lnTo>
                <a:lnTo>
                  <a:pt x="1184402" y="305308"/>
                </a:lnTo>
                <a:lnTo>
                  <a:pt x="1182659" y="313338"/>
                </a:lnTo>
                <a:lnTo>
                  <a:pt x="1140753" y="338141"/>
                </a:lnTo>
                <a:lnTo>
                  <a:pt x="1097510" y="343943"/>
                </a:lnTo>
                <a:lnTo>
                  <a:pt x="1070102" y="344677"/>
                </a:lnTo>
                <a:lnTo>
                  <a:pt x="1198406" y="344677"/>
                </a:lnTo>
                <a:lnTo>
                  <a:pt x="1209468" y="333819"/>
                </a:lnTo>
                <a:lnTo>
                  <a:pt x="1216770" y="320329"/>
                </a:lnTo>
                <a:lnTo>
                  <a:pt x="1219200" y="305308"/>
                </a:lnTo>
                <a:lnTo>
                  <a:pt x="1216769" y="289758"/>
                </a:lnTo>
                <a:lnTo>
                  <a:pt x="1209468" y="275875"/>
                </a:lnTo>
                <a:lnTo>
                  <a:pt x="1198798" y="265175"/>
                </a:lnTo>
                <a:close/>
              </a:path>
              <a:path w="1219200" h="375919">
                <a:moveTo>
                  <a:pt x="1202689" y="0"/>
                </a:moveTo>
                <a:lnTo>
                  <a:pt x="1193038" y="0"/>
                </a:lnTo>
                <a:lnTo>
                  <a:pt x="1188974" y="1397"/>
                </a:lnTo>
                <a:lnTo>
                  <a:pt x="1185799" y="4190"/>
                </a:lnTo>
                <a:lnTo>
                  <a:pt x="1182115" y="7365"/>
                </a:lnTo>
                <a:lnTo>
                  <a:pt x="1180338" y="11557"/>
                </a:lnTo>
                <a:lnTo>
                  <a:pt x="1180338" y="222503"/>
                </a:lnTo>
                <a:lnTo>
                  <a:pt x="1182115" y="227075"/>
                </a:lnTo>
                <a:lnTo>
                  <a:pt x="1188720" y="233679"/>
                </a:lnTo>
                <a:lnTo>
                  <a:pt x="1192911" y="235203"/>
                </a:lnTo>
                <a:lnTo>
                  <a:pt x="1202943" y="235203"/>
                </a:lnTo>
                <a:lnTo>
                  <a:pt x="1207262" y="233425"/>
                </a:lnTo>
                <a:lnTo>
                  <a:pt x="1210945" y="229742"/>
                </a:lnTo>
                <a:lnTo>
                  <a:pt x="1214374" y="226695"/>
                </a:lnTo>
                <a:lnTo>
                  <a:pt x="1215976" y="222503"/>
                </a:lnTo>
                <a:lnTo>
                  <a:pt x="1216025" y="11049"/>
                </a:lnTo>
                <a:lnTo>
                  <a:pt x="1213992" y="6985"/>
                </a:lnTo>
                <a:lnTo>
                  <a:pt x="1209802" y="4063"/>
                </a:lnTo>
                <a:lnTo>
                  <a:pt x="1206627" y="1270"/>
                </a:lnTo>
                <a:lnTo>
                  <a:pt x="1202689" y="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77230" y="1512061"/>
            <a:ext cx="1278255" cy="376555"/>
          </a:xfrm>
          <a:custGeom>
            <a:avLst/>
            <a:gdLst/>
            <a:ahLst/>
            <a:cxnLst/>
            <a:rect l="l" t="t" r="r" b="b"/>
            <a:pathLst>
              <a:path w="1278254" h="376555">
                <a:moveTo>
                  <a:pt x="339217" y="110743"/>
                </a:moveTo>
                <a:lnTo>
                  <a:pt x="35687" y="110743"/>
                </a:lnTo>
                <a:lnTo>
                  <a:pt x="30353" y="115824"/>
                </a:lnTo>
                <a:lnTo>
                  <a:pt x="30353" y="125984"/>
                </a:lnTo>
                <a:lnTo>
                  <a:pt x="30099" y="136651"/>
                </a:lnTo>
                <a:lnTo>
                  <a:pt x="34925" y="141986"/>
                </a:lnTo>
                <a:lnTo>
                  <a:pt x="340995" y="141986"/>
                </a:lnTo>
                <a:lnTo>
                  <a:pt x="345694" y="136525"/>
                </a:lnTo>
                <a:lnTo>
                  <a:pt x="345059" y="125602"/>
                </a:lnTo>
                <a:lnTo>
                  <a:pt x="344678" y="115697"/>
                </a:lnTo>
                <a:lnTo>
                  <a:pt x="339217" y="110743"/>
                </a:lnTo>
                <a:close/>
              </a:path>
              <a:path w="1278254" h="376555">
                <a:moveTo>
                  <a:pt x="101727" y="31876"/>
                </a:moveTo>
                <a:lnTo>
                  <a:pt x="81788" y="46227"/>
                </a:lnTo>
                <a:lnTo>
                  <a:pt x="82931" y="52324"/>
                </a:lnTo>
                <a:lnTo>
                  <a:pt x="95631" y="110743"/>
                </a:lnTo>
                <a:lnTo>
                  <a:pt x="129921" y="110743"/>
                </a:lnTo>
                <a:lnTo>
                  <a:pt x="117475" y="47878"/>
                </a:lnTo>
                <a:lnTo>
                  <a:pt x="116586" y="42290"/>
                </a:lnTo>
                <a:lnTo>
                  <a:pt x="114300" y="38100"/>
                </a:lnTo>
                <a:lnTo>
                  <a:pt x="110490" y="35433"/>
                </a:lnTo>
                <a:lnTo>
                  <a:pt x="106172" y="32892"/>
                </a:lnTo>
                <a:lnTo>
                  <a:pt x="101727" y="31876"/>
                </a:lnTo>
                <a:close/>
              </a:path>
              <a:path w="1278254" h="376555">
                <a:moveTo>
                  <a:pt x="273431" y="33654"/>
                </a:moveTo>
                <a:lnTo>
                  <a:pt x="269621" y="34289"/>
                </a:lnTo>
                <a:lnTo>
                  <a:pt x="266700" y="36067"/>
                </a:lnTo>
                <a:lnTo>
                  <a:pt x="261366" y="38988"/>
                </a:lnTo>
                <a:lnTo>
                  <a:pt x="258572" y="43179"/>
                </a:lnTo>
                <a:lnTo>
                  <a:pt x="258064" y="48640"/>
                </a:lnTo>
                <a:lnTo>
                  <a:pt x="245491" y="110743"/>
                </a:lnTo>
                <a:lnTo>
                  <a:pt x="279908" y="110743"/>
                </a:lnTo>
                <a:lnTo>
                  <a:pt x="293116" y="53593"/>
                </a:lnTo>
                <a:lnTo>
                  <a:pt x="294016" y="48640"/>
                </a:lnTo>
                <a:lnTo>
                  <a:pt x="294105" y="47878"/>
                </a:lnTo>
                <a:lnTo>
                  <a:pt x="293116" y="43179"/>
                </a:lnTo>
                <a:lnTo>
                  <a:pt x="289941" y="39370"/>
                </a:lnTo>
                <a:lnTo>
                  <a:pt x="287147" y="36195"/>
                </a:lnTo>
                <a:lnTo>
                  <a:pt x="283083" y="34416"/>
                </a:lnTo>
                <a:lnTo>
                  <a:pt x="277876" y="33909"/>
                </a:lnTo>
                <a:lnTo>
                  <a:pt x="273431" y="33654"/>
                </a:lnTo>
                <a:close/>
              </a:path>
              <a:path w="1278254" h="376555">
                <a:moveTo>
                  <a:pt x="332613" y="4825"/>
                </a:moveTo>
                <a:lnTo>
                  <a:pt x="35560" y="4825"/>
                </a:lnTo>
                <a:lnTo>
                  <a:pt x="30099" y="10033"/>
                </a:lnTo>
                <a:lnTo>
                  <a:pt x="30250" y="16255"/>
                </a:lnTo>
                <a:lnTo>
                  <a:pt x="30353" y="30861"/>
                </a:lnTo>
                <a:lnTo>
                  <a:pt x="35814" y="36067"/>
                </a:lnTo>
                <a:lnTo>
                  <a:pt x="87320" y="36067"/>
                </a:lnTo>
                <a:lnTo>
                  <a:pt x="88773" y="34416"/>
                </a:lnTo>
                <a:lnTo>
                  <a:pt x="92456" y="32512"/>
                </a:lnTo>
                <a:lnTo>
                  <a:pt x="97155" y="32130"/>
                </a:lnTo>
                <a:lnTo>
                  <a:pt x="101727" y="31876"/>
                </a:lnTo>
                <a:lnTo>
                  <a:pt x="340614" y="31876"/>
                </a:lnTo>
                <a:lnTo>
                  <a:pt x="341503" y="30987"/>
                </a:lnTo>
                <a:lnTo>
                  <a:pt x="343916" y="27686"/>
                </a:lnTo>
                <a:lnTo>
                  <a:pt x="345186" y="24129"/>
                </a:lnTo>
                <a:lnTo>
                  <a:pt x="345186" y="16255"/>
                </a:lnTo>
                <a:lnTo>
                  <a:pt x="343535" y="12573"/>
                </a:lnTo>
                <a:lnTo>
                  <a:pt x="340106" y="9143"/>
                </a:lnTo>
                <a:lnTo>
                  <a:pt x="336804" y="6350"/>
                </a:lnTo>
                <a:lnTo>
                  <a:pt x="332613" y="4825"/>
                </a:lnTo>
                <a:close/>
              </a:path>
              <a:path w="1278254" h="376555">
                <a:moveTo>
                  <a:pt x="340614" y="31876"/>
                </a:moveTo>
                <a:lnTo>
                  <a:pt x="101727" y="31876"/>
                </a:lnTo>
                <a:lnTo>
                  <a:pt x="106172" y="32892"/>
                </a:lnTo>
                <a:lnTo>
                  <a:pt x="110490" y="35433"/>
                </a:lnTo>
                <a:lnTo>
                  <a:pt x="111397" y="36067"/>
                </a:lnTo>
                <a:lnTo>
                  <a:pt x="266700" y="36067"/>
                </a:lnTo>
                <a:lnTo>
                  <a:pt x="269621" y="34289"/>
                </a:lnTo>
                <a:lnTo>
                  <a:pt x="273431" y="33654"/>
                </a:lnTo>
                <a:lnTo>
                  <a:pt x="338836" y="33654"/>
                </a:lnTo>
                <a:lnTo>
                  <a:pt x="340614" y="31876"/>
                </a:lnTo>
                <a:close/>
              </a:path>
              <a:path w="1278254" h="376555">
                <a:moveTo>
                  <a:pt x="338836" y="33654"/>
                </a:moveTo>
                <a:lnTo>
                  <a:pt x="273431" y="33654"/>
                </a:lnTo>
                <a:lnTo>
                  <a:pt x="277876" y="33909"/>
                </a:lnTo>
                <a:lnTo>
                  <a:pt x="283083" y="34416"/>
                </a:lnTo>
                <a:lnTo>
                  <a:pt x="286856" y="36067"/>
                </a:lnTo>
                <a:lnTo>
                  <a:pt x="333883" y="36067"/>
                </a:lnTo>
                <a:lnTo>
                  <a:pt x="338074" y="34416"/>
                </a:lnTo>
                <a:lnTo>
                  <a:pt x="338836" y="33654"/>
                </a:lnTo>
                <a:close/>
              </a:path>
              <a:path w="1278254" h="376555">
                <a:moveTo>
                  <a:pt x="362839" y="170052"/>
                </a:moveTo>
                <a:lnTo>
                  <a:pt x="6350" y="170052"/>
                </a:lnTo>
                <a:lnTo>
                  <a:pt x="381" y="175005"/>
                </a:lnTo>
                <a:lnTo>
                  <a:pt x="0" y="184912"/>
                </a:lnTo>
                <a:lnTo>
                  <a:pt x="0" y="195199"/>
                </a:lnTo>
                <a:lnTo>
                  <a:pt x="5588" y="200405"/>
                </a:lnTo>
                <a:lnTo>
                  <a:pt x="364236" y="200405"/>
                </a:lnTo>
                <a:lnTo>
                  <a:pt x="368173" y="198882"/>
                </a:lnTo>
                <a:lnTo>
                  <a:pt x="371348" y="195707"/>
                </a:lnTo>
                <a:lnTo>
                  <a:pt x="374142" y="192532"/>
                </a:lnTo>
                <a:lnTo>
                  <a:pt x="375539" y="188975"/>
                </a:lnTo>
                <a:lnTo>
                  <a:pt x="375539" y="180848"/>
                </a:lnTo>
                <a:lnTo>
                  <a:pt x="373761" y="177291"/>
                </a:lnTo>
                <a:lnTo>
                  <a:pt x="367157" y="171450"/>
                </a:lnTo>
                <a:lnTo>
                  <a:pt x="362839" y="170052"/>
                </a:lnTo>
                <a:close/>
              </a:path>
              <a:path w="1278254" h="376555">
                <a:moveTo>
                  <a:pt x="295148" y="222250"/>
                </a:moveTo>
                <a:lnTo>
                  <a:pt x="40767" y="222250"/>
                </a:lnTo>
                <a:lnTo>
                  <a:pt x="34798" y="227329"/>
                </a:lnTo>
                <a:lnTo>
                  <a:pt x="34489" y="235549"/>
                </a:lnTo>
                <a:lnTo>
                  <a:pt x="34417" y="248158"/>
                </a:lnTo>
                <a:lnTo>
                  <a:pt x="40259" y="253618"/>
                </a:lnTo>
                <a:lnTo>
                  <a:pt x="296926" y="253618"/>
                </a:lnTo>
                <a:lnTo>
                  <a:pt x="300482" y="254380"/>
                </a:lnTo>
                <a:lnTo>
                  <a:pt x="302387" y="255904"/>
                </a:lnTo>
                <a:lnTo>
                  <a:pt x="303784" y="257175"/>
                </a:lnTo>
                <a:lnTo>
                  <a:pt x="304546" y="259587"/>
                </a:lnTo>
                <a:lnTo>
                  <a:pt x="304546" y="276351"/>
                </a:lnTo>
                <a:lnTo>
                  <a:pt x="303657" y="278002"/>
                </a:lnTo>
                <a:lnTo>
                  <a:pt x="301879" y="279018"/>
                </a:lnTo>
                <a:lnTo>
                  <a:pt x="300228" y="280162"/>
                </a:lnTo>
                <a:lnTo>
                  <a:pt x="297180" y="280797"/>
                </a:lnTo>
                <a:lnTo>
                  <a:pt x="73406" y="280797"/>
                </a:lnTo>
                <a:lnTo>
                  <a:pt x="64932" y="281392"/>
                </a:lnTo>
                <a:lnTo>
                  <a:pt x="35946" y="308949"/>
                </a:lnTo>
                <a:lnTo>
                  <a:pt x="35306" y="346201"/>
                </a:lnTo>
                <a:lnTo>
                  <a:pt x="38100" y="354075"/>
                </a:lnTo>
                <a:lnTo>
                  <a:pt x="71247" y="370077"/>
                </a:lnTo>
                <a:lnTo>
                  <a:pt x="333883" y="370077"/>
                </a:lnTo>
                <a:lnTo>
                  <a:pt x="337947" y="368426"/>
                </a:lnTo>
                <a:lnTo>
                  <a:pt x="343789" y="361823"/>
                </a:lnTo>
                <a:lnTo>
                  <a:pt x="345186" y="358393"/>
                </a:lnTo>
                <a:lnTo>
                  <a:pt x="345126" y="354075"/>
                </a:lnTo>
                <a:lnTo>
                  <a:pt x="76835" y="338836"/>
                </a:lnTo>
                <a:lnTo>
                  <a:pt x="74041" y="338327"/>
                </a:lnTo>
                <a:lnTo>
                  <a:pt x="71501" y="336423"/>
                </a:lnTo>
                <a:lnTo>
                  <a:pt x="70993" y="334517"/>
                </a:lnTo>
                <a:lnTo>
                  <a:pt x="70993" y="317753"/>
                </a:lnTo>
                <a:lnTo>
                  <a:pt x="71628" y="315340"/>
                </a:lnTo>
                <a:lnTo>
                  <a:pt x="74295" y="312674"/>
                </a:lnTo>
                <a:lnTo>
                  <a:pt x="77089" y="312038"/>
                </a:lnTo>
                <a:lnTo>
                  <a:pt x="303022" y="312038"/>
                </a:lnTo>
                <a:lnTo>
                  <a:pt x="310759" y="311394"/>
                </a:lnTo>
                <a:lnTo>
                  <a:pt x="339566" y="284265"/>
                </a:lnTo>
                <a:lnTo>
                  <a:pt x="340200" y="255904"/>
                </a:lnTo>
                <a:lnTo>
                  <a:pt x="339280" y="248606"/>
                </a:lnTo>
                <a:lnTo>
                  <a:pt x="303793" y="222746"/>
                </a:lnTo>
                <a:lnTo>
                  <a:pt x="295148" y="222250"/>
                </a:lnTo>
                <a:close/>
              </a:path>
              <a:path w="1278254" h="376555">
                <a:moveTo>
                  <a:pt x="581787" y="9271"/>
                </a:moveTo>
                <a:lnTo>
                  <a:pt x="474980" y="9271"/>
                </a:lnTo>
                <a:lnTo>
                  <a:pt x="469011" y="14477"/>
                </a:lnTo>
                <a:lnTo>
                  <a:pt x="468992" y="25415"/>
                </a:lnTo>
                <a:lnTo>
                  <a:pt x="468757" y="35305"/>
                </a:lnTo>
                <a:lnTo>
                  <a:pt x="474599" y="40639"/>
                </a:lnTo>
                <a:lnTo>
                  <a:pt x="586613" y="40639"/>
                </a:lnTo>
                <a:lnTo>
                  <a:pt x="589661" y="41275"/>
                </a:lnTo>
                <a:lnTo>
                  <a:pt x="591312" y="42799"/>
                </a:lnTo>
                <a:lnTo>
                  <a:pt x="593344" y="44958"/>
                </a:lnTo>
                <a:lnTo>
                  <a:pt x="594487" y="48005"/>
                </a:lnTo>
                <a:lnTo>
                  <a:pt x="594487" y="77597"/>
                </a:lnTo>
                <a:lnTo>
                  <a:pt x="593725" y="80517"/>
                </a:lnTo>
                <a:lnTo>
                  <a:pt x="592455" y="81661"/>
                </a:lnTo>
                <a:lnTo>
                  <a:pt x="590423" y="83438"/>
                </a:lnTo>
                <a:lnTo>
                  <a:pt x="586105" y="84327"/>
                </a:lnTo>
                <a:lnTo>
                  <a:pt x="517398" y="84327"/>
                </a:lnTo>
                <a:lnTo>
                  <a:pt x="506964" y="85044"/>
                </a:lnTo>
                <a:lnTo>
                  <a:pt x="473821" y="108966"/>
                </a:lnTo>
                <a:lnTo>
                  <a:pt x="470789" y="161036"/>
                </a:lnTo>
                <a:lnTo>
                  <a:pt x="471646" y="171321"/>
                </a:lnTo>
                <a:lnTo>
                  <a:pt x="500411" y="202168"/>
                </a:lnTo>
                <a:lnTo>
                  <a:pt x="522605" y="204850"/>
                </a:lnTo>
                <a:lnTo>
                  <a:pt x="540412" y="204539"/>
                </a:lnTo>
                <a:lnTo>
                  <a:pt x="593598" y="199771"/>
                </a:lnTo>
                <a:lnTo>
                  <a:pt x="642604" y="190001"/>
                </a:lnTo>
                <a:lnTo>
                  <a:pt x="669453" y="174498"/>
                </a:lnTo>
                <a:lnTo>
                  <a:pt x="516763" y="174498"/>
                </a:lnTo>
                <a:lnTo>
                  <a:pt x="512064" y="173736"/>
                </a:lnTo>
                <a:lnTo>
                  <a:pt x="510032" y="171958"/>
                </a:lnTo>
                <a:lnTo>
                  <a:pt x="507365" y="169672"/>
                </a:lnTo>
                <a:lnTo>
                  <a:pt x="506095" y="165100"/>
                </a:lnTo>
                <a:lnTo>
                  <a:pt x="506095" y="123951"/>
                </a:lnTo>
                <a:lnTo>
                  <a:pt x="506984" y="121158"/>
                </a:lnTo>
                <a:lnTo>
                  <a:pt x="509016" y="119125"/>
                </a:lnTo>
                <a:lnTo>
                  <a:pt x="511302" y="117093"/>
                </a:lnTo>
                <a:lnTo>
                  <a:pt x="514604" y="116077"/>
                </a:lnTo>
                <a:lnTo>
                  <a:pt x="582295" y="116077"/>
                </a:lnTo>
                <a:lnTo>
                  <a:pt x="592560" y="115387"/>
                </a:lnTo>
                <a:lnTo>
                  <a:pt x="626729" y="92059"/>
                </a:lnTo>
                <a:lnTo>
                  <a:pt x="630174" y="75564"/>
                </a:lnTo>
                <a:lnTo>
                  <a:pt x="630056" y="48005"/>
                </a:lnTo>
                <a:lnTo>
                  <a:pt x="609986" y="15057"/>
                </a:lnTo>
                <a:lnTo>
                  <a:pt x="592409" y="9913"/>
                </a:lnTo>
                <a:lnTo>
                  <a:pt x="581787" y="9271"/>
                </a:lnTo>
                <a:close/>
              </a:path>
              <a:path w="1278254" h="376555">
                <a:moveTo>
                  <a:pt x="656082" y="153162"/>
                </a:moveTo>
                <a:lnTo>
                  <a:pt x="651129" y="153162"/>
                </a:lnTo>
                <a:lnTo>
                  <a:pt x="646303" y="155066"/>
                </a:lnTo>
                <a:lnTo>
                  <a:pt x="632846" y="159474"/>
                </a:lnTo>
                <a:lnTo>
                  <a:pt x="586359" y="169672"/>
                </a:lnTo>
                <a:lnTo>
                  <a:pt x="539817" y="174208"/>
                </a:lnTo>
                <a:lnTo>
                  <a:pt x="524383" y="174498"/>
                </a:lnTo>
                <a:lnTo>
                  <a:pt x="669453" y="174498"/>
                </a:lnTo>
                <a:lnTo>
                  <a:pt x="670306" y="172465"/>
                </a:lnTo>
                <a:lnTo>
                  <a:pt x="670560" y="168401"/>
                </a:lnTo>
                <a:lnTo>
                  <a:pt x="669290" y="164211"/>
                </a:lnTo>
                <a:lnTo>
                  <a:pt x="668020" y="160147"/>
                </a:lnTo>
                <a:lnTo>
                  <a:pt x="665226" y="157099"/>
                </a:lnTo>
                <a:lnTo>
                  <a:pt x="660908" y="154812"/>
                </a:lnTo>
                <a:lnTo>
                  <a:pt x="656082" y="153162"/>
                </a:lnTo>
                <a:close/>
              </a:path>
              <a:path w="1278254" h="376555">
                <a:moveTo>
                  <a:pt x="657225" y="224027"/>
                </a:moveTo>
                <a:lnTo>
                  <a:pt x="647192" y="224027"/>
                </a:lnTo>
                <a:lnTo>
                  <a:pt x="643128" y="225678"/>
                </a:lnTo>
                <a:lnTo>
                  <a:pt x="636397" y="232410"/>
                </a:lnTo>
                <a:lnTo>
                  <a:pt x="634619" y="236982"/>
                </a:lnTo>
                <a:lnTo>
                  <a:pt x="634619" y="242570"/>
                </a:lnTo>
                <a:lnTo>
                  <a:pt x="632477" y="262288"/>
                </a:lnTo>
                <a:lnTo>
                  <a:pt x="615384" y="296630"/>
                </a:lnTo>
                <a:lnTo>
                  <a:pt x="579618" y="324090"/>
                </a:lnTo>
                <a:lnTo>
                  <a:pt x="533465" y="340334"/>
                </a:lnTo>
                <a:lnTo>
                  <a:pt x="508127" y="343788"/>
                </a:lnTo>
                <a:lnTo>
                  <a:pt x="502031" y="343788"/>
                </a:lnTo>
                <a:lnTo>
                  <a:pt x="497459" y="345566"/>
                </a:lnTo>
                <a:lnTo>
                  <a:pt x="494157" y="349250"/>
                </a:lnTo>
                <a:lnTo>
                  <a:pt x="491363" y="352551"/>
                </a:lnTo>
                <a:lnTo>
                  <a:pt x="490220" y="355980"/>
                </a:lnTo>
                <a:lnTo>
                  <a:pt x="490197" y="357596"/>
                </a:lnTo>
                <a:lnTo>
                  <a:pt x="490855" y="365378"/>
                </a:lnTo>
                <a:lnTo>
                  <a:pt x="492887" y="369188"/>
                </a:lnTo>
                <a:lnTo>
                  <a:pt x="496807" y="372203"/>
                </a:lnTo>
                <a:lnTo>
                  <a:pt x="499999" y="374903"/>
                </a:lnTo>
                <a:lnTo>
                  <a:pt x="504571" y="376174"/>
                </a:lnTo>
                <a:lnTo>
                  <a:pt x="510540" y="375920"/>
                </a:lnTo>
                <a:lnTo>
                  <a:pt x="535680" y="372203"/>
                </a:lnTo>
                <a:lnTo>
                  <a:pt x="583531" y="356149"/>
                </a:lnTo>
                <a:lnTo>
                  <a:pt x="622506" y="333049"/>
                </a:lnTo>
                <a:lnTo>
                  <a:pt x="652653" y="295401"/>
                </a:lnTo>
                <a:lnTo>
                  <a:pt x="690390" y="295401"/>
                </a:lnTo>
                <a:lnTo>
                  <a:pt x="679799" y="280479"/>
                </a:lnTo>
                <a:lnTo>
                  <a:pt x="672683" y="262286"/>
                </a:lnTo>
                <a:lnTo>
                  <a:pt x="670306" y="242570"/>
                </a:lnTo>
                <a:lnTo>
                  <a:pt x="670306" y="236982"/>
                </a:lnTo>
                <a:lnTo>
                  <a:pt x="668655" y="232663"/>
                </a:lnTo>
                <a:lnTo>
                  <a:pt x="665226" y="229615"/>
                </a:lnTo>
                <a:lnTo>
                  <a:pt x="661543" y="225933"/>
                </a:lnTo>
                <a:lnTo>
                  <a:pt x="657225" y="224027"/>
                </a:lnTo>
                <a:close/>
              </a:path>
              <a:path w="1278254" h="376555">
                <a:moveTo>
                  <a:pt x="690390" y="295401"/>
                </a:moveTo>
                <a:lnTo>
                  <a:pt x="652653" y="295401"/>
                </a:lnTo>
                <a:lnTo>
                  <a:pt x="659532" y="309092"/>
                </a:lnTo>
                <a:lnTo>
                  <a:pt x="700913" y="346328"/>
                </a:lnTo>
                <a:lnTo>
                  <a:pt x="744997" y="366267"/>
                </a:lnTo>
                <a:lnTo>
                  <a:pt x="794131" y="375920"/>
                </a:lnTo>
                <a:lnTo>
                  <a:pt x="799973" y="376174"/>
                </a:lnTo>
                <a:lnTo>
                  <a:pt x="805307" y="374650"/>
                </a:lnTo>
                <a:lnTo>
                  <a:pt x="810006" y="371221"/>
                </a:lnTo>
                <a:lnTo>
                  <a:pt x="813181" y="368808"/>
                </a:lnTo>
                <a:lnTo>
                  <a:pt x="814959" y="364998"/>
                </a:lnTo>
                <a:lnTo>
                  <a:pt x="815467" y="360045"/>
                </a:lnTo>
                <a:lnTo>
                  <a:pt x="815467" y="355980"/>
                </a:lnTo>
                <a:lnTo>
                  <a:pt x="795528" y="343788"/>
                </a:lnTo>
                <a:lnTo>
                  <a:pt x="770838" y="340385"/>
                </a:lnTo>
                <a:lnTo>
                  <a:pt x="748030" y="333994"/>
                </a:lnTo>
                <a:lnTo>
                  <a:pt x="727126" y="324625"/>
                </a:lnTo>
                <a:lnTo>
                  <a:pt x="708152" y="312292"/>
                </a:lnTo>
                <a:lnTo>
                  <a:pt x="691630" y="297148"/>
                </a:lnTo>
                <a:lnTo>
                  <a:pt x="690390" y="295401"/>
                </a:lnTo>
                <a:close/>
              </a:path>
              <a:path w="1278254" h="376555">
                <a:moveTo>
                  <a:pt x="795782" y="143255"/>
                </a:moveTo>
                <a:lnTo>
                  <a:pt x="760984" y="143255"/>
                </a:lnTo>
                <a:lnTo>
                  <a:pt x="760984" y="221868"/>
                </a:lnTo>
                <a:lnTo>
                  <a:pt x="762889" y="226695"/>
                </a:lnTo>
                <a:lnTo>
                  <a:pt x="766572" y="230377"/>
                </a:lnTo>
                <a:lnTo>
                  <a:pt x="769493" y="233679"/>
                </a:lnTo>
                <a:lnTo>
                  <a:pt x="773303" y="235203"/>
                </a:lnTo>
                <a:lnTo>
                  <a:pt x="782955" y="235203"/>
                </a:lnTo>
                <a:lnTo>
                  <a:pt x="786765" y="233552"/>
                </a:lnTo>
                <a:lnTo>
                  <a:pt x="789686" y="230377"/>
                </a:lnTo>
                <a:lnTo>
                  <a:pt x="793750" y="226187"/>
                </a:lnTo>
                <a:lnTo>
                  <a:pt x="795729" y="221361"/>
                </a:lnTo>
                <a:lnTo>
                  <a:pt x="795782" y="143255"/>
                </a:lnTo>
                <a:close/>
              </a:path>
              <a:path w="1278254" h="376555">
                <a:moveTo>
                  <a:pt x="701802" y="0"/>
                </a:moveTo>
                <a:lnTo>
                  <a:pt x="678307" y="0"/>
                </a:lnTo>
                <a:lnTo>
                  <a:pt x="672592" y="5207"/>
                </a:lnTo>
                <a:lnTo>
                  <a:pt x="672592" y="210820"/>
                </a:lnTo>
                <a:lnTo>
                  <a:pt x="674116" y="214884"/>
                </a:lnTo>
                <a:lnTo>
                  <a:pt x="677291" y="217804"/>
                </a:lnTo>
                <a:lnTo>
                  <a:pt x="680847" y="221234"/>
                </a:lnTo>
                <a:lnTo>
                  <a:pt x="684911" y="223012"/>
                </a:lnTo>
                <a:lnTo>
                  <a:pt x="694817" y="223012"/>
                </a:lnTo>
                <a:lnTo>
                  <a:pt x="698881" y="221361"/>
                </a:lnTo>
                <a:lnTo>
                  <a:pt x="702056" y="218059"/>
                </a:lnTo>
                <a:lnTo>
                  <a:pt x="705993" y="215011"/>
                </a:lnTo>
                <a:lnTo>
                  <a:pt x="707898" y="210820"/>
                </a:lnTo>
                <a:lnTo>
                  <a:pt x="707898" y="143255"/>
                </a:lnTo>
                <a:lnTo>
                  <a:pt x="795782" y="143255"/>
                </a:lnTo>
                <a:lnTo>
                  <a:pt x="795782" y="112522"/>
                </a:lnTo>
                <a:lnTo>
                  <a:pt x="707898" y="112522"/>
                </a:lnTo>
                <a:lnTo>
                  <a:pt x="707898" y="5207"/>
                </a:lnTo>
                <a:lnTo>
                  <a:pt x="701802" y="0"/>
                </a:lnTo>
                <a:close/>
              </a:path>
              <a:path w="1278254" h="376555">
                <a:moveTo>
                  <a:pt x="789940" y="0"/>
                </a:moveTo>
                <a:lnTo>
                  <a:pt x="766699" y="0"/>
                </a:lnTo>
                <a:lnTo>
                  <a:pt x="760984" y="5587"/>
                </a:lnTo>
                <a:lnTo>
                  <a:pt x="760984" y="112522"/>
                </a:lnTo>
                <a:lnTo>
                  <a:pt x="795782" y="112522"/>
                </a:lnTo>
                <a:lnTo>
                  <a:pt x="795782" y="5714"/>
                </a:lnTo>
                <a:lnTo>
                  <a:pt x="789940" y="0"/>
                </a:lnTo>
                <a:close/>
              </a:path>
              <a:path w="1278254" h="376555">
                <a:moveTo>
                  <a:pt x="1271270" y="179450"/>
                </a:moveTo>
                <a:lnTo>
                  <a:pt x="908558" y="179450"/>
                </a:lnTo>
                <a:lnTo>
                  <a:pt x="902589" y="184276"/>
                </a:lnTo>
                <a:lnTo>
                  <a:pt x="902208" y="193928"/>
                </a:lnTo>
                <a:lnTo>
                  <a:pt x="901700" y="204470"/>
                </a:lnTo>
                <a:lnTo>
                  <a:pt x="906780" y="209803"/>
                </a:lnTo>
                <a:lnTo>
                  <a:pt x="1272032" y="209803"/>
                </a:lnTo>
                <a:lnTo>
                  <a:pt x="1277747" y="205232"/>
                </a:lnTo>
                <a:lnTo>
                  <a:pt x="1277647" y="193928"/>
                </a:lnTo>
                <a:lnTo>
                  <a:pt x="1277239" y="185038"/>
                </a:lnTo>
                <a:lnTo>
                  <a:pt x="1271270" y="179450"/>
                </a:lnTo>
                <a:close/>
              </a:path>
              <a:path w="1278254" h="376555">
                <a:moveTo>
                  <a:pt x="1076960" y="134492"/>
                </a:moveTo>
                <a:lnTo>
                  <a:pt x="1071880" y="138937"/>
                </a:lnTo>
                <a:lnTo>
                  <a:pt x="1071880" y="179450"/>
                </a:lnTo>
                <a:lnTo>
                  <a:pt x="1106678" y="179450"/>
                </a:lnTo>
                <a:lnTo>
                  <a:pt x="1106678" y="139700"/>
                </a:lnTo>
                <a:lnTo>
                  <a:pt x="1100201" y="134747"/>
                </a:lnTo>
                <a:lnTo>
                  <a:pt x="1087247" y="134747"/>
                </a:lnTo>
                <a:lnTo>
                  <a:pt x="1076960" y="134492"/>
                </a:lnTo>
                <a:close/>
              </a:path>
              <a:path w="1278254" h="376555">
                <a:moveTo>
                  <a:pt x="1241425" y="110743"/>
                </a:moveTo>
                <a:lnTo>
                  <a:pt x="937895" y="110743"/>
                </a:lnTo>
                <a:lnTo>
                  <a:pt x="932561" y="115824"/>
                </a:lnTo>
                <a:lnTo>
                  <a:pt x="932561" y="125984"/>
                </a:lnTo>
                <a:lnTo>
                  <a:pt x="932307" y="136651"/>
                </a:lnTo>
                <a:lnTo>
                  <a:pt x="937133" y="141986"/>
                </a:lnTo>
                <a:lnTo>
                  <a:pt x="1071880" y="141986"/>
                </a:lnTo>
                <a:lnTo>
                  <a:pt x="1071880" y="138937"/>
                </a:lnTo>
                <a:lnTo>
                  <a:pt x="1076960" y="134492"/>
                </a:lnTo>
                <a:lnTo>
                  <a:pt x="1247783" y="134492"/>
                </a:lnTo>
                <a:lnTo>
                  <a:pt x="1247267" y="125602"/>
                </a:lnTo>
                <a:lnTo>
                  <a:pt x="1246886" y="115697"/>
                </a:lnTo>
                <a:lnTo>
                  <a:pt x="1241425" y="110743"/>
                </a:lnTo>
                <a:close/>
              </a:path>
              <a:path w="1278254" h="376555">
                <a:moveTo>
                  <a:pt x="1247783" y="134492"/>
                </a:moveTo>
                <a:lnTo>
                  <a:pt x="1076960" y="134492"/>
                </a:lnTo>
                <a:lnTo>
                  <a:pt x="1087247" y="134747"/>
                </a:lnTo>
                <a:lnTo>
                  <a:pt x="1100201" y="134747"/>
                </a:lnTo>
                <a:lnTo>
                  <a:pt x="1106678" y="139700"/>
                </a:lnTo>
                <a:lnTo>
                  <a:pt x="1106678" y="141986"/>
                </a:lnTo>
                <a:lnTo>
                  <a:pt x="1243202" y="141986"/>
                </a:lnTo>
                <a:lnTo>
                  <a:pt x="1247792" y="136651"/>
                </a:lnTo>
                <a:lnTo>
                  <a:pt x="1247783" y="134492"/>
                </a:lnTo>
                <a:close/>
              </a:path>
              <a:path w="1278254" h="376555">
                <a:moveTo>
                  <a:pt x="1004062" y="31876"/>
                </a:moveTo>
                <a:lnTo>
                  <a:pt x="983996" y="46227"/>
                </a:lnTo>
                <a:lnTo>
                  <a:pt x="985139" y="52324"/>
                </a:lnTo>
                <a:lnTo>
                  <a:pt x="997839" y="110743"/>
                </a:lnTo>
                <a:lnTo>
                  <a:pt x="1032129" y="110743"/>
                </a:lnTo>
                <a:lnTo>
                  <a:pt x="1019683" y="48005"/>
                </a:lnTo>
                <a:lnTo>
                  <a:pt x="1018794" y="42290"/>
                </a:lnTo>
                <a:lnTo>
                  <a:pt x="1016381" y="38100"/>
                </a:lnTo>
                <a:lnTo>
                  <a:pt x="1012317" y="35178"/>
                </a:lnTo>
                <a:lnTo>
                  <a:pt x="1008380" y="32892"/>
                </a:lnTo>
                <a:lnTo>
                  <a:pt x="1004062" y="31876"/>
                </a:lnTo>
                <a:close/>
              </a:path>
              <a:path w="1278254" h="376555">
                <a:moveTo>
                  <a:pt x="1175639" y="33654"/>
                </a:moveTo>
                <a:lnTo>
                  <a:pt x="1171829" y="34289"/>
                </a:lnTo>
                <a:lnTo>
                  <a:pt x="1168908" y="36067"/>
                </a:lnTo>
                <a:lnTo>
                  <a:pt x="1163574" y="38988"/>
                </a:lnTo>
                <a:lnTo>
                  <a:pt x="1160780" y="43179"/>
                </a:lnTo>
                <a:lnTo>
                  <a:pt x="1160272" y="48640"/>
                </a:lnTo>
                <a:lnTo>
                  <a:pt x="1147699" y="110743"/>
                </a:lnTo>
                <a:lnTo>
                  <a:pt x="1182116" y="110743"/>
                </a:lnTo>
                <a:lnTo>
                  <a:pt x="1195324" y="53593"/>
                </a:lnTo>
                <a:lnTo>
                  <a:pt x="1196340" y="48005"/>
                </a:lnTo>
                <a:lnTo>
                  <a:pt x="1195324" y="43179"/>
                </a:lnTo>
                <a:lnTo>
                  <a:pt x="1192149" y="39370"/>
                </a:lnTo>
                <a:lnTo>
                  <a:pt x="1189355" y="36195"/>
                </a:lnTo>
                <a:lnTo>
                  <a:pt x="1185291" y="34416"/>
                </a:lnTo>
                <a:lnTo>
                  <a:pt x="1180084" y="33909"/>
                </a:lnTo>
                <a:lnTo>
                  <a:pt x="1175639" y="33654"/>
                </a:lnTo>
                <a:close/>
              </a:path>
              <a:path w="1278254" h="376555">
                <a:moveTo>
                  <a:pt x="1234821" y="4825"/>
                </a:moveTo>
                <a:lnTo>
                  <a:pt x="937768" y="4825"/>
                </a:lnTo>
                <a:lnTo>
                  <a:pt x="932307" y="10033"/>
                </a:lnTo>
                <a:lnTo>
                  <a:pt x="932458" y="16255"/>
                </a:lnTo>
                <a:lnTo>
                  <a:pt x="932561" y="30861"/>
                </a:lnTo>
                <a:lnTo>
                  <a:pt x="938022" y="36067"/>
                </a:lnTo>
                <a:lnTo>
                  <a:pt x="989401" y="36067"/>
                </a:lnTo>
                <a:lnTo>
                  <a:pt x="990854" y="34416"/>
                </a:lnTo>
                <a:lnTo>
                  <a:pt x="994664" y="32512"/>
                </a:lnTo>
                <a:lnTo>
                  <a:pt x="999363" y="32130"/>
                </a:lnTo>
                <a:lnTo>
                  <a:pt x="1004062" y="31876"/>
                </a:lnTo>
                <a:lnTo>
                  <a:pt x="1242822" y="31876"/>
                </a:lnTo>
                <a:lnTo>
                  <a:pt x="1243711" y="30987"/>
                </a:lnTo>
                <a:lnTo>
                  <a:pt x="1246124" y="27686"/>
                </a:lnTo>
                <a:lnTo>
                  <a:pt x="1247394" y="24129"/>
                </a:lnTo>
                <a:lnTo>
                  <a:pt x="1247394" y="16255"/>
                </a:lnTo>
                <a:lnTo>
                  <a:pt x="1245743" y="12573"/>
                </a:lnTo>
                <a:lnTo>
                  <a:pt x="1242314" y="9143"/>
                </a:lnTo>
                <a:lnTo>
                  <a:pt x="1239012" y="6350"/>
                </a:lnTo>
                <a:lnTo>
                  <a:pt x="1234821" y="4825"/>
                </a:lnTo>
                <a:close/>
              </a:path>
              <a:path w="1278254" h="376555">
                <a:moveTo>
                  <a:pt x="1242822" y="31876"/>
                </a:moveTo>
                <a:lnTo>
                  <a:pt x="1004062" y="31876"/>
                </a:lnTo>
                <a:lnTo>
                  <a:pt x="1008380" y="32892"/>
                </a:lnTo>
                <a:lnTo>
                  <a:pt x="1012317" y="35178"/>
                </a:lnTo>
                <a:lnTo>
                  <a:pt x="1013553" y="36067"/>
                </a:lnTo>
                <a:lnTo>
                  <a:pt x="1168908" y="36067"/>
                </a:lnTo>
                <a:lnTo>
                  <a:pt x="1171829" y="34289"/>
                </a:lnTo>
                <a:lnTo>
                  <a:pt x="1175639" y="33654"/>
                </a:lnTo>
                <a:lnTo>
                  <a:pt x="1241044" y="33654"/>
                </a:lnTo>
                <a:lnTo>
                  <a:pt x="1242822" y="31876"/>
                </a:lnTo>
                <a:close/>
              </a:path>
              <a:path w="1278254" h="376555">
                <a:moveTo>
                  <a:pt x="1241044" y="33654"/>
                </a:moveTo>
                <a:lnTo>
                  <a:pt x="1175639" y="33654"/>
                </a:lnTo>
                <a:lnTo>
                  <a:pt x="1180084" y="33909"/>
                </a:lnTo>
                <a:lnTo>
                  <a:pt x="1185291" y="34416"/>
                </a:lnTo>
                <a:lnTo>
                  <a:pt x="1189064" y="36067"/>
                </a:lnTo>
                <a:lnTo>
                  <a:pt x="1236091" y="36067"/>
                </a:lnTo>
                <a:lnTo>
                  <a:pt x="1240282" y="34416"/>
                </a:lnTo>
                <a:lnTo>
                  <a:pt x="1241044" y="33654"/>
                </a:lnTo>
                <a:close/>
              </a:path>
              <a:path w="1278254" h="376555">
                <a:moveTo>
                  <a:pt x="1199007" y="233425"/>
                </a:moveTo>
                <a:lnTo>
                  <a:pt x="978662" y="233425"/>
                </a:lnTo>
                <a:lnTo>
                  <a:pt x="969700" y="234070"/>
                </a:lnTo>
                <a:lnTo>
                  <a:pt x="938204" y="263840"/>
                </a:lnTo>
                <a:lnTo>
                  <a:pt x="937514" y="327025"/>
                </a:lnTo>
                <a:lnTo>
                  <a:pt x="938204" y="335260"/>
                </a:lnTo>
                <a:lnTo>
                  <a:pt x="969137" y="363638"/>
                </a:lnTo>
                <a:lnTo>
                  <a:pt x="978281" y="364236"/>
                </a:lnTo>
                <a:lnTo>
                  <a:pt x="1202563" y="364236"/>
                </a:lnTo>
                <a:lnTo>
                  <a:pt x="1239678" y="341296"/>
                </a:lnTo>
                <a:lnTo>
                  <a:pt x="1241847" y="332993"/>
                </a:lnTo>
                <a:lnTo>
                  <a:pt x="981583" y="332993"/>
                </a:lnTo>
                <a:lnTo>
                  <a:pt x="977265" y="332232"/>
                </a:lnTo>
                <a:lnTo>
                  <a:pt x="975106" y="330453"/>
                </a:lnTo>
                <a:lnTo>
                  <a:pt x="973836" y="329311"/>
                </a:lnTo>
                <a:lnTo>
                  <a:pt x="973201" y="326389"/>
                </a:lnTo>
                <a:lnTo>
                  <a:pt x="973201" y="271779"/>
                </a:lnTo>
                <a:lnTo>
                  <a:pt x="974090" y="268477"/>
                </a:lnTo>
                <a:lnTo>
                  <a:pt x="975995" y="266700"/>
                </a:lnTo>
                <a:lnTo>
                  <a:pt x="977392" y="265429"/>
                </a:lnTo>
                <a:lnTo>
                  <a:pt x="980948" y="264667"/>
                </a:lnTo>
                <a:lnTo>
                  <a:pt x="1242007" y="264667"/>
                </a:lnTo>
                <a:lnTo>
                  <a:pt x="1241680" y="261413"/>
                </a:lnTo>
                <a:lnTo>
                  <a:pt x="1208023" y="234068"/>
                </a:lnTo>
                <a:lnTo>
                  <a:pt x="1199007" y="233425"/>
                </a:lnTo>
                <a:close/>
              </a:path>
              <a:path w="1278254" h="376555">
                <a:moveTo>
                  <a:pt x="1242007" y="264667"/>
                </a:moveTo>
                <a:lnTo>
                  <a:pt x="1197229" y="264667"/>
                </a:lnTo>
                <a:lnTo>
                  <a:pt x="1201547" y="265811"/>
                </a:lnTo>
                <a:lnTo>
                  <a:pt x="1204595" y="267970"/>
                </a:lnTo>
                <a:lnTo>
                  <a:pt x="1205992" y="268859"/>
                </a:lnTo>
                <a:lnTo>
                  <a:pt x="1206754" y="271272"/>
                </a:lnTo>
                <a:lnTo>
                  <a:pt x="1206754" y="327025"/>
                </a:lnTo>
                <a:lnTo>
                  <a:pt x="1205738" y="329438"/>
                </a:lnTo>
                <a:lnTo>
                  <a:pt x="1203833" y="330835"/>
                </a:lnTo>
                <a:lnTo>
                  <a:pt x="1201674" y="332359"/>
                </a:lnTo>
                <a:lnTo>
                  <a:pt x="1197864" y="332993"/>
                </a:lnTo>
                <a:lnTo>
                  <a:pt x="1241847" y="332993"/>
                </a:lnTo>
                <a:lnTo>
                  <a:pt x="1242364" y="327025"/>
                </a:lnTo>
                <a:lnTo>
                  <a:pt x="1242339" y="267970"/>
                </a:lnTo>
                <a:lnTo>
                  <a:pt x="1242007" y="264667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431416" y="808482"/>
            <a:ext cx="631761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>
                <a:solidFill>
                  <a:srgbClr val="000099"/>
                </a:solidFill>
              </a:rPr>
              <a:t>대규모 딥러닝 </a:t>
            </a:r>
            <a:r>
              <a:rPr dirty="0" spc="20">
                <a:solidFill>
                  <a:srgbClr val="000099"/>
                </a:solidFill>
              </a:rPr>
              <a:t>고속처리를</a:t>
            </a:r>
            <a:r>
              <a:rPr dirty="0" spc="-420">
                <a:solidFill>
                  <a:srgbClr val="000099"/>
                </a:solidFill>
              </a:rPr>
              <a:t> </a:t>
            </a:r>
            <a:r>
              <a:rPr dirty="0" spc="15">
                <a:solidFill>
                  <a:srgbClr val="000099"/>
                </a:solidFill>
              </a:rPr>
              <a:t>위한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628138" y="1357121"/>
            <a:ext cx="39243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40" b="1">
                <a:solidFill>
                  <a:srgbClr val="000099"/>
                </a:solidFill>
                <a:latin typeface="Gulim"/>
                <a:cs typeface="Gulim"/>
              </a:rPr>
              <a:t>분산 </a:t>
            </a:r>
            <a:r>
              <a:rPr dirty="0" sz="3600" spc="30" b="1">
                <a:solidFill>
                  <a:srgbClr val="000099"/>
                </a:solidFill>
                <a:latin typeface="Gulim"/>
                <a:cs typeface="Gulim"/>
              </a:rPr>
              <a:t>딥러닝</a:t>
            </a:r>
            <a:r>
              <a:rPr dirty="0" sz="3600" spc="-300" b="1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3600" spc="15" b="1">
                <a:solidFill>
                  <a:srgbClr val="000099"/>
                </a:solidFill>
                <a:latin typeface="Gulim"/>
                <a:cs typeface="Gulim"/>
              </a:rPr>
              <a:t>플랫폼</a:t>
            </a:r>
            <a:endParaRPr sz="3600">
              <a:latin typeface="Gulim"/>
              <a:cs typeface="Gulim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2590800"/>
            <a:ext cx="9144000" cy="1676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283829" y="2902966"/>
            <a:ext cx="697230" cy="224154"/>
          </a:xfrm>
          <a:custGeom>
            <a:avLst/>
            <a:gdLst/>
            <a:ahLst/>
            <a:cxnLst/>
            <a:rect l="l" t="t" r="r" b="b"/>
            <a:pathLst>
              <a:path w="697229" h="224155">
                <a:moveTo>
                  <a:pt x="160400" y="0"/>
                </a:moveTo>
                <a:lnTo>
                  <a:pt x="0" y="0"/>
                </a:lnTo>
                <a:lnTo>
                  <a:pt x="0" y="224028"/>
                </a:lnTo>
                <a:lnTo>
                  <a:pt x="165226" y="224028"/>
                </a:lnTo>
                <a:lnTo>
                  <a:pt x="165226" y="184531"/>
                </a:lnTo>
                <a:lnTo>
                  <a:pt x="44957" y="184531"/>
                </a:lnTo>
                <a:lnTo>
                  <a:pt x="44957" y="126237"/>
                </a:lnTo>
                <a:lnTo>
                  <a:pt x="150622" y="126237"/>
                </a:lnTo>
                <a:lnTo>
                  <a:pt x="150622" y="87122"/>
                </a:lnTo>
                <a:lnTo>
                  <a:pt x="44957" y="87122"/>
                </a:lnTo>
                <a:lnTo>
                  <a:pt x="44957" y="39750"/>
                </a:lnTo>
                <a:lnTo>
                  <a:pt x="160400" y="39750"/>
                </a:lnTo>
                <a:lnTo>
                  <a:pt x="160400" y="0"/>
                </a:lnTo>
                <a:close/>
              </a:path>
              <a:path w="697229" h="224155">
                <a:moveTo>
                  <a:pt x="306704" y="39750"/>
                </a:moveTo>
                <a:lnTo>
                  <a:pt x="260985" y="39750"/>
                </a:lnTo>
                <a:lnTo>
                  <a:pt x="260985" y="224028"/>
                </a:lnTo>
                <a:lnTo>
                  <a:pt x="306704" y="224028"/>
                </a:lnTo>
                <a:lnTo>
                  <a:pt x="306704" y="39750"/>
                </a:lnTo>
                <a:close/>
              </a:path>
              <a:path w="697229" h="224155">
                <a:moveTo>
                  <a:pt x="374142" y="0"/>
                </a:moveTo>
                <a:lnTo>
                  <a:pt x="193548" y="0"/>
                </a:lnTo>
                <a:lnTo>
                  <a:pt x="193548" y="39750"/>
                </a:lnTo>
                <a:lnTo>
                  <a:pt x="374142" y="39750"/>
                </a:lnTo>
                <a:lnTo>
                  <a:pt x="374142" y="0"/>
                </a:lnTo>
                <a:close/>
              </a:path>
              <a:path w="697229" h="224155">
                <a:moveTo>
                  <a:pt x="526034" y="0"/>
                </a:moveTo>
                <a:lnTo>
                  <a:pt x="415163" y="0"/>
                </a:lnTo>
                <a:lnTo>
                  <a:pt x="415163" y="224028"/>
                </a:lnTo>
                <a:lnTo>
                  <a:pt x="459994" y="224028"/>
                </a:lnTo>
                <a:lnTo>
                  <a:pt x="459994" y="136271"/>
                </a:lnTo>
                <a:lnTo>
                  <a:pt x="582309" y="136271"/>
                </a:lnTo>
                <a:lnTo>
                  <a:pt x="560324" y="116839"/>
                </a:lnTo>
                <a:lnTo>
                  <a:pt x="567749" y="113504"/>
                </a:lnTo>
                <a:lnTo>
                  <a:pt x="574389" y="109013"/>
                </a:lnTo>
                <a:lnTo>
                  <a:pt x="580219" y="103356"/>
                </a:lnTo>
                <a:lnTo>
                  <a:pt x="583266" y="99187"/>
                </a:lnTo>
                <a:lnTo>
                  <a:pt x="459994" y="99187"/>
                </a:lnTo>
                <a:lnTo>
                  <a:pt x="459994" y="38481"/>
                </a:lnTo>
                <a:lnTo>
                  <a:pt x="589119" y="38481"/>
                </a:lnTo>
                <a:lnTo>
                  <a:pt x="586906" y="33137"/>
                </a:lnTo>
                <a:lnTo>
                  <a:pt x="581405" y="24257"/>
                </a:lnTo>
                <a:lnTo>
                  <a:pt x="571218" y="13662"/>
                </a:lnTo>
                <a:lnTo>
                  <a:pt x="558577" y="6080"/>
                </a:lnTo>
                <a:lnTo>
                  <a:pt x="543508" y="1522"/>
                </a:lnTo>
                <a:lnTo>
                  <a:pt x="526034" y="0"/>
                </a:lnTo>
                <a:close/>
              </a:path>
              <a:path w="697229" h="224155">
                <a:moveTo>
                  <a:pt x="582309" y="136271"/>
                </a:moveTo>
                <a:lnTo>
                  <a:pt x="507492" y="136271"/>
                </a:lnTo>
                <a:lnTo>
                  <a:pt x="518158" y="136870"/>
                </a:lnTo>
                <a:lnTo>
                  <a:pt x="526716" y="138684"/>
                </a:lnTo>
                <a:lnTo>
                  <a:pt x="542544" y="178816"/>
                </a:lnTo>
                <a:lnTo>
                  <a:pt x="542615" y="186652"/>
                </a:lnTo>
                <a:lnTo>
                  <a:pt x="542829" y="193786"/>
                </a:lnTo>
                <a:lnTo>
                  <a:pt x="547116" y="224028"/>
                </a:lnTo>
                <a:lnTo>
                  <a:pt x="598043" y="224028"/>
                </a:lnTo>
                <a:lnTo>
                  <a:pt x="598043" y="218312"/>
                </a:lnTo>
                <a:lnTo>
                  <a:pt x="593217" y="216535"/>
                </a:lnTo>
                <a:lnTo>
                  <a:pt x="590296" y="212725"/>
                </a:lnTo>
                <a:lnTo>
                  <a:pt x="588010" y="173989"/>
                </a:lnTo>
                <a:lnTo>
                  <a:pt x="587555" y="160466"/>
                </a:lnTo>
                <a:lnTo>
                  <a:pt x="586184" y="149050"/>
                </a:lnTo>
                <a:lnTo>
                  <a:pt x="583884" y="139753"/>
                </a:lnTo>
                <a:lnTo>
                  <a:pt x="582309" y="136271"/>
                </a:lnTo>
                <a:close/>
              </a:path>
              <a:path w="697229" h="224155">
                <a:moveTo>
                  <a:pt x="589119" y="38481"/>
                </a:moveTo>
                <a:lnTo>
                  <a:pt x="517144" y="38481"/>
                </a:lnTo>
                <a:lnTo>
                  <a:pt x="525291" y="39119"/>
                </a:lnTo>
                <a:lnTo>
                  <a:pt x="532225" y="41021"/>
                </a:lnTo>
                <a:lnTo>
                  <a:pt x="537968" y="44160"/>
                </a:lnTo>
                <a:lnTo>
                  <a:pt x="542544" y="48513"/>
                </a:lnTo>
                <a:lnTo>
                  <a:pt x="546353" y="53467"/>
                </a:lnTo>
                <a:lnTo>
                  <a:pt x="548259" y="59944"/>
                </a:lnTo>
                <a:lnTo>
                  <a:pt x="548259" y="67945"/>
                </a:lnTo>
                <a:lnTo>
                  <a:pt x="521819" y="98734"/>
                </a:lnTo>
                <a:lnTo>
                  <a:pt x="513461" y="99187"/>
                </a:lnTo>
                <a:lnTo>
                  <a:pt x="583266" y="99187"/>
                </a:lnTo>
                <a:lnTo>
                  <a:pt x="593978" y="63373"/>
                </a:lnTo>
                <a:lnTo>
                  <a:pt x="593193" y="52706"/>
                </a:lnTo>
                <a:lnTo>
                  <a:pt x="590835" y="42624"/>
                </a:lnTo>
                <a:lnTo>
                  <a:pt x="589119" y="38481"/>
                </a:lnTo>
                <a:close/>
              </a:path>
              <a:path w="697229" h="224155">
                <a:moveTo>
                  <a:pt x="697102" y="0"/>
                </a:moveTo>
                <a:lnTo>
                  <a:pt x="651382" y="0"/>
                </a:lnTo>
                <a:lnTo>
                  <a:pt x="651382" y="224028"/>
                </a:lnTo>
                <a:lnTo>
                  <a:pt x="697102" y="224028"/>
                </a:lnTo>
                <a:lnTo>
                  <a:pt x="697102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185025" y="3253485"/>
            <a:ext cx="1812289" cy="264795"/>
          </a:xfrm>
          <a:custGeom>
            <a:avLst/>
            <a:gdLst/>
            <a:ahLst/>
            <a:cxnLst/>
            <a:rect l="l" t="t" r="r" b="b"/>
            <a:pathLst>
              <a:path w="1812290" h="264795">
                <a:moveTo>
                  <a:pt x="113156" y="39624"/>
                </a:moveTo>
                <a:lnTo>
                  <a:pt x="67436" y="39624"/>
                </a:lnTo>
                <a:lnTo>
                  <a:pt x="67436" y="224027"/>
                </a:lnTo>
                <a:lnTo>
                  <a:pt x="113156" y="224027"/>
                </a:lnTo>
                <a:lnTo>
                  <a:pt x="113156" y="39624"/>
                </a:lnTo>
                <a:close/>
              </a:path>
              <a:path w="1812290" h="264795">
                <a:moveTo>
                  <a:pt x="180594" y="0"/>
                </a:moveTo>
                <a:lnTo>
                  <a:pt x="0" y="0"/>
                </a:lnTo>
                <a:lnTo>
                  <a:pt x="0" y="39624"/>
                </a:lnTo>
                <a:lnTo>
                  <a:pt x="180594" y="39624"/>
                </a:lnTo>
                <a:lnTo>
                  <a:pt x="180594" y="0"/>
                </a:lnTo>
                <a:close/>
              </a:path>
              <a:path w="1812290" h="264795">
                <a:moveTo>
                  <a:pt x="286130" y="54228"/>
                </a:moveTo>
                <a:lnTo>
                  <a:pt x="247665" y="62801"/>
                </a:lnTo>
                <a:lnTo>
                  <a:pt x="216538" y="99780"/>
                </a:lnTo>
                <a:lnTo>
                  <a:pt x="209930" y="138302"/>
                </a:lnTo>
                <a:lnTo>
                  <a:pt x="211359" y="160756"/>
                </a:lnTo>
                <a:lnTo>
                  <a:pt x="232791" y="209423"/>
                </a:lnTo>
                <a:lnTo>
                  <a:pt x="272188" y="228121"/>
                </a:lnTo>
                <a:lnTo>
                  <a:pt x="289305" y="229362"/>
                </a:lnTo>
                <a:lnTo>
                  <a:pt x="300571" y="228621"/>
                </a:lnTo>
                <a:lnTo>
                  <a:pt x="340030" y="209561"/>
                </a:lnTo>
                <a:lnTo>
                  <a:pt x="351475" y="194310"/>
                </a:lnTo>
                <a:lnTo>
                  <a:pt x="289305" y="194310"/>
                </a:lnTo>
                <a:lnTo>
                  <a:pt x="279661" y="193381"/>
                </a:lnTo>
                <a:lnTo>
                  <a:pt x="253533" y="162484"/>
                </a:lnTo>
                <a:lnTo>
                  <a:pt x="252222" y="154812"/>
                </a:lnTo>
                <a:lnTo>
                  <a:pt x="252222" y="153669"/>
                </a:lnTo>
                <a:lnTo>
                  <a:pt x="360806" y="153669"/>
                </a:lnTo>
                <a:lnTo>
                  <a:pt x="360806" y="145161"/>
                </a:lnTo>
                <a:lnTo>
                  <a:pt x="359433" y="124840"/>
                </a:lnTo>
                <a:lnTo>
                  <a:pt x="253873" y="124840"/>
                </a:lnTo>
                <a:lnTo>
                  <a:pt x="255133" y="117125"/>
                </a:lnTo>
                <a:lnTo>
                  <a:pt x="276605" y="90550"/>
                </a:lnTo>
                <a:lnTo>
                  <a:pt x="349244" y="90550"/>
                </a:lnTo>
                <a:lnTo>
                  <a:pt x="346448" y="84689"/>
                </a:lnTo>
                <a:lnTo>
                  <a:pt x="335279" y="71374"/>
                </a:lnTo>
                <a:lnTo>
                  <a:pt x="325064" y="63873"/>
                </a:lnTo>
                <a:lnTo>
                  <a:pt x="313467" y="58515"/>
                </a:lnTo>
                <a:lnTo>
                  <a:pt x="300489" y="55300"/>
                </a:lnTo>
                <a:lnTo>
                  <a:pt x="286130" y="54228"/>
                </a:lnTo>
                <a:close/>
              </a:path>
              <a:path w="1812290" h="264795">
                <a:moveTo>
                  <a:pt x="359282" y="176022"/>
                </a:moveTo>
                <a:lnTo>
                  <a:pt x="316483" y="176022"/>
                </a:lnTo>
                <a:lnTo>
                  <a:pt x="314325" y="181483"/>
                </a:lnTo>
                <a:lnTo>
                  <a:pt x="310769" y="186054"/>
                </a:lnTo>
                <a:lnTo>
                  <a:pt x="305561" y="189356"/>
                </a:lnTo>
                <a:lnTo>
                  <a:pt x="300608" y="192659"/>
                </a:lnTo>
                <a:lnTo>
                  <a:pt x="295275" y="194310"/>
                </a:lnTo>
                <a:lnTo>
                  <a:pt x="351475" y="194310"/>
                </a:lnTo>
                <a:lnTo>
                  <a:pt x="354595" y="188884"/>
                </a:lnTo>
                <a:lnTo>
                  <a:pt x="359282" y="176022"/>
                </a:lnTo>
                <a:close/>
              </a:path>
              <a:path w="1812290" h="264795">
                <a:moveTo>
                  <a:pt x="349244" y="90550"/>
                </a:moveTo>
                <a:lnTo>
                  <a:pt x="293497" y="90550"/>
                </a:lnTo>
                <a:lnTo>
                  <a:pt x="300227" y="92963"/>
                </a:lnTo>
                <a:lnTo>
                  <a:pt x="305943" y="97662"/>
                </a:lnTo>
                <a:lnTo>
                  <a:pt x="310540" y="102784"/>
                </a:lnTo>
                <a:lnTo>
                  <a:pt x="314055" y="109013"/>
                </a:lnTo>
                <a:lnTo>
                  <a:pt x="316497" y="116361"/>
                </a:lnTo>
                <a:lnTo>
                  <a:pt x="317880" y="124840"/>
                </a:lnTo>
                <a:lnTo>
                  <a:pt x="359433" y="124840"/>
                </a:lnTo>
                <a:lnTo>
                  <a:pt x="359211" y="121558"/>
                </a:lnTo>
                <a:lnTo>
                  <a:pt x="354425" y="101409"/>
                </a:lnTo>
                <a:lnTo>
                  <a:pt x="349244" y="90550"/>
                </a:lnTo>
                <a:close/>
              </a:path>
              <a:path w="1812290" h="264795">
                <a:moveTo>
                  <a:pt x="472185" y="54228"/>
                </a:moveTo>
                <a:lnTo>
                  <a:pt x="423965" y="68748"/>
                </a:lnTo>
                <a:lnTo>
                  <a:pt x="399033" y="108394"/>
                </a:lnTo>
                <a:lnTo>
                  <a:pt x="394461" y="146303"/>
                </a:lnTo>
                <a:lnTo>
                  <a:pt x="395364" y="162139"/>
                </a:lnTo>
                <a:lnTo>
                  <a:pt x="408813" y="200787"/>
                </a:lnTo>
                <a:lnTo>
                  <a:pt x="450032" y="227576"/>
                </a:lnTo>
                <a:lnTo>
                  <a:pt x="469392" y="229362"/>
                </a:lnTo>
                <a:lnTo>
                  <a:pt x="487487" y="227720"/>
                </a:lnTo>
                <a:lnTo>
                  <a:pt x="527939" y="203200"/>
                </a:lnTo>
                <a:lnTo>
                  <a:pt x="534000" y="193421"/>
                </a:lnTo>
                <a:lnTo>
                  <a:pt x="471043" y="193421"/>
                </a:lnTo>
                <a:lnTo>
                  <a:pt x="461474" y="192135"/>
                </a:lnTo>
                <a:lnTo>
                  <a:pt x="439388" y="158591"/>
                </a:lnTo>
                <a:lnTo>
                  <a:pt x="438530" y="139191"/>
                </a:lnTo>
                <a:lnTo>
                  <a:pt x="438935" y="129998"/>
                </a:lnTo>
                <a:lnTo>
                  <a:pt x="456263" y="95218"/>
                </a:lnTo>
                <a:lnTo>
                  <a:pt x="472185" y="91186"/>
                </a:lnTo>
                <a:lnTo>
                  <a:pt x="474218" y="91186"/>
                </a:lnTo>
                <a:lnTo>
                  <a:pt x="482219" y="90931"/>
                </a:lnTo>
                <a:lnTo>
                  <a:pt x="536381" y="90931"/>
                </a:lnTo>
                <a:lnTo>
                  <a:pt x="535019" y="87471"/>
                </a:lnTo>
                <a:lnTo>
                  <a:pt x="506208" y="61140"/>
                </a:lnTo>
                <a:lnTo>
                  <a:pt x="484352" y="54992"/>
                </a:lnTo>
                <a:lnTo>
                  <a:pt x="472185" y="54228"/>
                </a:lnTo>
                <a:close/>
              </a:path>
              <a:path w="1812290" h="264795">
                <a:moveTo>
                  <a:pt x="542798" y="163956"/>
                </a:moveTo>
                <a:lnTo>
                  <a:pt x="500252" y="163956"/>
                </a:lnTo>
                <a:lnTo>
                  <a:pt x="500252" y="169672"/>
                </a:lnTo>
                <a:lnTo>
                  <a:pt x="497967" y="175513"/>
                </a:lnTo>
                <a:lnTo>
                  <a:pt x="471043" y="193421"/>
                </a:lnTo>
                <a:lnTo>
                  <a:pt x="534000" y="193421"/>
                </a:lnTo>
                <a:lnTo>
                  <a:pt x="538035" y="184626"/>
                </a:lnTo>
                <a:lnTo>
                  <a:pt x="541083" y="174553"/>
                </a:lnTo>
                <a:lnTo>
                  <a:pt x="542798" y="163956"/>
                </a:lnTo>
                <a:close/>
              </a:path>
              <a:path w="1812290" h="264795">
                <a:moveTo>
                  <a:pt x="536381" y="90931"/>
                </a:moveTo>
                <a:lnTo>
                  <a:pt x="482219" y="90931"/>
                </a:lnTo>
                <a:lnTo>
                  <a:pt x="488569" y="93979"/>
                </a:lnTo>
                <a:lnTo>
                  <a:pt x="493395" y="100329"/>
                </a:lnTo>
                <a:lnTo>
                  <a:pt x="496824" y="104775"/>
                </a:lnTo>
                <a:lnTo>
                  <a:pt x="499236" y="110616"/>
                </a:lnTo>
                <a:lnTo>
                  <a:pt x="500760" y="117728"/>
                </a:lnTo>
                <a:lnTo>
                  <a:pt x="543305" y="117728"/>
                </a:lnTo>
                <a:lnTo>
                  <a:pt x="540519" y="101445"/>
                </a:lnTo>
                <a:lnTo>
                  <a:pt x="536381" y="90931"/>
                </a:lnTo>
                <a:close/>
              </a:path>
              <a:path w="1812290" h="264795">
                <a:moveTo>
                  <a:pt x="627126" y="0"/>
                </a:moveTo>
                <a:lnTo>
                  <a:pt x="584834" y="0"/>
                </a:lnTo>
                <a:lnTo>
                  <a:pt x="584834" y="224027"/>
                </a:lnTo>
                <a:lnTo>
                  <a:pt x="627126" y="224027"/>
                </a:lnTo>
                <a:lnTo>
                  <a:pt x="627126" y="129412"/>
                </a:lnTo>
                <a:lnTo>
                  <a:pt x="627723" y="120911"/>
                </a:lnTo>
                <a:lnTo>
                  <a:pt x="653851" y="91783"/>
                </a:lnTo>
                <a:lnTo>
                  <a:pt x="660780" y="91186"/>
                </a:lnTo>
                <a:lnTo>
                  <a:pt x="728494" y="91186"/>
                </a:lnTo>
                <a:lnTo>
                  <a:pt x="727138" y="86137"/>
                </a:lnTo>
                <a:lnTo>
                  <a:pt x="724109" y="80263"/>
                </a:lnTo>
                <a:lnTo>
                  <a:pt x="627126" y="80263"/>
                </a:lnTo>
                <a:lnTo>
                  <a:pt x="627126" y="0"/>
                </a:lnTo>
                <a:close/>
              </a:path>
              <a:path w="1812290" h="264795">
                <a:moveTo>
                  <a:pt x="728494" y="91186"/>
                </a:moveTo>
                <a:lnTo>
                  <a:pt x="660780" y="91186"/>
                </a:lnTo>
                <a:lnTo>
                  <a:pt x="669071" y="91904"/>
                </a:lnTo>
                <a:lnTo>
                  <a:pt x="675862" y="94075"/>
                </a:lnTo>
                <a:lnTo>
                  <a:pt x="688848" y="224027"/>
                </a:lnTo>
                <a:lnTo>
                  <a:pt x="731139" y="224027"/>
                </a:lnTo>
                <a:lnTo>
                  <a:pt x="731139" y="109981"/>
                </a:lnTo>
                <a:lnTo>
                  <a:pt x="730138" y="97309"/>
                </a:lnTo>
                <a:lnTo>
                  <a:pt x="728494" y="91186"/>
                </a:lnTo>
                <a:close/>
              </a:path>
              <a:path w="1812290" h="264795">
                <a:moveTo>
                  <a:pt x="675385" y="54228"/>
                </a:moveTo>
                <a:lnTo>
                  <a:pt x="636143" y="66928"/>
                </a:lnTo>
                <a:lnTo>
                  <a:pt x="627633" y="80263"/>
                </a:lnTo>
                <a:lnTo>
                  <a:pt x="724109" y="80263"/>
                </a:lnTo>
                <a:lnTo>
                  <a:pt x="687079" y="55108"/>
                </a:lnTo>
                <a:lnTo>
                  <a:pt x="675385" y="54228"/>
                </a:lnTo>
                <a:close/>
              </a:path>
              <a:path w="1812290" h="264795">
                <a:moveTo>
                  <a:pt x="820166" y="58800"/>
                </a:moveTo>
                <a:lnTo>
                  <a:pt x="779272" y="58800"/>
                </a:lnTo>
                <a:lnTo>
                  <a:pt x="779272" y="224027"/>
                </a:lnTo>
                <a:lnTo>
                  <a:pt x="821563" y="224027"/>
                </a:lnTo>
                <a:lnTo>
                  <a:pt x="821563" y="129412"/>
                </a:lnTo>
                <a:lnTo>
                  <a:pt x="822180" y="120769"/>
                </a:lnTo>
                <a:lnTo>
                  <a:pt x="848504" y="91783"/>
                </a:lnTo>
                <a:lnTo>
                  <a:pt x="855599" y="91186"/>
                </a:lnTo>
                <a:lnTo>
                  <a:pt x="922623" y="91186"/>
                </a:lnTo>
                <a:lnTo>
                  <a:pt x="921242" y="86137"/>
                </a:lnTo>
                <a:lnTo>
                  <a:pt x="919694" y="83185"/>
                </a:lnTo>
                <a:lnTo>
                  <a:pt x="820166" y="83185"/>
                </a:lnTo>
                <a:lnTo>
                  <a:pt x="820166" y="58800"/>
                </a:lnTo>
                <a:close/>
              </a:path>
              <a:path w="1812290" h="264795">
                <a:moveTo>
                  <a:pt x="922623" y="91186"/>
                </a:moveTo>
                <a:lnTo>
                  <a:pt x="855599" y="91186"/>
                </a:lnTo>
                <a:lnTo>
                  <a:pt x="863482" y="91904"/>
                </a:lnTo>
                <a:lnTo>
                  <a:pt x="869997" y="94075"/>
                </a:lnTo>
                <a:lnTo>
                  <a:pt x="883030" y="224027"/>
                </a:lnTo>
                <a:lnTo>
                  <a:pt x="925322" y="224027"/>
                </a:lnTo>
                <a:lnTo>
                  <a:pt x="925322" y="109981"/>
                </a:lnTo>
                <a:lnTo>
                  <a:pt x="924300" y="97309"/>
                </a:lnTo>
                <a:lnTo>
                  <a:pt x="922623" y="91186"/>
                </a:lnTo>
                <a:close/>
              </a:path>
              <a:path w="1812290" h="264795">
                <a:moveTo>
                  <a:pt x="869060" y="54228"/>
                </a:moveTo>
                <a:lnTo>
                  <a:pt x="830199" y="68961"/>
                </a:lnTo>
                <a:lnTo>
                  <a:pt x="820420" y="83185"/>
                </a:lnTo>
                <a:lnTo>
                  <a:pt x="919694" y="83185"/>
                </a:lnTo>
                <a:lnTo>
                  <a:pt x="880848" y="55108"/>
                </a:lnTo>
                <a:lnTo>
                  <a:pt x="869060" y="54228"/>
                </a:lnTo>
                <a:close/>
              </a:path>
              <a:path w="1812290" h="264795">
                <a:moveTo>
                  <a:pt x="1048639" y="54228"/>
                </a:moveTo>
                <a:lnTo>
                  <a:pt x="1004008" y="66176"/>
                </a:lnTo>
                <a:lnTo>
                  <a:pt x="973439" y="104044"/>
                </a:lnTo>
                <a:lnTo>
                  <a:pt x="967231" y="141986"/>
                </a:lnTo>
                <a:lnTo>
                  <a:pt x="968781" y="161966"/>
                </a:lnTo>
                <a:lnTo>
                  <a:pt x="992124" y="208025"/>
                </a:lnTo>
                <a:lnTo>
                  <a:pt x="1032254" y="228028"/>
                </a:lnTo>
                <a:lnTo>
                  <a:pt x="1048639" y="229362"/>
                </a:lnTo>
                <a:lnTo>
                  <a:pt x="1064668" y="228028"/>
                </a:lnTo>
                <a:lnTo>
                  <a:pt x="1104138" y="208025"/>
                </a:lnTo>
                <a:lnTo>
                  <a:pt x="1116332" y="192277"/>
                </a:lnTo>
                <a:lnTo>
                  <a:pt x="1048639" y="192277"/>
                </a:lnTo>
                <a:lnTo>
                  <a:pt x="1038709" y="191184"/>
                </a:lnTo>
                <a:lnTo>
                  <a:pt x="1012856" y="160194"/>
                </a:lnTo>
                <a:lnTo>
                  <a:pt x="1011174" y="141986"/>
                </a:lnTo>
                <a:lnTo>
                  <a:pt x="1011598" y="131941"/>
                </a:lnTo>
                <a:lnTo>
                  <a:pt x="1030255" y="95424"/>
                </a:lnTo>
                <a:lnTo>
                  <a:pt x="1048639" y="91186"/>
                </a:lnTo>
                <a:lnTo>
                  <a:pt x="1116274" y="91186"/>
                </a:lnTo>
                <a:lnTo>
                  <a:pt x="1114972" y="88586"/>
                </a:lnTo>
                <a:lnTo>
                  <a:pt x="1104138" y="75437"/>
                </a:lnTo>
                <a:lnTo>
                  <a:pt x="1092394" y="66176"/>
                </a:lnTo>
                <a:lnTo>
                  <a:pt x="1079246" y="59547"/>
                </a:lnTo>
                <a:lnTo>
                  <a:pt x="1064668" y="55560"/>
                </a:lnTo>
                <a:lnTo>
                  <a:pt x="1048639" y="54228"/>
                </a:lnTo>
                <a:close/>
              </a:path>
              <a:path w="1812290" h="264795">
                <a:moveTo>
                  <a:pt x="1116274" y="91186"/>
                </a:moveTo>
                <a:lnTo>
                  <a:pt x="1048639" y="91186"/>
                </a:lnTo>
                <a:lnTo>
                  <a:pt x="1058233" y="92239"/>
                </a:lnTo>
                <a:lnTo>
                  <a:pt x="1066434" y="95424"/>
                </a:lnTo>
                <a:lnTo>
                  <a:pt x="1085040" y="132083"/>
                </a:lnTo>
                <a:lnTo>
                  <a:pt x="1085469" y="141986"/>
                </a:lnTo>
                <a:lnTo>
                  <a:pt x="1085040" y="151536"/>
                </a:lnTo>
                <a:lnTo>
                  <a:pt x="1066434" y="187912"/>
                </a:lnTo>
                <a:lnTo>
                  <a:pt x="1048639" y="192277"/>
                </a:lnTo>
                <a:lnTo>
                  <a:pt x="1116332" y="192277"/>
                </a:lnTo>
                <a:lnTo>
                  <a:pt x="1122711" y="179625"/>
                </a:lnTo>
                <a:lnTo>
                  <a:pt x="1127355" y="161966"/>
                </a:lnTo>
                <a:lnTo>
                  <a:pt x="1128902" y="141986"/>
                </a:lnTo>
                <a:lnTo>
                  <a:pt x="1127355" y="121836"/>
                </a:lnTo>
                <a:lnTo>
                  <a:pt x="1122711" y="104044"/>
                </a:lnTo>
                <a:lnTo>
                  <a:pt x="1116274" y="91186"/>
                </a:lnTo>
                <a:close/>
              </a:path>
              <a:path w="1812290" h="264795">
                <a:moveTo>
                  <a:pt x="1221104" y="0"/>
                </a:moveTo>
                <a:lnTo>
                  <a:pt x="1178559" y="0"/>
                </a:lnTo>
                <a:lnTo>
                  <a:pt x="1178559" y="224027"/>
                </a:lnTo>
                <a:lnTo>
                  <a:pt x="1221104" y="224027"/>
                </a:lnTo>
                <a:lnTo>
                  <a:pt x="1221104" y="0"/>
                </a:lnTo>
                <a:close/>
              </a:path>
              <a:path w="1812290" h="264795">
                <a:moveTo>
                  <a:pt x="1353439" y="54228"/>
                </a:moveTo>
                <a:lnTo>
                  <a:pt x="1308808" y="66176"/>
                </a:lnTo>
                <a:lnTo>
                  <a:pt x="1278239" y="104044"/>
                </a:lnTo>
                <a:lnTo>
                  <a:pt x="1272031" y="141986"/>
                </a:lnTo>
                <a:lnTo>
                  <a:pt x="1273581" y="161966"/>
                </a:lnTo>
                <a:lnTo>
                  <a:pt x="1296924" y="208025"/>
                </a:lnTo>
                <a:lnTo>
                  <a:pt x="1337054" y="228028"/>
                </a:lnTo>
                <a:lnTo>
                  <a:pt x="1353439" y="229362"/>
                </a:lnTo>
                <a:lnTo>
                  <a:pt x="1369468" y="228028"/>
                </a:lnTo>
                <a:lnTo>
                  <a:pt x="1408938" y="208025"/>
                </a:lnTo>
                <a:lnTo>
                  <a:pt x="1421132" y="192277"/>
                </a:lnTo>
                <a:lnTo>
                  <a:pt x="1353439" y="192277"/>
                </a:lnTo>
                <a:lnTo>
                  <a:pt x="1343509" y="191184"/>
                </a:lnTo>
                <a:lnTo>
                  <a:pt x="1317656" y="160194"/>
                </a:lnTo>
                <a:lnTo>
                  <a:pt x="1315974" y="141986"/>
                </a:lnTo>
                <a:lnTo>
                  <a:pt x="1316398" y="131941"/>
                </a:lnTo>
                <a:lnTo>
                  <a:pt x="1335055" y="95424"/>
                </a:lnTo>
                <a:lnTo>
                  <a:pt x="1353439" y="91186"/>
                </a:lnTo>
                <a:lnTo>
                  <a:pt x="1421074" y="91186"/>
                </a:lnTo>
                <a:lnTo>
                  <a:pt x="1419772" y="88586"/>
                </a:lnTo>
                <a:lnTo>
                  <a:pt x="1408938" y="75437"/>
                </a:lnTo>
                <a:lnTo>
                  <a:pt x="1397194" y="66176"/>
                </a:lnTo>
                <a:lnTo>
                  <a:pt x="1384046" y="59547"/>
                </a:lnTo>
                <a:lnTo>
                  <a:pt x="1369468" y="55560"/>
                </a:lnTo>
                <a:lnTo>
                  <a:pt x="1353439" y="54228"/>
                </a:lnTo>
                <a:close/>
              </a:path>
              <a:path w="1812290" h="264795">
                <a:moveTo>
                  <a:pt x="1421074" y="91186"/>
                </a:moveTo>
                <a:lnTo>
                  <a:pt x="1353439" y="91186"/>
                </a:lnTo>
                <a:lnTo>
                  <a:pt x="1363033" y="92239"/>
                </a:lnTo>
                <a:lnTo>
                  <a:pt x="1371234" y="95424"/>
                </a:lnTo>
                <a:lnTo>
                  <a:pt x="1389840" y="132083"/>
                </a:lnTo>
                <a:lnTo>
                  <a:pt x="1390269" y="141986"/>
                </a:lnTo>
                <a:lnTo>
                  <a:pt x="1389840" y="151536"/>
                </a:lnTo>
                <a:lnTo>
                  <a:pt x="1371234" y="187912"/>
                </a:lnTo>
                <a:lnTo>
                  <a:pt x="1353439" y="192277"/>
                </a:lnTo>
                <a:lnTo>
                  <a:pt x="1421132" y="192277"/>
                </a:lnTo>
                <a:lnTo>
                  <a:pt x="1427511" y="179625"/>
                </a:lnTo>
                <a:lnTo>
                  <a:pt x="1432155" y="161966"/>
                </a:lnTo>
                <a:lnTo>
                  <a:pt x="1433702" y="141986"/>
                </a:lnTo>
                <a:lnTo>
                  <a:pt x="1432155" y="121836"/>
                </a:lnTo>
                <a:lnTo>
                  <a:pt x="1427511" y="104044"/>
                </a:lnTo>
                <a:lnTo>
                  <a:pt x="1421074" y="91186"/>
                </a:lnTo>
                <a:close/>
              </a:path>
              <a:path w="1812290" h="264795">
                <a:moveTo>
                  <a:pt x="1516252" y="220599"/>
                </a:moveTo>
                <a:lnTo>
                  <a:pt x="1470532" y="220599"/>
                </a:lnTo>
                <a:lnTo>
                  <a:pt x="1472743" y="231143"/>
                </a:lnTo>
                <a:lnTo>
                  <a:pt x="1503902" y="258514"/>
                </a:lnTo>
                <a:lnTo>
                  <a:pt x="1540764" y="264033"/>
                </a:lnTo>
                <a:lnTo>
                  <a:pt x="1564602" y="262536"/>
                </a:lnTo>
                <a:lnTo>
                  <a:pt x="1611376" y="240284"/>
                </a:lnTo>
                <a:lnTo>
                  <a:pt x="1616825" y="231139"/>
                </a:lnTo>
                <a:lnTo>
                  <a:pt x="1536573" y="231139"/>
                </a:lnTo>
                <a:lnTo>
                  <a:pt x="1529333" y="229997"/>
                </a:lnTo>
                <a:lnTo>
                  <a:pt x="1524507" y="227711"/>
                </a:lnTo>
                <a:lnTo>
                  <a:pt x="1521714" y="226313"/>
                </a:lnTo>
                <a:lnTo>
                  <a:pt x="1518920" y="224027"/>
                </a:lnTo>
                <a:lnTo>
                  <a:pt x="1516252" y="220599"/>
                </a:lnTo>
                <a:close/>
              </a:path>
              <a:path w="1812290" h="264795">
                <a:moveTo>
                  <a:pt x="1622805" y="188849"/>
                </a:moveTo>
                <a:lnTo>
                  <a:pt x="1579372" y="188849"/>
                </a:lnTo>
                <a:lnTo>
                  <a:pt x="1580515" y="189356"/>
                </a:lnTo>
                <a:lnTo>
                  <a:pt x="1580515" y="214629"/>
                </a:lnTo>
                <a:lnTo>
                  <a:pt x="1546478" y="231139"/>
                </a:lnTo>
                <a:lnTo>
                  <a:pt x="1616825" y="231139"/>
                </a:lnTo>
                <a:lnTo>
                  <a:pt x="1619853" y="223234"/>
                </a:lnTo>
                <a:lnTo>
                  <a:pt x="1621981" y="212687"/>
                </a:lnTo>
                <a:lnTo>
                  <a:pt x="1622047" y="212074"/>
                </a:lnTo>
                <a:lnTo>
                  <a:pt x="1622805" y="200278"/>
                </a:lnTo>
                <a:lnTo>
                  <a:pt x="1622805" y="188849"/>
                </a:lnTo>
                <a:close/>
              </a:path>
              <a:path w="1812290" h="264795">
                <a:moveTo>
                  <a:pt x="1533905" y="54228"/>
                </a:moveTo>
                <a:lnTo>
                  <a:pt x="1496937" y="65533"/>
                </a:lnTo>
                <a:lnTo>
                  <a:pt x="1471580" y="99552"/>
                </a:lnTo>
                <a:lnTo>
                  <a:pt x="1466469" y="131952"/>
                </a:lnTo>
                <a:lnTo>
                  <a:pt x="1467750" y="150483"/>
                </a:lnTo>
                <a:lnTo>
                  <a:pt x="1486789" y="193166"/>
                </a:lnTo>
                <a:lnTo>
                  <a:pt x="1521882" y="212687"/>
                </a:lnTo>
                <a:lnTo>
                  <a:pt x="1536573" y="213994"/>
                </a:lnTo>
                <a:lnTo>
                  <a:pt x="1544835" y="213516"/>
                </a:lnTo>
                <a:lnTo>
                  <a:pt x="1579372" y="188849"/>
                </a:lnTo>
                <a:lnTo>
                  <a:pt x="1622805" y="188849"/>
                </a:lnTo>
                <a:lnTo>
                  <a:pt x="1622805" y="177164"/>
                </a:lnTo>
                <a:lnTo>
                  <a:pt x="1544193" y="177164"/>
                </a:lnTo>
                <a:lnTo>
                  <a:pt x="1536120" y="176236"/>
                </a:lnTo>
                <a:lnTo>
                  <a:pt x="1510992" y="142446"/>
                </a:lnTo>
                <a:lnTo>
                  <a:pt x="1510538" y="134874"/>
                </a:lnTo>
                <a:lnTo>
                  <a:pt x="1511202" y="124751"/>
                </a:lnTo>
                <a:lnTo>
                  <a:pt x="1534795" y="92328"/>
                </a:lnTo>
                <a:lnTo>
                  <a:pt x="1622805" y="92328"/>
                </a:lnTo>
                <a:lnTo>
                  <a:pt x="1622805" y="83438"/>
                </a:lnTo>
                <a:lnTo>
                  <a:pt x="1581657" y="83438"/>
                </a:lnTo>
                <a:lnTo>
                  <a:pt x="1577721" y="75437"/>
                </a:lnTo>
                <a:lnTo>
                  <a:pt x="1572768" y="69087"/>
                </a:lnTo>
                <a:lnTo>
                  <a:pt x="1566799" y="64515"/>
                </a:lnTo>
                <a:lnTo>
                  <a:pt x="1559819" y="60015"/>
                </a:lnTo>
                <a:lnTo>
                  <a:pt x="1552019" y="56800"/>
                </a:lnTo>
                <a:lnTo>
                  <a:pt x="1543385" y="54871"/>
                </a:lnTo>
                <a:lnTo>
                  <a:pt x="1533905" y="54228"/>
                </a:lnTo>
                <a:close/>
              </a:path>
              <a:path w="1812290" h="264795">
                <a:moveTo>
                  <a:pt x="1622805" y="92328"/>
                </a:moveTo>
                <a:lnTo>
                  <a:pt x="1543939" y="92328"/>
                </a:lnTo>
                <a:lnTo>
                  <a:pt x="1551753" y="93140"/>
                </a:lnTo>
                <a:lnTo>
                  <a:pt x="1558829" y="95583"/>
                </a:lnTo>
                <a:lnTo>
                  <a:pt x="1580445" y="131952"/>
                </a:lnTo>
                <a:lnTo>
                  <a:pt x="1580404" y="134874"/>
                </a:lnTo>
                <a:lnTo>
                  <a:pt x="1561147" y="173354"/>
                </a:lnTo>
                <a:lnTo>
                  <a:pt x="1544193" y="177164"/>
                </a:lnTo>
                <a:lnTo>
                  <a:pt x="1622805" y="177164"/>
                </a:lnTo>
                <a:lnTo>
                  <a:pt x="1622805" y="92328"/>
                </a:lnTo>
                <a:close/>
              </a:path>
              <a:path w="1812290" h="264795">
                <a:moveTo>
                  <a:pt x="1622805" y="58800"/>
                </a:moveTo>
                <a:lnTo>
                  <a:pt x="1582293" y="58800"/>
                </a:lnTo>
                <a:lnTo>
                  <a:pt x="1582293" y="83438"/>
                </a:lnTo>
                <a:lnTo>
                  <a:pt x="1622805" y="83438"/>
                </a:lnTo>
                <a:lnTo>
                  <a:pt x="1622805" y="58800"/>
                </a:lnTo>
                <a:close/>
              </a:path>
              <a:path w="1812290" h="264795">
                <a:moveTo>
                  <a:pt x="1671320" y="228853"/>
                </a:moveTo>
                <a:lnTo>
                  <a:pt x="1671320" y="264033"/>
                </a:lnTo>
                <a:lnTo>
                  <a:pt x="1673732" y="264160"/>
                </a:lnTo>
                <a:lnTo>
                  <a:pt x="1676907" y="264413"/>
                </a:lnTo>
                <a:lnTo>
                  <a:pt x="1680718" y="264540"/>
                </a:lnTo>
                <a:lnTo>
                  <a:pt x="1683003" y="264794"/>
                </a:lnTo>
                <a:lnTo>
                  <a:pt x="1700783" y="264794"/>
                </a:lnTo>
                <a:lnTo>
                  <a:pt x="1708784" y="264160"/>
                </a:lnTo>
                <a:lnTo>
                  <a:pt x="1714500" y="262636"/>
                </a:lnTo>
                <a:lnTo>
                  <a:pt x="1720723" y="261112"/>
                </a:lnTo>
                <a:lnTo>
                  <a:pt x="1746329" y="229742"/>
                </a:lnTo>
                <a:lnTo>
                  <a:pt x="1677289" y="229742"/>
                </a:lnTo>
                <a:lnTo>
                  <a:pt x="1675765" y="229615"/>
                </a:lnTo>
                <a:lnTo>
                  <a:pt x="1674495" y="229362"/>
                </a:lnTo>
                <a:lnTo>
                  <a:pt x="1673098" y="229235"/>
                </a:lnTo>
                <a:lnTo>
                  <a:pt x="1672081" y="228980"/>
                </a:lnTo>
                <a:lnTo>
                  <a:pt x="1671320" y="228853"/>
                </a:lnTo>
                <a:close/>
              </a:path>
              <a:path w="1812290" h="264795">
                <a:moveTo>
                  <a:pt x="1697863" y="54228"/>
                </a:moveTo>
                <a:lnTo>
                  <a:pt x="1650746" y="54228"/>
                </a:lnTo>
                <a:lnTo>
                  <a:pt x="1710690" y="216788"/>
                </a:lnTo>
                <a:lnTo>
                  <a:pt x="1708403" y="221868"/>
                </a:lnTo>
                <a:lnTo>
                  <a:pt x="1704848" y="225298"/>
                </a:lnTo>
                <a:lnTo>
                  <a:pt x="1699895" y="227075"/>
                </a:lnTo>
                <a:lnTo>
                  <a:pt x="1695450" y="228853"/>
                </a:lnTo>
                <a:lnTo>
                  <a:pt x="1688592" y="229742"/>
                </a:lnTo>
                <a:lnTo>
                  <a:pt x="1746329" y="229742"/>
                </a:lnTo>
                <a:lnTo>
                  <a:pt x="1748435" y="225298"/>
                </a:lnTo>
                <a:lnTo>
                  <a:pt x="1752016" y="217427"/>
                </a:lnTo>
                <a:lnTo>
                  <a:pt x="1756155" y="208025"/>
                </a:lnTo>
                <a:lnTo>
                  <a:pt x="1770539" y="168528"/>
                </a:lnTo>
                <a:lnTo>
                  <a:pt x="1733042" y="168528"/>
                </a:lnTo>
                <a:lnTo>
                  <a:pt x="1697863" y="54228"/>
                </a:lnTo>
                <a:close/>
              </a:path>
              <a:path w="1812290" h="264795">
                <a:moveTo>
                  <a:pt x="1812163" y="54228"/>
                </a:moveTo>
                <a:lnTo>
                  <a:pt x="1767840" y="54228"/>
                </a:lnTo>
                <a:lnTo>
                  <a:pt x="1733930" y="168528"/>
                </a:lnTo>
                <a:lnTo>
                  <a:pt x="1770539" y="168528"/>
                </a:lnTo>
                <a:lnTo>
                  <a:pt x="1812163" y="54228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462139" y="3604005"/>
            <a:ext cx="1529080" cy="264160"/>
          </a:xfrm>
          <a:custGeom>
            <a:avLst/>
            <a:gdLst/>
            <a:ahLst/>
            <a:cxnLst/>
            <a:rect l="l" t="t" r="r" b="b"/>
            <a:pathLst>
              <a:path w="1529079" h="264160">
                <a:moveTo>
                  <a:pt x="66928" y="0"/>
                </a:moveTo>
                <a:lnTo>
                  <a:pt x="0" y="0"/>
                </a:lnTo>
                <a:lnTo>
                  <a:pt x="0" y="224028"/>
                </a:lnTo>
                <a:lnTo>
                  <a:pt x="42544" y="224028"/>
                </a:lnTo>
                <a:lnTo>
                  <a:pt x="42544" y="49911"/>
                </a:lnTo>
                <a:lnTo>
                  <a:pt x="78602" y="49911"/>
                </a:lnTo>
                <a:lnTo>
                  <a:pt x="66928" y="0"/>
                </a:lnTo>
                <a:close/>
              </a:path>
              <a:path w="1529079" h="264160">
                <a:moveTo>
                  <a:pt x="78602" y="49911"/>
                </a:moveTo>
                <a:lnTo>
                  <a:pt x="43433" y="49911"/>
                </a:lnTo>
                <a:lnTo>
                  <a:pt x="83438" y="224028"/>
                </a:lnTo>
                <a:lnTo>
                  <a:pt x="127507" y="224028"/>
                </a:lnTo>
                <a:lnTo>
                  <a:pt x="140294" y="169418"/>
                </a:lnTo>
                <a:lnTo>
                  <a:pt x="106552" y="169418"/>
                </a:lnTo>
                <a:lnTo>
                  <a:pt x="78602" y="49911"/>
                </a:lnTo>
                <a:close/>
              </a:path>
              <a:path w="1529079" h="264160">
                <a:moveTo>
                  <a:pt x="210946" y="49911"/>
                </a:moveTo>
                <a:lnTo>
                  <a:pt x="168275" y="49911"/>
                </a:lnTo>
                <a:lnTo>
                  <a:pt x="168275" y="224028"/>
                </a:lnTo>
                <a:lnTo>
                  <a:pt x="210946" y="224028"/>
                </a:lnTo>
                <a:lnTo>
                  <a:pt x="210946" y="49911"/>
                </a:lnTo>
                <a:close/>
              </a:path>
              <a:path w="1529079" h="264160">
                <a:moveTo>
                  <a:pt x="210946" y="0"/>
                </a:moveTo>
                <a:lnTo>
                  <a:pt x="145160" y="0"/>
                </a:lnTo>
                <a:lnTo>
                  <a:pt x="106933" y="169418"/>
                </a:lnTo>
                <a:lnTo>
                  <a:pt x="140294" y="169418"/>
                </a:lnTo>
                <a:lnTo>
                  <a:pt x="168275" y="49911"/>
                </a:lnTo>
                <a:lnTo>
                  <a:pt x="210946" y="49911"/>
                </a:lnTo>
                <a:lnTo>
                  <a:pt x="210946" y="0"/>
                </a:lnTo>
                <a:close/>
              </a:path>
              <a:path w="1529079" h="264160">
                <a:moveTo>
                  <a:pt x="391249" y="89408"/>
                </a:moveTo>
                <a:lnTo>
                  <a:pt x="331596" y="89408"/>
                </a:lnTo>
                <a:lnTo>
                  <a:pt x="337438" y="90424"/>
                </a:lnTo>
                <a:lnTo>
                  <a:pt x="341502" y="92329"/>
                </a:lnTo>
                <a:lnTo>
                  <a:pt x="348106" y="95123"/>
                </a:lnTo>
                <a:lnTo>
                  <a:pt x="351535" y="100711"/>
                </a:lnTo>
                <a:lnTo>
                  <a:pt x="351535" y="112649"/>
                </a:lnTo>
                <a:lnTo>
                  <a:pt x="298068" y="127381"/>
                </a:lnTo>
                <a:lnTo>
                  <a:pt x="287920" y="129595"/>
                </a:lnTo>
                <a:lnTo>
                  <a:pt x="254555" y="159702"/>
                </a:lnTo>
                <a:lnTo>
                  <a:pt x="251205" y="180594"/>
                </a:lnTo>
                <a:lnTo>
                  <a:pt x="252160" y="191906"/>
                </a:lnTo>
                <a:lnTo>
                  <a:pt x="281749" y="226472"/>
                </a:lnTo>
                <a:lnTo>
                  <a:pt x="300354" y="229362"/>
                </a:lnTo>
                <a:lnTo>
                  <a:pt x="309356" y="228836"/>
                </a:lnTo>
                <a:lnTo>
                  <a:pt x="345439" y="212344"/>
                </a:lnTo>
                <a:lnTo>
                  <a:pt x="352678" y="205105"/>
                </a:lnTo>
                <a:lnTo>
                  <a:pt x="393506" y="205105"/>
                </a:lnTo>
                <a:lnTo>
                  <a:pt x="393051" y="201850"/>
                </a:lnTo>
                <a:lnTo>
                  <a:pt x="392937" y="197993"/>
                </a:lnTo>
                <a:lnTo>
                  <a:pt x="308355" y="197993"/>
                </a:lnTo>
                <a:lnTo>
                  <a:pt x="303910" y="196596"/>
                </a:lnTo>
                <a:lnTo>
                  <a:pt x="300354" y="193675"/>
                </a:lnTo>
                <a:lnTo>
                  <a:pt x="295909" y="190119"/>
                </a:lnTo>
                <a:lnTo>
                  <a:pt x="293750" y="184785"/>
                </a:lnTo>
                <a:lnTo>
                  <a:pt x="293750" y="169545"/>
                </a:lnTo>
                <a:lnTo>
                  <a:pt x="331342" y="151257"/>
                </a:lnTo>
                <a:lnTo>
                  <a:pt x="337692" y="149860"/>
                </a:lnTo>
                <a:lnTo>
                  <a:pt x="342010" y="148336"/>
                </a:lnTo>
                <a:lnTo>
                  <a:pt x="346201" y="146939"/>
                </a:lnTo>
                <a:lnTo>
                  <a:pt x="349376" y="145288"/>
                </a:lnTo>
                <a:lnTo>
                  <a:pt x="351535" y="143383"/>
                </a:lnTo>
                <a:lnTo>
                  <a:pt x="392937" y="143383"/>
                </a:lnTo>
                <a:lnTo>
                  <a:pt x="392937" y="102616"/>
                </a:lnTo>
                <a:lnTo>
                  <a:pt x="391459" y="89921"/>
                </a:lnTo>
                <a:lnTo>
                  <a:pt x="391249" y="89408"/>
                </a:lnTo>
                <a:close/>
              </a:path>
              <a:path w="1529079" h="264160">
                <a:moveTo>
                  <a:pt x="393506" y="205105"/>
                </a:moveTo>
                <a:lnTo>
                  <a:pt x="352678" y="205105"/>
                </a:lnTo>
                <a:lnTo>
                  <a:pt x="353059" y="209296"/>
                </a:lnTo>
                <a:lnTo>
                  <a:pt x="353440" y="212598"/>
                </a:lnTo>
                <a:lnTo>
                  <a:pt x="353821" y="214884"/>
                </a:lnTo>
                <a:lnTo>
                  <a:pt x="354329" y="217170"/>
                </a:lnTo>
                <a:lnTo>
                  <a:pt x="356615" y="224028"/>
                </a:lnTo>
                <a:lnTo>
                  <a:pt x="402081" y="224028"/>
                </a:lnTo>
                <a:lnTo>
                  <a:pt x="402081" y="218059"/>
                </a:lnTo>
                <a:lnTo>
                  <a:pt x="399033" y="216535"/>
                </a:lnTo>
                <a:lnTo>
                  <a:pt x="396875" y="214249"/>
                </a:lnTo>
                <a:lnTo>
                  <a:pt x="395477" y="211455"/>
                </a:lnTo>
                <a:lnTo>
                  <a:pt x="393826" y="207391"/>
                </a:lnTo>
                <a:lnTo>
                  <a:pt x="393506" y="205105"/>
                </a:lnTo>
                <a:close/>
              </a:path>
              <a:path w="1529079" h="264160">
                <a:moveTo>
                  <a:pt x="392937" y="143383"/>
                </a:moveTo>
                <a:lnTo>
                  <a:pt x="351535" y="143383"/>
                </a:lnTo>
                <a:lnTo>
                  <a:pt x="351535" y="165100"/>
                </a:lnTo>
                <a:lnTo>
                  <a:pt x="350775" y="172100"/>
                </a:lnTo>
                <a:lnTo>
                  <a:pt x="320772" y="197443"/>
                </a:lnTo>
                <a:lnTo>
                  <a:pt x="313435" y="197993"/>
                </a:lnTo>
                <a:lnTo>
                  <a:pt x="392937" y="197993"/>
                </a:lnTo>
                <a:lnTo>
                  <a:pt x="392937" y="143383"/>
                </a:lnTo>
                <a:close/>
              </a:path>
              <a:path w="1529079" h="264160">
                <a:moveTo>
                  <a:pt x="328675" y="54229"/>
                </a:moveTo>
                <a:lnTo>
                  <a:pt x="290814" y="59854"/>
                </a:lnTo>
                <a:lnTo>
                  <a:pt x="259381" y="96569"/>
                </a:lnTo>
                <a:lnTo>
                  <a:pt x="256666" y="112522"/>
                </a:lnTo>
                <a:lnTo>
                  <a:pt x="297433" y="112522"/>
                </a:lnTo>
                <a:lnTo>
                  <a:pt x="297814" y="106045"/>
                </a:lnTo>
                <a:lnTo>
                  <a:pt x="299719" y="100965"/>
                </a:lnTo>
                <a:lnTo>
                  <a:pt x="302894" y="97155"/>
                </a:lnTo>
                <a:lnTo>
                  <a:pt x="307085" y="91948"/>
                </a:lnTo>
                <a:lnTo>
                  <a:pt x="314070" y="89408"/>
                </a:lnTo>
                <a:lnTo>
                  <a:pt x="391249" y="89408"/>
                </a:lnTo>
                <a:lnTo>
                  <a:pt x="387016" y="79073"/>
                </a:lnTo>
                <a:lnTo>
                  <a:pt x="350647" y="56403"/>
                </a:lnTo>
                <a:lnTo>
                  <a:pt x="340078" y="54774"/>
                </a:lnTo>
                <a:lnTo>
                  <a:pt x="328675" y="54229"/>
                </a:lnTo>
                <a:close/>
              </a:path>
              <a:path w="1529079" h="264160">
                <a:moveTo>
                  <a:pt x="483742" y="58801"/>
                </a:moveTo>
                <a:lnTo>
                  <a:pt x="442975" y="58801"/>
                </a:lnTo>
                <a:lnTo>
                  <a:pt x="442975" y="224028"/>
                </a:lnTo>
                <a:lnTo>
                  <a:pt x="485520" y="224028"/>
                </a:lnTo>
                <a:lnTo>
                  <a:pt x="485520" y="138303"/>
                </a:lnTo>
                <a:lnTo>
                  <a:pt x="485971" y="130059"/>
                </a:lnTo>
                <a:lnTo>
                  <a:pt x="515385" y="99359"/>
                </a:lnTo>
                <a:lnTo>
                  <a:pt x="526414" y="98552"/>
                </a:lnTo>
                <a:lnTo>
                  <a:pt x="538099" y="98552"/>
                </a:lnTo>
                <a:lnTo>
                  <a:pt x="538099" y="87630"/>
                </a:lnTo>
                <a:lnTo>
                  <a:pt x="483742" y="87630"/>
                </a:lnTo>
                <a:lnTo>
                  <a:pt x="483742" y="58801"/>
                </a:lnTo>
                <a:close/>
              </a:path>
              <a:path w="1529079" h="264160">
                <a:moveTo>
                  <a:pt x="538099" y="98552"/>
                </a:moveTo>
                <a:lnTo>
                  <a:pt x="531749" y="98552"/>
                </a:lnTo>
                <a:lnTo>
                  <a:pt x="534034" y="98679"/>
                </a:lnTo>
                <a:lnTo>
                  <a:pt x="536193" y="99187"/>
                </a:lnTo>
                <a:lnTo>
                  <a:pt x="538099" y="99695"/>
                </a:lnTo>
                <a:lnTo>
                  <a:pt x="538099" y="98552"/>
                </a:lnTo>
                <a:close/>
              </a:path>
              <a:path w="1529079" h="264160">
                <a:moveTo>
                  <a:pt x="529843" y="54229"/>
                </a:moveTo>
                <a:lnTo>
                  <a:pt x="492220" y="73517"/>
                </a:lnTo>
                <a:lnTo>
                  <a:pt x="484124" y="87630"/>
                </a:lnTo>
                <a:lnTo>
                  <a:pt x="538099" y="87630"/>
                </a:lnTo>
                <a:lnTo>
                  <a:pt x="538099" y="54864"/>
                </a:lnTo>
                <a:lnTo>
                  <a:pt x="529843" y="54229"/>
                </a:lnTo>
                <a:close/>
              </a:path>
              <a:path w="1529079" h="264160">
                <a:moveTo>
                  <a:pt x="619378" y="0"/>
                </a:moveTo>
                <a:lnTo>
                  <a:pt x="576706" y="0"/>
                </a:lnTo>
                <a:lnTo>
                  <a:pt x="576706" y="224028"/>
                </a:lnTo>
                <a:lnTo>
                  <a:pt x="619378" y="224028"/>
                </a:lnTo>
                <a:lnTo>
                  <a:pt x="619378" y="171450"/>
                </a:lnTo>
                <a:lnTo>
                  <a:pt x="637031" y="152527"/>
                </a:lnTo>
                <a:lnTo>
                  <a:pt x="686302" y="152527"/>
                </a:lnTo>
                <a:lnTo>
                  <a:pt x="668146" y="122555"/>
                </a:lnTo>
                <a:lnTo>
                  <a:pt x="669383" y="121158"/>
                </a:lnTo>
                <a:lnTo>
                  <a:pt x="619378" y="121158"/>
                </a:lnTo>
                <a:lnTo>
                  <a:pt x="619378" y="0"/>
                </a:lnTo>
                <a:close/>
              </a:path>
              <a:path w="1529079" h="264160">
                <a:moveTo>
                  <a:pt x="686302" y="152527"/>
                </a:moveTo>
                <a:lnTo>
                  <a:pt x="637031" y="152527"/>
                </a:lnTo>
                <a:lnTo>
                  <a:pt x="678814" y="224028"/>
                </a:lnTo>
                <a:lnTo>
                  <a:pt x="729614" y="224028"/>
                </a:lnTo>
                <a:lnTo>
                  <a:pt x="686302" y="152527"/>
                </a:lnTo>
                <a:close/>
              </a:path>
              <a:path w="1529079" h="264160">
                <a:moveTo>
                  <a:pt x="724788" y="58547"/>
                </a:moveTo>
                <a:lnTo>
                  <a:pt x="673353" y="58547"/>
                </a:lnTo>
                <a:lnTo>
                  <a:pt x="619378" y="121158"/>
                </a:lnTo>
                <a:lnTo>
                  <a:pt x="669383" y="121158"/>
                </a:lnTo>
                <a:lnTo>
                  <a:pt x="724788" y="58547"/>
                </a:lnTo>
                <a:close/>
              </a:path>
              <a:path w="1529079" h="264160">
                <a:moveTo>
                  <a:pt x="838072" y="54229"/>
                </a:moveTo>
                <a:lnTo>
                  <a:pt x="799607" y="62801"/>
                </a:lnTo>
                <a:lnTo>
                  <a:pt x="768480" y="99780"/>
                </a:lnTo>
                <a:lnTo>
                  <a:pt x="761872" y="138303"/>
                </a:lnTo>
                <a:lnTo>
                  <a:pt x="763301" y="160738"/>
                </a:lnTo>
                <a:lnTo>
                  <a:pt x="784732" y="209423"/>
                </a:lnTo>
                <a:lnTo>
                  <a:pt x="824130" y="228121"/>
                </a:lnTo>
                <a:lnTo>
                  <a:pt x="841247" y="229362"/>
                </a:lnTo>
                <a:lnTo>
                  <a:pt x="852513" y="228621"/>
                </a:lnTo>
                <a:lnTo>
                  <a:pt x="891972" y="209615"/>
                </a:lnTo>
                <a:lnTo>
                  <a:pt x="903436" y="194310"/>
                </a:lnTo>
                <a:lnTo>
                  <a:pt x="841247" y="194310"/>
                </a:lnTo>
                <a:lnTo>
                  <a:pt x="831603" y="193381"/>
                </a:lnTo>
                <a:lnTo>
                  <a:pt x="805475" y="162484"/>
                </a:lnTo>
                <a:lnTo>
                  <a:pt x="804163" y="154813"/>
                </a:lnTo>
                <a:lnTo>
                  <a:pt x="804163" y="153670"/>
                </a:lnTo>
                <a:lnTo>
                  <a:pt x="912749" y="153670"/>
                </a:lnTo>
                <a:lnTo>
                  <a:pt x="912749" y="145161"/>
                </a:lnTo>
                <a:lnTo>
                  <a:pt x="911375" y="124841"/>
                </a:lnTo>
                <a:lnTo>
                  <a:pt x="805814" y="124841"/>
                </a:lnTo>
                <a:lnTo>
                  <a:pt x="807075" y="117125"/>
                </a:lnTo>
                <a:lnTo>
                  <a:pt x="828547" y="90551"/>
                </a:lnTo>
                <a:lnTo>
                  <a:pt x="901186" y="90551"/>
                </a:lnTo>
                <a:lnTo>
                  <a:pt x="898390" y="84689"/>
                </a:lnTo>
                <a:lnTo>
                  <a:pt x="887221" y="71374"/>
                </a:lnTo>
                <a:lnTo>
                  <a:pt x="877006" y="63873"/>
                </a:lnTo>
                <a:lnTo>
                  <a:pt x="865409" y="58515"/>
                </a:lnTo>
                <a:lnTo>
                  <a:pt x="852431" y="55300"/>
                </a:lnTo>
                <a:lnTo>
                  <a:pt x="838072" y="54229"/>
                </a:lnTo>
                <a:close/>
              </a:path>
              <a:path w="1529079" h="264160">
                <a:moveTo>
                  <a:pt x="911225" y="176022"/>
                </a:moveTo>
                <a:lnTo>
                  <a:pt x="868426" y="176022"/>
                </a:lnTo>
                <a:lnTo>
                  <a:pt x="866266" y="181483"/>
                </a:lnTo>
                <a:lnTo>
                  <a:pt x="862676" y="185951"/>
                </a:lnTo>
                <a:lnTo>
                  <a:pt x="857503" y="189484"/>
                </a:lnTo>
                <a:lnTo>
                  <a:pt x="852551" y="192659"/>
                </a:lnTo>
                <a:lnTo>
                  <a:pt x="847216" y="194310"/>
                </a:lnTo>
                <a:lnTo>
                  <a:pt x="903436" y="194310"/>
                </a:lnTo>
                <a:lnTo>
                  <a:pt x="906537" y="188902"/>
                </a:lnTo>
                <a:lnTo>
                  <a:pt x="911225" y="176022"/>
                </a:lnTo>
                <a:close/>
              </a:path>
              <a:path w="1529079" h="264160">
                <a:moveTo>
                  <a:pt x="901186" y="90551"/>
                </a:moveTo>
                <a:lnTo>
                  <a:pt x="845438" y="90551"/>
                </a:lnTo>
                <a:lnTo>
                  <a:pt x="852169" y="92964"/>
                </a:lnTo>
                <a:lnTo>
                  <a:pt x="857884" y="97663"/>
                </a:lnTo>
                <a:lnTo>
                  <a:pt x="862482" y="102802"/>
                </a:lnTo>
                <a:lnTo>
                  <a:pt x="865997" y="109061"/>
                </a:lnTo>
                <a:lnTo>
                  <a:pt x="868439" y="116415"/>
                </a:lnTo>
                <a:lnTo>
                  <a:pt x="869822" y="124841"/>
                </a:lnTo>
                <a:lnTo>
                  <a:pt x="911375" y="124841"/>
                </a:lnTo>
                <a:lnTo>
                  <a:pt x="911153" y="121558"/>
                </a:lnTo>
                <a:lnTo>
                  <a:pt x="906367" y="101409"/>
                </a:lnTo>
                <a:lnTo>
                  <a:pt x="901186" y="90551"/>
                </a:lnTo>
                <a:close/>
              </a:path>
              <a:path w="1529079" h="264160">
                <a:moveTo>
                  <a:pt x="1001521" y="88011"/>
                </a:moveTo>
                <a:lnTo>
                  <a:pt x="958722" y="88011"/>
                </a:lnTo>
                <a:lnTo>
                  <a:pt x="958828" y="195199"/>
                </a:lnTo>
                <a:lnTo>
                  <a:pt x="980693" y="226885"/>
                </a:lnTo>
                <a:lnTo>
                  <a:pt x="1002664" y="229362"/>
                </a:lnTo>
                <a:lnTo>
                  <a:pt x="1007871" y="229362"/>
                </a:lnTo>
                <a:lnTo>
                  <a:pt x="1019555" y="228600"/>
                </a:lnTo>
                <a:lnTo>
                  <a:pt x="1027810" y="228219"/>
                </a:lnTo>
                <a:lnTo>
                  <a:pt x="1027810" y="196342"/>
                </a:lnTo>
                <a:lnTo>
                  <a:pt x="1011046" y="196342"/>
                </a:lnTo>
                <a:lnTo>
                  <a:pt x="1005966" y="195199"/>
                </a:lnTo>
                <a:lnTo>
                  <a:pt x="1003807" y="193167"/>
                </a:lnTo>
                <a:lnTo>
                  <a:pt x="1002283" y="191770"/>
                </a:lnTo>
                <a:lnTo>
                  <a:pt x="1001521" y="188341"/>
                </a:lnTo>
                <a:lnTo>
                  <a:pt x="1001521" y="88011"/>
                </a:lnTo>
                <a:close/>
              </a:path>
              <a:path w="1529079" h="264160">
                <a:moveTo>
                  <a:pt x="1027810" y="195707"/>
                </a:moveTo>
                <a:lnTo>
                  <a:pt x="1019301" y="196342"/>
                </a:lnTo>
                <a:lnTo>
                  <a:pt x="1027810" y="196342"/>
                </a:lnTo>
                <a:lnTo>
                  <a:pt x="1027810" y="195707"/>
                </a:lnTo>
                <a:close/>
              </a:path>
              <a:path w="1529079" h="264160">
                <a:moveTo>
                  <a:pt x="1027810" y="56769"/>
                </a:moveTo>
                <a:lnTo>
                  <a:pt x="937259" y="56769"/>
                </a:lnTo>
                <a:lnTo>
                  <a:pt x="937259" y="88011"/>
                </a:lnTo>
                <a:lnTo>
                  <a:pt x="1027810" y="88011"/>
                </a:lnTo>
                <a:lnTo>
                  <a:pt x="1027810" y="56769"/>
                </a:lnTo>
                <a:close/>
              </a:path>
              <a:path w="1529079" h="264160">
                <a:moveTo>
                  <a:pt x="1001521" y="11684"/>
                </a:moveTo>
                <a:lnTo>
                  <a:pt x="958722" y="11684"/>
                </a:lnTo>
                <a:lnTo>
                  <a:pt x="958722" y="56769"/>
                </a:lnTo>
                <a:lnTo>
                  <a:pt x="1001521" y="56769"/>
                </a:lnTo>
                <a:lnTo>
                  <a:pt x="1001521" y="11684"/>
                </a:lnTo>
                <a:close/>
              </a:path>
              <a:path w="1529079" h="264160">
                <a:moveTo>
                  <a:pt x="1126870" y="60198"/>
                </a:moveTo>
                <a:lnTo>
                  <a:pt x="1084326" y="60198"/>
                </a:lnTo>
                <a:lnTo>
                  <a:pt x="1084326" y="224028"/>
                </a:lnTo>
                <a:lnTo>
                  <a:pt x="1126870" y="224028"/>
                </a:lnTo>
                <a:lnTo>
                  <a:pt x="1126870" y="60198"/>
                </a:lnTo>
                <a:close/>
              </a:path>
              <a:path w="1529079" h="264160">
                <a:moveTo>
                  <a:pt x="1126870" y="0"/>
                </a:moveTo>
                <a:lnTo>
                  <a:pt x="1084326" y="0"/>
                </a:lnTo>
                <a:lnTo>
                  <a:pt x="1084326" y="40767"/>
                </a:lnTo>
                <a:lnTo>
                  <a:pt x="1126870" y="40767"/>
                </a:lnTo>
                <a:lnTo>
                  <a:pt x="1126870" y="0"/>
                </a:lnTo>
                <a:close/>
              </a:path>
              <a:path w="1529079" h="264160">
                <a:moveTo>
                  <a:pt x="1225803" y="58801"/>
                </a:moveTo>
                <a:lnTo>
                  <a:pt x="1184909" y="58801"/>
                </a:lnTo>
                <a:lnTo>
                  <a:pt x="1184909" y="224028"/>
                </a:lnTo>
                <a:lnTo>
                  <a:pt x="1227201" y="224028"/>
                </a:lnTo>
                <a:lnTo>
                  <a:pt x="1227201" y="129413"/>
                </a:lnTo>
                <a:lnTo>
                  <a:pt x="1227818" y="120769"/>
                </a:lnTo>
                <a:lnTo>
                  <a:pt x="1254142" y="91783"/>
                </a:lnTo>
                <a:lnTo>
                  <a:pt x="1261236" y="91186"/>
                </a:lnTo>
                <a:lnTo>
                  <a:pt x="1328271" y="91186"/>
                </a:lnTo>
                <a:lnTo>
                  <a:pt x="1326880" y="86090"/>
                </a:lnTo>
                <a:lnTo>
                  <a:pt x="1325358" y="83185"/>
                </a:lnTo>
                <a:lnTo>
                  <a:pt x="1225803" y="83185"/>
                </a:lnTo>
                <a:lnTo>
                  <a:pt x="1225803" y="58801"/>
                </a:lnTo>
                <a:close/>
              </a:path>
              <a:path w="1529079" h="264160">
                <a:moveTo>
                  <a:pt x="1328271" y="91186"/>
                </a:moveTo>
                <a:lnTo>
                  <a:pt x="1261236" y="91186"/>
                </a:lnTo>
                <a:lnTo>
                  <a:pt x="1269120" y="91904"/>
                </a:lnTo>
                <a:lnTo>
                  <a:pt x="1275635" y="94075"/>
                </a:lnTo>
                <a:lnTo>
                  <a:pt x="1288668" y="224028"/>
                </a:lnTo>
                <a:lnTo>
                  <a:pt x="1330959" y="224028"/>
                </a:lnTo>
                <a:lnTo>
                  <a:pt x="1330959" y="109982"/>
                </a:lnTo>
                <a:lnTo>
                  <a:pt x="1329938" y="97291"/>
                </a:lnTo>
                <a:lnTo>
                  <a:pt x="1328271" y="91186"/>
                </a:lnTo>
                <a:close/>
              </a:path>
              <a:path w="1529079" h="264160">
                <a:moveTo>
                  <a:pt x="1274699" y="54229"/>
                </a:moveTo>
                <a:lnTo>
                  <a:pt x="1235836" y="68961"/>
                </a:lnTo>
                <a:lnTo>
                  <a:pt x="1226057" y="83185"/>
                </a:lnTo>
                <a:lnTo>
                  <a:pt x="1325358" y="83185"/>
                </a:lnTo>
                <a:lnTo>
                  <a:pt x="1286486" y="55108"/>
                </a:lnTo>
                <a:lnTo>
                  <a:pt x="1274699" y="54229"/>
                </a:lnTo>
                <a:close/>
              </a:path>
              <a:path w="1529079" h="264160">
                <a:moveTo>
                  <a:pt x="1422018" y="220599"/>
                </a:moveTo>
                <a:lnTo>
                  <a:pt x="1376299" y="220599"/>
                </a:lnTo>
                <a:lnTo>
                  <a:pt x="1378509" y="231143"/>
                </a:lnTo>
                <a:lnTo>
                  <a:pt x="1409668" y="258514"/>
                </a:lnTo>
                <a:lnTo>
                  <a:pt x="1446529" y="264033"/>
                </a:lnTo>
                <a:lnTo>
                  <a:pt x="1470368" y="262554"/>
                </a:lnTo>
                <a:lnTo>
                  <a:pt x="1517141" y="240284"/>
                </a:lnTo>
                <a:lnTo>
                  <a:pt x="1522599" y="231140"/>
                </a:lnTo>
                <a:lnTo>
                  <a:pt x="1442338" y="231140"/>
                </a:lnTo>
                <a:lnTo>
                  <a:pt x="1435100" y="229997"/>
                </a:lnTo>
                <a:lnTo>
                  <a:pt x="1430274" y="227711"/>
                </a:lnTo>
                <a:lnTo>
                  <a:pt x="1427479" y="226441"/>
                </a:lnTo>
                <a:lnTo>
                  <a:pt x="1424685" y="224028"/>
                </a:lnTo>
                <a:lnTo>
                  <a:pt x="1422018" y="220599"/>
                </a:lnTo>
                <a:close/>
              </a:path>
              <a:path w="1529079" h="264160">
                <a:moveTo>
                  <a:pt x="1528571" y="188849"/>
                </a:moveTo>
                <a:lnTo>
                  <a:pt x="1485137" y="188849"/>
                </a:lnTo>
                <a:lnTo>
                  <a:pt x="1486280" y="189484"/>
                </a:lnTo>
                <a:lnTo>
                  <a:pt x="1486280" y="214630"/>
                </a:lnTo>
                <a:lnTo>
                  <a:pt x="1452244" y="231140"/>
                </a:lnTo>
                <a:lnTo>
                  <a:pt x="1522599" y="231140"/>
                </a:lnTo>
                <a:lnTo>
                  <a:pt x="1525619" y="223281"/>
                </a:lnTo>
                <a:lnTo>
                  <a:pt x="1527758" y="212687"/>
                </a:lnTo>
                <a:lnTo>
                  <a:pt x="1527816" y="212074"/>
                </a:lnTo>
                <a:lnTo>
                  <a:pt x="1528445" y="202261"/>
                </a:lnTo>
                <a:lnTo>
                  <a:pt x="1528571" y="188849"/>
                </a:lnTo>
                <a:close/>
              </a:path>
              <a:path w="1529079" h="264160">
                <a:moveTo>
                  <a:pt x="1439671" y="54229"/>
                </a:moveTo>
                <a:lnTo>
                  <a:pt x="1402703" y="65533"/>
                </a:lnTo>
                <a:lnTo>
                  <a:pt x="1377346" y="99552"/>
                </a:lnTo>
                <a:lnTo>
                  <a:pt x="1372234" y="131953"/>
                </a:lnTo>
                <a:lnTo>
                  <a:pt x="1373516" y="150483"/>
                </a:lnTo>
                <a:lnTo>
                  <a:pt x="1392554" y="193167"/>
                </a:lnTo>
                <a:lnTo>
                  <a:pt x="1427648" y="212687"/>
                </a:lnTo>
                <a:lnTo>
                  <a:pt x="1442338" y="213995"/>
                </a:lnTo>
                <a:lnTo>
                  <a:pt x="1450601" y="213516"/>
                </a:lnTo>
                <a:lnTo>
                  <a:pt x="1485137" y="188849"/>
                </a:lnTo>
                <a:lnTo>
                  <a:pt x="1528571" y="188849"/>
                </a:lnTo>
                <a:lnTo>
                  <a:pt x="1528571" y="177165"/>
                </a:lnTo>
                <a:lnTo>
                  <a:pt x="1449958" y="177165"/>
                </a:lnTo>
                <a:lnTo>
                  <a:pt x="1441886" y="176236"/>
                </a:lnTo>
                <a:lnTo>
                  <a:pt x="1416758" y="142446"/>
                </a:lnTo>
                <a:lnTo>
                  <a:pt x="1416303" y="134874"/>
                </a:lnTo>
                <a:lnTo>
                  <a:pt x="1416968" y="124751"/>
                </a:lnTo>
                <a:lnTo>
                  <a:pt x="1440560" y="92329"/>
                </a:lnTo>
                <a:lnTo>
                  <a:pt x="1528571" y="92329"/>
                </a:lnTo>
                <a:lnTo>
                  <a:pt x="1528571" y="83439"/>
                </a:lnTo>
                <a:lnTo>
                  <a:pt x="1487424" y="83439"/>
                </a:lnTo>
                <a:lnTo>
                  <a:pt x="1483486" y="75438"/>
                </a:lnTo>
                <a:lnTo>
                  <a:pt x="1478533" y="69088"/>
                </a:lnTo>
                <a:lnTo>
                  <a:pt x="1472564" y="64516"/>
                </a:lnTo>
                <a:lnTo>
                  <a:pt x="1465585" y="60015"/>
                </a:lnTo>
                <a:lnTo>
                  <a:pt x="1457785" y="56800"/>
                </a:lnTo>
                <a:lnTo>
                  <a:pt x="1449151" y="54871"/>
                </a:lnTo>
                <a:lnTo>
                  <a:pt x="1439671" y="54229"/>
                </a:lnTo>
                <a:close/>
              </a:path>
              <a:path w="1529079" h="264160">
                <a:moveTo>
                  <a:pt x="1528571" y="92329"/>
                </a:moveTo>
                <a:lnTo>
                  <a:pt x="1449704" y="92329"/>
                </a:lnTo>
                <a:lnTo>
                  <a:pt x="1457519" y="93140"/>
                </a:lnTo>
                <a:lnTo>
                  <a:pt x="1464595" y="95583"/>
                </a:lnTo>
                <a:lnTo>
                  <a:pt x="1486210" y="131953"/>
                </a:lnTo>
                <a:lnTo>
                  <a:pt x="1486170" y="134874"/>
                </a:lnTo>
                <a:lnTo>
                  <a:pt x="1466913" y="173355"/>
                </a:lnTo>
                <a:lnTo>
                  <a:pt x="1449958" y="177165"/>
                </a:lnTo>
                <a:lnTo>
                  <a:pt x="1528571" y="177165"/>
                </a:lnTo>
                <a:lnTo>
                  <a:pt x="1528571" y="92329"/>
                </a:lnTo>
                <a:close/>
              </a:path>
              <a:path w="1529079" h="264160">
                <a:moveTo>
                  <a:pt x="1528571" y="58801"/>
                </a:moveTo>
                <a:lnTo>
                  <a:pt x="1488058" y="58801"/>
                </a:lnTo>
                <a:lnTo>
                  <a:pt x="1488058" y="83439"/>
                </a:lnTo>
                <a:lnTo>
                  <a:pt x="1528571" y="83439"/>
                </a:lnTo>
                <a:lnTo>
                  <a:pt x="1528571" y="58801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690993" y="3948810"/>
            <a:ext cx="1306195" cy="271145"/>
          </a:xfrm>
          <a:custGeom>
            <a:avLst/>
            <a:gdLst/>
            <a:ahLst/>
            <a:cxnLst/>
            <a:rect l="l" t="t" r="r" b="b"/>
            <a:pathLst>
              <a:path w="1306195" h="271145">
                <a:moveTo>
                  <a:pt x="43687" y="160781"/>
                </a:moveTo>
                <a:lnTo>
                  <a:pt x="0" y="160781"/>
                </a:lnTo>
                <a:lnTo>
                  <a:pt x="1047" y="174236"/>
                </a:lnTo>
                <a:lnTo>
                  <a:pt x="30479" y="219880"/>
                </a:lnTo>
                <a:lnTo>
                  <a:pt x="68770" y="233493"/>
                </a:lnTo>
                <a:lnTo>
                  <a:pt x="93345" y="235203"/>
                </a:lnTo>
                <a:lnTo>
                  <a:pt x="106985" y="234489"/>
                </a:lnTo>
                <a:lnTo>
                  <a:pt x="159144" y="212941"/>
                </a:lnTo>
                <a:lnTo>
                  <a:pt x="171691" y="195961"/>
                </a:lnTo>
                <a:lnTo>
                  <a:pt x="90297" y="195961"/>
                </a:lnTo>
                <a:lnTo>
                  <a:pt x="77799" y="195149"/>
                </a:lnTo>
                <a:lnTo>
                  <a:pt x="43814" y="169799"/>
                </a:lnTo>
                <a:lnTo>
                  <a:pt x="43687" y="160781"/>
                </a:lnTo>
                <a:close/>
              </a:path>
              <a:path w="1306195" h="271145">
                <a:moveTo>
                  <a:pt x="87122" y="0"/>
                </a:moveTo>
                <a:lnTo>
                  <a:pt x="46545" y="6286"/>
                </a:lnTo>
                <a:lnTo>
                  <a:pt x="11805" y="34597"/>
                </a:lnTo>
                <a:lnTo>
                  <a:pt x="3428" y="68833"/>
                </a:lnTo>
                <a:lnTo>
                  <a:pt x="3786" y="77263"/>
                </a:lnTo>
                <a:lnTo>
                  <a:pt x="30479" y="120903"/>
                </a:lnTo>
                <a:lnTo>
                  <a:pt x="72771" y="134238"/>
                </a:lnTo>
                <a:lnTo>
                  <a:pt x="96265" y="140334"/>
                </a:lnTo>
                <a:lnTo>
                  <a:pt x="135635" y="159638"/>
                </a:lnTo>
                <a:lnTo>
                  <a:pt x="135635" y="167766"/>
                </a:lnTo>
                <a:lnTo>
                  <a:pt x="107442" y="194611"/>
                </a:lnTo>
                <a:lnTo>
                  <a:pt x="90297" y="195961"/>
                </a:lnTo>
                <a:lnTo>
                  <a:pt x="171691" y="195961"/>
                </a:lnTo>
                <a:lnTo>
                  <a:pt x="177190" y="182322"/>
                </a:lnTo>
                <a:lnTo>
                  <a:pt x="179450" y="162559"/>
                </a:lnTo>
                <a:lnTo>
                  <a:pt x="178333" y="149389"/>
                </a:lnTo>
                <a:lnTo>
                  <a:pt x="154412" y="114561"/>
                </a:lnTo>
                <a:lnTo>
                  <a:pt x="68833" y="88772"/>
                </a:lnTo>
                <a:lnTo>
                  <a:pt x="68199" y="88518"/>
                </a:lnTo>
                <a:lnTo>
                  <a:pt x="61340" y="86613"/>
                </a:lnTo>
                <a:lnTo>
                  <a:pt x="56387" y="84581"/>
                </a:lnTo>
                <a:lnTo>
                  <a:pt x="48259" y="78486"/>
                </a:lnTo>
                <a:lnTo>
                  <a:pt x="45720" y="72897"/>
                </a:lnTo>
                <a:lnTo>
                  <a:pt x="45757" y="56453"/>
                </a:lnTo>
                <a:lnTo>
                  <a:pt x="83692" y="39115"/>
                </a:lnTo>
                <a:lnTo>
                  <a:pt x="163286" y="39115"/>
                </a:lnTo>
                <a:lnTo>
                  <a:pt x="161831" y="36151"/>
                </a:lnTo>
                <a:lnTo>
                  <a:pt x="154304" y="26034"/>
                </a:lnTo>
                <a:lnTo>
                  <a:pt x="141521" y="14626"/>
                </a:lnTo>
                <a:lnTo>
                  <a:pt x="126047" y="6492"/>
                </a:lnTo>
                <a:lnTo>
                  <a:pt x="107906" y="1621"/>
                </a:lnTo>
                <a:lnTo>
                  <a:pt x="87122" y="0"/>
                </a:lnTo>
                <a:close/>
              </a:path>
              <a:path w="1306195" h="271145">
                <a:moveTo>
                  <a:pt x="163286" y="39115"/>
                </a:moveTo>
                <a:lnTo>
                  <a:pt x="83692" y="39115"/>
                </a:lnTo>
                <a:lnTo>
                  <a:pt x="95648" y="39923"/>
                </a:lnTo>
                <a:lnTo>
                  <a:pt x="105806" y="42338"/>
                </a:lnTo>
                <a:lnTo>
                  <a:pt x="128777" y="72262"/>
                </a:lnTo>
                <a:lnTo>
                  <a:pt x="171957" y="72262"/>
                </a:lnTo>
                <a:lnTo>
                  <a:pt x="170646" y="59289"/>
                </a:lnTo>
                <a:lnTo>
                  <a:pt x="167274" y="47243"/>
                </a:lnTo>
                <a:lnTo>
                  <a:pt x="163286" y="39115"/>
                </a:lnTo>
                <a:close/>
              </a:path>
              <a:path w="1306195" h="271145">
                <a:moveTo>
                  <a:pt x="272796" y="93725"/>
                </a:moveTo>
                <a:lnTo>
                  <a:pt x="229997" y="93725"/>
                </a:lnTo>
                <a:lnTo>
                  <a:pt x="230103" y="200913"/>
                </a:lnTo>
                <a:lnTo>
                  <a:pt x="251967" y="232663"/>
                </a:lnTo>
                <a:lnTo>
                  <a:pt x="273938" y="235203"/>
                </a:lnTo>
                <a:lnTo>
                  <a:pt x="279146" y="235203"/>
                </a:lnTo>
                <a:lnTo>
                  <a:pt x="290829" y="234314"/>
                </a:lnTo>
                <a:lnTo>
                  <a:pt x="299084" y="234061"/>
                </a:lnTo>
                <a:lnTo>
                  <a:pt x="299084" y="202056"/>
                </a:lnTo>
                <a:lnTo>
                  <a:pt x="282321" y="202056"/>
                </a:lnTo>
                <a:lnTo>
                  <a:pt x="277240" y="200913"/>
                </a:lnTo>
                <a:lnTo>
                  <a:pt x="275081" y="198881"/>
                </a:lnTo>
                <a:lnTo>
                  <a:pt x="273557" y="197484"/>
                </a:lnTo>
                <a:lnTo>
                  <a:pt x="272796" y="194056"/>
                </a:lnTo>
                <a:lnTo>
                  <a:pt x="272796" y="93725"/>
                </a:lnTo>
                <a:close/>
              </a:path>
              <a:path w="1306195" h="271145">
                <a:moveTo>
                  <a:pt x="299084" y="201421"/>
                </a:moveTo>
                <a:lnTo>
                  <a:pt x="290575" y="202056"/>
                </a:lnTo>
                <a:lnTo>
                  <a:pt x="299084" y="202056"/>
                </a:lnTo>
                <a:lnTo>
                  <a:pt x="299084" y="201421"/>
                </a:lnTo>
                <a:close/>
              </a:path>
              <a:path w="1306195" h="271145">
                <a:moveTo>
                  <a:pt x="299084" y="62611"/>
                </a:moveTo>
                <a:lnTo>
                  <a:pt x="208533" y="62611"/>
                </a:lnTo>
                <a:lnTo>
                  <a:pt x="208533" y="93725"/>
                </a:lnTo>
                <a:lnTo>
                  <a:pt x="299084" y="93725"/>
                </a:lnTo>
                <a:lnTo>
                  <a:pt x="299084" y="62611"/>
                </a:lnTo>
                <a:close/>
              </a:path>
              <a:path w="1306195" h="271145">
                <a:moveTo>
                  <a:pt x="272796" y="17399"/>
                </a:moveTo>
                <a:lnTo>
                  <a:pt x="229997" y="17399"/>
                </a:lnTo>
                <a:lnTo>
                  <a:pt x="229997" y="62611"/>
                </a:lnTo>
                <a:lnTo>
                  <a:pt x="272796" y="62611"/>
                </a:lnTo>
                <a:lnTo>
                  <a:pt x="272796" y="17399"/>
                </a:lnTo>
                <a:close/>
              </a:path>
              <a:path w="1306195" h="271145">
                <a:moveTo>
                  <a:pt x="389000" y="64515"/>
                </a:moveTo>
                <a:lnTo>
                  <a:pt x="348233" y="64515"/>
                </a:lnTo>
                <a:lnTo>
                  <a:pt x="348233" y="229743"/>
                </a:lnTo>
                <a:lnTo>
                  <a:pt x="390778" y="229743"/>
                </a:lnTo>
                <a:lnTo>
                  <a:pt x="390778" y="144018"/>
                </a:lnTo>
                <a:lnTo>
                  <a:pt x="391229" y="135774"/>
                </a:lnTo>
                <a:lnTo>
                  <a:pt x="420643" y="105074"/>
                </a:lnTo>
                <a:lnTo>
                  <a:pt x="431673" y="104266"/>
                </a:lnTo>
                <a:lnTo>
                  <a:pt x="443356" y="104266"/>
                </a:lnTo>
                <a:lnTo>
                  <a:pt x="443356" y="93344"/>
                </a:lnTo>
                <a:lnTo>
                  <a:pt x="389000" y="93344"/>
                </a:lnTo>
                <a:lnTo>
                  <a:pt x="389000" y="64515"/>
                </a:lnTo>
                <a:close/>
              </a:path>
              <a:path w="1306195" h="271145">
                <a:moveTo>
                  <a:pt x="443356" y="104266"/>
                </a:moveTo>
                <a:lnTo>
                  <a:pt x="437006" y="104266"/>
                </a:lnTo>
                <a:lnTo>
                  <a:pt x="439292" y="104393"/>
                </a:lnTo>
                <a:lnTo>
                  <a:pt x="441451" y="104775"/>
                </a:lnTo>
                <a:lnTo>
                  <a:pt x="443356" y="105409"/>
                </a:lnTo>
                <a:lnTo>
                  <a:pt x="443356" y="104266"/>
                </a:lnTo>
                <a:close/>
              </a:path>
              <a:path w="1306195" h="271145">
                <a:moveTo>
                  <a:pt x="435101" y="59943"/>
                </a:moveTo>
                <a:lnTo>
                  <a:pt x="397478" y="79279"/>
                </a:lnTo>
                <a:lnTo>
                  <a:pt x="389381" y="93344"/>
                </a:lnTo>
                <a:lnTo>
                  <a:pt x="443356" y="93344"/>
                </a:lnTo>
                <a:lnTo>
                  <a:pt x="443356" y="60578"/>
                </a:lnTo>
                <a:lnTo>
                  <a:pt x="435101" y="59943"/>
                </a:lnTo>
                <a:close/>
              </a:path>
              <a:path w="1306195" h="271145">
                <a:moveTo>
                  <a:pt x="613499" y="95122"/>
                </a:moveTo>
                <a:lnTo>
                  <a:pt x="553847" y="95122"/>
                </a:lnTo>
                <a:lnTo>
                  <a:pt x="559688" y="96012"/>
                </a:lnTo>
                <a:lnTo>
                  <a:pt x="563752" y="98043"/>
                </a:lnTo>
                <a:lnTo>
                  <a:pt x="570356" y="100837"/>
                </a:lnTo>
                <a:lnTo>
                  <a:pt x="573785" y="106299"/>
                </a:lnTo>
                <a:lnTo>
                  <a:pt x="573785" y="118363"/>
                </a:lnTo>
                <a:lnTo>
                  <a:pt x="520318" y="133095"/>
                </a:lnTo>
                <a:lnTo>
                  <a:pt x="510170" y="135310"/>
                </a:lnTo>
                <a:lnTo>
                  <a:pt x="476805" y="165417"/>
                </a:lnTo>
                <a:lnTo>
                  <a:pt x="473455" y="186308"/>
                </a:lnTo>
                <a:lnTo>
                  <a:pt x="474410" y="197621"/>
                </a:lnTo>
                <a:lnTo>
                  <a:pt x="503999" y="232251"/>
                </a:lnTo>
                <a:lnTo>
                  <a:pt x="522604" y="235203"/>
                </a:lnTo>
                <a:lnTo>
                  <a:pt x="531606" y="234658"/>
                </a:lnTo>
                <a:lnTo>
                  <a:pt x="567689" y="218058"/>
                </a:lnTo>
                <a:lnTo>
                  <a:pt x="574928" y="210819"/>
                </a:lnTo>
                <a:lnTo>
                  <a:pt x="615756" y="210819"/>
                </a:lnTo>
                <a:lnTo>
                  <a:pt x="615301" y="207565"/>
                </a:lnTo>
                <a:lnTo>
                  <a:pt x="615187" y="203707"/>
                </a:lnTo>
                <a:lnTo>
                  <a:pt x="530605" y="203707"/>
                </a:lnTo>
                <a:lnTo>
                  <a:pt x="526160" y="202311"/>
                </a:lnTo>
                <a:lnTo>
                  <a:pt x="522604" y="199389"/>
                </a:lnTo>
                <a:lnTo>
                  <a:pt x="518159" y="195833"/>
                </a:lnTo>
                <a:lnTo>
                  <a:pt x="516000" y="190500"/>
                </a:lnTo>
                <a:lnTo>
                  <a:pt x="516000" y="175259"/>
                </a:lnTo>
                <a:lnTo>
                  <a:pt x="553592" y="156971"/>
                </a:lnTo>
                <a:lnTo>
                  <a:pt x="559942" y="155447"/>
                </a:lnTo>
                <a:lnTo>
                  <a:pt x="564260" y="153924"/>
                </a:lnTo>
                <a:lnTo>
                  <a:pt x="568451" y="152653"/>
                </a:lnTo>
                <a:lnTo>
                  <a:pt x="571626" y="151002"/>
                </a:lnTo>
                <a:lnTo>
                  <a:pt x="573785" y="149097"/>
                </a:lnTo>
                <a:lnTo>
                  <a:pt x="615187" y="149097"/>
                </a:lnTo>
                <a:lnTo>
                  <a:pt x="615187" y="108331"/>
                </a:lnTo>
                <a:lnTo>
                  <a:pt x="613709" y="95636"/>
                </a:lnTo>
                <a:lnTo>
                  <a:pt x="613499" y="95122"/>
                </a:lnTo>
                <a:close/>
              </a:path>
              <a:path w="1306195" h="271145">
                <a:moveTo>
                  <a:pt x="615756" y="210819"/>
                </a:moveTo>
                <a:lnTo>
                  <a:pt x="574928" y="210819"/>
                </a:lnTo>
                <a:lnTo>
                  <a:pt x="575309" y="215011"/>
                </a:lnTo>
                <a:lnTo>
                  <a:pt x="575690" y="218312"/>
                </a:lnTo>
                <a:lnTo>
                  <a:pt x="576072" y="220599"/>
                </a:lnTo>
                <a:lnTo>
                  <a:pt x="576579" y="222884"/>
                </a:lnTo>
                <a:lnTo>
                  <a:pt x="578865" y="229743"/>
                </a:lnTo>
                <a:lnTo>
                  <a:pt x="624331" y="229743"/>
                </a:lnTo>
                <a:lnTo>
                  <a:pt x="624331" y="223774"/>
                </a:lnTo>
                <a:lnTo>
                  <a:pt x="621283" y="222122"/>
                </a:lnTo>
                <a:lnTo>
                  <a:pt x="619125" y="219963"/>
                </a:lnTo>
                <a:lnTo>
                  <a:pt x="617727" y="217169"/>
                </a:lnTo>
                <a:lnTo>
                  <a:pt x="616076" y="213106"/>
                </a:lnTo>
                <a:lnTo>
                  <a:pt x="615756" y="210819"/>
                </a:lnTo>
                <a:close/>
              </a:path>
              <a:path w="1306195" h="271145">
                <a:moveTo>
                  <a:pt x="615187" y="149097"/>
                </a:moveTo>
                <a:lnTo>
                  <a:pt x="573785" y="149097"/>
                </a:lnTo>
                <a:lnTo>
                  <a:pt x="573785" y="170814"/>
                </a:lnTo>
                <a:lnTo>
                  <a:pt x="573025" y="177815"/>
                </a:lnTo>
                <a:lnTo>
                  <a:pt x="543022" y="203158"/>
                </a:lnTo>
                <a:lnTo>
                  <a:pt x="535685" y="203707"/>
                </a:lnTo>
                <a:lnTo>
                  <a:pt x="615187" y="203707"/>
                </a:lnTo>
                <a:lnTo>
                  <a:pt x="615187" y="149097"/>
                </a:lnTo>
                <a:close/>
              </a:path>
              <a:path w="1306195" h="271145">
                <a:moveTo>
                  <a:pt x="550926" y="59943"/>
                </a:moveTo>
                <a:lnTo>
                  <a:pt x="513064" y="65623"/>
                </a:lnTo>
                <a:lnTo>
                  <a:pt x="481631" y="102284"/>
                </a:lnTo>
                <a:lnTo>
                  <a:pt x="478916" y="118237"/>
                </a:lnTo>
                <a:lnTo>
                  <a:pt x="519683" y="118237"/>
                </a:lnTo>
                <a:lnTo>
                  <a:pt x="520064" y="111759"/>
                </a:lnTo>
                <a:lnTo>
                  <a:pt x="521970" y="106680"/>
                </a:lnTo>
                <a:lnTo>
                  <a:pt x="525145" y="102869"/>
                </a:lnTo>
                <a:lnTo>
                  <a:pt x="529335" y="97662"/>
                </a:lnTo>
                <a:lnTo>
                  <a:pt x="536321" y="95122"/>
                </a:lnTo>
                <a:lnTo>
                  <a:pt x="613499" y="95122"/>
                </a:lnTo>
                <a:lnTo>
                  <a:pt x="609266" y="84788"/>
                </a:lnTo>
                <a:lnTo>
                  <a:pt x="572897" y="62118"/>
                </a:lnTo>
                <a:lnTo>
                  <a:pt x="562328" y="60489"/>
                </a:lnTo>
                <a:lnTo>
                  <a:pt x="550926" y="59943"/>
                </a:lnTo>
                <a:close/>
              </a:path>
              <a:path w="1306195" h="271145">
                <a:moveTo>
                  <a:pt x="711707" y="93725"/>
                </a:moveTo>
                <a:lnTo>
                  <a:pt x="668908" y="93725"/>
                </a:lnTo>
                <a:lnTo>
                  <a:pt x="669015" y="200913"/>
                </a:lnTo>
                <a:lnTo>
                  <a:pt x="690879" y="232663"/>
                </a:lnTo>
                <a:lnTo>
                  <a:pt x="712851" y="235203"/>
                </a:lnTo>
                <a:lnTo>
                  <a:pt x="718057" y="235203"/>
                </a:lnTo>
                <a:lnTo>
                  <a:pt x="729741" y="234314"/>
                </a:lnTo>
                <a:lnTo>
                  <a:pt x="737997" y="234061"/>
                </a:lnTo>
                <a:lnTo>
                  <a:pt x="737997" y="202056"/>
                </a:lnTo>
                <a:lnTo>
                  <a:pt x="721232" y="202056"/>
                </a:lnTo>
                <a:lnTo>
                  <a:pt x="716152" y="200913"/>
                </a:lnTo>
                <a:lnTo>
                  <a:pt x="713993" y="198881"/>
                </a:lnTo>
                <a:lnTo>
                  <a:pt x="712470" y="197484"/>
                </a:lnTo>
                <a:lnTo>
                  <a:pt x="711707" y="194056"/>
                </a:lnTo>
                <a:lnTo>
                  <a:pt x="711707" y="93725"/>
                </a:lnTo>
                <a:close/>
              </a:path>
              <a:path w="1306195" h="271145">
                <a:moveTo>
                  <a:pt x="737997" y="201421"/>
                </a:moveTo>
                <a:lnTo>
                  <a:pt x="729487" y="202056"/>
                </a:lnTo>
                <a:lnTo>
                  <a:pt x="737997" y="202056"/>
                </a:lnTo>
                <a:lnTo>
                  <a:pt x="737997" y="201421"/>
                </a:lnTo>
                <a:close/>
              </a:path>
              <a:path w="1306195" h="271145">
                <a:moveTo>
                  <a:pt x="737997" y="62611"/>
                </a:moveTo>
                <a:lnTo>
                  <a:pt x="647446" y="62611"/>
                </a:lnTo>
                <a:lnTo>
                  <a:pt x="647446" y="93725"/>
                </a:lnTo>
                <a:lnTo>
                  <a:pt x="737997" y="93725"/>
                </a:lnTo>
                <a:lnTo>
                  <a:pt x="737997" y="62611"/>
                </a:lnTo>
                <a:close/>
              </a:path>
              <a:path w="1306195" h="271145">
                <a:moveTo>
                  <a:pt x="711707" y="17399"/>
                </a:moveTo>
                <a:lnTo>
                  <a:pt x="668908" y="17399"/>
                </a:lnTo>
                <a:lnTo>
                  <a:pt x="668908" y="62611"/>
                </a:lnTo>
                <a:lnTo>
                  <a:pt x="711707" y="62611"/>
                </a:lnTo>
                <a:lnTo>
                  <a:pt x="711707" y="17399"/>
                </a:lnTo>
                <a:close/>
              </a:path>
              <a:path w="1306195" h="271145">
                <a:moveTo>
                  <a:pt x="853058" y="59943"/>
                </a:moveTo>
                <a:lnTo>
                  <a:pt x="814593" y="68516"/>
                </a:lnTo>
                <a:lnTo>
                  <a:pt x="783466" y="105495"/>
                </a:lnTo>
                <a:lnTo>
                  <a:pt x="776858" y="144018"/>
                </a:lnTo>
                <a:lnTo>
                  <a:pt x="778287" y="166453"/>
                </a:lnTo>
                <a:lnTo>
                  <a:pt x="799718" y="215137"/>
                </a:lnTo>
                <a:lnTo>
                  <a:pt x="839116" y="233943"/>
                </a:lnTo>
                <a:lnTo>
                  <a:pt x="856233" y="235203"/>
                </a:lnTo>
                <a:lnTo>
                  <a:pt x="867499" y="234443"/>
                </a:lnTo>
                <a:lnTo>
                  <a:pt x="906958" y="215330"/>
                </a:lnTo>
                <a:lnTo>
                  <a:pt x="918422" y="200025"/>
                </a:lnTo>
                <a:lnTo>
                  <a:pt x="856233" y="200025"/>
                </a:lnTo>
                <a:lnTo>
                  <a:pt x="846589" y="199096"/>
                </a:lnTo>
                <a:lnTo>
                  <a:pt x="820461" y="168199"/>
                </a:lnTo>
                <a:lnTo>
                  <a:pt x="819150" y="160527"/>
                </a:lnTo>
                <a:lnTo>
                  <a:pt x="819150" y="159384"/>
                </a:lnTo>
                <a:lnTo>
                  <a:pt x="927734" y="159384"/>
                </a:lnTo>
                <a:lnTo>
                  <a:pt x="927734" y="150875"/>
                </a:lnTo>
                <a:lnTo>
                  <a:pt x="926361" y="130556"/>
                </a:lnTo>
                <a:lnTo>
                  <a:pt x="820801" y="130556"/>
                </a:lnTo>
                <a:lnTo>
                  <a:pt x="822061" y="122912"/>
                </a:lnTo>
                <a:lnTo>
                  <a:pt x="843533" y="96265"/>
                </a:lnTo>
                <a:lnTo>
                  <a:pt x="916172" y="96265"/>
                </a:lnTo>
                <a:lnTo>
                  <a:pt x="913376" y="90404"/>
                </a:lnTo>
                <a:lnTo>
                  <a:pt x="902207" y="77088"/>
                </a:lnTo>
                <a:lnTo>
                  <a:pt x="891992" y="69588"/>
                </a:lnTo>
                <a:lnTo>
                  <a:pt x="880395" y="64230"/>
                </a:lnTo>
                <a:lnTo>
                  <a:pt x="867417" y="61015"/>
                </a:lnTo>
                <a:lnTo>
                  <a:pt x="853058" y="59943"/>
                </a:lnTo>
                <a:close/>
              </a:path>
              <a:path w="1306195" h="271145">
                <a:moveTo>
                  <a:pt x="926210" y="181737"/>
                </a:moveTo>
                <a:lnTo>
                  <a:pt x="883411" y="181737"/>
                </a:lnTo>
                <a:lnTo>
                  <a:pt x="881252" y="187197"/>
                </a:lnTo>
                <a:lnTo>
                  <a:pt x="877697" y="191769"/>
                </a:lnTo>
                <a:lnTo>
                  <a:pt x="872489" y="195199"/>
                </a:lnTo>
                <a:lnTo>
                  <a:pt x="867536" y="198374"/>
                </a:lnTo>
                <a:lnTo>
                  <a:pt x="862202" y="200025"/>
                </a:lnTo>
                <a:lnTo>
                  <a:pt x="918422" y="200025"/>
                </a:lnTo>
                <a:lnTo>
                  <a:pt x="921523" y="194617"/>
                </a:lnTo>
                <a:lnTo>
                  <a:pt x="926210" y="181737"/>
                </a:lnTo>
                <a:close/>
              </a:path>
              <a:path w="1306195" h="271145">
                <a:moveTo>
                  <a:pt x="916172" y="96265"/>
                </a:moveTo>
                <a:lnTo>
                  <a:pt x="860425" y="96265"/>
                </a:lnTo>
                <a:lnTo>
                  <a:pt x="867155" y="98678"/>
                </a:lnTo>
                <a:lnTo>
                  <a:pt x="872871" y="103377"/>
                </a:lnTo>
                <a:lnTo>
                  <a:pt x="877468" y="108517"/>
                </a:lnTo>
                <a:lnTo>
                  <a:pt x="880983" y="114776"/>
                </a:lnTo>
                <a:lnTo>
                  <a:pt x="883425" y="122130"/>
                </a:lnTo>
                <a:lnTo>
                  <a:pt x="884808" y="130556"/>
                </a:lnTo>
                <a:lnTo>
                  <a:pt x="926361" y="130556"/>
                </a:lnTo>
                <a:lnTo>
                  <a:pt x="926139" y="127273"/>
                </a:lnTo>
                <a:lnTo>
                  <a:pt x="921353" y="107124"/>
                </a:lnTo>
                <a:lnTo>
                  <a:pt x="916172" y="96265"/>
                </a:lnTo>
                <a:close/>
              </a:path>
              <a:path w="1306195" h="271145">
                <a:moveTo>
                  <a:pt x="1010284" y="226313"/>
                </a:moveTo>
                <a:lnTo>
                  <a:pt x="964564" y="226313"/>
                </a:lnTo>
                <a:lnTo>
                  <a:pt x="966775" y="236858"/>
                </a:lnTo>
                <a:lnTo>
                  <a:pt x="997934" y="264229"/>
                </a:lnTo>
                <a:lnTo>
                  <a:pt x="1034796" y="269747"/>
                </a:lnTo>
                <a:lnTo>
                  <a:pt x="1058634" y="268269"/>
                </a:lnTo>
                <a:lnTo>
                  <a:pt x="1105407" y="245999"/>
                </a:lnTo>
                <a:lnTo>
                  <a:pt x="1110865" y="236855"/>
                </a:lnTo>
                <a:lnTo>
                  <a:pt x="1030604" y="236855"/>
                </a:lnTo>
                <a:lnTo>
                  <a:pt x="1023365" y="235712"/>
                </a:lnTo>
                <a:lnTo>
                  <a:pt x="1018539" y="233425"/>
                </a:lnTo>
                <a:lnTo>
                  <a:pt x="1015746" y="232156"/>
                </a:lnTo>
                <a:lnTo>
                  <a:pt x="1012951" y="229743"/>
                </a:lnTo>
                <a:lnTo>
                  <a:pt x="1010284" y="226313"/>
                </a:lnTo>
                <a:close/>
              </a:path>
              <a:path w="1306195" h="271145">
                <a:moveTo>
                  <a:pt x="1116837" y="194563"/>
                </a:moveTo>
                <a:lnTo>
                  <a:pt x="1073403" y="194563"/>
                </a:lnTo>
                <a:lnTo>
                  <a:pt x="1074547" y="195199"/>
                </a:lnTo>
                <a:lnTo>
                  <a:pt x="1074547" y="220344"/>
                </a:lnTo>
                <a:lnTo>
                  <a:pt x="1040510" y="236855"/>
                </a:lnTo>
                <a:lnTo>
                  <a:pt x="1110865" y="236855"/>
                </a:lnTo>
                <a:lnTo>
                  <a:pt x="1113885" y="228996"/>
                </a:lnTo>
                <a:lnTo>
                  <a:pt x="1116024" y="218402"/>
                </a:lnTo>
                <a:lnTo>
                  <a:pt x="1116082" y="217789"/>
                </a:lnTo>
                <a:lnTo>
                  <a:pt x="1116711" y="207976"/>
                </a:lnTo>
                <a:lnTo>
                  <a:pt x="1116837" y="194563"/>
                </a:lnTo>
                <a:close/>
              </a:path>
              <a:path w="1306195" h="271145">
                <a:moveTo>
                  <a:pt x="1027937" y="59943"/>
                </a:moveTo>
                <a:lnTo>
                  <a:pt x="990969" y="71248"/>
                </a:lnTo>
                <a:lnTo>
                  <a:pt x="965612" y="105267"/>
                </a:lnTo>
                <a:lnTo>
                  <a:pt x="960501" y="137668"/>
                </a:lnTo>
                <a:lnTo>
                  <a:pt x="961782" y="156198"/>
                </a:lnTo>
                <a:lnTo>
                  <a:pt x="980821" y="198881"/>
                </a:lnTo>
                <a:lnTo>
                  <a:pt x="1015914" y="218402"/>
                </a:lnTo>
                <a:lnTo>
                  <a:pt x="1030604" y="219709"/>
                </a:lnTo>
                <a:lnTo>
                  <a:pt x="1038867" y="219231"/>
                </a:lnTo>
                <a:lnTo>
                  <a:pt x="1073403" y="194563"/>
                </a:lnTo>
                <a:lnTo>
                  <a:pt x="1116837" y="194563"/>
                </a:lnTo>
                <a:lnTo>
                  <a:pt x="1116837" y="182880"/>
                </a:lnTo>
                <a:lnTo>
                  <a:pt x="1038225" y="182880"/>
                </a:lnTo>
                <a:lnTo>
                  <a:pt x="1030152" y="181951"/>
                </a:lnTo>
                <a:lnTo>
                  <a:pt x="1005024" y="148161"/>
                </a:lnTo>
                <a:lnTo>
                  <a:pt x="1004570" y="140588"/>
                </a:lnTo>
                <a:lnTo>
                  <a:pt x="1005234" y="130466"/>
                </a:lnTo>
                <a:lnTo>
                  <a:pt x="1028826" y="98043"/>
                </a:lnTo>
                <a:lnTo>
                  <a:pt x="1116837" y="98043"/>
                </a:lnTo>
                <a:lnTo>
                  <a:pt x="1116837" y="89153"/>
                </a:lnTo>
                <a:lnTo>
                  <a:pt x="1075689" y="89153"/>
                </a:lnTo>
                <a:lnTo>
                  <a:pt x="1071752" y="81152"/>
                </a:lnTo>
                <a:lnTo>
                  <a:pt x="1066800" y="74802"/>
                </a:lnTo>
                <a:lnTo>
                  <a:pt x="1060830" y="70231"/>
                </a:lnTo>
                <a:lnTo>
                  <a:pt x="1053851" y="65730"/>
                </a:lnTo>
                <a:lnTo>
                  <a:pt x="1046051" y="62515"/>
                </a:lnTo>
                <a:lnTo>
                  <a:pt x="1037417" y="60586"/>
                </a:lnTo>
                <a:lnTo>
                  <a:pt x="1027937" y="59943"/>
                </a:lnTo>
                <a:close/>
              </a:path>
              <a:path w="1306195" h="271145">
                <a:moveTo>
                  <a:pt x="1116837" y="98043"/>
                </a:moveTo>
                <a:lnTo>
                  <a:pt x="1037971" y="98043"/>
                </a:lnTo>
                <a:lnTo>
                  <a:pt x="1045785" y="98855"/>
                </a:lnTo>
                <a:lnTo>
                  <a:pt x="1052861" y="101298"/>
                </a:lnTo>
                <a:lnTo>
                  <a:pt x="1074476" y="137668"/>
                </a:lnTo>
                <a:lnTo>
                  <a:pt x="1074436" y="140588"/>
                </a:lnTo>
                <a:lnTo>
                  <a:pt x="1055179" y="179085"/>
                </a:lnTo>
                <a:lnTo>
                  <a:pt x="1038225" y="182880"/>
                </a:lnTo>
                <a:lnTo>
                  <a:pt x="1116837" y="182880"/>
                </a:lnTo>
                <a:lnTo>
                  <a:pt x="1116837" y="98043"/>
                </a:lnTo>
                <a:close/>
              </a:path>
              <a:path w="1306195" h="271145">
                <a:moveTo>
                  <a:pt x="1116837" y="64515"/>
                </a:moveTo>
                <a:lnTo>
                  <a:pt x="1076325" y="64515"/>
                </a:lnTo>
                <a:lnTo>
                  <a:pt x="1076325" y="89153"/>
                </a:lnTo>
                <a:lnTo>
                  <a:pt x="1116837" y="89153"/>
                </a:lnTo>
                <a:lnTo>
                  <a:pt x="1116837" y="64515"/>
                </a:lnTo>
                <a:close/>
              </a:path>
              <a:path w="1306195" h="271145">
                <a:moveTo>
                  <a:pt x="1165352" y="234569"/>
                </a:moveTo>
                <a:lnTo>
                  <a:pt x="1165352" y="269747"/>
                </a:lnTo>
                <a:lnTo>
                  <a:pt x="1167764" y="269875"/>
                </a:lnTo>
                <a:lnTo>
                  <a:pt x="1170939" y="270128"/>
                </a:lnTo>
                <a:lnTo>
                  <a:pt x="1174750" y="270256"/>
                </a:lnTo>
                <a:lnTo>
                  <a:pt x="1177035" y="270509"/>
                </a:lnTo>
                <a:lnTo>
                  <a:pt x="1180337" y="270637"/>
                </a:lnTo>
                <a:lnTo>
                  <a:pt x="1194815" y="270637"/>
                </a:lnTo>
                <a:lnTo>
                  <a:pt x="1202816" y="269747"/>
                </a:lnTo>
                <a:lnTo>
                  <a:pt x="1208531" y="268224"/>
                </a:lnTo>
                <a:lnTo>
                  <a:pt x="1214754" y="266700"/>
                </a:lnTo>
                <a:lnTo>
                  <a:pt x="1219961" y="264159"/>
                </a:lnTo>
                <a:lnTo>
                  <a:pt x="1224152" y="260222"/>
                </a:lnTo>
                <a:lnTo>
                  <a:pt x="1228343" y="256412"/>
                </a:lnTo>
                <a:lnTo>
                  <a:pt x="1232534" y="250697"/>
                </a:lnTo>
                <a:lnTo>
                  <a:pt x="1236726" y="242824"/>
                </a:lnTo>
                <a:lnTo>
                  <a:pt x="1239293" y="237708"/>
                </a:lnTo>
                <a:lnTo>
                  <a:pt x="1240361" y="235457"/>
                </a:lnTo>
                <a:lnTo>
                  <a:pt x="1171321" y="235457"/>
                </a:lnTo>
                <a:lnTo>
                  <a:pt x="1168527" y="235203"/>
                </a:lnTo>
                <a:lnTo>
                  <a:pt x="1167129" y="234950"/>
                </a:lnTo>
                <a:lnTo>
                  <a:pt x="1166113" y="234822"/>
                </a:lnTo>
                <a:lnTo>
                  <a:pt x="1165352" y="234569"/>
                </a:lnTo>
                <a:close/>
              </a:path>
              <a:path w="1306195" h="271145">
                <a:moveTo>
                  <a:pt x="1191895" y="59943"/>
                </a:moveTo>
                <a:lnTo>
                  <a:pt x="1144777" y="59943"/>
                </a:lnTo>
                <a:lnTo>
                  <a:pt x="1204722" y="222631"/>
                </a:lnTo>
                <a:lnTo>
                  <a:pt x="1202435" y="227456"/>
                </a:lnTo>
                <a:lnTo>
                  <a:pt x="1198879" y="230886"/>
                </a:lnTo>
                <a:lnTo>
                  <a:pt x="1193927" y="232918"/>
                </a:lnTo>
                <a:lnTo>
                  <a:pt x="1189481" y="234569"/>
                </a:lnTo>
                <a:lnTo>
                  <a:pt x="1182624" y="235457"/>
                </a:lnTo>
                <a:lnTo>
                  <a:pt x="1240361" y="235457"/>
                </a:lnTo>
                <a:lnTo>
                  <a:pt x="1242524" y="230886"/>
                </a:lnTo>
                <a:lnTo>
                  <a:pt x="1246048" y="223142"/>
                </a:lnTo>
                <a:lnTo>
                  <a:pt x="1250187" y="213740"/>
                </a:lnTo>
                <a:lnTo>
                  <a:pt x="1264571" y="174244"/>
                </a:lnTo>
                <a:lnTo>
                  <a:pt x="1227074" y="174244"/>
                </a:lnTo>
                <a:lnTo>
                  <a:pt x="1191895" y="59943"/>
                </a:lnTo>
                <a:close/>
              </a:path>
              <a:path w="1306195" h="271145">
                <a:moveTo>
                  <a:pt x="1306195" y="59943"/>
                </a:moveTo>
                <a:lnTo>
                  <a:pt x="1261872" y="59943"/>
                </a:lnTo>
                <a:lnTo>
                  <a:pt x="1227962" y="174244"/>
                </a:lnTo>
                <a:lnTo>
                  <a:pt x="1264571" y="174244"/>
                </a:lnTo>
                <a:lnTo>
                  <a:pt x="1306195" y="59943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122414" y="2784475"/>
            <a:ext cx="1868170" cy="1428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97280">
              <a:lnSpc>
                <a:spcPct val="100000"/>
              </a:lnSpc>
              <a:spcBef>
                <a:spcPts val="105"/>
              </a:spcBef>
            </a:pPr>
            <a:r>
              <a:rPr dirty="0" sz="2300" spc="95">
                <a:solidFill>
                  <a:srgbClr val="EBEBEB"/>
                </a:solidFill>
                <a:latin typeface="Batang"/>
                <a:cs typeface="Batang"/>
              </a:rPr>
              <a:t>ETRI</a:t>
            </a:r>
            <a:endParaRPr sz="2300">
              <a:latin typeface="Batang"/>
              <a:cs typeface="Batang"/>
            </a:endParaRPr>
          </a:p>
          <a:p>
            <a:pPr algn="r" marL="280670" marR="6350" indent="-268605">
              <a:lnSpc>
                <a:spcPct val="100000"/>
              </a:lnSpc>
            </a:pPr>
            <a:r>
              <a:rPr dirty="0" sz="2300" spc="135">
                <a:solidFill>
                  <a:srgbClr val="EBEBEB"/>
                </a:solidFill>
                <a:latin typeface="Batang"/>
                <a:cs typeface="Batang"/>
              </a:rPr>
              <a:t>Technology  </a:t>
            </a:r>
            <a:r>
              <a:rPr dirty="0" sz="2300" spc="130">
                <a:solidFill>
                  <a:srgbClr val="EBEBEB"/>
                </a:solidFill>
                <a:latin typeface="Batang"/>
                <a:cs typeface="Batang"/>
              </a:rPr>
              <a:t>Marketing  </a:t>
            </a:r>
            <a:r>
              <a:rPr dirty="0" sz="2300" spc="145">
                <a:solidFill>
                  <a:srgbClr val="EBEBEB"/>
                </a:solidFill>
                <a:latin typeface="Batang"/>
                <a:cs typeface="Batang"/>
              </a:rPr>
              <a:t>Strategy</a:t>
            </a:r>
            <a:endParaRPr sz="2300">
              <a:latin typeface="Batang"/>
              <a:cs typeface="Batang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4939" y="105111"/>
            <a:ext cx="225107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135">
                <a:solidFill>
                  <a:srgbClr val="5F5F5F"/>
                </a:solidFill>
                <a:latin typeface="Gulim"/>
                <a:cs typeface="Gulim"/>
              </a:rPr>
              <a:t>IT </a:t>
            </a:r>
            <a:r>
              <a:rPr dirty="0" sz="1900" spc="-220">
                <a:solidFill>
                  <a:srgbClr val="5F5F5F"/>
                </a:solidFill>
                <a:latin typeface="Gulim"/>
                <a:cs typeface="Gulim"/>
              </a:rPr>
              <a:t>R&amp;D </a:t>
            </a:r>
            <a:r>
              <a:rPr dirty="0" sz="1900" spc="-80">
                <a:solidFill>
                  <a:srgbClr val="5F5F5F"/>
                </a:solidFill>
                <a:latin typeface="Gulim"/>
                <a:cs typeface="Gulim"/>
              </a:rPr>
              <a:t>Global</a:t>
            </a:r>
            <a:r>
              <a:rPr dirty="0" sz="1900" spc="-215">
                <a:solidFill>
                  <a:srgbClr val="5F5F5F"/>
                </a:solidFill>
                <a:latin typeface="Gulim"/>
                <a:cs typeface="Gulim"/>
              </a:rPr>
              <a:t> </a:t>
            </a:r>
            <a:r>
              <a:rPr dirty="0" sz="1900" spc="-40">
                <a:solidFill>
                  <a:srgbClr val="5F5F5F"/>
                </a:solidFill>
                <a:latin typeface="Gulim"/>
                <a:cs typeface="Gulim"/>
              </a:rPr>
              <a:t>Leader</a:t>
            </a:r>
            <a:endParaRPr sz="1900">
              <a:latin typeface="Gulim"/>
              <a:cs typeface="Gulim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413080" y="6083590"/>
            <a:ext cx="116205" cy="294005"/>
          </a:xfrm>
          <a:custGeom>
            <a:avLst/>
            <a:gdLst/>
            <a:ahLst/>
            <a:cxnLst/>
            <a:rect l="l" t="t" r="r" b="b"/>
            <a:pathLst>
              <a:path w="116204" h="294004">
                <a:moveTo>
                  <a:pt x="0" y="293948"/>
                </a:moveTo>
                <a:lnTo>
                  <a:pt x="115752" y="293948"/>
                </a:lnTo>
                <a:lnTo>
                  <a:pt x="115751" y="0"/>
                </a:lnTo>
                <a:lnTo>
                  <a:pt x="0" y="0"/>
                </a:lnTo>
                <a:lnTo>
                  <a:pt x="0" y="293948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606228" y="6145469"/>
            <a:ext cx="117475" cy="232410"/>
          </a:xfrm>
          <a:custGeom>
            <a:avLst/>
            <a:gdLst/>
            <a:ahLst/>
            <a:cxnLst/>
            <a:rect l="l" t="t" r="r" b="b"/>
            <a:pathLst>
              <a:path w="117475" h="232410">
                <a:moveTo>
                  <a:pt x="117444" y="0"/>
                </a:moveTo>
                <a:lnTo>
                  <a:pt x="0" y="0"/>
                </a:lnTo>
                <a:lnTo>
                  <a:pt x="0" y="232069"/>
                </a:lnTo>
                <a:lnTo>
                  <a:pt x="117444" y="232069"/>
                </a:lnTo>
                <a:lnTo>
                  <a:pt x="117444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646248" y="6081869"/>
            <a:ext cx="1188158" cy="2973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471759" y="6114529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116" y="0"/>
                </a:lnTo>
              </a:path>
            </a:pathLst>
          </a:custGeom>
          <a:ln w="61879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24074" y="6083590"/>
            <a:ext cx="378460" cy="294005"/>
          </a:xfrm>
          <a:custGeom>
            <a:avLst/>
            <a:gdLst/>
            <a:ahLst/>
            <a:cxnLst/>
            <a:rect l="l" t="t" r="r" b="b"/>
            <a:pathLst>
              <a:path w="378460" h="294004">
                <a:moveTo>
                  <a:pt x="377890" y="0"/>
                </a:moveTo>
                <a:lnTo>
                  <a:pt x="0" y="0"/>
                </a:lnTo>
                <a:lnTo>
                  <a:pt x="0" y="249254"/>
                </a:lnTo>
                <a:lnTo>
                  <a:pt x="23831" y="283635"/>
                </a:lnTo>
                <a:lnTo>
                  <a:pt x="54471" y="293948"/>
                </a:lnTo>
                <a:lnTo>
                  <a:pt x="377891" y="293948"/>
                </a:lnTo>
                <a:lnTo>
                  <a:pt x="377890" y="232062"/>
                </a:lnTo>
                <a:lnTo>
                  <a:pt x="115748" y="232062"/>
                </a:lnTo>
                <a:lnTo>
                  <a:pt x="115748" y="177057"/>
                </a:lnTo>
                <a:lnTo>
                  <a:pt x="377890" y="177057"/>
                </a:lnTo>
                <a:lnTo>
                  <a:pt x="377890" y="115170"/>
                </a:lnTo>
                <a:lnTo>
                  <a:pt x="115748" y="115170"/>
                </a:lnTo>
                <a:lnTo>
                  <a:pt x="115747" y="61879"/>
                </a:lnTo>
                <a:lnTo>
                  <a:pt x="377890" y="61879"/>
                </a:lnTo>
                <a:lnTo>
                  <a:pt x="377890" y="0"/>
                </a:lnTo>
                <a:close/>
              </a:path>
            </a:pathLst>
          </a:custGeom>
          <a:solidFill>
            <a:srgbClr val="0A4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072641" y="6240016"/>
            <a:ext cx="293370" cy="156845"/>
          </a:xfrm>
          <a:custGeom>
            <a:avLst/>
            <a:gdLst/>
            <a:ahLst/>
            <a:cxnLst/>
            <a:rect l="l" t="t" r="r" b="b"/>
            <a:pathLst>
              <a:path w="293370" h="156845">
                <a:moveTo>
                  <a:pt x="136202" y="0"/>
                </a:moveTo>
                <a:lnTo>
                  <a:pt x="0" y="0"/>
                </a:lnTo>
                <a:lnTo>
                  <a:pt x="156606" y="156432"/>
                </a:lnTo>
                <a:lnTo>
                  <a:pt x="292809" y="156432"/>
                </a:lnTo>
                <a:lnTo>
                  <a:pt x="13620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917741" y="6083590"/>
            <a:ext cx="408940" cy="294005"/>
          </a:xfrm>
          <a:custGeom>
            <a:avLst/>
            <a:gdLst/>
            <a:ahLst/>
            <a:cxnLst/>
            <a:rect l="l" t="t" r="r" b="b"/>
            <a:pathLst>
              <a:path w="408940" h="294004">
                <a:moveTo>
                  <a:pt x="362547" y="0"/>
                </a:moveTo>
                <a:lnTo>
                  <a:pt x="0" y="0"/>
                </a:lnTo>
                <a:lnTo>
                  <a:pt x="0" y="293948"/>
                </a:lnTo>
                <a:lnTo>
                  <a:pt x="115732" y="293948"/>
                </a:lnTo>
                <a:lnTo>
                  <a:pt x="115731" y="61879"/>
                </a:lnTo>
                <a:lnTo>
                  <a:pt x="408540" y="61879"/>
                </a:lnTo>
                <a:lnTo>
                  <a:pt x="398304" y="24065"/>
                </a:lnTo>
                <a:lnTo>
                  <a:pt x="374489" y="3433"/>
                </a:lnTo>
                <a:lnTo>
                  <a:pt x="362547" y="0"/>
                </a:lnTo>
                <a:close/>
              </a:path>
              <a:path w="408940" h="294004">
                <a:moveTo>
                  <a:pt x="408540" y="61879"/>
                </a:moveTo>
                <a:lnTo>
                  <a:pt x="291102" y="61879"/>
                </a:lnTo>
                <a:lnTo>
                  <a:pt x="291103" y="156426"/>
                </a:lnTo>
                <a:lnTo>
                  <a:pt x="408540" y="156426"/>
                </a:lnTo>
                <a:lnTo>
                  <a:pt x="408540" y="6187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53370" y="26694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65374" y="27066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1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48009" y="26880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1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7240" y="26694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17739" y="2669494"/>
            <a:ext cx="271800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64862" y="4765353"/>
            <a:ext cx="639588" cy="2054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881628" y="4628400"/>
            <a:ext cx="2583942" cy="51128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473196" y="4902720"/>
            <a:ext cx="1652777" cy="51128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820411" y="4902720"/>
            <a:ext cx="698753" cy="51128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213603" y="4902720"/>
            <a:ext cx="752094" cy="51128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660135" y="4902720"/>
            <a:ext cx="529577" cy="51128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326384" y="4699507"/>
            <a:ext cx="29883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9560" marR="5080" indent="-27749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Gulim"/>
                <a:cs typeface="Gulim"/>
              </a:rPr>
              <a:t>안신영</a:t>
            </a:r>
            <a:r>
              <a:rPr dirty="0" sz="1800" spc="140">
                <a:latin typeface="Batang"/>
                <a:cs typeface="Batang"/>
              </a:rPr>
              <a:t>(</a:t>
            </a:r>
            <a:r>
              <a:rPr dirty="0" sz="1800" spc="195">
                <a:latin typeface="Batang"/>
                <a:cs typeface="Batang"/>
              </a:rPr>
              <a:t>s</a:t>
            </a:r>
            <a:r>
              <a:rPr dirty="0" sz="1800" spc="105">
                <a:latin typeface="Batang"/>
                <a:cs typeface="Batang"/>
              </a:rPr>
              <a:t>ya</a:t>
            </a:r>
            <a:r>
              <a:rPr dirty="0" sz="1800" spc="105">
                <a:latin typeface="Batang"/>
                <a:cs typeface="Batang"/>
              </a:rPr>
              <a:t>hn@e</a:t>
            </a:r>
            <a:r>
              <a:rPr dirty="0" sz="1800" spc="114">
                <a:latin typeface="Batang"/>
                <a:cs typeface="Batang"/>
              </a:rPr>
              <a:t>tri</a:t>
            </a:r>
            <a:r>
              <a:rPr dirty="0" sz="1800" spc="80">
                <a:latin typeface="Batang"/>
                <a:cs typeface="Batang"/>
              </a:rPr>
              <a:t>.</a:t>
            </a:r>
            <a:r>
              <a:rPr dirty="0" sz="1800" spc="50">
                <a:latin typeface="Batang"/>
                <a:cs typeface="Batang"/>
              </a:rPr>
              <a:t>r</a:t>
            </a:r>
            <a:r>
              <a:rPr dirty="0" sz="1800" spc="70">
                <a:latin typeface="Batang"/>
                <a:cs typeface="Batang"/>
              </a:rPr>
              <a:t>e</a:t>
            </a:r>
            <a:r>
              <a:rPr dirty="0" sz="1800" spc="114">
                <a:latin typeface="Batang"/>
                <a:cs typeface="Batang"/>
              </a:rPr>
              <a:t>.kr)  </a:t>
            </a:r>
            <a:r>
              <a:rPr dirty="0" sz="1800" spc="15" b="1">
                <a:latin typeface="Gulim"/>
                <a:cs typeface="Gulim"/>
              </a:rPr>
              <a:t>클라우드기반</a:t>
            </a:r>
            <a:r>
              <a:rPr dirty="0" sz="1800" spc="15" b="1">
                <a:latin typeface="Arial"/>
                <a:cs typeface="Arial"/>
              </a:rPr>
              <a:t>SW</a:t>
            </a:r>
            <a:r>
              <a:rPr dirty="0" sz="1800" spc="15" b="1">
                <a:latin typeface="Gulim"/>
                <a:cs typeface="Gulim"/>
              </a:rPr>
              <a:t>연구실</a:t>
            </a:r>
            <a:endParaRPr sz="1800">
              <a:latin typeface="Gulim"/>
              <a:cs typeface="Gulim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50" name="object 5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38315" y="3474720"/>
            <a:ext cx="2093976" cy="9662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329171" y="2955035"/>
            <a:ext cx="2093976" cy="72999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537706" y="2549778"/>
            <a:ext cx="16783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755" marR="5080" indent="-5969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0099"/>
                </a:solidFill>
                <a:latin typeface="Malgun Gothic"/>
                <a:cs typeface="Malgun Gothic"/>
              </a:rPr>
              <a:t>(B2B/B2C)</a:t>
            </a:r>
            <a:r>
              <a:rPr dirty="0" sz="1200" spc="-70">
                <a:solidFill>
                  <a:srgbClr val="000099"/>
                </a:solidFill>
                <a:latin typeface="Malgun Gothic"/>
                <a:cs typeface="Malgun Gothic"/>
              </a:rPr>
              <a:t> </a:t>
            </a:r>
            <a:r>
              <a:rPr dirty="0" sz="1200">
                <a:solidFill>
                  <a:srgbClr val="000099"/>
                </a:solidFill>
                <a:latin typeface="Malgun Gothic"/>
                <a:cs typeface="Malgun Gothic"/>
              </a:rPr>
              <a:t>클라우드기반  분산 딥러닝 개발</a:t>
            </a:r>
            <a:r>
              <a:rPr dirty="0" sz="1200" spc="-80">
                <a:solidFill>
                  <a:srgbClr val="000099"/>
                </a:solidFill>
                <a:latin typeface="Malgun Gothic"/>
                <a:cs typeface="Malgun Gothic"/>
              </a:rPr>
              <a:t> </a:t>
            </a:r>
            <a:r>
              <a:rPr dirty="0" sz="1200">
                <a:solidFill>
                  <a:srgbClr val="000099"/>
                </a:solidFill>
                <a:latin typeface="Malgun Gothic"/>
                <a:cs typeface="Malgun Gothic"/>
              </a:rPr>
              <a:t>환경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34208" y="2590927"/>
            <a:ext cx="186372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0099"/>
                </a:solidFill>
                <a:latin typeface="Malgun Gothic"/>
                <a:cs typeface="Malgun Gothic"/>
              </a:rPr>
              <a:t>(B2B) </a:t>
            </a:r>
            <a:r>
              <a:rPr dirty="0" sz="1200">
                <a:solidFill>
                  <a:srgbClr val="000099"/>
                </a:solidFill>
                <a:latin typeface="Malgun Gothic"/>
                <a:cs typeface="Malgun Gothic"/>
              </a:rPr>
              <a:t>기업용</a:t>
            </a:r>
            <a:r>
              <a:rPr dirty="0" sz="1200" spc="-45">
                <a:solidFill>
                  <a:srgbClr val="000099"/>
                </a:solidFill>
                <a:latin typeface="Malgun Gothic"/>
                <a:cs typeface="Malgun Gothic"/>
              </a:rPr>
              <a:t> </a:t>
            </a:r>
            <a:r>
              <a:rPr dirty="0" sz="1200">
                <a:solidFill>
                  <a:srgbClr val="000099"/>
                </a:solidFill>
                <a:latin typeface="Malgun Gothic"/>
                <a:cs typeface="Malgun Gothic"/>
              </a:rPr>
              <a:t>온프레미스</a:t>
            </a:r>
            <a:endParaRPr sz="120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000099"/>
                </a:solidFill>
                <a:latin typeface="Malgun Gothic"/>
                <a:cs typeface="Malgun Gothic"/>
              </a:rPr>
              <a:t>분산 딥러닝 개발환경</a:t>
            </a:r>
            <a:r>
              <a:rPr dirty="0" sz="1200" spc="-50">
                <a:solidFill>
                  <a:srgbClr val="000099"/>
                </a:solidFill>
                <a:latin typeface="Malgun Gothic"/>
                <a:cs typeface="Malgun Gothic"/>
              </a:rPr>
              <a:t> </a:t>
            </a:r>
            <a:r>
              <a:rPr dirty="0" sz="1200" spc="-5">
                <a:solidFill>
                  <a:srgbClr val="000099"/>
                </a:solidFill>
                <a:latin typeface="Malgun Gothic"/>
                <a:cs typeface="Malgun Gothic"/>
              </a:rPr>
              <a:t>구축</a:t>
            </a:r>
            <a:endParaRPr sz="1200">
              <a:latin typeface="Malgun Gothic"/>
              <a:cs typeface="Malgun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82011" y="3043427"/>
            <a:ext cx="1965960" cy="13365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38300" y="3909059"/>
            <a:ext cx="139065" cy="193675"/>
          </a:xfrm>
          <a:custGeom>
            <a:avLst/>
            <a:gdLst/>
            <a:ahLst/>
            <a:cxnLst/>
            <a:rect l="l" t="t" r="r" b="b"/>
            <a:pathLst>
              <a:path w="139064" h="193675">
                <a:moveTo>
                  <a:pt x="69342" y="0"/>
                </a:moveTo>
                <a:lnTo>
                  <a:pt x="0" y="0"/>
                </a:lnTo>
                <a:lnTo>
                  <a:pt x="69342" y="96773"/>
                </a:lnTo>
                <a:lnTo>
                  <a:pt x="0" y="193547"/>
                </a:lnTo>
                <a:lnTo>
                  <a:pt x="69342" y="193547"/>
                </a:lnTo>
                <a:lnTo>
                  <a:pt x="138683" y="96773"/>
                </a:lnTo>
                <a:lnTo>
                  <a:pt x="6934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46504" y="3909059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79" y="0"/>
                </a:moveTo>
                <a:lnTo>
                  <a:pt x="0" y="0"/>
                </a:lnTo>
                <a:lnTo>
                  <a:pt x="68579" y="96773"/>
                </a:lnTo>
                <a:lnTo>
                  <a:pt x="0" y="193547"/>
                </a:lnTo>
                <a:lnTo>
                  <a:pt x="68579" y="193547"/>
                </a:lnTo>
                <a:lnTo>
                  <a:pt x="137159" y="96773"/>
                </a:lnTo>
                <a:lnTo>
                  <a:pt x="6857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54707" y="3909059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80" y="0"/>
                </a:moveTo>
                <a:lnTo>
                  <a:pt x="0" y="0"/>
                </a:lnTo>
                <a:lnTo>
                  <a:pt x="68580" y="96773"/>
                </a:lnTo>
                <a:lnTo>
                  <a:pt x="0" y="193547"/>
                </a:lnTo>
                <a:lnTo>
                  <a:pt x="68580" y="193547"/>
                </a:lnTo>
                <a:lnTo>
                  <a:pt x="137160" y="96773"/>
                </a:lnTo>
                <a:lnTo>
                  <a:pt x="6858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62911" y="3909059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80" y="0"/>
                </a:moveTo>
                <a:lnTo>
                  <a:pt x="0" y="0"/>
                </a:lnTo>
                <a:lnTo>
                  <a:pt x="68580" y="96773"/>
                </a:lnTo>
                <a:lnTo>
                  <a:pt x="0" y="193547"/>
                </a:lnTo>
                <a:lnTo>
                  <a:pt x="68580" y="193547"/>
                </a:lnTo>
                <a:lnTo>
                  <a:pt x="137160" y="96773"/>
                </a:lnTo>
                <a:lnTo>
                  <a:pt x="6858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704332" y="3811523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79" y="0"/>
                </a:moveTo>
                <a:lnTo>
                  <a:pt x="0" y="0"/>
                </a:lnTo>
                <a:lnTo>
                  <a:pt x="68579" y="96774"/>
                </a:lnTo>
                <a:lnTo>
                  <a:pt x="0" y="193548"/>
                </a:lnTo>
                <a:lnTo>
                  <a:pt x="68579" y="193548"/>
                </a:lnTo>
                <a:lnTo>
                  <a:pt x="137159" y="96774"/>
                </a:lnTo>
                <a:lnTo>
                  <a:pt x="6857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12535" y="3811523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79" y="0"/>
                </a:moveTo>
                <a:lnTo>
                  <a:pt x="0" y="0"/>
                </a:lnTo>
                <a:lnTo>
                  <a:pt x="68579" y="96774"/>
                </a:lnTo>
                <a:lnTo>
                  <a:pt x="0" y="193548"/>
                </a:lnTo>
                <a:lnTo>
                  <a:pt x="68579" y="193548"/>
                </a:lnTo>
                <a:lnTo>
                  <a:pt x="137160" y="96774"/>
                </a:lnTo>
                <a:lnTo>
                  <a:pt x="6857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920740" y="3811523"/>
            <a:ext cx="139065" cy="193675"/>
          </a:xfrm>
          <a:custGeom>
            <a:avLst/>
            <a:gdLst/>
            <a:ahLst/>
            <a:cxnLst/>
            <a:rect l="l" t="t" r="r" b="b"/>
            <a:pathLst>
              <a:path w="139064" h="193675">
                <a:moveTo>
                  <a:pt x="69342" y="0"/>
                </a:moveTo>
                <a:lnTo>
                  <a:pt x="0" y="0"/>
                </a:lnTo>
                <a:lnTo>
                  <a:pt x="69342" y="96774"/>
                </a:lnTo>
                <a:lnTo>
                  <a:pt x="0" y="193548"/>
                </a:lnTo>
                <a:lnTo>
                  <a:pt x="69342" y="193548"/>
                </a:lnTo>
                <a:lnTo>
                  <a:pt x="138684" y="96774"/>
                </a:lnTo>
                <a:lnTo>
                  <a:pt x="69342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28944" y="3811523"/>
            <a:ext cx="139065" cy="193675"/>
          </a:xfrm>
          <a:custGeom>
            <a:avLst/>
            <a:gdLst/>
            <a:ahLst/>
            <a:cxnLst/>
            <a:rect l="l" t="t" r="r" b="b"/>
            <a:pathLst>
              <a:path w="139064" h="193675">
                <a:moveTo>
                  <a:pt x="69341" y="0"/>
                </a:moveTo>
                <a:lnTo>
                  <a:pt x="0" y="0"/>
                </a:lnTo>
                <a:lnTo>
                  <a:pt x="69341" y="96774"/>
                </a:lnTo>
                <a:lnTo>
                  <a:pt x="0" y="193548"/>
                </a:lnTo>
                <a:lnTo>
                  <a:pt x="69341" y="193548"/>
                </a:lnTo>
                <a:lnTo>
                  <a:pt x="138683" y="96774"/>
                </a:lnTo>
                <a:lnTo>
                  <a:pt x="69341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34100" y="3811523"/>
            <a:ext cx="139065" cy="193675"/>
          </a:xfrm>
          <a:custGeom>
            <a:avLst/>
            <a:gdLst/>
            <a:ahLst/>
            <a:cxnLst/>
            <a:rect l="l" t="t" r="r" b="b"/>
            <a:pathLst>
              <a:path w="139064" h="193675">
                <a:moveTo>
                  <a:pt x="69341" y="0"/>
                </a:moveTo>
                <a:lnTo>
                  <a:pt x="0" y="0"/>
                </a:lnTo>
                <a:lnTo>
                  <a:pt x="69341" y="96774"/>
                </a:lnTo>
                <a:lnTo>
                  <a:pt x="0" y="193548"/>
                </a:lnTo>
                <a:lnTo>
                  <a:pt x="69341" y="193548"/>
                </a:lnTo>
                <a:lnTo>
                  <a:pt x="138684" y="96774"/>
                </a:lnTo>
                <a:lnTo>
                  <a:pt x="69341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42303" y="3811523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80" y="0"/>
                </a:moveTo>
                <a:lnTo>
                  <a:pt x="0" y="0"/>
                </a:lnTo>
                <a:lnTo>
                  <a:pt x="68580" y="96774"/>
                </a:lnTo>
                <a:lnTo>
                  <a:pt x="0" y="193548"/>
                </a:lnTo>
                <a:lnTo>
                  <a:pt x="68580" y="193548"/>
                </a:lnTo>
                <a:lnTo>
                  <a:pt x="137160" y="96774"/>
                </a:lnTo>
                <a:lnTo>
                  <a:pt x="6858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352032" y="3811523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79" y="0"/>
                </a:moveTo>
                <a:lnTo>
                  <a:pt x="0" y="0"/>
                </a:lnTo>
                <a:lnTo>
                  <a:pt x="68579" y="96774"/>
                </a:lnTo>
                <a:lnTo>
                  <a:pt x="0" y="193548"/>
                </a:lnTo>
                <a:lnTo>
                  <a:pt x="68579" y="193548"/>
                </a:lnTo>
                <a:lnTo>
                  <a:pt x="137159" y="96774"/>
                </a:lnTo>
                <a:lnTo>
                  <a:pt x="6857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460235" y="3811523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59" h="193675">
                <a:moveTo>
                  <a:pt x="68580" y="0"/>
                </a:moveTo>
                <a:lnTo>
                  <a:pt x="0" y="0"/>
                </a:lnTo>
                <a:lnTo>
                  <a:pt x="68580" y="96774"/>
                </a:lnTo>
                <a:lnTo>
                  <a:pt x="0" y="193548"/>
                </a:lnTo>
                <a:lnTo>
                  <a:pt x="68580" y="193548"/>
                </a:lnTo>
                <a:lnTo>
                  <a:pt x="137160" y="96774"/>
                </a:lnTo>
                <a:lnTo>
                  <a:pt x="68580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97127" y="3877436"/>
            <a:ext cx="741680" cy="34226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180"/>
              </a:spcBef>
            </a:pPr>
            <a:r>
              <a:rPr dirty="0" sz="1050" spc="5" b="1">
                <a:latin typeface="Malgun Gothic"/>
                <a:cs typeface="Malgun Gothic"/>
              </a:rPr>
              <a:t>분산</a:t>
            </a:r>
            <a:r>
              <a:rPr dirty="0" sz="1050" spc="-105" b="1">
                <a:latin typeface="Malgun Gothic"/>
                <a:cs typeface="Malgun Gothic"/>
              </a:rPr>
              <a:t> </a:t>
            </a:r>
            <a:r>
              <a:rPr dirty="0" sz="1050" spc="5" b="1">
                <a:latin typeface="Malgun Gothic"/>
                <a:cs typeface="Malgun Gothic"/>
              </a:rPr>
              <a:t>딥러닝 </a:t>
            </a:r>
            <a:r>
              <a:rPr dirty="0" sz="1050" b="1">
                <a:latin typeface="Malgun Gothic"/>
                <a:cs typeface="Malgun Gothic"/>
              </a:rPr>
              <a:t> </a:t>
            </a:r>
            <a:r>
              <a:rPr dirty="0" sz="1050" spc="5" b="1">
                <a:latin typeface="Malgun Gothic"/>
                <a:cs typeface="Malgun Gothic"/>
              </a:rPr>
              <a:t>플랫폼</a:t>
            </a:r>
            <a:r>
              <a:rPr dirty="0" sz="1050" spc="-105" b="1">
                <a:latin typeface="Malgun Gothic"/>
                <a:cs typeface="Malgun Gothic"/>
              </a:rPr>
              <a:t> </a:t>
            </a:r>
            <a:r>
              <a:rPr dirty="0" sz="1050" spc="5" b="1">
                <a:latin typeface="Malgun Gothic"/>
                <a:cs typeface="Malgun Gothic"/>
              </a:rPr>
              <a:t>기술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09515" y="3780535"/>
            <a:ext cx="741680" cy="34226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220"/>
              </a:lnSpc>
              <a:spcBef>
                <a:spcPts val="180"/>
              </a:spcBef>
            </a:pPr>
            <a:r>
              <a:rPr dirty="0" sz="1050" spc="5" b="1">
                <a:latin typeface="Malgun Gothic"/>
                <a:cs typeface="Malgun Gothic"/>
              </a:rPr>
              <a:t>분산</a:t>
            </a:r>
            <a:r>
              <a:rPr dirty="0" sz="1050" spc="-105" b="1">
                <a:latin typeface="Malgun Gothic"/>
                <a:cs typeface="Malgun Gothic"/>
              </a:rPr>
              <a:t> </a:t>
            </a:r>
            <a:r>
              <a:rPr dirty="0" sz="1050" spc="5" b="1">
                <a:latin typeface="Malgun Gothic"/>
                <a:cs typeface="Malgun Gothic"/>
              </a:rPr>
              <a:t>딥러닝 </a:t>
            </a:r>
            <a:r>
              <a:rPr dirty="0" sz="1050" b="1">
                <a:latin typeface="Malgun Gothic"/>
                <a:cs typeface="Malgun Gothic"/>
              </a:rPr>
              <a:t> </a:t>
            </a:r>
            <a:r>
              <a:rPr dirty="0" sz="1050" spc="5" b="1">
                <a:latin typeface="Malgun Gothic"/>
                <a:cs typeface="Malgun Gothic"/>
              </a:rPr>
              <a:t>플랫폼</a:t>
            </a:r>
            <a:r>
              <a:rPr dirty="0" sz="1050" spc="-105" b="1">
                <a:latin typeface="Malgun Gothic"/>
                <a:cs typeface="Malgun Gothic"/>
              </a:rPr>
              <a:t> </a:t>
            </a:r>
            <a:r>
              <a:rPr dirty="0" sz="1050" spc="5" b="1">
                <a:latin typeface="Malgun Gothic"/>
                <a:cs typeface="Malgun Gothic"/>
              </a:rPr>
              <a:t>기술</a:t>
            </a:r>
            <a:endParaRPr sz="1050">
              <a:latin typeface="Malgun Gothic"/>
              <a:cs typeface="Malgun Gothic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77211" y="3909059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80" y="0"/>
                </a:moveTo>
                <a:lnTo>
                  <a:pt x="0" y="0"/>
                </a:lnTo>
                <a:lnTo>
                  <a:pt x="68580" y="96773"/>
                </a:lnTo>
                <a:lnTo>
                  <a:pt x="0" y="193547"/>
                </a:lnTo>
                <a:lnTo>
                  <a:pt x="68580" y="193547"/>
                </a:lnTo>
                <a:lnTo>
                  <a:pt x="137160" y="96773"/>
                </a:lnTo>
                <a:lnTo>
                  <a:pt x="6858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83892" y="3909059"/>
            <a:ext cx="139065" cy="193675"/>
          </a:xfrm>
          <a:custGeom>
            <a:avLst/>
            <a:gdLst/>
            <a:ahLst/>
            <a:cxnLst/>
            <a:rect l="l" t="t" r="r" b="b"/>
            <a:pathLst>
              <a:path w="139064" h="193675">
                <a:moveTo>
                  <a:pt x="69341" y="0"/>
                </a:moveTo>
                <a:lnTo>
                  <a:pt x="0" y="0"/>
                </a:lnTo>
                <a:lnTo>
                  <a:pt x="69341" y="96773"/>
                </a:lnTo>
                <a:lnTo>
                  <a:pt x="0" y="193547"/>
                </a:lnTo>
                <a:lnTo>
                  <a:pt x="69341" y="193547"/>
                </a:lnTo>
                <a:lnTo>
                  <a:pt x="138683" y="96773"/>
                </a:lnTo>
                <a:lnTo>
                  <a:pt x="69341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292095" y="3909059"/>
            <a:ext cx="139065" cy="193675"/>
          </a:xfrm>
          <a:custGeom>
            <a:avLst/>
            <a:gdLst/>
            <a:ahLst/>
            <a:cxnLst/>
            <a:rect l="l" t="t" r="r" b="b"/>
            <a:pathLst>
              <a:path w="139064" h="193675">
                <a:moveTo>
                  <a:pt x="69342" y="0"/>
                </a:moveTo>
                <a:lnTo>
                  <a:pt x="0" y="0"/>
                </a:lnTo>
                <a:lnTo>
                  <a:pt x="69342" y="96773"/>
                </a:lnTo>
                <a:lnTo>
                  <a:pt x="0" y="193547"/>
                </a:lnTo>
                <a:lnTo>
                  <a:pt x="69342" y="193547"/>
                </a:lnTo>
                <a:lnTo>
                  <a:pt x="138684" y="96773"/>
                </a:lnTo>
                <a:lnTo>
                  <a:pt x="69342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400300" y="3909059"/>
            <a:ext cx="139065" cy="193675"/>
          </a:xfrm>
          <a:custGeom>
            <a:avLst/>
            <a:gdLst/>
            <a:ahLst/>
            <a:cxnLst/>
            <a:rect l="l" t="t" r="r" b="b"/>
            <a:pathLst>
              <a:path w="139064" h="193675">
                <a:moveTo>
                  <a:pt x="69342" y="0"/>
                </a:moveTo>
                <a:lnTo>
                  <a:pt x="0" y="0"/>
                </a:lnTo>
                <a:lnTo>
                  <a:pt x="69342" y="96773"/>
                </a:lnTo>
                <a:lnTo>
                  <a:pt x="0" y="193547"/>
                </a:lnTo>
                <a:lnTo>
                  <a:pt x="69342" y="193547"/>
                </a:lnTo>
                <a:lnTo>
                  <a:pt x="138683" y="96773"/>
                </a:lnTo>
                <a:lnTo>
                  <a:pt x="69342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506979" y="3909059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80" y="0"/>
                </a:moveTo>
                <a:lnTo>
                  <a:pt x="0" y="0"/>
                </a:lnTo>
                <a:lnTo>
                  <a:pt x="68580" y="96773"/>
                </a:lnTo>
                <a:lnTo>
                  <a:pt x="0" y="193547"/>
                </a:lnTo>
                <a:lnTo>
                  <a:pt x="68580" y="193547"/>
                </a:lnTo>
                <a:lnTo>
                  <a:pt x="137159" y="96773"/>
                </a:lnTo>
                <a:lnTo>
                  <a:pt x="6858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615183" y="3909059"/>
            <a:ext cx="137160" cy="193675"/>
          </a:xfrm>
          <a:custGeom>
            <a:avLst/>
            <a:gdLst/>
            <a:ahLst/>
            <a:cxnLst/>
            <a:rect l="l" t="t" r="r" b="b"/>
            <a:pathLst>
              <a:path w="137160" h="193675">
                <a:moveTo>
                  <a:pt x="68580" y="0"/>
                </a:moveTo>
                <a:lnTo>
                  <a:pt x="0" y="0"/>
                </a:lnTo>
                <a:lnTo>
                  <a:pt x="68580" y="96773"/>
                </a:lnTo>
                <a:lnTo>
                  <a:pt x="0" y="193547"/>
                </a:lnTo>
                <a:lnTo>
                  <a:pt x="68580" y="193547"/>
                </a:lnTo>
                <a:lnTo>
                  <a:pt x="137160" y="96773"/>
                </a:lnTo>
                <a:lnTo>
                  <a:pt x="6858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721864" y="3909059"/>
            <a:ext cx="139065" cy="193675"/>
          </a:xfrm>
          <a:custGeom>
            <a:avLst/>
            <a:gdLst/>
            <a:ahLst/>
            <a:cxnLst/>
            <a:rect l="l" t="t" r="r" b="b"/>
            <a:pathLst>
              <a:path w="139064" h="193675">
                <a:moveTo>
                  <a:pt x="69342" y="0"/>
                </a:moveTo>
                <a:lnTo>
                  <a:pt x="0" y="0"/>
                </a:lnTo>
                <a:lnTo>
                  <a:pt x="69342" y="96773"/>
                </a:lnTo>
                <a:lnTo>
                  <a:pt x="0" y="193547"/>
                </a:lnTo>
                <a:lnTo>
                  <a:pt x="69342" y="193547"/>
                </a:lnTo>
                <a:lnTo>
                  <a:pt x="138684" y="96773"/>
                </a:lnTo>
                <a:lnTo>
                  <a:pt x="69342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830067" y="3909059"/>
            <a:ext cx="139065" cy="193675"/>
          </a:xfrm>
          <a:custGeom>
            <a:avLst/>
            <a:gdLst/>
            <a:ahLst/>
            <a:cxnLst/>
            <a:rect l="l" t="t" r="r" b="b"/>
            <a:pathLst>
              <a:path w="139064" h="193675">
                <a:moveTo>
                  <a:pt x="69342" y="0"/>
                </a:moveTo>
                <a:lnTo>
                  <a:pt x="0" y="0"/>
                </a:lnTo>
                <a:lnTo>
                  <a:pt x="69342" y="96773"/>
                </a:lnTo>
                <a:lnTo>
                  <a:pt x="0" y="193547"/>
                </a:lnTo>
                <a:lnTo>
                  <a:pt x="69342" y="193547"/>
                </a:lnTo>
                <a:lnTo>
                  <a:pt x="138683" y="96773"/>
                </a:lnTo>
                <a:lnTo>
                  <a:pt x="69342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20268" y="3101339"/>
            <a:ext cx="1377950" cy="638810"/>
          </a:xfrm>
          <a:prstGeom prst="rect">
            <a:avLst/>
          </a:prstGeom>
          <a:solidFill>
            <a:srgbClr val="9DC3E6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45"/>
              </a:lnSpc>
            </a:pPr>
            <a:r>
              <a:rPr dirty="0" sz="1100">
                <a:latin typeface="Calibri"/>
                <a:cs typeface="Calibri"/>
              </a:rPr>
              <a:t>(</a:t>
            </a:r>
            <a:r>
              <a:rPr dirty="0" sz="1100">
                <a:latin typeface="Malgun Gothic"/>
                <a:cs typeface="Malgun Gothic"/>
              </a:rPr>
              <a:t>수요처</a:t>
            </a:r>
            <a:r>
              <a:rPr dirty="0" sz="110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algn="ctr" marL="217170" marR="210185">
              <a:lnSpc>
                <a:spcPct val="100000"/>
              </a:lnSpc>
            </a:pPr>
            <a:r>
              <a:rPr dirty="0" sz="1100">
                <a:latin typeface="Malgun Gothic"/>
                <a:cs typeface="Malgun Gothic"/>
              </a:rPr>
              <a:t>병원</a:t>
            </a:r>
            <a:r>
              <a:rPr dirty="0" sz="1100">
                <a:latin typeface="Calibri"/>
                <a:cs typeface="Calibri"/>
              </a:rPr>
              <a:t>,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Malgun Gothic"/>
                <a:cs typeface="Malgun Gothic"/>
              </a:rPr>
              <a:t>중견기업</a:t>
            </a:r>
            <a:r>
              <a:rPr dirty="0" sz="1100">
                <a:latin typeface="Calibri"/>
                <a:cs typeface="Calibri"/>
              </a:rPr>
              <a:t>,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>
                <a:latin typeface="Malgun Gothic"/>
                <a:cs typeface="Malgun Gothic"/>
              </a:rPr>
              <a:t>공공기관</a:t>
            </a:r>
            <a:r>
              <a:rPr dirty="0" sz="1100">
                <a:latin typeface="Calibri"/>
                <a:cs typeface="Calibri"/>
              </a:rPr>
              <a:t>,  </a:t>
            </a:r>
            <a:r>
              <a:rPr dirty="0" sz="1100">
                <a:latin typeface="Malgun Gothic"/>
                <a:cs typeface="Malgun Gothic"/>
              </a:rPr>
              <a:t>대학교</a:t>
            </a:r>
            <a:r>
              <a:rPr dirty="0" sz="1100" spc="-204">
                <a:latin typeface="Malgun Gothic"/>
                <a:cs typeface="Malgun Gothic"/>
              </a:rPr>
              <a:t> </a:t>
            </a:r>
            <a:r>
              <a:rPr dirty="0" sz="1100">
                <a:latin typeface="Malgun Gothic"/>
                <a:cs typeface="Malgun Gothic"/>
              </a:rPr>
              <a:t>연구실</a:t>
            </a:r>
            <a:r>
              <a:rPr dirty="0" sz="1100">
                <a:latin typeface="Calibri"/>
                <a:cs typeface="Calibri"/>
              </a:rPr>
              <a:t>,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773167" y="3115055"/>
            <a:ext cx="1377950" cy="449580"/>
          </a:xfrm>
          <a:custGeom>
            <a:avLst/>
            <a:gdLst/>
            <a:ahLst/>
            <a:cxnLst/>
            <a:rect l="l" t="t" r="r" b="b"/>
            <a:pathLst>
              <a:path w="1377950" h="449579">
                <a:moveTo>
                  <a:pt x="0" y="449579"/>
                </a:moveTo>
                <a:lnTo>
                  <a:pt x="1377696" y="449579"/>
                </a:lnTo>
                <a:lnTo>
                  <a:pt x="1377696" y="0"/>
                </a:lnTo>
                <a:lnTo>
                  <a:pt x="0" y="0"/>
                </a:lnTo>
                <a:lnTo>
                  <a:pt x="0" y="449579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083809" y="3068193"/>
            <a:ext cx="757555" cy="528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(</a:t>
            </a:r>
            <a:r>
              <a:rPr dirty="0" sz="1100">
                <a:latin typeface="Malgun Gothic"/>
                <a:cs typeface="Malgun Gothic"/>
              </a:rPr>
              <a:t>수요처</a:t>
            </a:r>
            <a:r>
              <a:rPr dirty="0" sz="1100">
                <a:latin typeface="Calibri"/>
                <a:cs typeface="Calibri"/>
              </a:rPr>
              <a:t>)  </a:t>
            </a:r>
            <a:r>
              <a:rPr dirty="0" sz="1100">
                <a:latin typeface="Malgun Gothic"/>
                <a:cs typeface="Malgun Gothic"/>
              </a:rPr>
              <a:t>클라우드  서비스</a:t>
            </a:r>
            <a:r>
              <a:rPr dirty="0" sz="1100" spc="-225">
                <a:latin typeface="Malgun Gothic"/>
                <a:cs typeface="Malgun Gothic"/>
              </a:rPr>
              <a:t> </a:t>
            </a:r>
            <a:r>
              <a:rPr dirty="0" sz="1100">
                <a:latin typeface="Malgun Gothic"/>
                <a:cs typeface="Malgun Gothic"/>
              </a:rPr>
              <a:t>기업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49" name="object 4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383540" y="245109"/>
            <a:ext cx="34575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95">
                <a:solidFill>
                  <a:srgbClr val="4D4D4D"/>
                </a:solidFill>
                <a:latin typeface="Malgun Gothic"/>
                <a:cs typeface="Malgun Gothic"/>
              </a:rPr>
              <a:t>4. </a:t>
            </a:r>
            <a:r>
              <a:rPr dirty="0" spc="30">
                <a:solidFill>
                  <a:srgbClr val="4D4D4D"/>
                </a:solidFill>
              </a:rPr>
              <a:t>기술의</a:t>
            </a:r>
            <a:r>
              <a:rPr dirty="0" spc="-495">
                <a:solidFill>
                  <a:srgbClr val="4D4D4D"/>
                </a:solidFill>
              </a:rPr>
              <a:t> </a:t>
            </a:r>
            <a:r>
              <a:rPr dirty="0" spc="15">
                <a:solidFill>
                  <a:srgbClr val="4D4D4D"/>
                </a:solidFill>
              </a:rPr>
              <a:t>사업성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364642" y="1054090"/>
            <a:ext cx="6296025" cy="97218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2000">
                <a:solidFill>
                  <a:srgbClr val="CC0066"/>
                </a:solidFill>
                <a:latin typeface="GulimChe"/>
                <a:cs typeface="GulimChe"/>
              </a:rPr>
              <a:t>▣ </a:t>
            </a:r>
            <a:r>
              <a:rPr dirty="0" sz="2000" spc="25" b="1">
                <a:solidFill>
                  <a:srgbClr val="CC0066"/>
                </a:solidFill>
                <a:latin typeface="Gulim"/>
                <a:cs typeface="Gulim"/>
              </a:rPr>
              <a:t>사업 가능</a:t>
            </a:r>
            <a:r>
              <a:rPr dirty="0" sz="2000" spc="-47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000" spc="15" b="1">
                <a:solidFill>
                  <a:srgbClr val="CC0066"/>
                </a:solidFill>
                <a:latin typeface="Gulim"/>
                <a:cs typeface="Gulim"/>
              </a:rPr>
              <a:t>영역</a:t>
            </a:r>
            <a:endParaRPr sz="2000">
              <a:latin typeface="Gulim"/>
              <a:cs typeface="Gulim"/>
            </a:endParaRPr>
          </a:p>
          <a:p>
            <a:pPr marL="774700" indent="-285115">
              <a:lnSpc>
                <a:spcPct val="100000"/>
              </a:lnSpc>
              <a:spcBef>
                <a:spcPts val="365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600" spc="70" b="1">
                <a:latin typeface="Malgun Gothic"/>
                <a:cs typeface="Malgun Gothic"/>
              </a:rPr>
              <a:t>(B2B)</a:t>
            </a:r>
            <a:r>
              <a:rPr dirty="0" sz="1600" spc="-95" b="1">
                <a:latin typeface="Malgun Gothic"/>
                <a:cs typeface="Malgun Gothic"/>
              </a:rPr>
              <a:t> </a:t>
            </a:r>
            <a:r>
              <a:rPr dirty="0" sz="1600" spc="15" b="1">
                <a:latin typeface="Gulim"/>
                <a:cs typeface="Gulim"/>
              </a:rPr>
              <a:t>기업용</a:t>
            </a:r>
            <a:r>
              <a:rPr dirty="0" sz="1600" spc="-5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온프레미스</a:t>
            </a:r>
            <a:r>
              <a:rPr dirty="0" sz="1600" spc="-65" b="1">
                <a:latin typeface="Gulim"/>
                <a:cs typeface="Gulim"/>
              </a:rPr>
              <a:t> </a:t>
            </a:r>
            <a:r>
              <a:rPr dirty="0" sz="1600" spc="20" b="1">
                <a:latin typeface="Gulim"/>
                <a:cs typeface="Gulim"/>
              </a:rPr>
              <a:t>분산</a:t>
            </a:r>
            <a:r>
              <a:rPr dirty="0" sz="1600" spc="-35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딥러닝</a:t>
            </a:r>
            <a:r>
              <a:rPr dirty="0" sz="1600" spc="-40" b="1">
                <a:latin typeface="Gulim"/>
                <a:cs typeface="Gulim"/>
              </a:rPr>
              <a:t> </a:t>
            </a:r>
            <a:r>
              <a:rPr dirty="0" sz="1600" spc="15" b="1">
                <a:latin typeface="Gulim"/>
                <a:cs typeface="Gulim"/>
              </a:rPr>
              <a:t>개발</a:t>
            </a:r>
            <a:r>
              <a:rPr dirty="0" sz="1600" spc="-35" b="1">
                <a:latin typeface="Gulim"/>
                <a:cs typeface="Gulim"/>
              </a:rPr>
              <a:t> </a:t>
            </a:r>
            <a:r>
              <a:rPr dirty="0" sz="1600" spc="-10" b="1">
                <a:latin typeface="Gulim"/>
                <a:cs typeface="Gulim"/>
              </a:rPr>
              <a:t>환경</a:t>
            </a:r>
            <a:r>
              <a:rPr dirty="0" sz="1600" spc="-10" b="1">
                <a:latin typeface="Malgun Gothic"/>
                <a:cs typeface="Malgun Gothic"/>
              </a:rPr>
              <a:t>/</a:t>
            </a:r>
            <a:r>
              <a:rPr dirty="0" sz="1600" spc="-10" b="1">
                <a:latin typeface="Gulim"/>
                <a:cs typeface="Gulim"/>
              </a:rPr>
              <a:t>인프라</a:t>
            </a:r>
            <a:r>
              <a:rPr dirty="0" sz="1600" spc="-6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구축</a:t>
            </a:r>
            <a:endParaRPr sz="1600">
              <a:latin typeface="Gulim"/>
              <a:cs typeface="Gulim"/>
            </a:endParaRPr>
          </a:p>
          <a:p>
            <a:pPr marL="774700" indent="-285115">
              <a:lnSpc>
                <a:spcPct val="100000"/>
              </a:lnSpc>
              <a:spcBef>
                <a:spcPts val="38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600" spc="50" b="1">
                <a:latin typeface="Malgun Gothic"/>
                <a:cs typeface="Malgun Gothic"/>
              </a:rPr>
              <a:t>(B2B/B2C)</a:t>
            </a:r>
            <a:r>
              <a:rPr dirty="0" sz="1600" spc="-365" b="1">
                <a:latin typeface="Malgun Gothic"/>
                <a:cs typeface="Malgun Gothic"/>
              </a:rPr>
              <a:t> </a:t>
            </a:r>
            <a:r>
              <a:rPr dirty="0" sz="1600" spc="10" b="1">
                <a:latin typeface="Gulim"/>
                <a:cs typeface="Gulim"/>
              </a:rPr>
              <a:t>클라우드기반 </a:t>
            </a:r>
            <a:r>
              <a:rPr dirty="0" sz="1600" spc="20" b="1">
                <a:latin typeface="Gulim"/>
                <a:cs typeface="Gulim"/>
              </a:rPr>
              <a:t>분산 </a:t>
            </a:r>
            <a:r>
              <a:rPr dirty="0" sz="1600" spc="15" b="1">
                <a:latin typeface="Gulim"/>
                <a:cs typeface="Gulim"/>
              </a:rPr>
              <a:t>딥러닝 개발 환경 </a:t>
            </a:r>
            <a:r>
              <a:rPr dirty="0" sz="1600" spc="10" b="1">
                <a:latin typeface="Gulim"/>
                <a:cs typeface="Gulim"/>
              </a:rPr>
              <a:t>서비스</a:t>
            </a:r>
            <a:endParaRPr sz="16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46087" y="2127250"/>
          <a:ext cx="8252459" cy="3954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165"/>
                <a:gridCol w="2339975"/>
                <a:gridCol w="1509394"/>
                <a:gridCol w="1548129"/>
                <a:gridCol w="1533525"/>
              </a:tblGrid>
              <a:tr h="469900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1600" spc="-5">
                          <a:latin typeface="Gulim"/>
                          <a:cs typeface="Gulim"/>
                        </a:rPr>
                        <a:t>구분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dirty="0" sz="1600" spc="10">
                          <a:latin typeface="Gulim"/>
                          <a:cs typeface="Gulim"/>
                        </a:rPr>
                        <a:t>착수기본료(원)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129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90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dirty="0" sz="1600" spc="-5">
                          <a:latin typeface="Gulim"/>
                          <a:cs typeface="Gulim"/>
                        </a:rPr>
                        <a:t>중소기업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1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dirty="0" sz="1600" spc="-5">
                          <a:latin typeface="Gulim"/>
                          <a:cs typeface="Gulim"/>
                        </a:rPr>
                        <a:t>중견기업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1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dirty="0" sz="1600" spc="-5">
                          <a:latin typeface="Gulim"/>
                          <a:cs typeface="Gulim"/>
                        </a:rPr>
                        <a:t>대기업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129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</a:tr>
              <a:tr h="811402">
                <a:tc>
                  <a:txBody>
                    <a:bodyPr/>
                    <a:lstStyle/>
                    <a:p>
                      <a:pPr marL="279400" marR="271780" indent="4699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35">
                          <a:latin typeface="Gulim"/>
                          <a:cs typeface="Gulim"/>
                        </a:rPr>
                        <a:t>A. </a:t>
                      </a:r>
                      <a:r>
                        <a:rPr dirty="0" sz="1600" spc="20">
                          <a:latin typeface="Gulim"/>
                          <a:cs typeface="Gulim"/>
                        </a:rPr>
                        <a:t>Soft  </a:t>
                      </a:r>
                      <a:r>
                        <a:rPr dirty="0" sz="1600" spc="-30">
                          <a:latin typeface="Gulim"/>
                          <a:cs typeface="Gulim"/>
                        </a:rPr>
                        <a:t>M</a:t>
                      </a:r>
                      <a:r>
                        <a:rPr dirty="0" sz="1600" spc="-20">
                          <a:latin typeface="Gulim"/>
                          <a:cs typeface="Gulim"/>
                        </a:rPr>
                        <a:t>e</a:t>
                      </a:r>
                      <a:r>
                        <a:rPr dirty="0" sz="1600" spc="-25">
                          <a:latin typeface="Gulim"/>
                          <a:cs typeface="Gulim"/>
                        </a:rPr>
                        <a:t>m</a:t>
                      </a:r>
                      <a:r>
                        <a:rPr dirty="0" sz="1600" spc="-30">
                          <a:latin typeface="Gulim"/>
                          <a:cs typeface="Gulim"/>
                        </a:rPr>
                        <a:t>o</a:t>
                      </a:r>
                      <a:r>
                        <a:rPr dirty="0" sz="1600" spc="-30">
                          <a:latin typeface="Gulim"/>
                          <a:cs typeface="Gulim"/>
                        </a:rPr>
                        <a:t>r</a:t>
                      </a:r>
                      <a:r>
                        <a:rPr dirty="0" sz="1600">
                          <a:latin typeface="Gulim"/>
                          <a:cs typeface="Gulim"/>
                        </a:rPr>
                        <a:t>y</a:t>
                      </a:r>
                      <a:endParaRPr sz="1600">
                        <a:latin typeface="Gulim"/>
                        <a:cs typeface="Gulim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Gulim"/>
                          <a:cs typeface="Gulim"/>
                        </a:rPr>
                        <a:t>Box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4635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0050" marR="393700" indent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-5">
                          <a:latin typeface="Gulim"/>
                          <a:cs typeface="Gulim"/>
                        </a:rPr>
                        <a:t>특허2건실시권  </a:t>
                      </a:r>
                      <a:r>
                        <a:rPr dirty="0" sz="1600">
                          <a:latin typeface="Gulim"/>
                          <a:cs typeface="Gulim"/>
                        </a:rPr>
                        <a:t>소스프로그램</a:t>
                      </a:r>
                      <a:r>
                        <a:rPr dirty="0" sz="1600" spc="5">
                          <a:latin typeface="Gulim"/>
                          <a:cs typeface="Gulim"/>
                        </a:rPr>
                        <a:t>1</a:t>
                      </a:r>
                      <a:r>
                        <a:rPr dirty="0" sz="1600">
                          <a:latin typeface="Gulim"/>
                          <a:cs typeface="Gulim"/>
                        </a:rPr>
                        <a:t>건  </a:t>
                      </a:r>
                      <a:r>
                        <a:rPr dirty="0" sz="1600" spc="-5">
                          <a:latin typeface="Gulim"/>
                          <a:cs typeface="Gulim"/>
                        </a:rPr>
                        <a:t>기술문서5건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50,000,000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150,000,000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200,000,000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 marL="394970" marR="203835" indent="-182880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600" spc="40">
                          <a:latin typeface="Gulim"/>
                          <a:cs typeface="Gulim"/>
                        </a:rPr>
                        <a:t>B.</a:t>
                      </a:r>
                      <a:r>
                        <a:rPr dirty="0" sz="1600" spc="-9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600" spc="75">
                          <a:latin typeface="Gulim"/>
                          <a:cs typeface="Gulim"/>
                        </a:rPr>
                        <a:t>ETRI-  </a:t>
                      </a:r>
                      <a:r>
                        <a:rPr dirty="0" sz="1600" spc="20">
                          <a:latin typeface="Gulim"/>
                          <a:cs typeface="Gulim"/>
                        </a:rPr>
                        <a:t>Caffe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827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0050" marR="393700" indent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-5">
                          <a:latin typeface="Gulim"/>
                          <a:cs typeface="Gulim"/>
                        </a:rPr>
                        <a:t>특허1건실시권  </a:t>
                      </a:r>
                      <a:r>
                        <a:rPr dirty="0" sz="1600">
                          <a:latin typeface="Gulim"/>
                          <a:cs typeface="Gulim"/>
                        </a:rPr>
                        <a:t>소스프로그램</a:t>
                      </a:r>
                      <a:r>
                        <a:rPr dirty="0" sz="1600" spc="5">
                          <a:latin typeface="Gulim"/>
                          <a:cs typeface="Gulim"/>
                        </a:rPr>
                        <a:t>1</a:t>
                      </a:r>
                      <a:r>
                        <a:rPr dirty="0" sz="1600">
                          <a:latin typeface="Gulim"/>
                          <a:cs typeface="Gulim"/>
                        </a:rPr>
                        <a:t>건  </a:t>
                      </a:r>
                      <a:r>
                        <a:rPr dirty="0" sz="1600" spc="-5">
                          <a:latin typeface="Gulim"/>
                          <a:cs typeface="Gulim"/>
                        </a:rPr>
                        <a:t>기술문서2건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13,000,000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39,000,000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52,000,000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1403"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600" spc="45">
                          <a:latin typeface="Gulim"/>
                          <a:cs typeface="Gulim"/>
                        </a:rPr>
                        <a:t>C.</a:t>
                      </a:r>
                      <a:r>
                        <a:rPr dirty="0" sz="1600" spc="-5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600" spc="80">
                          <a:latin typeface="Gulim"/>
                          <a:cs typeface="Gulim"/>
                        </a:rPr>
                        <a:t>ETRI-</a:t>
                      </a:r>
                      <a:endParaRPr sz="1600">
                        <a:latin typeface="Gulim"/>
                        <a:cs typeface="Gulim"/>
                      </a:endParaRPr>
                    </a:p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Gulim"/>
                          <a:cs typeface="Gulim"/>
                        </a:rPr>
                        <a:t>Tensorflow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827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0050" marR="393700" indent="1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-5">
                          <a:latin typeface="Gulim"/>
                          <a:cs typeface="Gulim"/>
                        </a:rPr>
                        <a:t>특허1건실시권  </a:t>
                      </a:r>
                      <a:r>
                        <a:rPr dirty="0" sz="1600">
                          <a:latin typeface="Gulim"/>
                          <a:cs typeface="Gulim"/>
                        </a:rPr>
                        <a:t>소스프로그램</a:t>
                      </a:r>
                      <a:r>
                        <a:rPr dirty="0" sz="1600" spc="5">
                          <a:latin typeface="Gulim"/>
                          <a:cs typeface="Gulim"/>
                        </a:rPr>
                        <a:t>1</a:t>
                      </a:r>
                      <a:r>
                        <a:rPr dirty="0" sz="1600">
                          <a:latin typeface="Gulim"/>
                          <a:cs typeface="Gulim"/>
                        </a:rPr>
                        <a:t>건  </a:t>
                      </a:r>
                      <a:r>
                        <a:rPr dirty="0" sz="1600" spc="-5">
                          <a:latin typeface="Gulim"/>
                          <a:cs typeface="Gulim"/>
                        </a:rPr>
                        <a:t>기술문서1건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20,000,000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60,000,000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80,000,000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76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600" spc="-30">
                          <a:latin typeface="Gulim"/>
                          <a:cs typeface="Gulim"/>
                        </a:rPr>
                        <a:t>합계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827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8325" marR="121285" indent="-43942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10">
                          <a:latin typeface="Gulim"/>
                          <a:cs typeface="Gulim"/>
                        </a:rPr>
                        <a:t>특허4건,</a:t>
                      </a:r>
                      <a:r>
                        <a:rPr dirty="0" sz="1600" spc="-3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600" spc="5">
                          <a:latin typeface="Gulim"/>
                          <a:cs typeface="Gulim"/>
                        </a:rPr>
                        <a:t>프로그램3건,  </a:t>
                      </a:r>
                      <a:r>
                        <a:rPr dirty="0" sz="1600" spc="-5">
                          <a:latin typeface="Gulim"/>
                          <a:cs typeface="Gulim"/>
                        </a:rPr>
                        <a:t>기술문서</a:t>
                      </a:r>
                      <a:r>
                        <a:rPr dirty="0" sz="1600" spc="5">
                          <a:latin typeface="Gulim"/>
                          <a:cs typeface="Gulim"/>
                        </a:rPr>
                        <a:t> 8건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83,000,000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8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249,000,000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82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600" spc="20">
                          <a:latin typeface="Gulim"/>
                          <a:cs typeface="Gulim"/>
                        </a:rPr>
                        <a:t>332,000,000</a:t>
                      </a:r>
                      <a:endParaRPr sz="1600">
                        <a:latin typeface="Gulim"/>
                        <a:cs typeface="Gulim"/>
                      </a:endParaRPr>
                    </a:p>
                  </a:txBody>
                  <a:tcPr marL="0" marR="0" marB="0" marT="16827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83540" y="245109"/>
            <a:ext cx="34575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95">
                <a:solidFill>
                  <a:srgbClr val="4D4D4D"/>
                </a:solidFill>
                <a:latin typeface="Malgun Gothic"/>
                <a:cs typeface="Malgun Gothic"/>
              </a:rPr>
              <a:t>4. </a:t>
            </a:r>
            <a:r>
              <a:rPr dirty="0" spc="-35">
                <a:solidFill>
                  <a:srgbClr val="4D4D4D"/>
                </a:solidFill>
                <a:latin typeface="Malgun Gothic"/>
                <a:cs typeface="Malgun Gothic"/>
              </a:rPr>
              <a:t>기술의</a:t>
            </a:r>
            <a:r>
              <a:rPr dirty="0" spc="-590">
                <a:solidFill>
                  <a:srgbClr val="4D4D4D"/>
                </a:solidFill>
                <a:latin typeface="Malgun Gothic"/>
                <a:cs typeface="Malgun Gothic"/>
              </a:rPr>
              <a:t> </a:t>
            </a:r>
            <a:r>
              <a:rPr dirty="0" spc="-50">
                <a:solidFill>
                  <a:srgbClr val="4D4D4D"/>
                </a:solidFill>
                <a:latin typeface="Malgun Gothic"/>
                <a:cs typeface="Malgun Gothic"/>
              </a:rPr>
              <a:t>사업성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64642" y="1115694"/>
            <a:ext cx="4655185" cy="9683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 </a:t>
            </a:r>
            <a:r>
              <a:rPr dirty="0" sz="2800" spc="-35" b="1">
                <a:solidFill>
                  <a:srgbClr val="CC0066"/>
                </a:solidFill>
                <a:latin typeface="Malgun Gothic"/>
                <a:cs typeface="Malgun Gothic"/>
              </a:rPr>
              <a:t>기술이전</a:t>
            </a:r>
            <a:r>
              <a:rPr dirty="0" sz="2800" spc="-640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800" spc="-45" b="1">
                <a:solidFill>
                  <a:srgbClr val="CC0066"/>
                </a:solidFill>
                <a:latin typeface="Malgun Gothic"/>
                <a:cs typeface="Malgun Gothic"/>
              </a:rPr>
              <a:t>방식</a:t>
            </a:r>
            <a:endParaRPr sz="2800">
              <a:latin typeface="Malgun Gothic"/>
              <a:cs typeface="Malgun Gothic"/>
            </a:endParaRPr>
          </a:p>
          <a:p>
            <a:pPr marL="774700" indent="-285115">
              <a:lnSpc>
                <a:spcPct val="100000"/>
              </a:lnSpc>
              <a:spcBef>
                <a:spcPts val="1665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2000" spc="-20" b="1">
                <a:latin typeface="Malgun Gothic"/>
                <a:cs typeface="Malgun Gothic"/>
              </a:rPr>
              <a:t>정액기술료(세부기술별 </a:t>
            </a:r>
            <a:r>
              <a:rPr dirty="0" sz="2000" spc="-10" b="1">
                <a:latin typeface="Malgun Gothic"/>
                <a:cs typeface="Malgun Gothic"/>
              </a:rPr>
              <a:t>이전</a:t>
            </a:r>
            <a:r>
              <a:rPr dirty="0" sz="2000" spc="-310" b="1">
                <a:latin typeface="Malgun Gothic"/>
                <a:cs typeface="Malgun Gothic"/>
              </a:rPr>
              <a:t> </a:t>
            </a:r>
            <a:r>
              <a:rPr dirty="0" sz="2000" spc="20" b="1">
                <a:latin typeface="Malgun Gothic"/>
                <a:cs typeface="Malgun Gothic"/>
              </a:rPr>
              <a:t>가능)</a:t>
            </a:r>
            <a:endParaRPr sz="2000">
              <a:latin typeface="Malgun Gothic"/>
              <a:cs typeface="Malgun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0168" y="6024778"/>
            <a:ext cx="51974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800" spc="-5">
                <a:latin typeface="Gulim"/>
                <a:cs typeface="Gulim"/>
              </a:rPr>
              <a:t>A기술은 </a:t>
            </a:r>
            <a:r>
              <a:rPr dirty="0" sz="1800">
                <a:latin typeface="Gulim"/>
                <a:cs typeface="Gulim"/>
              </a:rPr>
              <a:t>B,C </a:t>
            </a:r>
            <a:r>
              <a:rPr dirty="0" sz="1800" spc="-5">
                <a:latin typeface="Gulim"/>
                <a:cs typeface="Gulim"/>
              </a:rPr>
              <a:t>기술을 활용하기 </a:t>
            </a:r>
            <a:r>
              <a:rPr dirty="0" sz="1800">
                <a:latin typeface="Gulim"/>
                <a:cs typeface="Gulim"/>
              </a:rPr>
              <a:t>위한 </a:t>
            </a:r>
            <a:r>
              <a:rPr dirty="0" sz="1800" spc="-5">
                <a:latin typeface="Gulim"/>
                <a:cs typeface="Gulim"/>
              </a:rPr>
              <a:t>필수</a:t>
            </a:r>
            <a:r>
              <a:rPr dirty="0" sz="1800" spc="-60">
                <a:latin typeface="Gulim"/>
                <a:cs typeface="Gulim"/>
              </a:rPr>
              <a:t> </a:t>
            </a:r>
            <a:r>
              <a:rPr dirty="0" sz="1800" spc="-5">
                <a:latin typeface="Gulim"/>
                <a:cs typeface="Gulim"/>
              </a:rPr>
              <a:t>기술임</a:t>
            </a:r>
            <a:endParaRPr sz="18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83540" y="245109"/>
            <a:ext cx="40525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95">
                <a:solidFill>
                  <a:srgbClr val="4D4D4D"/>
                </a:solidFill>
                <a:latin typeface="Malgun Gothic"/>
                <a:cs typeface="Malgun Gothic"/>
              </a:rPr>
              <a:t>5. </a:t>
            </a:r>
            <a:r>
              <a:rPr dirty="0" spc="30">
                <a:solidFill>
                  <a:srgbClr val="4D4D4D"/>
                </a:solidFill>
              </a:rPr>
              <a:t>국내외 </a:t>
            </a:r>
            <a:r>
              <a:rPr dirty="0" spc="40">
                <a:solidFill>
                  <a:srgbClr val="4D4D4D"/>
                </a:solidFill>
              </a:rPr>
              <a:t>시장</a:t>
            </a:r>
            <a:r>
              <a:rPr dirty="0" spc="-615">
                <a:solidFill>
                  <a:srgbClr val="4D4D4D"/>
                </a:solidFill>
              </a:rPr>
              <a:t> </a:t>
            </a:r>
            <a:r>
              <a:rPr dirty="0" spc="15">
                <a:solidFill>
                  <a:srgbClr val="4D4D4D"/>
                </a:solidFill>
              </a:rPr>
              <a:t>동향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39039" y="1059637"/>
            <a:ext cx="69869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830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국외 </a:t>
            </a:r>
            <a:r>
              <a:rPr dirty="0" sz="2800" spc="-95" b="1">
                <a:solidFill>
                  <a:srgbClr val="CC0066"/>
                </a:solidFill>
                <a:latin typeface="Malgun Gothic"/>
                <a:cs typeface="Malgun Gothic"/>
              </a:rPr>
              <a:t>AI </a:t>
            </a:r>
            <a:r>
              <a:rPr dirty="0" sz="2800" spc="-120" b="1">
                <a:solidFill>
                  <a:srgbClr val="CC0066"/>
                </a:solidFill>
                <a:latin typeface="Malgun Gothic"/>
                <a:cs typeface="Malgun Gothic"/>
              </a:rPr>
              <a:t>HW/SW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시장 예측 </a:t>
            </a:r>
            <a:r>
              <a:rPr dirty="0" sz="2800" spc="110" b="1">
                <a:solidFill>
                  <a:srgbClr val="CC0066"/>
                </a:solidFill>
                <a:latin typeface="Malgun Gothic"/>
                <a:cs typeface="Malgun Gothic"/>
              </a:rPr>
              <a:t>(2017-2025)</a:t>
            </a:r>
            <a:endParaRPr sz="2800">
              <a:latin typeface="Malgun Gothic"/>
              <a:cs typeface="Malgun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1272" y="1898904"/>
            <a:ext cx="4220210" cy="379730"/>
          </a:xfrm>
          <a:custGeom>
            <a:avLst/>
            <a:gdLst/>
            <a:ahLst/>
            <a:cxnLst/>
            <a:rect l="l" t="t" r="r" b="b"/>
            <a:pathLst>
              <a:path w="4220210" h="379730">
                <a:moveTo>
                  <a:pt x="0" y="379475"/>
                </a:moveTo>
                <a:lnTo>
                  <a:pt x="4219956" y="379475"/>
                </a:lnTo>
                <a:lnTo>
                  <a:pt x="4219956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2573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1272" y="1898904"/>
            <a:ext cx="4220210" cy="379730"/>
          </a:xfrm>
          <a:custGeom>
            <a:avLst/>
            <a:gdLst/>
            <a:ahLst/>
            <a:cxnLst/>
            <a:rect l="l" t="t" r="r" b="b"/>
            <a:pathLst>
              <a:path w="4220210" h="379730">
                <a:moveTo>
                  <a:pt x="0" y="379475"/>
                </a:moveTo>
                <a:lnTo>
                  <a:pt x="4219956" y="379475"/>
                </a:lnTo>
                <a:lnTo>
                  <a:pt x="4219956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71272" y="1898904"/>
            <a:ext cx="4220210" cy="379730"/>
          </a:xfrm>
          <a:prstGeom prst="rect">
            <a:avLst/>
          </a:prstGeom>
          <a:solidFill>
            <a:srgbClr val="257325"/>
          </a:solidFill>
          <a:ln w="9144">
            <a:solidFill>
              <a:srgbClr val="000000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marL="1036319">
              <a:lnSpc>
                <a:spcPct val="100000"/>
              </a:lnSpc>
              <a:spcBef>
                <a:spcPts val="695"/>
              </a:spcBef>
            </a:pPr>
            <a:r>
              <a:rPr dirty="0" sz="1400" spc="20" b="1">
                <a:solidFill>
                  <a:srgbClr val="FFFFFF"/>
                </a:solidFill>
                <a:latin typeface="Gulim"/>
                <a:cs typeface="Gulim"/>
              </a:rPr>
              <a:t>글로벌 </a:t>
            </a:r>
            <a:r>
              <a:rPr dirty="0" sz="1400" spc="15" b="1">
                <a:solidFill>
                  <a:srgbClr val="FFFFFF"/>
                </a:solidFill>
                <a:latin typeface="Gulim"/>
                <a:cs typeface="Gulim"/>
              </a:rPr>
              <a:t>AI시장 </a:t>
            </a:r>
            <a:r>
              <a:rPr dirty="0" sz="1400" spc="25" b="1">
                <a:solidFill>
                  <a:srgbClr val="FFFFFF"/>
                </a:solidFill>
                <a:latin typeface="Gulim"/>
                <a:cs typeface="Gulim"/>
              </a:rPr>
              <a:t>규모 </a:t>
            </a:r>
            <a:r>
              <a:rPr dirty="0" sz="1400" spc="30" b="1">
                <a:solidFill>
                  <a:srgbClr val="FFFFFF"/>
                </a:solidFill>
                <a:latin typeface="Gulim"/>
                <a:cs typeface="Gulim"/>
              </a:rPr>
              <a:t>및</a:t>
            </a:r>
            <a:r>
              <a:rPr dirty="0" sz="1400" spc="-280" b="1">
                <a:solidFill>
                  <a:srgbClr val="FFFFFF"/>
                </a:solidFill>
                <a:latin typeface="Gulim"/>
                <a:cs typeface="Gulim"/>
              </a:rPr>
              <a:t> </a:t>
            </a:r>
            <a:r>
              <a:rPr dirty="0" sz="1400" spc="15" b="1">
                <a:solidFill>
                  <a:srgbClr val="FFFFFF"/>
                </a:solidFill>
                <a:latin typeface="Gulim"/>
                <a:cs typeface="Gulim"/>
              </a:rPr>
              <a:t>전망</a:t>
            </a:r>
            <a:endParaRPr sz="1400">
              <a:latin typeface="Gulim"/>
              <a:cs typeface="Gulim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71272" y="2278379"/>
            <a:ext cx="4220210" cy="3182620"/>
          </a:xfrm>
          <a:custGeom>
            <a:avLst/>
            <a:gdLst/>
            <a:ahLst/>
            <a:cxnLst/>
            <a:rect l="l" t="t" r="r" b="b"/>
            <a:pathLst>
              <a:path w="4220210" h="3182620">
                <a:moveTo>
                  <a:pt x="0" y="3182112"/>
                </a:moveTo>
                <a:lnTo>
                  <a:pt x="4219956" y="3182112"/>
                </a:lnTo>
                <a:lnTo>
                  <a:pt x="4219956" y="0"/>
                </a:lnTo>
                <a:lnTo>
                  <a:pt x="0" y="0"/>
                </a:lnTo>
                <a:lnTo>
                  <a:pt x="0" y="318211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663440" y="1898904"/>
            <a:ext cx="4220210" cy="379730"/>
          </a:xfrm>
          <a:prstGeom prst="rect">
            <a:avLst/>
          </a:prstGeom>
          <a:solidFill>
            <a:srgbClr val="257325"/>
          </a:solidFill>
          <a:ln w="9144">
            <a:solidFill>
              <a:srgbClr val="000000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algn="ctr" marL="62865">
              <a:lnSpc>
                <a:spcPct val="100000"/>
              </a:lnSpc>
              <a:spcBef>
                <a:spcPts val="695"/>
              </a:spcBef>
            </a:pPr>
            <a:r>
              <a:rPr dirty="0" sz="1400" spc="10" b="1">
                <a:solidFill>
                  <a:srgbClr val="FFFFFF"/>
                </a:solidFill>
                <a:latin typeface="Gulim"/>
                <a:cs typeface="Gulim"/>
              </a:rPr>
              <a:t>인공지능 </a:t>
            </a:r>
            <a:r>
              <a:rPr dirty="0" sz="1400" spc="20" b="1">
                <a:solidFill>
                  <a:srgbClr val="FFFFFF"/>
                </a:solidFill>
                <a:latin typeface="Gulim"/>
                <a:cs typeface="Gulim"/>
              </a:rPr>
              <a:t>시장</a:t>
            </a:r>
            <a:r>
              <a:rPr dirty="0" sz="1400" spc="-125" b="1">
                <a:solidFill>
                  <a:srgbClr val="FFFFFF"/>
                </a:solidFill>
                <a:latin typeface="Gulim"/>
                <a:cs typeface="Gulim"/>
              </a:rPr>
              <a:t> </a:t>
            </a:r>
            <a:r>
              <a:rPr dirty="0" sz="1400" spc="20" b="1">
                <a:solidFill>
                  <a:srgbClr val="FFFFFF"/>
                </a:solidFill>
                <a:latin typeface="Gulim"/>
                <a:cs typeface="Gulim"/>
              </a:rPr>
              <a:t>전망</a:t>
            </a:r>
            <a:endParaRPr sz="1400">
              <a:latin typeface="Gulim"/>
              <a:cs typeface="Gulim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63440" y="2278379"/>
            <a:ext cx="4220210" cy="31826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105410" rIns="0" bIns="0" rtlCol="0" vert="horz">
            <a:spAutoFit/>
          </a:bodyPr>
          <a:lstStyle/>
          <a:p>
            <a:pPr marL="317500" indent="-172720">
              <a:lnSpc>
                <a:spcPct val="150100"/>
              </a:lnSpc>
              <a:spcBef>
                <a:spcPts val="830"/>
              </a:spcBef>
              <a:buFont typeface="Arial"/>
              <a:buChar char="•"/>
              <a:tabLst>
                <a:tab pos="318135" algn="l"/>
              </a:tabLst>
            </a:pPr>
            <a:r>
              <a:rPr dirty="0" sz="1200" spc="-10">
                <a:latin typeface="Gulim"/>
                <a:cs typeface="Gulim"/>
              </a:rPr>
              <a:t>2017년 </a:t>
            </a:r>
            <a:r>
              <a:rPr dirty="0" sz="1200">
                <a:latin typeface="Gulim"/>
                <a:cs typeface="Gulim"/>
              </a:rPr>
              <a:t>구글 연례 개발자 회의에서 구글 CEO 선다  </a:t>
            </a:r>
            <a:r>
              <a:rPr dirty="0" sz="1200" spc="-5">
                <a:latin typeface="Gulim"/>
                <a:cs typeface="Gulim"/>
              </a:rPr>
              <a:t>피차이는 ‘약 10년 주기로 </a:t>
            </a:r>
            <a:r>
              <a:rPr dirty="0" sz="1200">
                <a:latin typeface="Gulim"/>
                <a:cs typeface="Gulim"/>
              </a:rPr>
              <a:t>PC에서 </a:t>
            </a:r>
            <a:r>
              <a:rPr dirty="0" sz="1200" spc="-5">
                <a:latin typeface="Gulim"/>
                <a:cs typeface="Gulim"/>
              </a:rPr>
              <a:t>웹, 스마트폰으로  </a:t>
            </a:r>
            <a:r>
              <a:rPr dirty="0" sz="1200">
                <a:latin typeface="Gulim"/>
                <a:cs typeface="Gulim"/>
              </a:rPr>
              <a:t>컴퓨터 주류 형태가 변해왔는데, 이제 모바일 퍼스트에서  AI퍼스트로 옮겨가고 </a:t>
            </a:r>
            <a:r>
              <a:rPr dirty="0" sz="1200" spc="-5">
                <a:latin typeface="Gulim"/>
                <a:cs typeface="Gulim"/>
              </a:rPr>
              <a:t>있다‘고 </a:t>
            </a:r>
            <a:r>
              <a:rPr dirty="0" sz="1200">
                <a:latin typeface="Gulim"/>
                <a:cs typeface="Gulim"/>
              </a:rPr>
              <a:t>밝힘. 엄청난 속도로</a:t>
            </a:r>
            <a:r>
              <a:rPr dirty="0" sz="1200" spc="-85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쌓이는  데이터를 가치 있는 비즈니스로 만들어주는 도구가</a:t>
            </a:r>
            <a:r>
              <a:rPr dirty="0" sz="1200" spc="-80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AI임</a:t>
            </a:r>
            <a:endParaRPr sz="1200">
              <a:latin typeface="Gulim"/>
              <a:cs typeface="Gulim"/>
            </a:endParaRPr>
          </a:p>
          <a:p>
            <a:pPr marL="317500" marR="121920" indent="-172720">
              <a:lnSpc>
                <a:spcPct val="150000"/>
              </a:lnSpc>
              <a:buFont typeface="Arial"/>
              <a:buChar char="•"/>
              <a:tabLst>
                <a:tab pos="318135" algn="l"/>
              </a:tabLst>
            </a:pPr>
            <a:r>
              <a:rPr dirty="0" sz="1200">
                <a:latin typeface="Gulim"/>
                <a:cs typeface="Gulim"/>
              </a:rPr>
              <a:t>전 세계 인공지능 기반 스마트 머신 시장은 </a:t>
            </a:r>
            <a:r>
              <a:rPr dirty="0" sz="1200">
                <a:latin typeface="Times New Roman"/>
                <a:cs typeface="Times New Roman"/>
              </a:rPr>
              <a:t>2014</a:t>
            </a:r>
            <a:r>
              <a:rPr dirty="0" sz="1200">
                <a:latin typeface="Gulim"/>
                <a:cs typeface="Gulim"/>
              </a:rPr>
              <a:t>년 </a:t>
            </a:r>
            <a:r>
              <a:rPr dirty="0" sz="1200">
                <a:latin typeface="Times New Roman"/>
                <a:cs typeface="Times New Roman"/>
              </a:rPr>
              <a:t>62</a:t>
            </a:r>
            <a:r>
              <a:rPr dirty="0" sz="1200">
                <a:latin typeface="Gulim"/>
                <a:cs typeface="Gulim"/>
              </a:rPr>
              <a:t>억  </a:t>
            </a:r>
            <a:r>
              <a:rPr dirty="0" sz="1200">
                <a:latin typeface="Times New Roman"/>
                <a:cs typeface="Times New Roman"/>
              </a:rPr>
              <a:t>2,900</a:t>
            </a:r>
            <a:r>
              <a:rPr dirty="0" sz="1200">
                <a:latin typeface="Gulim"/>
                <a:cs typeface="Gulim"/>
              </a:rPr>
              <a:t>만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달러에서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2019</a:t>
            </a:r>
            <a:r>
              <a:rPr dirty="0" sz="1200">
                <a:latin typeface="Gulim"/>
                <a:cs typeface="Gulim"/>
              </a:rPr>
              <a:t>년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152</a:t>
            </a:r>
            <a:r>
              <a:rPr dirty="0" sz="1200">
                <a:latin typeface="Gulim"/>
                <a:cs typeface="Gulim"/>
              </a:rPr>
              <a:t>억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7,900</a:t>
            </a:r>
            <a:r>
              <a:rPr dirty="0" sz="1200">
                <a:latin typeface="Gulim"/>
                <a:cs typeface="Gulim"/>
              </a:rPr>
              <a:t>만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달러</a:t>
            </a:r>
            <a:r>
              <a:rPr dirty="0" sz="1200" spc="-110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규모로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성장  </a:t>
            </a:r>
            <a:r>
              <a:rPr dirty="0" sz="1200" spc="-5">
                <a:latin typeface="Gulim"/>
                <a:cs typeface="Gulim"/>
              </a:rPr>
              <a:t>전망됨</a:t>
            </a:r>
            <a:r>
              <a:rPr dirty="0" sz="1200" spc="-105">
                <a:latin typeface="Gulim"/>
                <a:cs typeface="Gulim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(BCC</a:t>
            </a:r>
            <a:r>
              <a:rPr dirty="0" sz="1200" spc="-5">
                <a:latin typeface="Gulim"/>
                <a:cs typeface="Gulim"/>
              </a:rPr>
              <a:t>리서치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317500" marR="121920" indent="-172720">
              <a:lnSpc>
                <a:spcPct val="150000"/>
              </a:lnSpc>
              <a:spcBef>
                <a:spcPts val="5"/>
              </a:spcBef>
              <a:buFont typeface="Arial"/>
              <a:buChar char="•"/>
              <a:tabLst>
                <a:tab pos="318135" algn="l"/>
              </a:tabLst>
            </a:pPr>
            <a:r>
              <a:rPr dirty="0" sz="1200">
                <a:latin typeface="Gulim"/>
                <a:cs typeface="Gulim"/>
              </a:rPr>
              <a:t>영상처리 시장은 </a:t>
            </a:r>
            <a:r>
              <a:rPr dirty="0" sz="1200">
                <a:latin typeface="Times New Roman"/>
                <a:cs typeface="Times New Roman"/>
              </a:rPr>
              <a:t>2015</a:t>
            </a:r>
            <a:r>
              <a:rPr dirty="0" sz="1200">
                <a:latin typeface="Gulim"/>
                <a:cs typeface="Gulim"/>
              </a:rPr>
              <a:t>년 </a:t>
            </a:r>
            <a:r>
              <a:rPr dirty="0" sz="1200">
                <a:latin typeface="Times New Roman"/>
                <a:cs typeface="Times New Roman"/>
              </a:rPr>
              <a:t>765</a:t>
            </a:r>
            <a:r>
              <a:rPr dirty="0" sz="1200">
                <a:latin typeface="Gulim"/>
                <a:cs typeface="Gulim"/>
              </a:rPr>
              <a:t>억 달러에서 </a:t>
            </a:r>
            <a:r>
              <a:rPr dirty="0" sz="1200">
                <a:latin typeface="Times New Roman"/>
                <a:cs typeface="Times New Roman"/>
              </a:rPr>
              <a:t>2017</a:t>
            </a:r>
            <a:r>
              <a:rPr dirty="0" sz="1200">
                <a:latin typeface="Gulim"/>
                <a:cs typeface="Gulim"/>
              </a:rPr>
              <a:t>년 기준  </a:t>
            </a:r>
            <a:r>
              <a:rPr dirty="0" sz="1200">
                <a:latin typeface="Times New Roman"/>
                <a:cs typeface="Times New Roman"/>
              </a:rPr>
              <a:t>1,090</a:t>
            </a:r>
            <a:r>
              <a:rPr dirty="0" sz="1200">
                <a:latin typeface="Gulim"/>
                <a:cs typeface="Gulim"/>
              </a:rPr>
              <a:t>억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달러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Gulim"/>
                <a:cs typeface="Gulim"/>
              </a:rPr>
              <a:t>음성인식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시장은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같은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기간</a:t>
            </a:r>
            <a:r>
              <a:rPr dirty="0" sz="1200" spc="-110">
                <a:latin typeface="Gulim"/>
                <a:cs typeface="Gulim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840</a:t>
            </a:r>
            <a:r>
              <a:rPr dirty="0" sz="1200">
                <a:latin typeface="Gulim"/>
                <a:cs typeface="Gulim"/>
              </a:rPr>
              <a:t>억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달러에서  </a:t>
            </a:r>
            <a:r>
              <a:rPr dirty="0" sz="1200">
                <a:latin typeface="Times New Roman"/>
                <a:cs typeface="Times New Roman"/>
              </a:rPr>
              <a:t>1,130</a:t>
            </a:r>
            <a:r>
              <a:rPr dirty="0" sz="1200">
                <a:latin typeface="Gulim"/>
                <a:cs typeface="Gulim"/>
              </a:rPr>
              <a:t>억</a:t>
            </a:r>
            <a:r>
              <a:rPr dirty="0" sz="1200" spc="-105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달러</a:t>
            </a:r>
            <a:r>
              <a:rPr dirty="0" sz="1200" spc="-100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수준으로</a:t>
            </a:r>
            <a:r>
              <a:rPr dirty="0" sz="1200" spc="-105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성장</a:t>
            </a:r>
            <a:r>
              <a:rPr dirty="0" sz="1200" spc="-100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예상됨</a:t>
            </a:r>
            <a:endParaRPr sz="1200">
              <a:latin typeface="Gulim"/>
              <a:cs typeface="Gulim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6564" y="5071364"/>
            <a:ext cx="11703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Source: </a:t>
            </a:r>
            <a:r>
              <a:rPr dirty="0" sz="1000">
                <a:latin typeface="Times New Roman"/>
                <a:cs typeface="Times New Roman"/>
              </a:rPr>
              <a:t>Tractica,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2017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4800" y="2439923"/>
            <a:ext cx="4136136" cy="25511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39039" y="1059637"/>
            <a:ext cx="8179434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495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국내</a:t>
            </a:r>
            <a:r>
              <a:rPr dirty="0" sz="2800" spc="-7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-95" b="1">
                <a:solidFill>
                  <a:srgbClr val="CC0066"/>
                </a:solidFill>
                <a:latin typeface="Malgun Gothic"/>
                <a:cs typeface="Malgun Gothic"/>
              </a:rPr>
              <a:t>AI</a:t>
            </a:r>
            <a:r>
              <a:rPr dirty="0" sz="2800" spc="-100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산업</a:t>
            </a:r>
            <a:r>
              <a:rPr dirty="0" sz="2800" spc="-5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시장</a:t>
            </a:r>
            <a:r>
              <a:rPr dirty="0" sz="2800" spc="-7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예측</a:t>
            </a:r>
            <a:r>
              <a:rPr dirty="0" sz="2800" spc="-7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125" b="1">
                <a:solidFill>
                  <a:srgbClr val="CC0066"/>
                </a:solidFill>
                <a:latin typeface="Malgun Gothic"/>
                <a:cs typeface="Malgun Gothic"/>
              </a:rPr>
              <a:t>(2014-2020,</a:t>
            </a:r>
            <a:r>
              <a:rPr dirty="0" sz="2800" spc="-130" b="1">
                <a:solidFill>
                  <a:srgbClr val="CC0066"/>
                </a:solidFill>
                <a:latin typeface="Malgun Gothic"/>
                <a:cs typeface="Malgun Gothic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단위</a:t>
            </a:r>
            <a:r>
              <a:rPr dirty="0" sz="2800" spc="-7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60" b="1">
                <a:solidFill>
                  <a:srgbClr val="CC0066"/>
                </a:solidFill>
                <a:latin typeface="Gulim"/>
                <a:cs typeface="Gulim"/>
              </a:rPr>
              <a:t>조원</a:t>
            </a:r>
            <a:r>
              <a:rPr dirty="0" sz="2800" spc="60" b="1">
                <a:solidFill>
                  <a:srgbClr val="CC0066"/>
                </a:solidFill>
                <a:latin typeface="Malgun Gothic"/>
                <a:cs typeface="Malgun Gothic"/>
              </a:rPr>
              <a:t>)</a:t>
            </a:r>
            <a:endParaRPr sz="2800">
              <a:latin typeface="Malgun Gothic"/>
              <a:cs typeface="Malgun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83540" y="245109"/>
            <a:ext cx="40525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95">
                <a:solidFill>
                  <a:srgbClr val="4D4D4D"/>
                </a:solidFill>
                <a:latin typeface="Malgun Gothic"/>
                <a:cs typeface="Malgun Gothic"/>
              </a:rPr>
              <a:t>5. </a:t>
            </a:r>
            <a:r>
              <a:rPr dirty="0" spc="30">
                <a:solidFill>
                  <a:srgbClr val="4D4D4D"/>
                </a:solidFill>
              </a:rPr>
              <a:t>국내외 </a:t>
            </a:r>
            <a:r>
              <a:rPr dirty="0" spc="40">
                <a:solidFill>
                  <a:srgbClr val="4D4D4D"/>
                </a:solidFill>
              </a:rPr>
              <a:t>시장</a:t>
            </a:r>
            <a:r>
              <a:rPr dirty="0" spc="-615">
                <a:solidFill>
                  <a:srgbClr val="4D4D4D"/>
                </a:solidFill>
              </a:rPr>
              <a:t> </a:t>
            </a:r>
            <a:r>
              <a:rPr dirty="0" spc="15">
                <a:solidFill>
                  <a:srgbClr val="4D4D4D"/>
                </a:solidFill>
              </a:rPr>
              <a:t>동향</a:t>
            </a:r>
          </a:p>
        </p:txBody>
      </p:sp>
      <p:sp>
        <p:nvSpPr>
          <p:cNvPr id="17" name="object 17"/>
          <p:cNvSpPr/>
          <p:nvPr/>
        </p:nvSpPr>
        <p:spPr>
          <a:xfrm>
            <a:off x="265175" y="1719072"/>
            <a:ext cx="4220210" cy="379730"/>
          </a:xfrm>
          <a:custGeom>
            <a:avLst/>
            <a:gdLst/>
            <a:ahLst/>
            <a:cxnLst/>
            <a:rect l="l" t="t" r="r" b="b"/>
            <a:pathLst>
              <a:path w="4220210" h="379730">
                <a:moveTo>
                  <a:pt x="0" y="379475"/>
                </a:moveTo>
                <a:lnTo>
                  <a:pt x="4219956" y="379475"/>
                </a:lnTo>
                <a:lnTo>
                  <a:pt x="4219956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solidFill>
            <a:srgbClr val="2573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5175" y="1719072"/>
            <a:ext cx="4220210" cy="379730"/>
          </a:xfrm>
          <a:custGeom>
            <a:avLst/>
            <a:gdLst/>
            <a:ahLst/>
            <a:cxnLst/>
            <a:rect l="l" t="t" r="r" b="b"/>
            <a:pathLst>
              <a:path w="4220210" h="379730">
                <a:moveTo>
                  <a:pt x="0" y="379475"/>
                </a:moveTo>
                <a:lnTo>
                  <a:pt x="4219956" y="379475"/>
                </a:lnTo>
                <a:lnTo>
                  <a:pt x="4219956" y="0"/>
                </a:lnTo>
                <a:lnTo>
                  <a:pt x="0" y="0"/>
                </a:lnTo>
                <a:lnTo>
                  <a:pt x="0" y="37947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65175" y="1719072"/>
            <a:ext cx="4220210" cy="379730"/>
          </a:xfrm>
          <a:prstGeom prst="rect">
            <a:avLst/>
          </a:prstGeom>
          <a:solidFill>
            <a:srgbClr val="257325"/>
          </a:solidFill>
          <a:ln w="9144">
            <a:solidFill>
              <a:srgbClr val="000000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algn="ctr" marR="45085">
              <a:lnSpc>
                <a:spcPct val="100000"/>
              </a:lnSpc>
              <a:spcBef>
                <a:spcPts val="695"/>
              </a:spcBef>
            </a:pPr>
            <a:r>
              <a:rPr dirty="0" sz="1400" spc="5" b="1">
                <a:solidFill>
                  <a:srgbClr val="FFFFFF"/>
                </a:solidFill>
                <a:latin typeface="Gulim"/>
                <a:cs typeface="Gulim"/>
              </a:rPr>
              <a:t>AI </a:t>
            </a:r>
            <a:r>
              <a:rPr dirty="0" sz="1400" spc="15" b="1">
                <a:solidFill>
                  <a:srgbClr val="FFFFFF"/>
                </a:solidFill>
                <a:latin typeface="Gulim"/>
                <a:cs typeface="Gulim"/>
              </a:rPr>
              <a:t>분야별 </a:t>
            </a:r>
            <a:r>
              <a:rPr dirty="0" sz="1400" spc="20" b="1">
                <a:solidFill>
                  <a:srgbClr val="FFFFFF"/>
                </a:solidFill>
                <a:latin typeface="Gulim"/>
                <a:cs typeface="Gulim"/>
              </a:rPr>
              <a:t>국내 </a:t>
            </a:r>
            <a:r>
              <a:rPr dirty="0" sz="1400" spc="15" b="1">
                <a:solidFill>
                  <a:srgbClr val="FFFFFF"/>
                </a:solidFill>
                <a:latin typeface="Gulim"/>
                <a:cs typeface="Gulim"/>
              </a:rPr>
              <a:t>시장규모 </a:t>
            </a:r>
            <a:r>
              <a:rPr dirty="0" sz="1400" spc="30" b="1">
                <a:solidFill>
                  <a:srgbClr val="FFFFFF"/>
                </a:solidFill>
                <a:latin typeface="Gulim"/>
                <a:cs typeface="Gulim"/>
              </a:rPr>
              <a:t>및</a:t>
            </a:r>
            <a:r>
              <a:rPr dirty="0" sz="1400" spc="-270" b="1">
                <a:solidFill>
                  <a:srgbClr val="FFFFFF"/>
                </a:solidFill>
                <a:latin typeface="Gulim"/>
                <a:cs typeface="Gulim"/>
              </a:rPr>
              <a:t> </a:t>
            </a:r>
            <a:r>
              <a:rPr dirty="0" sz="1400" spc="15" b="1">
                <a:solidFill>
                  <a:srgbClr val="FFFFFF"/>
                </a:solidFill>
                <a:latin typeface="Gulim"/>
                <a:cs typeface="Gulim"/>
              </a:rPr>
              <a:t>전망</a:t>
            </a:r>
            <a:endParaRPr sz="1400">
              <a:latin typeface="Gulim"/>
              <a:cs typeface="Gulim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5175" y="2098548"/>
            <a:ext cx="4220210" cy="3040380"/>
          </a:xfrm>
          <a:custGeom>
            <a:avLst/>
            <a:gdLst/>
            <a:ahLst/>
            <a:cxnLst/>
            <a:rect l="l" t="t" r="r" b="b"/>
            <a:pathLst>
              <a:path w="4220210" h="3040379">
                <a:moveTo>
                  <a:pt x="0" y="3040379"/>
                </a:moveTo>
                <a:lnTo>
                  <a:pt x="4219956" y="3040379"/>
                </a:lnTo>
                <a:lnTo>
                  <a:pt x="4219956" y="0"/>
                </a:lnTo>
                <a:lnTo>
                  <a:pt x="0" y="0"/>
                </a:lnTo>
                <a:lnTo>
                  <a:pt x="0" y="304037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658867" y="1719072"/>
            <a:ext cx="4220210" cy="379730"/>
          </a:xfrm>
          <a:prstGeom prst="rect">
            <a:avLst/>
          </a:prstGeom>
          <a:solidFill>
            <a:srgbClr val="257325"/>
          </a:solidFill>
          <a:ln w="9144">
            <a:solidFill>
              <a:srgbClr val="000000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695"/>
              </a:spcBef>
            </a:pPr>
            <a:r>
              <a:rPr dirty="0" sz="1400" spc="20" b="1">
                <a:solidFill>
                  <a:srgbClr val="FFFFFF"/>
                </a:solidFill>
                <a:latin typeface="Gulim"/>
                <a:cs typeface="Gulim"/>
              </a:rPr>
              <a:t>영상 분석 산업</a:t>
            </a:r>
            <a:r>
              <a:rPr dirty="0" sz="1400" spc="-195" b="1">
                <a:solidFill>
                  <a:srgbClr val="FFFFFF"/>
                </a:solidFill>
                <a:latin typeface="Gulim"/>
                <a:cs typeface="Gulim"/>
              </a:rPr>
              <a:t> </a:t>
            </a:r>
            <a:r>
              <a:rPr dirty="0" sz="1400" spc="15" b="1">
                <a:solidFill>
                  <a:srgbClr val="FFFFFF"/>
                </a:solidFill>
                <a:latin typeface="Gulim"/>
                <a:cs typeface="Gulim"/>
              </a:rPr>
              <a:t>전망</a:t>
            </a:r>
            <a:endParaRPr sz="1400">
              <a:latin typeface="Gulim"/>
              <a:cs typeface="Gulim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58867" y="2098548"/>
            <a:ext cx="4220210" cy="30403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106680" rIns="0" bIns="0" rtlCol="0" vert="horz">
            <a:spAutoFit/>
          </a:bodyPr>
          <a:lstStyle/>
          <a:p>
            <a:pPr marL="317500" marR="190500" indent="-172720">
              <a:lnSpc>
                <a:spcPct val="150000"/>
              </a:lnSpc>
              <a:spcBef>
                <a:spcPts val="840"/>
              </a:spcBef>
              <a:buFont typeface="Arial"/>
              <a:buChar char="•"/>
              <a:tabLst>
                <a:tab pos="318135" algn="l"/>
              </a:tabLst>
            </a:pPr>
            <a:r>
              <a:rPr dirty="0" sz="1200" spc="-10">
                <a:latin typeface="Gulim"/>
                <a:cs typeface="Gulim"/>
              </a:rPr>
              <a:t>2020년 </a:t>
            </a:r>
            <a:r>
              <a:rPr dirty="0" sz="1200">
                <a:latin typeface="Gulim"/>
                <a:cs typeface="Gulim"/>
              </a:rPr>
              <a:t>영상처리 시스템 세계 시장규모는 약 </a:t>
            </a:r>
            <a:r>
              <a:rPr dirty="0" sz="1200" spc="-10">
                <a:latin typeface="Gulim"/>
                <a:cs typeface="Gulim"/>
              </a:rPr>
              <a:t>176억  </a:t>
            </a:r>
            <a:r>
              <a:rPr dirty="0" sz="1200">
                <a:latin typeface="Gulim"/>
                <a:cs typeface="Gulim"/>
              </a:rPr>
              <a:t>달러로 전망되며, </a:t>
            </a:r>
            <a:r>
              <a:rPr dirty="0" sz="1200" spc="-10">
                <a:latin typeface="Gulim"/>
                <a:cs typeface="Gulim"/>
              </a:rPr>
              <a:t>2013년~2015년 </a:t>
            </a:r>
            <a:r>
              <a:rPr dirty="0" sz="1200">
                <a:latin typeface="Gulim"/>
                <a:cs typeface="Gulim"/>
              </a:rPr>
              <a:t>연 성장률 </a:t>
            </a:r>
            <a:r>
              <a:rPr dirty="0" sz="1200" spc="-10">
                <a:latin typeface="Gulim"/>
                <a:cs typeface="Gulim"/>
              </a:rPr>
              <a:t>8.80%를  </a:t>
            </a:r>
            <a:r>
              <a:rPr dirty="0" sz="1200">
                <a:latin typeface="Gulim"/>
                <a:cs typeface="Gulim"/>
              </a:rPr>
              <a:t>보였음 (ETRI 기술경제연구본부,</a:t>
            </a:r>
            <a:r>
              <a:rPr dirty="0" sz="1200" spc="-25">
                <a:latin typeface="Gulim"/>
                <a:cs typeface="Gulim"/>
              </a:rPr>
              <a:t> </a:t>
            </a:r>
            <a:r>
              <a:rPr dirty="0" sz="1200" spc="-10">
                <a:latin typeface="Gulim"/>
                <a:cs typeface="Gulim"/>
              </a:rPr>
              <a:t>2016)</a:t>
            </a:r>
            <a:endParaRPr sz="1200">
              <a:latin typeface="Gulim"/>
              <a:cs typeface="Gulim"/>
            </a:endParaRPr>
          </a:p>
          <a:p>
            <a:pPr marL="317500" marR="128905" indent="-172720">
              <a:lnSpc>
                <a:spcPct val="150000"/>
              </a:lnSpc>
              <a:buFont typeface="Arial"/>
              <a:buChar char="•"/>
              <a:tabLst>
                <a:tab pos="318135" algn="l"/>
              </a:tabLst>
            </a:pPr>
            <a:r>
              <a:rPr dirty="0" sz="1200">
                <a:latin typeface="Gulim"/>
                <a:cs typeface="Gulim"/>
              </a:rPr>
              <a:t>국내 영상처리 시스템 시장 규모 역시 </a:t>
            </a:r>
            <a:r>
              <a:rPr dirty="0" sz="1200" spc="-10">
                <a:latin typeface="Gulim"/>
                <a:cs typeface="Gulim"/>
              </a:rPr>
              <a:t>2013~2015년 </a:t>
            </a:r>
            <a:r>
              <a:rPr dirty="0" sz="1200">
                <a:latin typeface="Gulim"/>
                <a:cs typeface="Gulim"/>
              </a:rPr>
              <a:t>연  </a:t>
            </a:r>
            <a:r>
              <a:rPr dirty="0" sz="1200" spc="-5">
                <a:latin typeface="Gulim"/>
                <a:cs typeface="Gulim"/>
              </a:rPr>
              <a:t>4% </a:t>
            </a:r>
            <a:r>
              <a:rPr dirty="0" sz="1200">
                <a:latin typeface="Gulim"/>
                <a:cs typeface="Gulim"/>
              </a:rPr>
              <a:t>이상의 성장률로 </a:t>
            </a:r>
            <a:r>
              <a:rPr dirty="0" sz="1200" spc="-10">
                <a:latin typeface="Gulim"/>
                <a:cs typeface="Gulim"/>
              </a:rPr>
              <a:t>2020년 1,900억 </a:t>
            </a:r>
            <a:r>
              <a:rPr dirty="0" sz="1200">
                <a:latin typeface="Gulim"/>
                <a:cs typeface="Gulim"/>
              </a:rPr>
              <a:t>원을 돌파할  </a:t>
            </a:r>
            <a:r>
              <a:rPr dirty="0" sz="1200" spc="-5">
                <a:latin typeface="Gulim"/>
                <a:cs typeface="Gulim"/>
              </a:rPr>
              <a:t>것으로</a:t>
            </a:r>
            <a:r>
              <a:rPr dirty="0" sz="1200" spc="-15">
                <a:latin typeface="Gulim"/>
                <a:cs typeface="Gulim"/>
              </a:rPr>
              <a:t> </a:t>
            </a:r>
            <a:r>
              <a:rPr dirty="0" sz="1200" spc="-5">
                <a:latin typeface="Gulim"/>
                <a:cs typeface="Gulim"/>
              </a:rPr>
              <a:t>예상됨</a:t>
            </a:r>
            <a:endParaRPr sz="1200">
              <a:latin typeface="Gulim"/>
              <a:cs typeface="Gulim"/>
            </a:endParaRPr>
          </a:p>
          <a:p>
            <a:pPr marL="317500" marR="186055" indent="-172720">
              <a:lnSpc>
                <a:spcPct val="150000"/>
              </a:lnSpc>
              <a:buFont typeface="Arial"/>
              <a:buChar char="•"/>
              <a:tabLst>
                <a:tab pos="318135" algn="l"/>
              </a:tabLst>
            </a:pPr>
            <a:r>
              <a:rPr dirty="0" sz="1200">
                <a:latin typeface="Gulim"/>
                <a:cs typeface="Gulim"/>
              </a:rPr>
              <a:t>카메라 기술의 빠른 발전으로 영상 및 이미지</a:t>
            </a:r>
            <a:r>
              <a:rPr dirty="0" sz="1200" spc="-114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해상도가  높아지는 가운데, 이를 빠르게 분석, 처리할 수 있는  </a:t>
            </a:r>
            <a:r>
              <a:rPr dirty="0" sz="1200" spc="-5">
                <a:latin typeface="Gulim"/>
                <a:cs typeface="Gulim"/>
              </a:rPr>
              <a:t>GPU의 </a:t>
            </a:r>
            <a:r>
              <a:rPr dirty="0" sz="1200">
                <a:latin typeface="Gulim"/>
                <a:cs typeface="Gulim"/>
              </a:rPr>
              <a:t>등장으로 영상 및 이미지 분석 시장 성장이  가속될 것으로</a:t>
            </a:r>
            <a:r>
              <a:rPr dirty="0" sz="1200" spc="-5">
                <a:latin typeface="Gulim"/>
                <a:cs typeface="Gulim"/>
              </a:rPr>
              <a:t> </a:t>
            </a:r>
            <a:r>
              <a:rPr dirty="0" sz="1200">
                <a:latin typeface="Gulim"/>
                <a:cs typeface="Gulim"/>
              </a:rPr>
              <a:t>보임</a:t>
            </a:r>
            <a:endParaRPr sz="1200">
              <a:latin typeface="Gulim"/>
              <a:cs typeface="Gulim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4392" y="4863465"/>
            <a:ext cx="16040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Source :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Gulim"/>
                <a:cs typeface="Gulim"/>
              </a:rPr>
              <a:t>과학기술정보통신부</a:t>
            </a:r>
            <a:endParaRPr sz="1000">
              <a:latin typeface="Gulim"/>
              <a:cs typeface="Gulim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12648" y="2179320"/>
            <a:ext cx="3689901" cy="262385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773112" y="2414651"/>
          <a:ext cx="7598409" cy="3152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280"/>
                <a:gridCol w="864234"/>
                <a:gridCol w="954405"/>
                <a:gridCol w="828040"/>
                <a:gridCol w="935989"/>
                <a:gridCol w="862964"/>
                <a:gridCol w="964564"/>
                <a:gridCol w="962659"/>
              </a:tblGrid>
              <a:tr h="290322"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100" spc="-15" b="1">
                          <a:latin typeface="Gulim"/>
                          <a:cs typeface="Gulim"/>
                        </a:rPr>
                        <a:t>관련제품</a:t>
                      </a:r>
                      <a:r>
                        <a:rPr dirty="0" sz="1100" spc="-15" b="1">
                          <a:latin typeface="Malgun Gothic"/>
                          <a:cs typeface="Malgun Gothic"/>
                        </a:rPr>
                        <a:t>/</a:t>
                      </a:r>
                      <a:r>
                        <a:rPr dirty="0" sz="1100" spc="-15" b="1">
                          <a:latin typeface="Gulim"/>
                          <a:cs typeface="Gulim"/>
                        </a:rPr>
                        <a:t>서비스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6096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900" spc="15" b="1">
                          <a:latin typeface="Gulim"/>
                          <a:cs typeface="Gulim"/>
                        </a:rPr>
                        <a:t>시장</a:t>
                      </a:r>
                      <a:endParaRPr sz="900">
                        <a:latin typeface="Gulim"/>
                        <a:cs typeface="Gulim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100" spc="10">
                          <a:latin typeface="Gulim"/>
                          <a:cs typeface="Gulim"/>
                        </a:rPr>
                        <a:t>2020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100" spc="10">
                          <a:latin typeface="Gulim"/>
                          <a:cs typeface="Gulim"/>
                        </a:rPr>
                        <a:t>2021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100" spc="10">
                          <a:latin typeface="Gulim"/>
                          <a:cs typeface="Gulim"/>
                        </a:rPr>
                        <a:t>2022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100" spc="10">
                          <a:latin typeface="Gulim"/>
                          <a:cs typeface="Gulim"/>
                        </a:rPr>
                        <a:t>2023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100" spc="10">
                          <a:latin typeface="Gulim"/>
                          <a:cs typeface="Gulim"/>
                        </a:rPr>
                        <a:t>2024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합계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</a:tr>
              <a:tr h="42951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735" marR="31115" indent="3625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기업용  딥러닝 개발 환경  </a:t>
                      </a:r>
                      <a:r>
                        <a:rPr dirty="0" sz="1100" spc="-5">
                          <a:latin typeface="Gulim"/>
                          <a:cs typeface="Gulim"/>
                        </a:rPr>
                        <a:t>(on-premise용</a:t>
                      </a:r>
                      <a:r>
                        <a:rPr dirty="0" sz="1100" spc="-8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100" spc="5">
                          <a:latin typeface="Gulim"/>
                          <a:cs typeface="Gulim"/>
                        </a:rPr>
                        <a:t>플</a:t>
                      </a:r>
                      <a:endParaRPr sz="1100">
                        <a:latin typeface="Gulim"/>
                        <a:cs typeface="Gulim"/>
                      </a:endParaRPr>
                    </a:p>
                    <a:p>
                      <a:pPr marL="4457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랫폼)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381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국외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8509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0.00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132.00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420.00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846.00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825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1551.00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8925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Gulim"/>
                          <a:cs typeface="Gulim"/>
                        </a:rPr>
                        <a:t>2949.00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086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국내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8509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12.24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6.66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10.99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20.15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825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35.46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3594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Gulim"/>
                          <a:cs typeface="Gulim"/>
                        </a:rPr>
                        <a:t>85.50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495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73660" marR="64769" indent="-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클라우드 기반</a:t>
                      </a:r>
                      <a:r>
                        <a:rPr dirty="0" sz="1100" spc="-12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100" spc="5">
                          <a:latin typeface="Gulim"/>
                          <a:cs typeface="Gulim"/>
                        </a:rPr>
                        <a:t>딥  </a:t>
                      </a:r>
                      <a:r>
                        <a:rPr dirty="0" sz="1100">
                          <a:latin typeface="Gulim"/>
                          <a:cs typeface="Gulim"/>
                        </a:rPr>
                        <a:t>러닝 개발 환경  (클라우드용</a:t>
                      </a:r>
                      <a:r>
                        <a:rPr dirty="0" sz="1100" spc="-95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100">
                          <a:latin typeface="Gulim"/>
                          <a:cs typeface="Gulim"/>
                        </a:rPr>
                        <a:t>플랫 </a:t>
                      </a:r>
                      <a:r>
                        <a:rPr dirty="0" sz="1100">
                          <a:latin typeface="Gulim"/>
                          <a:cs typeface="Gulim"/>
                        </a:rPr>
                        <a:t> </a:t>
                      </a:r>
                      <a:r>
                        <a:rPr dirty="0" sz="1100">
                          <a:latin typeface="Gulim"/>
                          <a:cs typeface="Gulim"/>
                        </a:rPr>
                        <a:t>폼)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25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국외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8509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0.00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44.00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140.00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282.00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825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413.60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6291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Gulim"/>
                          <a:cs typeface="Gulim"/>
                        </a:rPr>
                        <a:t>879.60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9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국내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8509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0.41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1.06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2.52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5.64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825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9.93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3594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Gulim"/>
                          <a:cs typeface="Gulim"/>
                        </a:rPr>
                        <a:t>19.55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579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합계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국외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509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0.00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176.00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560.00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1128.00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25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1964.60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8925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Gulim"/>
                          <a:cs typeface="Gulim"/>
                        </a:rPr>
                        <a:t>3828.60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04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Gulim"/>
                          <a:cs typeface="Gulim"/>
                        </a:rPr>
                        <a:t>국내</a:t>
                      </a:r>
                      <a:endParaRPr sz="1100">
                        <a:latin typeface="Gulim"/>
                        <a:cs typeface="Gulim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509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12.65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7.72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13.51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318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25.79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82550">
                        <a:lnSpc>
                          <a:spcPct val="100000"/>
                        </a:lnSpc>
                      </a:pPr>
                      <a:r>
                        <a:rPr dirty="0" sz="1000">
                          <a:latin typeface="Gulim"/>
                          <a:cs typeface="Gulim"/>
                        </a:rPr>
                        <a:t>45.39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6291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Gulim"/>
                          <a:cs typeface="Gulim"/>
                        </a:rPr>
                        <a:t>105.05</a:t>
                      </a:r>
                      <a:endParaRPr sz="1000">
                        <a:latin typeface="Gulim"/>
                        <a:cs typeface="Gulim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83540" y="245109"/>
            <a:ext cx="40525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95">
                <a:solidFill>
                  <a:srgbClr val="4D4D4D"/>
                </a:solidFill>
                <a:latin typeface="Malgun Gothic"/>
                <a:cs typeface="Malgun Gothic"/>
              </a:rPr>
              <a:t>5. </a:t>
            </a:r>
            <a:r>
              <a:rPr dirty="0" spc="30">
                <a:solidFill>
                  <a:srgbClr val="4D4D4D"/>
                </a:solidFill>
              </a:rPr>
              <a:t>국내외 </a:t>
            </a:r>
            <a:r>
              <a:rPr dirty="0" spc="40">
                <a:solidFill>
                  <a:srgbClr val="4D4D4D"/>
                </a:solidFill>
              </a:rPr>
              <a:t>시장</a:t>
            </a:r>
            <a:r>
              <a:rPr dirty="0" spc="-615">
                <a:solidFill>
                  <a:srgbClr val="4D4D4D"/>
                </a:solidFill>
              </a:rPr>
              <a:t> </a:t>
            </a:r>
            <a:r>
              <a:rPr dirty="0" spc="15">
                <a:solidFill>
                  <a:srgbClr val="4D4D4D"/>
                </a:solidFill>
              </a:rPr>
              <a:t>동향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39039" y="1059637"/>
            <a:ext cx="8592185" cy="128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819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예상 </a:t>
            </a:r>
            <a:r>
              <a:rPr dirty="0" sz="2800" spc="-15" b="1">
                <a:solidFill>
                  <a:srgbClr val="CC0066"/>
                </a:solidFill>
                <a:latin typeface="Gulim"/>
                <a:cs typeface="Gulim"/>
              </a:rPr>
              <a:t>제품</a:t>
            </a:r>
            <a:r>
              <a:rPr dirty="0" sz="2800" spc="-15" b="1">
                <a:solidFill>
                  <a:srgbClr val="CC0066"/>
                </a:solidFill>
                <a:latin typeface="Malgun Gothic"/>
                <a:cs typeface="Malgun Gothic"/>
              </a:rPr>
              <a:t>/</a:t>
            </a:r>
            <a:r>
              <a:rPr dirty="0" sz="2800" spc="-15" b="1">
                <a:solidFill>
                  <a:srgbClr val="CC0066"/>
                </a:solidFill>
                <a:latin typeface="Gulim"/>
                <a:cs typeface="Gulim"/>
              </a:rPr>
              <a:t>서비스의 </a:t>
            </a:r>
            <a:r>
              <a:rPr dirty="0" sz="2800" b="1">
                <a:solidFill>
                  <a:srgbClr val="CC0066"/>
                </a:solidFill>
                <a:latin typeface="Gulim"/>
                <a:cs typeface="Gulim"/>
              </a:rPr>
              <a:t>예상매출액</a:t>
            </a:r>
            <a:r>
              <a:rPr dirty="0" sz="2800" b="1">
                <a:solidFill>
                  <a:srgbClr val="CC0066"/>
                </a:solidFill>
                <a:latin typeface="Malgun Gothic"/>
                <a:cs typeface="Malgun Gothic"/>
              </a:rPr>
              <a:t>(</a:t>
            </a:r>
            <a:r>
              <a:rPr dirty="0" sz="2800" b="1">
                <a:solidFill>
                  <a:srgbClr val="CC0066"/>
                </a:solidFill>
                <a:latin typeface="Gulim"/>
                <a:cs typeface="Gulim"/>
              </a:rPr>
              <a:t>생산</a:t>
            </a:r>
            <a:r>
              <a:rPr dirty="0" sz="2800" b="1">
                <a:solidFill>
                  <a:srgbClr val="CC0066"/>
                </a:solidFill>
                <a:latin typeface="Malgun Gothic"/>
                <a:cs typeface="Malgun Gothic"/>
              </a:rPr>
              <a:t>/</a:t>
            </a:r>
            <a:r>
              <a:rPr dirty="0" sz="2800" b="1">
                <a:solidFill>
                  <a:srgbClr val="CC0066"/>
                </a:solidFill>
                <a:latin typeface="Gulim"/>
                <a:cs typeface="Gulim"/>
              </a:rPr>
              <a:t>판매부터 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향후  </a:t>
            </a:r>
            <a:r>
              <a:rPr dirty="0" sz="2800" spc="45" b="1">
                <a:solidFill>
                  <a:srgbClr val="CC0066"/>
                </a:solidFill>
                <a:latin typeface="Gulim"/>
                <a:cs typeface="Gulim"/>
              </a:rPr>
              <a:t>매 </a:t>
            </a:r>
            <a:r>
              <a:rPr dirty="0" sz="2800" spc="20" b="1">
                <a:solidFill>
                  <a:srgbClr val="CC0066"/>
                </a:solidFill>
                <a:latin typeface="Malgun Gothic"/>
                <a:cs typeface="Malgun Gothic"/>
              </a:rPr>
              <a:t>5</a:t>
            </a:r>
            <a:r>
              <a:rPr dirty="0" sz="2800" spc="20" b="1">
                <a:solidFill>
                  <a:srgbClr val="CC0066"/>
                </a:solidFill>
                <a:latin typeface="Gulim"/>
                <a:cs typeface="Gulim"/>
              </a:rPr>
              <a:t>년 </a:t>
            </a:r>
            <a:r>
              <a:rPr dirty="0" sz="2800" spc="45" b="1">
                <a:solidFill>
                  <a:srgbClr val="CC0066"/>
                </a:solidFill>
                <a:latin typeface="Gulim"/>
                <a:cs typeface="Gulim"/>
              </a:rPr>
              <a:t>간</a:t>
            </a:r>
            <a:r>
              <a:rPr dirty="0" sz="2800" spc="-24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60" b="1">
                <a:solidFill>
                  <a:srgbClr val="CC0066"/>
                </a:solidFill>
                <a:latin typeface="Gulim"/>
                <a:cs typeface="Gulim"/>
              </a:rPr>
              <a:t>추정</a:t>
            </a:r>
            <a:r>
              <a:rPr dirty="0" sz="2800" spc="60" b="1">
                <a:solidFill>
                  <a:srgbClr val="CC0066"/>
                </a:solidFill>
                <a:latin typeface="Malgun Gothic"/>
                <a:cs typeface="Malgun Gothic"/>
              </a:rPr>
              <a:t>)</a:t>
            </a:r>
            <a:endParaRPr sz="2800">
              <a:latin typeface="Malgun Gothic"/>
              <a:cs typeface="Malgun Gothic"/>
            </a:endParaRPr>
          </a:p>
          <a:p>
            <a:pPr marL="5037455">
              <a:lnSpc>
                <a:spcPct val="100000"/>
              </a:lnSpc>
              <a:spcBef>
                <a:spcPts val="1285"/>
              </a:spcBef>
            </a:pPr>
            <a:r>
              <a:rPr dirty="0" sz="1600" spc="45">
                <a:latin typeface="Gulim"/>
                <a:cs typeface="Gulim"/>
              </a:rPr>
              <a:t>(단위: </a:t>
            </a:r>
            <a:r>
              <a:rPr dirty="0" sz="1600" spc="50">
                <a:latin typeface="Gulim"/>
                <a:cs typeface="Gulim"/>
              </a:rPr>
              <a:t>M$(국외),</a:t>
            </a:r>
            <a:r>
              <a:rPr dirty="0" sz="1600" spc="-30">
                <a:latin typeface="Gulim"/>
                <a:cs typeface="Gulim"/>
              </a:rPr>
              <a:t> </a:t>
            </a:r>
            <a:r>
              <a:rPr dirty="0" sz="1600" spc="15">
                <a:latin typeface="Gulim"/>
                <a:cs typeface="Gulim"/>
              </a:rPr>
              <a:t>십억원(국내))</a:t>
            </a:r>
            <a:endParaRPr sz="16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pc="15"/>
              <a:t>감사</a:t>
            </a:r>
            <a:r>
              <a:rPr dirty="0"/>
              <a:t>합니</a:t>
            </a:r>
            <a:r>
              <a:rPr dirty="0" spc="5"/>
              <a:t>다</a:t>
            </a:r>
            <a:r>
              <a:rPr dirty="0" sz="3100" spc="-395" b="0">
                <a:latin typeface="Gulim"/>
                <a:cs typeface="Gulim"/>
              </a:rPr>
              <a:t>.</a:t>
            </a:r>
            <a:endParaRPr sz="3100">
              <a:latin typeface="Gulim"/>
              <a:cs typeface="Guli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9144000" cy="304800"/>
          </a:xfrm>
          <a:custGeom>
            <a:avLst/>
            <a:gdLst/>
            <a:ahLst/>
            <a:cxnLst/>
            <a:rect l="l" t="t" r="r" b="b"/>
            <a:pathLst>
              <a:path w="9144000" h="304800">
                <a:moveTo>
                  <a:pt x="0" y="304800"/>
                </a:moveTo>
                <a:lnTo>
                  <a:pt x="9144000" y="304800"/>
                </a:lnTo>
                <a:lnTo>
                  <a:pt x="91440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58544" y="6430890"/>
            <a:ext cx="7590155" cy="22542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>
              <a:lnSpc>
                <a:spcPts val="1600"/>
              </a:lnSpc>
              <a:spcBef>
                <a:spcPts val="170"/>
              </a:spcBef>
              <a:tabLst>
                <a:tab pos="4340860" algn="l"/>
                <a:tab pos="7385684" algn="l"/>
              </a:tabLst>
            </a:pPr>
            <a:r>
              <a:rPr dirty="0" baseline="11574" sz="1800">
                <a:latin typeface="Malgun Gothic"/>
                <a:cs typeface="Malgun Gothic"/>
              </a:rPr>
              <a:t>P</a:t>
            </a:r>
            <a:r>
              <a:rPr dirty="0" baseline="11574" sz="1800" spc="-37">
                <a:latin typeface="Malgun Gothic"/>
                <a:cs typeface="Malgun Gothic"/>
              </a:rPr>
              <a:t>r</a:t>
            </a:r>
            <a:r>
              <a:rPr dirty="0" baseline="11574" sz="1800" spc="-7">
                <a:latin typeface="Malgun Gothic"/>
                <a:cs typeface="Malgun Gothic"/>
              </a:rPr>
              <a:t>op</a:t>
            </a:r>
            <a:r>
              <a:rPr dirty="0" baseline="11574" sz="1800" spc="-15">
                <a:latin typeface="Malgun Gothic"/>
                <a:cs typeface="Malgun Gothic"/>
              </a:rPr>
              <a:t>r</a:t>
            </a:r>
            <a:r>
              <a:rPr dirty="0" baseline="11574" sz="1800">
                <a:latin typeface="Malgun Gothic"/>
                <a:cs typeface="Malgun Gothic"/>
              </a:rPr>
              <a:t>ie</a:t>
            </a:r>
            <a:r>
              <a:rPr dirty="0" baseline="11574" sz="1800" spc="-15">
                <a:latin typeface="Malgun Gothic"/>
                <a:cs typeface="Malgun Gothic"/>
              </a:rPr>
              <a:t>t</a:t>
            </a:r>
            <a:r>
              <a:rPr dirty="0" baseline="11574" sz="1800">
                <a:latin typeface="Malgun Gothic"/>
                <a:cs typeface="Malgun Gothic"/>
              </a:rPr>
              <a:t>a</a:t>
            </a:r>
            <a:r>
              <a:rPr dirty="0" baseline="11574" sz="1800" spc="52">
                <a:latin typeface="Malgun Gothic"/>
                <a:cs typeface="Malgun Gothic"/>
              </a:rPr>
              <a:t>r</a:t>
            </a:r>
            <a:r>
              <a:rPr dirty="0" baseline="11574" sz="1800">
                <a:latin typeface="Malgun Gothic"/>
                <a:cs typeface="Malgun Gothic"/>
              </a:rPr>
              <a:t>y</a:t>
            </a:r>
            <a:r>
              <a:rPr dirty="0" baseline="11574" sz="1800">
                <a:latin typeface="Malgun Gothic"/>
                <a:cs typeface="Malgun Gothic"/>
              </a:rPr>
              <a:t>	</a:t>
            </a:r>
            <a:r>
              <a:rPr dirty="0" baseline="4629" sz="1800">
                <a:latin typeface="Gulim"/>
                <a:cs typeface="Gulim"/>
              </a:rPr>
              <a:t>인공지능연구소</a:t>
            </a:r>
            <a:r>
              <a:rPr dirty="0" baseline="4629" sz="1800" spc="67">
                <a:latin typeface="Batang"/>
                <a:cs typeface="Batang"/>
              </a:rPr>
              <a:t>/</a:t>
            </a:r>
            <a:r>
              <a:rPr dirty="0" baseline="4629" sz="1800">
                <a:latin typeface="Gulim"/>
                <a:cs typeface="Gulim"/>
              </a:rPr>
              <a:t>초성능컴퓨팅연구본부	</a:t>
            </a:r>
            <a:r>
              <a:rPr dirty="0" sz="1400" spc="10" b="1">
                <a:latin typeface="Gulim"/>
                <a:cs typeface="Gulim"/>
              </a:rPr>
              <a:t>15</a:t>
            </a:r>
            <a:endParaRPr sz="1400">
              <a:latin typeface="Gulim"/>
              <a:cs typeface="Guli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590" y="6428275"/>
            <a:ext cx="8001634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35"/>
              </a:lnSpc>
            </a:pPr>
            <a:r>
              <a:rPr dirty="0" sz="1400" spc="25" b="1">
                <a:solidFill>
                  <a:srgbClr val="000099"/>
                </a:solidFill>
                <a:latin typeface="Gulim"/>
                <a:cs typeface="Gulim"/>
              </a:rPr>
              <a:t>♣ </a:t>
            </a:r>
            <a:r>
              <a:rPr dirty="0" sz="1400" spc="20" b="1">
                <a:solidFill>
                  <a:srgbClr val="000099"/>
                </a:solidFill>
                <a:latin typeface="Gulim"/>
                <a:cs typeface="Gulim"/>
              </a:rPr>
              <a:t>연락처 </a:t>
            </a:r>
            <a:r>
              <a:rPr dirty="0" sz="1400" spc="10" b="1">
                <a:solidFill>
                  <a:srgbClr val="000099"/>
                </a:solidFill>
                <a:latin typeface="Gulim"/>
                <a:cs typeface="Gulim"/>
              </a:rPr>
              <a:t>: </a:t>
            </a:r>
            <a:r>
              <a:rPr dirty="0" sz="1400" b="1">
                <a:solidFill>
                  <a:srgbClr val="000099"/>
                </a:solidFill>
                <a:latin typeface="Gulim"/>
                <a:cs typeface="Gulim"/>
              </a:rPr>
              <a:t>인공지능연구소(초성능컴퓨팅연구본부), </a:t>
            </a:r>
            <a:r>
              <a:rPr dirty="0" sz="1400" spc="20" b="1">
                <a:solidFill>
                  <a:srgbClr val="000099"/>
                </a:solidFill>
                <a:latin typeface="Gulim"/>
                <a:cs typeface="Gulim"/>
              </a:rPr>
              <a:t>안신영 </a:t>
            </a:r>
            <a:r>
              <a:rPr dirty="0" sz="1400" spc="15" b="1">
                <a:solidFill>
                  <a:srgbClr val="000099"/>
                </a:solidFill>
                <a:latin typeface="Gulim"/>
                <a:cs typeface="Gulim"/>
              </a:rPr>
              <a:t>책</a:t>
            </a:r>
            <a:r>
              <a:rPr dirty="0" sz="1400" spc="15" b="1">
                <a:solidFill>
                  <a:srgbClr val="000099"/>
                </a:solidFill>
                <a:latin typeface="Times New Roman"/>
                <a:cs typeface="Times New Roman"/>
              </a:rPr>
              <a:t>·</a:t>
            </a:r>
            <a:r>
              <a:rPr dirty="0" sz="1400" spc="15" b="1">
                <a:solidFill>
                  <a:srgbClr val="000099"/>
                </a:solidFill>
                <a:latin typeface="Gulim"/>
                <a:cs typeface="Gulim"/>
              </a:rPr>
              <a:t>연</a:t>
            </a:r>
            <a:r>
              <a:rPr dirty="0" sz="1400" spc="-340" b="1">
                <a:solidFill>
                  <a:srgbClr val="000099"/>
                </a:solidFill>
                <a:latin typeface="Gulim"/>
                <a:cs typeface="Gulim"/>
              </a:rPr>
              <a:t> </a:t>
            </a:r>
            <a:r>
              <a:rPr dirty="0" sz="1400" spc="-5" b="1">
                <a:solidFill>
                  <a:srgbClr val="000099"/>
                </a:solidFill>
                <a:latin typeface="Gulim"/>
                <a:cs typeface="Gulim"/>
              </a:rPr>
              <a:t>(042-860-1256, </a:t>
            </a:r>
            <a:r>
              <a:rPr dirty="0" sz="1400" b="1">
                <a:solidFill>
                  <a:srgbClr val="000099"/>
                </a:solidFill>
                <a:latin typeface="Gulim"/>
                <a:cs typeface="Gulim"/>
              </a:rPr>
              <a:t>syahn@etri.re.kr)</a:t>
            </a:r>
            <a:endParaRPr sz="14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052" y="1579149"/>
            <a:ext cx="4906010" cy="370522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251460">
              <a:lnSpc>
                <a:spcPct val="100000"/>
              </a:lnSpc>
              <a:spcBef>
                <a:spcPts val="620"/>
              </a:spcBef>
              <a:tabLst>
                <a:tab pos="1097280" algn="l"/>
              </a:tabLst>
            </a:pPr>
            <a:r>
              <a:rPr dirty="0" sz="2900" spc="60" b="1">
                <a:solidFill>
                  <a:srgbClr val="0000CC"/>
                </a:solidFill>
                <a:latin typeface="Gulim"/>
                <a:cs typeface="Gulim"/>
              </a:rPr>
              <a:t>목	차</a:t>
            </a:r>
            <a:endParaRPr sz="29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dirty="0" sz="2500" b="1">
                <a:solidFill>
                  <a:srgbClr val="FF6600"/>
                </a:solidFill>
                <a:latin typeface="Times New Roman"/>
                <a:cs typeface="Times New Roman"/>
              </a:rPr>
              <a:t>----------------------------------------------</a:t>
            </a:r>
            <a:endParaRPr sz="2500">
              <a:latin typeface="Times New Roman"/>
              <a:cs typeface="Times New Roman"/>
            </a:endParaRPr>
          </a:p>
          <a:p>
            <a:pPr marL="414655" indent="-402590">
              <a:lnSpc>
                <a:spcPct val="100000"/>
              </a:lnSpc>
              <a:spcBef>
                <a:spcPts val="525"/>
              </a:spcBef>
              <a:buFont typeface="Malgun Gothic"/>
              <a:buAutoNum type="arabicPeriod"/>
              <a:tabLst>
                <a:tab pos="415290" algn="l"/>
              </a:tabLst>
            </a:pP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8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개요</a:t>
            </a:r>
            <a:endParaRPr sz="2500">
              <a:latin typeface="Gulim"/>
              <a:cs typeface="Gulim"/>
            </a:endParaRPr>
          </a:p>
          <a:p>
            <a:pPr marL="414655" indent="-402590">
              <a:lnSpc>
                <a:spcPct val="100000"/>
              </a:lnSpc>
              <a:spcBef>
                <a:spcPts val="600"/>
              </a:spcBef>
              <a:buFont typeface="Malgun Gothic"/>
              <a:buAutoNum type="arabicPeriod"/>
              <a:tabLst>
                <a:tab pos="415290" algn="l"/>
              </a:tabLst>
            </a:pPr>
            <a:r>
              <a:rPr dirty="0" sz="2500" spc="10" b="1">
                <a:latin typeface="Gulim"/>
                <a:cs typeface="Gulim"/>
              </a:rPr>
              <a:t>기술이전 </a:t>
            </a:r>
            <a:r>
              <a:rPr dirty="0" sz="2500" spc="20" b="1">
                <a:latin typeface="Gulim"/>
                <a:cs typeface="Gulim"/>
              </a:rPr>
              <a:t>내용 </a:t>
            </a:r>
            <a:r>
              <a:rPr dirty="0" sz="2500" spc="40" b="1">
                <a:latin typeface="Gulim"/>
                <a:cs typeface="Gulim"/>
              </a:rPr>
              <a:t>및</a:t>
            </a:r>
            <a:r>
              <a:rPr dirty="0" sz="2500" spc="-25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범위</a:t>
            </a:r>
            <a:endParaRPr sz="2500">
              <a:latin typeface="Gulim"/>
              <a:cs typeface="Gulim"/>
            </a:endParaRPr>
          </a:p>
          <a:p>
            <a:pPr marL="414655" indent="-402590">
              <a:lnSpc>
                <a:spcPct val="100000"/>
              </a:lnSpc>
              <a:spcBef>
                <a:spcPts val="605"/>
              </a:spcBef>
              <a:buFont typeface="Malgun Gothic"/>
              <a:buAutoNum type="arabicPeriod"/>
              <a:tabLst>
                <a:tab pos="415290" algn="l"/>
              </a:tabLst>
            </a:pPr>
            <a:r>
              <a:rPr dirty="0" sz="2500" spc="10" b="1">
                <a:latin typeface="Gulim"/>
                <a:cs typeface="Gulim"/>
              </a:rPr>
              <a:t>경쟁기술과</a:t>
            </a:r>
            <a:r>
              <a:rPr dirty="0" sz="2500" spc="-95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비교</a:t>
            </a:r>
            <a:endParaRPr sz="2500">
              <a:latin typeface="Gulim"/>
              <a:cs typeface="Gulim"/>
            </a:endParaRPr>
          </a:p>
          <a:p>
            <a:pPr marL="414655" indent="-402590">
              <a:lnSpc>
                <a:spcPct val="100000"/>
              </a:lnSpc>
              <a:spcBef>
                <a:spcPts val="600"/>
              </a:spcBef>
              <a:buFont typeface="Malgun Gothic"/>
              <a:buAutoNum type="arabicPeriod"/>
              <a:tabLst>
                <a:tab pos="415290" algn="l"/>
              </a:tabLst>
            </a:pPr>
            <a:r>
              <a:rPr dirty="0" sz="2500" spc="15" b="1">
                <a:latin typeface="Gulim"/>
                <a:cs typeface="Gulim"/>
              </a:rPr>
              <a:t>기술의</a:t>
            </a:r>
            <a:r>
              <a:rPr dirty="0" sz="2500" spc="-80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사업성</a:t>
            </a:r>
            <a:endParaRPr sz="2500">
              <a:latin typeface="Gulim"/>
              <a:cs typeface="Gulim"/>
            </a:endParaRPr>
          </a:p>
          <a:p>
            <a:pPr marL="116205">
              <a:lnSpc>
                <a:spcPct val="100000"/>
              </a:lnSpc>
              <a:spcBef>
                <a:spcPts val="600"/>
              </a:spcBef>
            </a:pPr>
            <a:r>
              <a:rPr dirty="0" sz="2500" spc="1045" b="1">
                <a:latin typeface="Malgun Gothic"/>
                <a:cs typeface="Malgun Gothic"/>
              </a:rPr>
              <a:t>-</a:t>
            </a:r>
            <a:r>
              <a:rPr dirty="0" sz="2500" spc="-320" b="1">
                <a:latin typeface="Malgun Gothic"/>
                <a:cs typeface="Malgun Gothic"/>
              </a:rPr>
              <a:t> </a:t>
            </a:r>
            <a:r>
              <a:rPr dirty="0" sz="2500" spc="10" b="1">
                <a:latin typeface="Gulim"/>
                <a:cs typeface="Gulim"/>
              </a:rPr>
              <a:t>활용분야 </a:t>
            </a:r>
            <a:r>
              <a:rPr dirty="0" sz="2500" spc="40" b="1">
                <a:latin typeface="Gulim"/>
                <a:cs typeface="Gulim"/>
              </a:rPr>
              <a:t>및 </a:t>
            </a:r>
            <a:r>
              <a:rPr dirty="0" sz="2500" b="1">
                <a:latin typeface="Gulim"/>
                <a:cs typeface="Gulim"/>
              </a:rPr>
              <a:t>기대효과</a:t>
            </a:r>
            <a:endParaRPr sz="2500">
              <a:latin typeface="Gulim"/>
              <a:cs typeface="Gulim"/>
            </a:endParaRPr>
          </a:p>
          <a:p>
            <a:pPr marL="414655" indent="-402590">
              <a:lnSpc>
                <a:spcPct val="100000"/>
              </a:lnSpc>
              <a:spcBef>
                <a:spcPts val="600"/>
              </a:spcBef>
              <a:buFont typeface="Malgun Gothic"/>
              <a:buAutoNum type="arabicPeriod" startAt="5"/>
              <a:tabLst>
                <a:tab pos="415290" algn="l"/>
              </a:tabLst>
            </a:pPr>
            <a:r>
              <a:rPr dirty="0" sz="2500" spc="15" b="1">
                <a:latin typeface="Gulim"/>
                <a:cs typeface="Gulim"/>
              </a:rPr>
              <a:t>국내외 </a:t>
            </a:r>
            <a:r>
              <a:rPr dirty="0" sz="2500" spc="20" b="1">
                <a:latin typeface="Gulim"/>
                <a:cs typeface="Gulim"/>
              </a:rPr>
              <a:t>시장</a:t>
            </a:r>
            <a:r>
              <a:rPr dirty="0" sz="2500" spc="-165" b="1">
                <a:latin typeface="Gulim"/>
                <a:cs typeface="Gulim"/>
              </a:rPr>
              <a:t> </a:t>
            </a:r>
            <a:r>
              <a:rPr dirty="0" sz="2500" b="1">
                <a:latin typeface="Gulim"/>
                <a:cs typeface="Gulim"/>
              </a:rPr>
              <a:t>동향</a:t>
            </a:r>
            <a:endParaRPr sz="2500">
              <a:latin typeface="Gulim"/>
              <a:cs typeface="Guli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83540" y="295401"/>
            <a:ext cx="2701925" cy="5137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25"/>
              </a:lnSpc>
            </a:pPr>
            <a:r>
              <a:rPr dirty="0" spc="175">
                <a:solidFill>
                  <a:srgbClr val="4D4D4D"/>
                </a:solidFill>
                <a:latin typeface="Malgun Gothic"/>
                <a:cs typeface="Malgun Gothic"/>
              </a:rPr>
              <a:t>1</a:t>
            </a:r>
            <a:r>
              <a:rPr dirty="0" sz="3200" spc="175">
                <a:solidFill>
                  <a:srgbClr val="4D4D4D"/>
                </a:solidFill>
                <a:latin typeface="Malgun Gothic"/>
                <a:cs typeface="Malgun Gothic"/>
              </a:rPr>
              <a:t>. </a:t>
            </a:r>
            <a:r>
              <a:rPr dirty="0" sz="3200" spc="30">
                <a:solidFill>
                  <a:srgbClr val="4D4D4D"/>
                </a:solidFill>
              </a:rPr>
              <a:t>기술의</a:t>
            </a:r>
            <a:r>
              <a:rPr dirty="0" sz="3200" spc="-470">
                <a:solidFill>
                  <a:srgbClr val="4D4D4D"/>
                </a:solidFill>
              </a:rPr>
              <a:t> </a:t>
            </a:r>
            <a:r>
              <a:rPr dirty="0" sz="3200" spc="10">
                <a:solidFill>
                  <a:srgbClr val="4D4D4D"/>
                </a:solidFill>
              </a:rPr>
              <a:t>개요</a:t>
            </a:r>
            <a:endParaRPr sz="3200">
              <a:latin typeface="Malgun Gothic"/>
              <a:cs typeface="Malgun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02742" y="1026722"/>
            <a:ext cx="8362315" cy="4847590"/>
          </a:xfrm>
          <a:prstGeom prst="rect">
            <a:avLst/>
          </a:prstGeom>
        </p:spPr>
        <p:txBody>
          <a:bodyPr wrap="square" lIns="0" tIns="2254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75"/>
              </a:spcBef>
            </a:pPr>
            <a:r>
              <a:rPr dirty="0" sz="2400">
                <a:solidFill>
                  <a:srgbClr val="CC0066"/>
                </a:solidFill>
                <a:latin typeface="GulimChe"/>
                <a:cs typeface="GulimChe"/>
              </a:rPr>
              <a:t>▣ </a:t>
            </a:r>
            <a:r>
              <a:rPr dirty="0" sz="2400" spc="20" b="1">
                <a:solidFill>
                  <a:srgbClr val="CC0066"/>
                </a:solidFill>
                <a:latin typeface="Gulim"/>
                <a:cs typeface="Gulim"/>
              </a:rPr>
              <a:t>분산 </a:t>
            </a:r>
            <a:r>
              <a:rPr dirty="0" sz="2400" spc="15" b="1">
                <a:solidFill>
                  <a:srgbClr val="CC0066"/>
                </a:solidFill>
                <a:latin typeface="Gulim"/>
                <a:cs typeface="Gulim"/>
              </a:rPr>
              <a:t>딥러닝</a:t>
            </a:r>
            <a:r>
              <a:rPr dirty="0" sz="2400" spc="-285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400" spc="20" b="1">
                <a:solidFill>
                  <a:srgbClr val="CC0066"/>
                </a:solidFill>
                <a:latin typeface="Gulim"/>
                <a:cs typeface="Gulim"/>
              </a:rPr>
              <a:t>플랫폼</a:t>
            </a:r>
            <a:endParaRPr sz="2400">
              <a:latin typeface="Gulim"/>
              <a:cs typeface="Gulim"/>
            </a:endParaRPr>
          </a:p>
          <a:p>
            <a:pPr marL="774700" indent="-285115">
              <a:lnSpc>
                <a:spcPct val="100000"/>
              </a:lnSpc>
              <a:spcBef>
                <a:spcPts val="1260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15" b="1">
                <a:latin typeface="Gulim"/>
                <a:cs typeface="Gulim"/>
              </a:rPr>
              <a:t>기술 정의 </a:t>
            </a:r>
            <a:r>
              <a:rPr dirty="0" sz="1800" spc="275" b="1">
                <a:latin typeface="Malgun Gothic"/>
                <a:cs typeface="Malgun Gothic"/>
              </a:rPr>
              <a:t>: </a:t>
            </a:r>
            <a:r>
              <a:rPr dirty="0" sz="1800" spc="25" b="1">
                <a:latin typeface="Malgun Gothic"/>
                <a:cs typeface="Malgun Gothic"/>
              </a:rPr>
              <a:t>HPC(</a:t>
            </a:r>
            <a:r>
              <a:rPr dirty="0" sz="1800" spc="25" b="1">
                <a:latin typeface="Gulim"/>
                <a:cs typeface="Gulim"/>
              </a:rPr>
              <a:t>고성능컴퓨팅</a:t>
            </a:r>
            <a:r>
              <a:rPr dirty="0" sz="1800" spc="25" b="1">
                <a:latin typeface="Malgun Gothic"/>
                <a:cs typeface="Malgun Gothic"/>
              </a:rPr>
              <a:t>) </a:t>
            </a:r>
            <a:r>
              <a:rPr dirty="0" sz="1800" spc="5" b="1">
                <a:latin typeface="Gulim"/>
                <a:cs typeface="Gulim"/>
              </a:rPr>
              <a:t>시스템 상에서 다수의 서버들을</a:t>
            </a:r>
            <a:r>
              <a:rPr dirty="0" sz="1800" spc="540" b="1">
                <a:latin typeface="Gulim"/>
                <a:cs typeface="Gulim"/>
              </a:rPr>
              <a:t> </a:t>
            </a:r>
            <a:r>
              <a:rPr dirty="0" sz="1800" b="1">
                <a:latin typeface="Gulim"/>
                <a:cs typeface="Gulim"/>
              </a:rPr>
              <a:t>이용하여</a:t>
            </a:r>
            <a:endParaRPr sz="1800">
              <a:latin typeface="Gulim"/>
              <a:cs typeface="Gulim"/>
            </a:endParaRPr>
          </a:p>
          <a:p>
            <a:pPr marL="774700">
              <a:lnSpc>
                <a:spcPct val="100000"/>
              </a:lnSpc>
              <a:spcBef>
                <a:spcPts val="1080"/>
              </a:spcBef>
            </a:pPr>
            <a:r>
              <a:rPr dirty="0" sz="1800" spc="30" b="1">
                <a:latin typeface="Gulim"/>
                <a:cs typeface="Gulim"/>
              </a:rPr>
              <a:t>더</a:t>
            </a:r>
            <a:r>
              <a:rPr dirty="0" sz="1800" spc="-45" b="1">
                <a:latin typeface="Gulim"/>
                <a:cs typeface="Gulim"/>
              </a:rPr>
              <a:t> </a:t>
            </a:r>
            <a:r>
              <a:rPr dirty="0" sz="1800" spc="50" b="1">
                <a:latin typeface="Gulim"/>
                <a:cs typeface="Gulim"/>
              </a:rPr>
              <a:t>빠르게</a:t>
            </a:r>
            <a:r>
              <a:rPr dirty="0" sz="1800" spc="50" b="1">
                <a:latin typeface="Malgun Gothic"/>
                <a:cs typeface="Malgun Gothic"/>
              </a:rPr>
              <a:t>,</a:t>
            </a:r>
            <a:r>
              <a:rPr dirty="0" sz="1800" spc="-85" b="1">
                <a:latin typeface="Malgun Gothic"/>
                <a:cs typeface="Malgun Gothic"/>
              </a:rPr>
              <a:t> </a:t>
            </a:r>
            <a:r>
              <a:rPr dirty="0" sz="1800" spc="30" b="1">
                <a:latin typeface="Gulim"/>
                <a:cs typeface="Gulim"/>
              </a:rPr>
              <a:t>더</a:t>
            </a:r>
            <a:r>
              <a:rPr dirty="0" sz="1800" spc="-55" b="1">
                <a:latin typeface="Gulim"/>
                <a:cs typeface="Gulim"/>
              </a:rPr>
              <a:t> </a:t>
            </a:r>
            <a:r>
              <a:rPr dirty="0" sz="1800" spc="5" b="1">
                <a:latin typeface="Gulim"/>
                <a:cs typeface="Gulim"/>
              </a:rPr>
              <a:t>효율적으로</a:t>
            </a:r>
            <a:r>
              <a:rPr dirty="0" sz="1800" spc="-75" b="1">
                <a:latin typeface="Gulim"/>
                <a:cs typeface="Gulim"/>
              </a:rPr>
              <a:t> </a:t>
            </a:r>
            <a:r>
              <a:rPr dirty="0" sz="1800" spc="15" b="1">
                <a:latin typeface="Gulim"/>
                <a:cs typeface="Gulim"/>
              </a:rPr>
              <a:t>대규모</a:t>
            </a:r>
            <a:r>
              <a:rPr dirty="0" sz="1800" spc="-75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딥러닝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모델의</a:t>
            </a:r>
            <a:r>
              <a:rPr dirty="0" sz="1800" spc="-80" b="1">
                <a:latin typeface="Gulim"/>
                <a:cs typeface="Gulim"/>
              </a:rPr>
              <a:t> </a:t>
            </a:r>
            <a:r>
              <a:rPr dirty="0" sz="1800" spc="15" b="1">
                <a:latin typeface="Gulim"/>
                <a:cs typeface="Gulim"/>
              </a:rPr>
              <a:t>학습을</a:t>
            </a:r>
            <a:r>
              <a:rPr dirty="0" sz="1800" spc="-75" b="1">
                <a:latin typeface="Gulim"/>
                <a:cs typeface="Gulim"/>
              </a:rPr>
              <a:t> </a:t>
            </a:r>
            <a:r>
              <a:rPr dirty="0" sz="1800" spc="10" b="1">
                <a:latin typeface="Gulim"/>
                <a:cs typeface="Gulim"/>
              </a:rPr>
              <a:t>수행하는</a:t>
            </a:r>
            <a:r>
              <a:rPr dirty="0" sz="1800" spc="-75" b="1">
                <a:latin typeface="Gulim"/>
                <a:cs typeface="Gulim"/>
              </a:rPr>
              <a:t> </a:t>
            </a:r>
            <a:r>
              <a:rPr dirty="0" sz="1800" spc="-35" b="1">
                <a:latin typeface="Malgun Gothic"/>
                <a:cs typeface="Malgun Gothic"/>
              </a:rPr>
              <a:t>S/W</a:t>
            </a:r>
            <a:endParaRPr sz="18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774700" indent="-285115">
              <a:lnSpc>
                <a:spcPct val="100000"/>
              </a:lnSpc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25" b="1">
                <a:latin typeface="Gulim"/>
                <a:cs typeface="Gulim"/>
              </a:rPr>
              <a:t>기술</a:t>
            </a:r>
            <a:r>
              <a:rPr dirty="0" sz="1800" spc="-70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분야</a:t>
            </a:r>
            <a:r>
              <a:rPr dirty="0" sz="1800" spc="-65" b="1">
                <a:latin typeface="Gulim"/>
                <a:cs typeface="Gulim"/>
              </a:rPr>
              <a:t> </a:t>
            </a:r>
            <a:r>
              <a:rPr dirty="0" sz="1800" spc="275" b="1">
                <a:latin typeface="Malgun Gothic"/>
                <a:cs typeface="Malgun Gothic"/>
              </a:rPr>
              <a:t>:</a:t>
            </a:r>
            <a:r>
              <a:rPr dirty="0" sz="1800" spc="-50" b="1">
                <a:latin typeface="Malgun Gothic"/>
                <a:cs typeface="Malgun Gothic"/>
              </a:rPr>
              <a:t> </a:t>
            </a:r>
            <a:r>
              <a:rPr dirty="0" sz="1800" spc="50" b="1">
                <a:latin typeface="Gulim"/>
                <a:cs typeface="Gulim"/>
              </a:rPr>
              <a:t>딥러닝</a:t>
            </a:r>
            <a:r>
              <a:rPr dirty="0" sz="1800" spc="50" b="1">
                <a:latin typeface="Malgun Gothic"/>
                <a:cs typeface="Malgun Gothic"/>
              </a:rPr>
              <a:t>,</a:t>
            </a:r>
            <a:r>
              <a:rPr dirty="0" sz="1800" spc="-85" b="1">
                <a:latin typeface="Malgun Gothic"/>
                <a:cs typeface="Malgun Gothic"/>
              </a:rPr>
              <a:t> </a:t>
            </a:r>
            <a:r>
              <a:rPr dirty="0" sz="1800" spc="40" b="1">
                <a:latin typeface="Gulim"/>
                <a:cs typeface="Gulim"/>
              </a:rPr>
              <a:t>분산처리</a:t>
            </a:r>
            <a:r>
              <a:rPr dirty="0" sz="1800" spc="40" b="1">
                <a:latin typeface="Malgun Gothic"/>
                <a:cs typeface="Malgun Gothic"/>
              </a:rPr>
              <a:t>,</a:t>
            </a:r>
            <a:r>
              <a:rPr dirty="0" sz="1800" spc="-105" b="1">
                <a:latin typeface="Malgun Gothic"/>
                <a:cs typeface="Malgun Gothic"/>
              </a:rPr>
              <a:t> </a:t>
            </a:r>
            <a:r>
              <a:rPr dirty="0" sz="1800" spc="10" b="1">
                <a:latin typeface="Gulim"/>
                <a:cs typeface="Gulim"/>
              </a:rPr>
              <a:t>병렬처리</a:t>
            </a:r>
            <a:endParaRPr sz="1800">
              <a:latin typeface="Gulim"/>
              <a:cs typeface="Gulim"/>
            </a:endParaRPr>
          </a:p>
          <a:p>
            <a:pPr marL="774700" indent="-285115">
              <a:lnSpc>
                <a:spcPct val="100000"/>
              </a:lnSpc>
              <a:spcBef>
                <a:spcPts val="1789"/>
              </a:spcBef>
              <a:buClr>
                <a:srgbClr val="6600CC"/>
              </a:buClr>
              <a:buFont typeface="Wingdings"/>
              <a:buChar char=""/>
              <a:tabLst>
                <a:tab pos="774700" algn="l"/>
              </a:tabLst>
            </a:pPr>
            <a:r>
              <a:rPr dirty="0" sz="1800" spc="25" b="1">
                <a:latin typeface="Gulim"/>
                <a:cs typeface="Gulim"/>
              </a:rPr>
              <a:t>기술 </a:t>
            </a:r>
            <a:r>
              <a:rPr dirty="0" sz="1800" spc="20" b="1">
                <a:latin typeface="Gulim"/>
                <a:cs typeface="Gulim"/>
              </a:rPr>
              <a:t>개발</a:t>
            </a:r>
            <a:r>
              <a:rPr dirty="0" sz="1800" spc="-160" b="1">
                <a:latin typeface="Gulim"/>
                <a:cs typeface="Gulim"/>
              </a:rPr>
              <a:t> </a:t>
            </a:r>
            <a:r>
              <a:rPr dirty="0" sz="1800" spc="20" b="1">
                <a:latin typeface="Gulim"/>
                <a:cs typeface="Gulim"/>
              </a:rPr>
              <a:t>배경</a:t>
            </a:r>
            <a:endParaRPr sz="1800">
              <a:latin typeface="Gulim"/>
              <a:cs typeface="Gulim"/>
            </a:endParaRPr>
          </a:p>
          <a:p>
            <a:pPr lvl="1" marL="1002665" marR="32384" indent="-276225">
              <a:lnSpc>
                <a:spcPct val="100000"/>
              </a:lnSpc>
              <a:spcBef>
                <a:spcPts val="1200"/>
              </a:spcBef>
              <a:buClr>
                <a:srgbClr val="3333CC"/>
              </a:buClr>
              <a:buFont typeface="Arial"/>
              <a:buChar char="•"/>
              <a:tabLst>
                <a:tab pos="1002665" algn="l"/>
                <a:tab pos="1003300" algn="l"/>
              </a:tabLst>
            </a:pPr>
            <a:r>
              <a:rPr dirty="0" sz="1600" spc="-5">
                <a:latin typeface="Gulim"/>
                <a:cs typeface="Gulim"/>
              </a:rPr>
              <a:t>딥러닝 기술은 높은 정확도를 요구하는 딥러닝 모델일수록 더 많은 학습데이터와  더 높은 해상도의 학습 데이터를 </a:t>
            </a:r>
            <a:r>
              <a:rPr dirty="0" sz="1600" spc="20">
                <a:latin typeface="Gulim"/>
                <a:cs typeface="Gulim"/>
              </a:rPr>
              <a:t>요구(예, </a:t>
            </a:r>
            <a:r>
              <a:rPr dirty="0" sz="1600" spc="-5">
                <a:latin typeface="Gulim"/>
                <a:cs typeface="Gulim"/>
              </a:rPr>
              <a:t>고해상도 영상 처리 요구</a:t>
            </a:r>
            <a:r>
              <a:rPr dirty="0" sz="1600" spc="120">
                <a:latin typeface="Gulim"/>
                <a:cs typeface="Gulim"/>
              </a:rPr>
              <a:t> </a:t>
            </a:r>
            <a:r>
              <a:rPr dirty="0" sz="1600" spc="15">
                <a:latin typeface="Gulim"/>
                <a:cs typeface="Gulim"/>
              </a:rPr>
              <a:t>증가)</a:t>
            </a:r>
            <a:endParaRPr sz="1600">
              <a:latin typeface="Gulim"/>
              <a:cs typeface="Gulim"/>
            </a:endParaRPr>
          </a:p>
          <a:p>
            <a:pPr lvl="1" marL="1002665" marR="55244" indent="-276225">
              <a:lnSpc>
                <a:spcPct val="100000"/>
              </a:lnSpc>
              <a:spcBef>
                <a:spcPts val="695"/>
              </a:spcBef>
              <a:buClr>
                <a:srgbClr val="3333CC"/>
              </a:buClr>
              <a:buFont typeface="Arial"/>
              <a:buChar char="•"/>
              <a:tabLst>
                <a:tab pos="1002665" algn="l"/>
                <a:tab pos="1003300" algn="l"/>
              </a:tabLst>
            </a:pPr>
            <a:r>
              <a:rPr dirty="0" sz="1600" spc="-5">
                <a:latin typeface="Gulim"/>
                <a:cs typeface="Gulim"/>
              </a:rPr>
              <a:t>더 높은 정확도를 가지는 모델은 기하급수적인 계산량 증가를 </a:t>
            </a:r>
            <a:r>
              <a:rPr dirty="0" sz="1600" spc="5">
                <a:latin typeface="Gulim"/>
                <a:cs typeface="Gulim"/>
              </a:rPr>
              <a:t>수반하며, </a:t>
            </a:r>
            <a:r>
              <a:rPr dirty="0" sz="1600" spc="40">
                <a:latin typeface="Gulim"/>
                <a:cs typeface="Gulim"/>
              </a:rPr>
              <a:t>HPC </a:t>
            </a:r>
            <a:r>
              <a:rPr dirty="0" sz="1600" spc="-5">
                <a:latin typeface="Gulim"/>
                <a:cs typeface="Gulim"/>
              </a:rPr>
              <a:t>시  스템을 이용하여 대규모 딥러닝 모델을 분산 학습하려는 수요</a:t>
            </a:r>
            <a:r>
              <a:rPr dirty="0" sz="1600" spc="120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증가</a:t>
            </a:r>
            <a:endParaRPr sz="1600">
              <a:latin typeface="Gulim"/>
              <a:cs typeface="Gulim"/>
            </a:endParaRPr>
          </a:p>
          <a:p>
            <a:pPr lvl="1" marL="1002665" indent="-276225">
              <a:lnSpc>
                <a:spcPct val="100000"/>
              </a:lnSpc>
              <a:spcBef>
                <a:spcPts val="695"/>
              </a:spcBef>
              <a:buClr>
                <a:srgbClr val="3333CC"/>
              </a:buClr>
              <a:buFont typeface="Arial"/>
              <a:buChar char="•"/>
              <a:tabLst>
                <a:tab pos="1002665" algn="l"/>
                <a:tab pos="1003300" algn="l"/>
              </a:tabLst>
            </a:pPr>
            <a:r>
              <a:rPr dirty="0" sz="1600" spc="-5">
                <a:latin typeface="Gulim"/>
                <a:cs typeface="Gulim"/>
              </a:rPr>
              <a:t>다수의 서버를 이용한 딥러닝 분산 학습은 대규모 통신이 </a:t>
            </a:r>
            <a:r>
              <a:rPr dirty="0" sz="1600" spc="-10">
                <a:latin typeface="Gulim"/>
                <a:cs typeface="Gulim"/>
              </a:rPr>
              <a:t>필요하여 </a:t>
            </a:r>
            <a:r>
              <a:rPr dirty="0" sz="1600" spc="-5">
                <a:latin typeface="Gulim"/>
                <a:cs typeface="Gulim"/>
              </a:rPr>
              <a:t>통신</a:t>
            </a:r>
            <a:r>
              <a:rPr dirty="0" sz="1600" spc="120">
                <a:latin typeface="Gulim"/>
                <a:cs typeface="Gulim"/>
              </a:rPr>
              <a:t> </a:t>
            </a:r>
            <a:r>
              <a:rPr dirty="0" sz="1600" spc="-10">
                <a:latin typeface="Gulim"/>
                <a:cs typeface="Gulim"/>
              </a:rPr>
              <a:t>병목이</a:t>
            </a:r>
            <a:endParaRPr sz="1600">
              <a:latin typeface="Gulim"/>
              <a:cs typeface="Gulim"/>
            </a:endParaRPr>
          </a:p>
          <a:p>
            <a:pPr marL="1002665">
              <a:lnSpc>
                <a:spcPct val="100000"/>
              </a:lnSpc>
            </a:pPr>
            <a:r>
              <a:rPr dirty="0" sz="1600" spc="10">
                <a:latin typeface="Gulim"/>
                <a:cs typeface="Gulim"/>
              </a:rPr>
              <a:t>발생함. </a:t>
            </a:r>
            <a:r>
              <a:rPr dirty="0" sz="1600" spc="-5">
                <a:latin typeface="Gulim"/>
                <a:cs typeface="Gulim"/>
              </a:rPr>
              <a:t>이를 해결하는 고속 분산 병렬 학습 기술이</a:t>
            </a:r>
            <a:r>
              <a:rPr dirty="0" sz="1600" spc="100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필요</a:t>
            </a:r>
            <a:endParaRPr sz="1600">
              <a:latin typeface="Gulim"/>
              <a:cs typeface="Gulim"/>
            </a:endParaRPr>
          </a:p>
          <a:p>
            <a:pPr lvl="1" marL="1002665" indent="-276225">
              <a:lnSpc>
                <a:spcPct val="100000"/>
              </a:lnSpc>
              <a:spcBef>
                <a:spcPts val="710"/>
              </a:spcBef>
              <a:buClr>
                <a:srgbClr val="3333CC"/>
              </a:buClr>
              <a:buFont typeface="Arial"/>
              <a:buChar char="•"/>
              <a:tabLst>
                <a:tab pos="1002665" algn="l"/>
                <a:tab pos="1003300" algn="l"/>
              </a:tabLst>
            </a:pPr>
            <a:r>
              <a:rPr dirty="0" sz="1600" spc="-5">
                <a:latin typeface="Gulim"/>
                <a:cs typeface="Gulim"/>
              </a:rPr>
              <a:t>관련</a:t>
            </a:r>
            <a:r>
              <a:rPr dirty="0" sz="1600" spc="5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용어</a:t>
            </a:r>
            <a:endParaRPr sz="1600">
              <a:latin typeface="Gulim"/>
              <a:cs typeface="Gulim"/>
            </a:endParaRPr>
          </a:p>
          <a:p>
            <a:pPr marL="727075">
              <a:lnSpc>
                <a:spcPct val="100000"/>
              </a:lnSpc>
              <a:spcBef>
                <a:spcPts val="690"/>
              </a:spcBef>
              <a:tabLst>
                <a:tab pos="1002665" algn="l"/>
              </a:tabLst>
            </a:pPr>
            <a:r>
              <a:rPr dirty="0" sz="1200">
                <a:latin typeface="Gulim"/>
                <a:cs typeface="Gulim"/>
              </a:rPr>
              <a:t>-	</a:t>
            </a:r>
            <a:r>
              <a:rPr dirty="0" sz="1200" spc="30">
                <a:latin typeface="Gulim"/>
                <a:cs typeface="Gulim"/>
              </a:rPr>
              <a:t>HPC </a:t>
            </a:r>
            <a:r>
              <a:rPr dirty="0" sz="1200" spc="95">
                <a:latin typeface="Gulim"/>
                <a:cs typeface="Gulim"/>
              </a:rPr>
              <a:t>: </a:t>
            </a:r>
            <a:r>
              <a:rPr dirty="0" sz="1200" spc="15">
                <a:latin typeface="Gulim"/>
                <a:cs typeface="Gulim"/>
              </a:rPr>
              <a:t>High </a:t>
            </a:r>
            <a:r>
              <a:rPr dirty="0" sz="1200" spc="25">
                <a:latin typeface="Gulim"/>
                <a:cs typeface="Gulim"/>
              </a:rPr>
              <a:t>Performance</a:t>
            </a:r>
            <a:r>
              <a:rPr dirty="0" sz="1200" spc="-155">
                <a:latin typeface="Gulim"/>
                <a:cs typeface="Gulim"/>
              </a:rPr>
              <a:t> </a:t>
            </a:r>
            <a:r>
              <a:rPr dirty="0" sz="1200" spc="30">
                <a:latin typeface="Gulim"/>
                <a:cs typeface="Gulim"/>
              </a:rPr>
              <a:t>Computing</a:t>
            </a:r>
            <a:endParaRPr sz="12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83540" y="295401"/>
            <a:ext cx="4563110" cy="5137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25"/>
              </a:lnSpc>
            </a:pPr>
            <a:r>
              <a:rPr dirty="0" spc="175">
                <a:solidFill>
                  <a:srgbClr val="4D4D4D"/>
                </a:solidFill>
                <a:latin typeface="Malgun Gothic"/>
                <a:cs typeface="Malgun Gothic"/>
              </a:rPr>
              <a:t>2</a:t>
            </a:r>
            <a:r>
              <a:rPr dirty="0" sz="3200" spc="175">
                <a:solidFill>
                  <a:srgbClr val="4D4D4D"/>
                </a:solidFill>
                <a:latin typeface="Malgun Gothic"/>
                <a:cs typeface="Malgun Gothic"/>
              </a:rPr>
              <a:t>. </a:t>
            </a:r>
            <a:r>
              <a:rPr dirty="0" sz="3200" spc="20">
                <a:solidFill>
                  <a:srgbClr val="4D4D4D"/>
                </a:solidFill>
              </a:rPr>
              <a:t>기술이전 </a:t>
            </a:r>
            <a:r>
              <a:rPr dirty="0" sz="3200" spc="35">
                <a:solidFill>
                  <a:srgbClr val="4D4D4D"/>
                </a:solidFill>
              </a:rPr>
              <a:t>내용 </a:t>
            </a:r>
            <a:r>
              <a:rPr dirty="0" sz="3200" spc="60">
                <a:solidFill>
                  <a:srgbClr val="4D4D4D"/>
                </a:solidFill>
              </a:rPr>
              <a:t>및</a:t>
            </a:r>
            <a:r>
              <a:rPr dirty="0" sz="3200" spc="-665">
                <a:solidFill>
                  <a:srgbClr val="4D4D4D"/>
                </a:solidFill>
              </a:rPr>
              <a:t> </a:t>
            </a:r>
            <a:r>
              <a:rPr dirty="0" sz="3200" spc="10">
                <a:solidFill>
                  <a:srgbClr val="4D4D4D"/>
                </a:solidFill>
              </a:rPr>
              <a:t>범위</a:t>
            </a:r>
            <a:endParaRPr sz="3200">
              <a:latin typeface="Malgun Gothic"/>
              <a:cs typeface="Malgun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5965" y="1096517"/>
            <a:ext cx="6492875" cy="1075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800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20" b="1">
                <a:solidFill>
                  <a:srgbClr val="CC0066"/>
                </a:solidFill>
                <a:latin typeface="Gulim"/>
                <a:cs typeface="Gulim"/>
              </a:rPr>
              <a:t>기술이전 </a:t>
            </a:r>
            <a:r>
              <a:rPr dirty="0" sz="2800" spc="25" b="1">
                <a:solidFill>
                  <a:srgbClr val="CC0066"/>
                </a:solidFill>
                <a:latin typeface="Gulim"/>
                <a:cs typeface="Gulim"/>
              </a:rPr>
              <a:t>내용 </a:t>
            </a:r>
            <a:r>
              <a:rPr dirty="0" sz="2800" spc="45" b="1">
                <a:solidFill>
                  <a:srgbClr val="CC0066"/>
                </a:solidFill>
                <a:latin typeface="Gulim"/>
                <a:cs typeface="Gulim"/>
              </a:rPr>
              <a:t>및 </a:t>
            </a:r>
            <a:r>
              <a:rPr dirty="0" sz="2800" spc="5" b="1">
                <a:solidFill>
                  <a:srgbClr val="CC0066"/>
                </a:solidFill>
                <a:latin typeface="Gulim"/>
                <a:cs typeface="Gulim"/>
              </a:rPr>
              <a:t>범위</a:t>
            </a:r>
            <a:endParaRPr sz="2800">
              <a:latin typeface="Gulim"/>
              <a:cs typeface="Guli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1457325">
              <a:lnSpc>
                <a:spcPct val="100000"/>
              </a:lnSpc>
              <a:tabLst>
                <a:tab pos="4354830" algn="l"/>
              </a:tabLst>
            </a:pPr>
            <a:r>
              <a:rPr dirty="0" baseline="1543" sz="2700" spc="67" b="1">
                <a:latin typeface="Malgun Gothic"/>
                <a:cs typeface="Malgun Gothic"/>
              </a:rPr>
              <a:t>&lt;ETRI-Caffe&gt;	</a:t>
            </a:r>
            <a:r>
              <a:rPr dirty="0" sz="1800" spc="5" b="1">
                <a:latin typeface="Malgun Gothic"/>
                <a:cs typeface="Malgun Gothic"/>
              </a:rPr>
              <a:t>&lt;ETRI-Tensorflow&gt;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06370" y="5571235"/>
            <a:ext cx="31870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5" b="1">
                <a:latin typeface="Malgun Gothic"/>
                <a:cs typeface="Malgun Gothic"/>
              </a:rPr>
              <a:t>&lt;</a:t>
            </a:r>
            <a:r>
              <a:rPr dirty="0" sz="1800" spc="-95" b="1">
                <a:latin typeface="Gulim"/>
                <a:cs typeface="Gulim"/>
              </a:rPr>
              <a:t>공유 </a:t>
            </a:r>
            <a:r>
              <a:rPr dirty="0" sz="1800" spc="20" b="1">
                <a:latin typeface="Gulim"/>
                <a:cs typeface="Gulim"/>
              </a:rPr>
              <a:t>메모리 </a:t>
            </a:r>
            <a:r>
              <a:rPr dirty="0" sz="1800" spc="25" b="1">
                <a:latin typeface="Gulim"/>
                <a:cs typeface="Gulim"/>
              </a:rPr>
              <a:t>버퍼</a:t>
            </a:r>
            <a:r>
              <a:rPr dirty="0" sz="1800" spc="-210" b="1">
                <a:latin typeface="Gulim"/>
                <a:cs typeface="Gulim"/>
              </a:rPr>
              <a:t> </a:t>
            </a:r>
            <a:r>
              <a:rPr dirty="0" sz="1800" spc="-55" b="1">
                <a:latin typeface="Gulim"/>
                <a:cs typeface="Gulim"/>
              </a:rPr>
              <a:t>프레임워크</a:t>
            </a:r>
            <a:r>
              <a:rPr dirty="0" sz="1800" spc="-55" b="1">
                <a:latin typeface="Malgun Gothic"/>
                <a:cs typeface="Malgun Gothic"/>
              </a:rPr>
              <a:t>&gt;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44389" y="2226513"/>
            <a:ext cx="2019313" cy="13640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92401" y="2256282"/>
            <a:ext cx="1943100" cy="1287780"/>
          </a:xfrm>
          <a:prstGeom prst="rect">
            <a:avLst/>
          </a:prstGeom>
          <a:solidFill>
            <a:srgbClr val="00AFEF"/>
          </a:solidFill>
          <a:ln w="19811">
            <a:solidFill>
              <a:srgbClr val="2525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571500">
              <a:lnSpc>
                <a:spcPct val="100000"/>
              </a:lnSpc>
            </a:pPr>
            <a:r>
              <a:rPr dirty="0" sz="1200" spc="5" b="1">
                <a:latin typeface="Gulim"/>
                <a:cs typeface="Gulim"/>
              </a:rPr>
              <a:t>ETRI-Caffe</a:t>
            </a:r>
            <a:endParaRPr sz="1200">
              <a:latin typeface="Gulim"/>
              <a:cs typeface="Gulim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12751" y="2232599"/>
            <a:ext cx="2020905" cy="13625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860797" y="2262377"/>
            <a:ext cx="1945005" cy="1286510"/>
          </a:xfrm>
          <a:prstGeom prst="rect">
            <a:avLst/>
          </a:prstGeom>
          <a:solidFill>
            <a:srgbClr val="4FCABD"/>
          </a:solidFill>
          <a:ln w="19811">
            <a:solidFill>
              <a:srgbClr val="2525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375920">
              <a:lnSpc>
                <a:spcPct val="100000"/>
              </a:lnSpc>
            </a:pPr>
            <a:r>
              <a:rPr dirty="0" sz="1200" b="1">
                <a:latin typeface="Gulim"/>
                <a:cs typeface="Gulim"/>
              </a:rPr>
              <a:t>ETRI-Tensorflow</a:t>
            </a:r>
            <a:endParaRPr sz="1200">
              <a:latin typeface="Gulim"/>
              <a:cs typeface="Gulim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91639" y="4050791"/>
            <a:ext cx="5149850" cy="192405"/>
          </a:xfrm>
          <a:custGeom>
            <a:avLst/>
            <a:gdLst/>
            <a:ahLst/>
            <a:cxnLst/>
            <a:rect l="l" t="t" r="r" b="b"/>
            <a:pathLst>
              <a:path w="5149850" h="192404">
                <a:moveTo>
                  <a:pt x="5117592" y="0"/>
                </a:moveTo>
                <a:lnTo>
                  <a:pt x="32004" y="0"/>
                </a:lnTo>
                <a:lnTo>
                  <a:pt x="19556" y="2518"/>
                </a:lnTo>
                <a:lnTo>
                  <a:pt x="9382" y="9382"/>
                </a:lnTo>
                <a:lnTo>
                  <a:pt x="2518" y="19556"/>
                </a:lnTo>
                <a:lnTo>
                  <a:pt x="0" y="32003"/>
                </a:lnTo>
                <a:lnTo>
                  <a:pt x="0" y="160019"/>
                </a:lnTo>
                <a:lnTo>
                  <a:pt x="2518" y="172467"/>
                </a:lnTo>
                <a:lnTo>
                  <a:pt x="9382" y="182641"/>
                </a:lnTo>
                <a:lnTo>
                  <a:pt x="19556" y="189505"/>
                </a:lnTo>
                <a:lnTo>
                  <a:pt x="32004" y="192023"/>
                </a:lnTo>
                <a:lnTo>
                  <a:pt x="5117592" y="192023"/>
                </a:lnTo>
                <a:lnTo>
                  <a:pt x="5130039" y="189505"/>
                </a:lnTo>
                <a:lnTo>
                  <a:pt x="5140213" y="182641"/>
                </a:lnTo>
                <a:lnTo>
                  <a:pt x="5147077" y="172467"/>
                </a:lnTo>
                <a:lnTo>
                  <a:pt x="5149595" y="160019"/>
                </a:lnTo>
                <a:lnTo>
                  <a:pt x="5149595" y="32003"/>
                </a:lnTo>
                <a:lnTo>
                  <a:pt x="5147077" y="19556"/>
                </a:lnTo>
                <a:lnTo>
                  <a:pt x="5140213" y="9382"/>
                </a:lnTo>
                <a:lnTo>
                  <a:pt x="5130039" y="2518"/>
                </a:lnTo>
                <a:lnTo>
                  <a:pt x="5117592" y="0"/>
                </a:lnTo>
                <a:close/>
              </a:path>
            </a:pathLst>
          </a:custGeom>
          <a:solidFill>
            <a:srgbClr val="D1EF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91639" y="4050791"/>
            <a:ext cx="5149850" cy="192405"/>
          </a:xfrm>
          <a:custGeom>
            <a:avLst/>
            <a:gdLst/>
            <a:ahLst/>
            <a:cxnLst/>
            <a:rect l="l" t="t" r="r" b="b"/>
            <a:pathLst>
              <a:path w="5149850" h="192404">
                <a:moveTo>
                  <a:pt x="0" y="32003"/>
                </a:moveTo>
                <a:lnTo>
                  <a:pt x="2518" y="19556"/>
                </a:lnTo>
                <a:lnTo>
                  <a:pt x="9382" y="9382"/>
                </a:lnTo>
                <a:lnTo>
                  <a:pt x="19556" y="2518"/>
                </a:lnTo>
                <a:lnTo>
                  <a:pt x="32004" y="0"/>
                </a:lnTo>
                <a:lnTo>
                  <a:pt x="5117592" y="0"/>
                </a:lnTo>
                <a:lnTo>
                  <a:pt x="5130039" y="2518"/>
                </a:lnTo>
                <a:lnTo>
                  <a:pt x="5140213" y="9382"/>
                </a:lnTo>
                <a:lnTo>
                  <a:pt x="5147077" y="19556"/>
                </a:lnTo>
                <a:lnTo>
                  <a:pt x="5149595" y="32003"/>
                </a:lnTo>
                <a:lnTo>
                  <a:pt x="5149595" y="160019"/>
                </a:lnTo>
                <a:lnTo>
                  <a:pt x="5147077" y="172467"/>
                </a:lnTo>
                <a:lnTo>
                  <a:pt x="5140213" y="182641"/>
                </a:lnTo>
                <a:lnTo>
                  <a:pt x="5130039" y="189505"/>
                </a:lnTo>
                <a:lnTo>
                  <a:pt x="5117592" y="192023"/>
                </a:lnTo>
                <a:lnTo>
                  <a:pt x="32004" y="192023"/>
                </a:lnTo>
                <a:lnTo>
                  <a:pt x="19556" y="189505"/>
                </a:lnTo>
                <a:lnTo>
                  <a:pt x="9382" y="182641"/>
                </a:lnTo>
                <a:lnTo>
                  <a:pt x="2518" y="172467"/>
                </a:lnTo>
                <a:lnTo>
                  <a:pt x="0" y="160019"/>
                </a:lnTo>
                <a:lnTo>
                  <a:pt x="0" y="32003"/>
                </a:lnTo>
                <a:close/>
              </a:path>
            </a:pathLst>
          </a:custGeom>
          <a:ln w="12192">
            <a:solidFill>
              <a:srgbClr val="3399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44317" y="3734561"/>
            <a:ext cx="274320" cy="231775"/>
          </a:xfrm>
          <a:custGeom>
            <a:avLst/>
            <a:gdLst/>
            <a:ahLst/>
            <a:cxnLst/>
            <a:rect l="l" t="t" r="r" b="b"/>
            <a:pathLst>
              <a:path w="274319" h="231775">
                <a:moveTo>
                  <a:pt x="274319" y="115824"/>
                </a:moveTo>
                <a:lnTo>
                  <a:pt x="0" y="115824"/>
                </a:lnTo>
                <a:lnTo>
                  <a:pt x="137159" y="231648"/>
                </a:lnTo>
                <a:lnTo>
                  <a:pt x="274319" y="115824"/>
                </a:lnTo>
                <a:close/>
              </a:path>
              <a:path w="274319" h="231775">
                <a:moveTo>
                  <a:pt x="205739" y="0"/>
                </a:moveTo>
                <a:lnTo>
                  <a:pt x="68580" y="0"/>
                </a:lnTo>
                <a:lnTo>
                  <a:pt x="68580" y="115824"/>
                </a:lnTo>
                <a:lnTo>
                  <a:pt x="205739" y="115824"/>
                </a:lnTo>
                <a:lnTo>
                  <a:pt x="20573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44317" y="3734561"/>
            <a:ext cx="274320" cy="231775"/>
          </a:xfrm>
          <a:custGeom>
            <a:avLst/>
            <a:gdLst/>
            <a:ahLst/>
            <a:cxnLst/>
            <a:rect l="l" t="t" r="r" b="b"/>
            <a:pathLst>
              <a:path w="274319" h="231775">
                <a:moveTo>
                  <a:pt x="205739" y="0"/>
                </a:moveTo>
                <a:lnTo>
                  <a:pt x="205739" y="115824"/>
                </a:lnTo>
                <a:lnTo>
                  <a:pt x="274319" y="115824"/>
                </a:lnTo>
                <a:lnTo>
                  <a:pt x="137159" y="231648"/>
                </a:lnTo>
                <a:lnTo>
                  <a:pt x="0" y="115824"/>
                </a:lnTo>
                <a:lnTo>
                  <a:pt x="68580" y="115824"/>
                </a:lnTo>
                <a:lnTo>
                  <a:pt x="68580" y="0"/>
                </a:lnTo>
                <a:lnTo>
                  <a:pt x="205739" y="0"/>
                </a:lnTo>
                <a:close/>
              </a:path>
            </a:pathLst>
          </a:custGeom>
          <a:ln w="19812">
            <a:solidFill>
              <a:srgbClr val="226E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729478" y="3737609"/>
            <a:ext cx="274320" cy="231775"/>
          </a:xfrm>
          <a:custGeom>
            <a:avLst/>
            <a:gdLst/>
            <a:ahLst/>
            <a:cxnLst/>
            <a:rect l="l" t="t" r="r" b="b"/>
            <a:pathLst>
              <a:path w="274320" h="231775">
                <a:moveTo>
                  <a:pt x="274320" y="115823"/>
                </a:moveTo>
                <a:lnTo>
                  <a:pt x="0" y="115823"/>
                </a:lnTo>
                <a:lnTo>
                  <a:pt x="137160" y="231647"/>
                </a:lnTo>
                <a:lnTo>
                  <a:pt x="274320" y="115823"/>
                </a:lnTo>
                <a:close/>
              </a:path>
              <a:path w="274320" h="231775">
                <a:moveTo>
                  <a:pt x="205739" y="0"/>
                </a:moveTo>
                <a:lnTo>
                  <a:pt x="68580" y="0"/>
                </a:lnTo>
                <a:lnTo>
                  <a:pt x="68580" y="115823"/>
                </a:lnTo>
                <a:lnTo>
                  <a:pt x="205739" y="115823"/>
                </a:lnTo>
                <a:lnTo>
                  <a:pt x="20573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729478" y="3737609"/>
            <a:ext cx="274320" cy="231775"/>
          </a:xfrm>
          <a:custGeom>
            <a:avLst/>
            <a:gdLst/>
            <a:ahLst/>
            <a:cxnLst/>
            <a:rect l="l" t="t" r="r" b="b"/>
            <a:pathLst>
              <a:path w="274320" h="231775">
                <a:moveTo>
                  <a:pt x="205739" y="0"/>
                </a:moveTo>
                <a:lnTo>
                  <a:pt x="205739" y="115823"/>
                </a:lnTo>
                <a:lnTo>
                  <a:pt x="274320" y="115823"/>
                </a:lnTo>
                <a:lnTo>
                  <a:pt x="137160" y="231647"/>
                </a:lnTo>
                <a:lnTo>
                  <a:pt x="0" y="115823"/>
                </a:lnTo>
                <a:lnTo>
                  <a:pt x="68580" y="115823"/>
                </a:lnTo>
                <a:lnTo>
                  <a:pt x="68580" y="0"/>
                </a:lnTo>
                <a:lnTo>
                  <a:pt x="205739" y="0"/>
                </a:lnTo>
                <a:close/>
              </a:path>
            </a:pathLst>
          </a:custGeom>
          <a:ln w="19812">
            <a:solidFill>
              <a:srgbClr val="226E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44388" y="4285434"/>
            <a:ext cx="5225811" cy="12909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92401" y="4315205"/>
            <a:ext cx="5149850" cy="1214755"/>
          </a:xfrm>
          <a:custGeom>
            <a:avLst/>
            <a:gdLst/>
            <a:ahLst/>
            <a:cxnLst/>
            <a:rect l="l" t="t" r="r" b="b"/>
            <a:pathLst>
              <a:path w="5149850" h="1214754">
                <a:moveTo>
                  <a:pt x="0" y="1214628"/>
                </a:moveTo>
                <a:lnTo>
                  <a:pt x="5149596" y="1214628"/>
                </a:lnTo>
                <a:lnTo>
                  <a:pt x="5149596" y="0"/>
                </a:lnTo>
                <a:lnTo>
                  <a:pt x="0" y="0"/>
                </a:lnTo>
                <a:lnTo>
                  <a:pt x="0" y="1214628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92401" y="4315205"/>
            <a:ext cx="5149850" cy="1214755"/>
          </a:xfrm>
          <a:custGeom>
            <a:avLst/>
            <a:gdLst/>
            <a:ahLst/>
            <a:cxnLst/>
            <a:rect l="l" t="t" r="r" b="b"/>
            <a:pathLst>
              <a:path w="5149850" h="1214754">
                <a:moveTo>
                  <a:pt x="0" y="1214628"/>
                </a:moveTo>
                <a:lnTo>
                  <a:pt x="5149596" y="1214628"/>
                </a:lnTo>
                <a:lnTo>
                  <a:pt x="5149596" y="0"/>
                </a:lnTo>
                <a:lnTo>
                  <a:pt x="0" y="0"/>
                </a:lnTo>
                <a:lnTo>
                  <a:pt x="0" y="1214628"/>
                </a:lnTo>
                <a:close/>
              </a:path>
            </a:pathLst>
          </a:custGeom>
          <a:ln w="19812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457194" y="4039616"/>
            <a:ext cx="1619885" cy="557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C00000"/>
                </a:solidFill>
                <a:latin typeface="Times New Roman"/>
                <a:cs typeface="Times New Roman"/>
              </a:rPr>
              <a:t>SMB</a:t>
            </a:r>
            <a:r>
              <a:rPr dirty="0" sz="1200" spc="-8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C00000"/>
                </a:solidFill>
                <a:latin typeface="Times New Roman"/>
                <a:cs typeface="Times New Roman"/>
              </a:rPr>
              <a:t>API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5" b="1">
                <a:latin typeface="Gulim"/>
                <a:cs typeface="Gulim"/>
              </a:rPr>
              <a:t>Soft </a:t>
            </a:r>
            <a:r>
              <a:rPr dirty="0" sz="1200" b="1">
                <a:latin typeface="Gulim"/>
                <a:cs typeface="Gulim"/>
              </a:rPr>
              <a:t>Memory </a:t>
            </a:r>
            <a:r>
              <a:rPr dirty="0" sz="1200" spc="5" b="1">
                <a:latin typeface="Gulim"/>
                <a:cs typeface="Gulim"/>
              </a:rPr>
              <a:t>Box</a:t>
            </a:r>
            <a:r>
              <a:rPr dirty="0" sz="1200" spc="-180" b="1">
                <a:latin typeface="Gulim"/>
                <a:cs typeface="Gulim"/>
              </a:rPr>
              <a:t> </a:t>
            </a:r>
            <a:r>
              <a:rPr dirty="0" sz="1200" spc="5" b="1">
                <a:latin typeface="Gulim"/>
                <a:cs typeface="Gulim"/>
              </a:rPr>
              <a:t>(SW)</a:t>
            </a:r>
            <a:endParaRPr sz="1200">
              <a:latin typeface="Gulim"/>
              <a:cs typeface="Gulim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1970532" y="4759452"/>
          <a:ext cx="4342765" cy="662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88264"/>
                <a:gridCol w="2028825"/>
              </a:tblGrid>
              <a:tr h="346709"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SMB Client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module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SMB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Server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module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DE4"/>
                    </a:solidFill>
                  </a:tcPr>
                </a:tc>
              </a:tr>
              <a:tr h="30327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User-Level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Infiniband Communication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Layer(UCL)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module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AFA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83540" y="295401"/>
            <a:ext cx="4563110" cy="5137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025"/>
              </a:lnSpc>
            </a:pPr>
            <a:r>
              <a:rPr dirty="0" spc="175">
                <a:solidFill>
                  <a:srgbClr val="4D4D4D"/>
                </a:solidFill>
                <a:latin typeface="Malgun Gothic"/>
                <a:cs typeface="Malgun Gothic"/>
              </a:rPr>
              <a:t>2</a:t>
            </a:r>
            <a:r>
              <a:rPr dirty="0" sz="3200" spc="175">
                <a:solidFill>
                  <a:srgbClr val="4D4D4D"/>
                </a:solidFill>
                <a:latin typeface="Malgun Gothic"/>
                <a:cs typeface="Malgun Gothic"/>
              </a:rPr>
              <a:t>. </a:t>
            </a:r>
            <a:r>
              <a:rPr dirty="0" sz="3200" spc="20">
                <a:solidFill>
                  <a:srgbClr val="4D4D4D"/>
                </a:solidFill>
              </a:rPr>
              <a:t>기술이전 </a:t>
            </a:r>
            <a:r>
              <a:rPr dirty="0" sz="3200" spc="35">
                <a:solidFill>
                  <a:srgbClr val="4D4D4D"/>
                </a:solidFill>
              </a:rPr>
              <a:t>내용 </a:t>
            </a:r>
            <a:r>
              <a:rPr dirty="0" sz="3200" spc="60">
                <a:solidFill>
                  <a:srgbClr val="4D4D4D"/>
                </a:solidFill>
              </a:rPr>
              <a:t>및</a:t>
            </a:r>
            <a:r>
              <a:rPr dirty="0" sz="3200" spc="-665">
                <a:solidFill>
                  <a:srgbClr val="4D4D4D"/>
                </a:solidFill>
              </a:rPr>
              <a:t> </a:t>
            </a:r>
            <a:r>
              <a:rPr dirty="0" sz="3200" spc="10">
                <a:solidFill>
                  <a:srgbClr val="4D4D4D"/>
                </a:solidFill>
              </a:rPr>
              <a:t>범위</a:t>
            </a:r>
            <a:endParaRPr sz="3200">
              <a:latin typeface="Malgun Gothic"/>
              <a:cs typeface="Malgun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35965" y="1015389"/>
            <a:ext cx="4426585" cy="89725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 </a:t>
            </a:r>
            <a:r>
              <a:rPr dirty="0" sz="2800" spc="20" b="1">
                <a:solidFill>
                  <a:srgbClr val="CC0066"/>
                </a:solidFill>
                <a:latin typeface="Gulim"/>
                <a:cs typeface="Gulim"/>
              </a:rPr>
              <a:t>기술이전</a:t>
            </a:r>
            <a:r>
              <a:rPr dirty="0" sz="2800" spc="-58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5" b="1">
                <a:solidFill>
                  <a:srgbClr val="CC0066"/>
                </a:solidFill>
                <a:latin typeface="Gulim"/>
                <a:cs typeface="Gulim"/>
              </a:rPr>
              <a:t>범위</a:t>
            </a:r>
            <a:endParaRPr sz="2800">
              <a:latin typeface="Gulim"/>
              <a:cs typeface="Gulim"/>
            </a:endParaRPr>
          </a:p>
          <a:p>
            <a:pPr marL="774700" indent="-285750">
              <a:lnSpc>
                <a:spcPct val="100000"/>
              </a:lnSpc>
              <a:spcBef>
                <a:spcPts val="459"/>
              </a:spcBef>
              <a:buClr>
                <a:srgbClr val="6600CC"/>
              </a:buClr>
              <a:buFont typeface="Wingdings"/>
              <a:buChar char=""/>
              <a:tabLst>
                <a:tab pos="775335" algn="l"/>
              </a:tabLst>
            </a:pPr>
            <a:r>
              <a:rPr dirty="0" sz="2000" spc="10" b="1">
                <a:latin typeface="Malgun Gothic"/>
                <a:cs typeface="Malgun Gothic"/>
              </a:rPr>
              <a:t>[</a:t>
            </a:r>
            <a:r>
              <a:rPr dirty="0" sz="2000" spc="10">
                <a:latin typeface="Gulim"/>
                <a:cs typeface="Gulim"/>
              </a:rPr>
              <a:t>SW] </a:t>
            </a:r>
            <a:r>
              <a:rPr dirty="0" sz="2000">
                <a:latin typeface="Gulim"/>
                <a:cs typeface="Gulim"/>
              </a:rPr>
              <a:t>분산 딥러닝 프로그램</a:t>
            </a:r>
            <a:r>
              <a:rPr dirty="0" sz="2000" spc="-130">
                <a:latin typeface="Gulim"/>
                <a:cs typeface="Gulim"/>
              </a:rPr>
              <a:t> </a:t>
            </a:r>
            <a:r>
              <a:rPr dirty="0" sz="2000" spc="5">
                <a:latin typeface="Gulim"/>
                <a:cs typeface="Gulim"/>
              </a:rPr>
              <a:t>3종</a:t>
            </a:r>
            <a:endParaRPr sz="2000">
              <a:latin typeface="Gulim"/>
              <a:cs typeface="Guli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2977" y="1883765"/>
            <a:ext cx="6457315" cy="320865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793115" indent="-343535">
              <a:lnSpc>
                <a:spcPct val="100000"/>
              </a:lnSpc>
              <a:spcBef>
                <a:spcPts val="434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>
                <a:latin typeface="Gulim"/>
                <a:cs typeface="Gulim"/>
              </a:rPr>
              <a:t>통합 공유 메모리 버퍼 프레임워크 </a:t>
            </a:r>
            <a:r>
              <a:rPr dirty="0" sz="1400" spc="40">
                <a:latin typeface="Gulim"/>
                <a:cs typeface="Gulim"/>
              </a:rPr>
              <a:t>SW </a:t>
            </a:r>
            <a:r>
              <a:rPr dirty="0" sz="1400">
                <a:latin typeface="Gulim"/>
                <a:cs typeface="Gulim"/>
              </a:rPr>
              <a:t>버전</a:t>
            </a:r>
            <a:r>
              <a:rPr dirty="0" sz="1400" spc="-150">
                <a:latin typeface="Gulim"/>
                <a:cs typeface="Gulim"/>
              </a:rPr>
              <a:t> </a:t>
            </a:r>
            <a:r>
              <a:rPr dirty="0" sz="1400" spc="25">
                <a:latin typeface="Gulim"/>
                <a:cs typeface="Gulim"/>
              </a:rPr>
              <a:t>1.0</a:t>
            </a:r>
            <a:endParaRPr sz="1400">
              <a:latin typeface="Gulim"/>
              <a:cs typeface="Gulim"/>
            </a:endParaRPr>
          </a:p>
          <a:p>
            <a:pPr marL="793115" indent="-343535">
              <a:lnSpc>
                <a:spcPct val="100000"/>
              </a:lnSpc>
              <a:spcBef>
                <a:spcPts val="335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>
                <a:latin typeface="Gulim"/>
                <a:cs typeface="Gulim"/>
              </a:rPr>
              <a:t>공유메모리 기반 분산 딥러닝 지원 </a:t>
            </a:r>
            <a:r>
              <a:rPr dirty="0" sz="1400" spc="30">
                <a:latin typeface="Gulim"/>
                <a:cs typeface="Gulim"/>
              </a:rPr>
              <a:t>에트리(ETRI) </a:t>
            </a:r>
            <a:r>
              <a:rPr dirty="0" sz="1400" spc="35">
                <a:latin typeface="Gulim"/>
                <a:cs typeface="Gulim"/>
              </a:rPr>
              <a:t>카페(Caffe) </a:t>
            </a:r>
            <a:r>
              <a:rPr dirty="0" sz="1400">
                <a:latin typeface="Gulim"/>
                <a:cs typeface="Gulim"/>
              </a:rPr>
              <a:t>버전</a:t>
            </a:r>
            <a:r>
              <a:rPr dirty="0" sz="1400" spc="-220">
                <a:latin typeface="Gulim"/>
                <a:cs typeface="Gulim"/>
              </a:rPr>
              <a:t> </a:t>
            </a:r>
            <a:r>
              <a:rPr dirty="0" sz="1400" spc="25">
                <a:latin typeface="Gulim"/>
                <a:cs typeface="Gulim"/>
              </a:rPr>
              <a:t>3.0</a:t>
            </a:r>
            <a:endParaRPr sz="1400">
              <a:latin typeface="Gulim"/>
              <a:cs typeface="Gulim"/>
            </a:endParaRPr>
          </a:p>
          <a:p>
            <a:pPr marL="793115" indent="-343535">
              <a:lnSpc>
                <a:spcPct val="100000"/>
              </a:lnSpc>
              <a:spcBef>
                <a:spcPts val="335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>
                <a:latin typeface="Gulim"/>
                <a:cs typeface="Gulim"/>
              </a:rPr>
              <a:t>공유 메모리 기반 </a:t>
            </a:r>
            <a:r>
              <a:rPr dirty="0" sz="1400" spc="40">
                <a:latin typeface="Gulim"/>
                <a:cs typeface="Gulim"/>
              </a:rPr>
              <a:t>에트리-텐서플로우(ETRI-TensorFlow)</a:t>
            </a:r>
            <a:r>
              <a:rPr dirty="0" sz="1400" spc="-100">
                <a:latin typeface="Gulim"/>
                <a:cs typeface="Gulim"/>
              </a:rPr>
              <a:t> </a:t>
            </a:r>
            <a:r>
              <a:rPr dirty="0" sz="1400" spc="25">
                <a:latin typeface="Gulim"/>
                <a:cs typeface="Gulim"/>
              </a:rPr>
              <a:t>2.5</a:t>
            </a:r>
            <a:endParaRPr sz="1400">
              <a:latin typeface="Gulim"/>
              <a:cs typeface="Gulim"/>
            </a:endParaRPr>
          </a:p>
          <a:p>
            <a:pPr marL="297815" indent="-285750">
              <a:lnSpc>
                <a:spcPct val="100000"/>
              </a:lnSpc>
              <a:spcBef>
                <a:spcPts val="505"/>
              </a:spcBef>
              <a:buClr>
                <a:srgbClr val="6600CC"/>
              </a:buClr>
              <a:buFont typeface="Wingdings"/>
              <a:buChar char=""/>
              <a:tabLst>
                <a:tab pos="298450" algn="l"/>
              </a:tabLst>
            </a:pPr>
            <a:r>
              <a:rPr dirty="0" sz="2000" spc="-85">
                <a:latin typeface="Gulim"/>
                <a:cs typeface="Gulim"/>
              </a:rPr>
              <a:t>[문서] </a:t>
            </a:r>
            <a:r>
              <a:rPr dirty="0" sz="2000">
                <a:latin typeface="Gulim"/>
                <a:cs typeface="Gulim"/>
              </a:rPr>
              <a:t>대시보드 설계문서</a:t>
            </a:r>
            <a:r>
              <a:rPr dirty="0" sz="2000" spc="45">
                <a:latin typeface="Gulim"/>
                <a:cs typeface="Gulim"/>
              </a:rPr>
              <a:t> </a:t>
            </a:r>
            <a:r>
              <a:rPr dirty="0" sz="2000" spc="5">
                <a:latin typeface="Gulim"/>
                <a:cs typeface="Gulim"/>
              </a:rPr>
              <a:t>8종</a:t>
            </a:r>
            <a:endParaRPr sz="2000">
              <a:latin typeface="Gulim"/>
              <a:cs typeface="Gulim"/>
            </a:endParaRPr>
          </a:p>
          <a:p>
            <a:pPr lvl="1" marL="793115" indent="-343535">
              <a:lnSpc>
                <a:spcPct val="100000"/>
              </a:lnSpc>
              <a:spcBef>
                <a:spcPts val="310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>
                <a:latin typeface="Gulim"/>
                <a:cs typeface="Gulim"/>
              </a:rPr>
              <a:t>분산 딥러닝 플랫폼</a:t>
            </a:r>
            <a:r>
              <a:rPr dirty="0" sz="1400" spc="-55">
                <a:latin typeface="Gulim"/>
                <a:cs typeface="Gulim"/>
              </a:rPr>
              <a:t> </a:t>
            </a:r>
            <a:r>
              <a:rPr dirty="0" sz="1400">
                <a:latin typeface="Gulim"/>
                <a:cs typeface="Gulim"/>
              </a:rPr>
              <a:t>요구사항정의서</a:t>
            </a:r>
            <a:endParaRPr sz="1400">
              <a:latin typeface="Gulim"/>
              <a:cs typeface="Gulim"/>
            </a:endParaRPr>
          </a:p>
          <a:p>
            <a:pPr lvl="1" marL="793115" indent="-343535">
              <a:lnSpc>
                <a:spcPct val="100000"/>
              </a:lnSpc>
              <a:spcBef>
                <a:spcPts val="340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>
                <a:latin typeface="Gulim"/>
                <a:cs typeface="Gulim"/>
              </a:rPr>
              <a:t>딥러닝 </a:t>
            </a:r>
            <a:r>
              <a:rPr dirty="0" sz="1400" spc="40">
                <a:latin typeface="Gulim"/>
                <a:cs typeface="Gulim"/>
              </a:rPr>
              <a:t>HPC </a:t>
            </a:r>
            <a:r>
              <a:rPr dirty="0" sz="1400">
                <a:latin typeface="Gulim"/>
                <a:cs typeface="Gulim"/>
              </a:rPr>
              <a:t>분산 딥러닝 플랫폼</a:t>
            </a:r>
            <a:r>
              <a:rPr dirty="0" sz="1400" spc="-160">
                <a:latin typeface="Gulim"/>
                <a:cs typeface="Gulim"/>
              </a:rPr>
              <a:t> </a:t>
            </a:r>
            <a:r>
              <a:rPr dirty="0" sz="1400">
                <a:latin typeface="Gulim"/>
                <a:cs typeface="Gulim"/>
              </a:rPr>
              <a:t>상세설계서</a:t>
            </a:r>
            <a:endParaRPr sz="1400">
              <a:latin typeface="Gulim"/>
              <a:cs typeface="Gulim"/>
            </a:endParaRPr>
          </a:p>
          <a:p>
            <a:pPr lvl="1" marL="793115" indent="-343535">
              <a:lnSpc>
                <a:spcPct val="100000"/>
              </a:lnSpc>
              <a:spcBef>
                <a:spcPts val="335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>
                <a:latin typeface="Gulim"/>
                <a:cs typeface="Gulim"/>
              </a:rPr>
              <a:t>딥러닝 </a:t>
            </a:r>
            <a:r>
              <a:rPr dirty="0" sz="1400" spc="40">
                <a:latin typeface="Gulim"/>
                <a:cs typeface="Gulim"/>
              </a:rPr>
              <a:t>HPC </a:t>
            </a:r>
            <a:r>
              <a:rPr dirty="0" sz="1400">
                <a:latin typeface="Gulim"/>
                <a:cs typeface="Gulim"/>
              </a:rPr>
              <a:t>분산 딥러닝 플랫폼</a:t>
            </a:r>
            <a:r>
              <a:rPr dirty="0" sz="1400" spc="-160">
                <a:latin typeface="Gulim"/>
                <a:cs typeface="Gulim"/>
              </a:rPr>
              <a:t> </a:t>
            </a:r>
            <a:r>
              <a:rPr dirty="0" sz="1400">
                <a:latin typeface="Gulim"/>
                <a:cs typeface="Gulim"/>
              </a:rPr>
              <a:t>시험절차서</a:t>
            </a:r>
            <a:endParaRPr sz="1400">
              <a:latin typeface="Gulim"/>
              <a:cs typeface="Gulim"/>
            </a:endParaRPr>
          </a:p>
          <a:p>
            <a:pPr lvl="1" marL="793115" indent="-343535">
              <a:lnSpc>
                <a:spcPct val="100000"/>
              </a:lnSpc>
              <a:spcBef>
                <a:spcPts val="335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>
                <a:latin typeface="Gulim"/>
                <a:cs typeface="Gulim"/>
              </a:rPr>
              <a:t>딥러닝 </a:t>
            </a:r>
            <a:r>
              <a:rPr dirty="0" sz="1400" spc="40">
                <a:latin typeface="Gulim"/>
                <a:cs typeface="Gulim"/>
              </a:rPr>
              <a:t>HPC </a:t>
            </a:r>
            <a:r>
              <a:rPr dirty="0" sz="1400">
                <a:latin typeface="Gulim"/>
                <a:cs typeface="Gulim"/>
              </a:rPr>
              <a:t>분산 딥러닝 플랫폼</a:t>
            </a:r>
            <a:r>
              <a:rPr dirty="0" sz="1400" spc="-160">
                <a:latin typeface="Gulim"/>
                <a:cs typeface="Gulim"/>
              </a:rPr>
              <a:t> </a:t>
            </a:r>
            <a:r>
              <a:rPr dirty="0" sz="1400">
                <a:latin typeface="Gulim"/>
                <a:cs typeface="Gulim"/>
              </a:rPr>
              <a:t>시험결과서</a:t>
            </a:r>
            <a:endParaRPr sz="1400">
              <a:latin typeface="Gulim"/>
              <a:cs typeface="Gulim"/>
            </a:endParaRPr>
          </a:p>
          <a:p>
            <a:pPr lvl="1" marL="793115" indent="-343535">
              <a:lnSpc>
                <a:spcPct val="100000"/>
              </a:lnSpc>
              <a:spcBef>
                <a:spcPts val="340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>
                <a:latin typeface="Gulim"/>
                <a:cs typeface="Gulim"/>
              </a:rPr>
              <a:t>소프트 메모리 박스 사용자</a:t>
            </a:r>
            <a:r>
              <a:rPr dirty="0" sz="1400" spc="-70">
                <a:latin typeface="Gulim"/>
                <a:cs typeface="Gulim"/>
              </a:rPr>
              <a:t> </a:t>
            </a:r>
            <a:r>
              <a:rPr dirty="0" sz="1400">
                <a:latin typeface="Gulim"/>
                <a:cs typeface="Gulim"/>
              </a:rPr>
              <a:t>매뉴얼</a:t>
            </a:r>
            <a:endParaRPr sz="1400">
              <a:latin typeface="Gulim"/>
              <a:cs typeface="Gulim"/>
            </a:endParaRPr>
          </a:p>
          <a:p>
            <a:pPr lvl="1" marL="793115" indent="-343535">
              <a:lnSpc>
                <a:spcPct val="100000"/>
              </a:lnSpc>
              <a:spcBef>
                <a:spcPts val="335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 spc="40">
                <a:latin typeface="Gulim"/>
                <a:cs typeface="Gulim"/>
              </a:rPr>
              <a:t>ShmCaffe </a:t>
            </a:r>
            <a:r>
              <a:rPr dirty="0" sz="1400">
                <a:latin typeface="Gulim"/>
                <a:cs typeface="Gulim"/>
              </a:rPr>
              <a:t>분산처리 확장성</a:t>
            </a:r>
            <a:r>
              <a:rPr dirty="0" sz="1400" spc="-105">
                <a:latin typeface="Gulim"/>
                <a:cs typeface="Gulim"/>
              </a:rPr>
              <a:t> </a:t>
            </a:r>
            <a:r>
              <a:rPr dirty="0" sz="1400">
                <a:latin typeface="Gulim"/>
                <a:cs typeface="Gulim"/>
              </a:rPr>
              <a:t>분석</a:t>
            </a:r>
            <a:endParaRPr sz="1400">
              <a:latin typeface="Gulim"/>
              <a:cs typeface="Gulim"/>
            </a:endParaRPr>
          </a:p>
          <a:p>
            <a:pPr lvl="1" marL="793115" indent="-343535">
              <a:lnSpc>
                <a:spcPct val="100000"/>
              </a:lnSpc>
              <a:spcBef>
                <a:spcPts val="335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 spc="60">
                <a:latin typeface="Gulim"/>
                <a:cs typeface="Gulim"/>
              </a:rPr>
              <a:t>ETRI-Caffe </a:t>
            </a:r>
            <a:r>
              <a:rPr dirty="0" sz="1400">
                <a:latin typeface="Gulim"/>
                <a:cs typeface="Gulim"/>
              </a:rPr>
              <a:t>사용자</a:t>
            </a:r>
            <a:r>
              <a:rPr dirty="0" sz="1400" spc="-114">
                <a:latin typeface="Gulim"/>
                <a:cs typeface="Gulim"/>
              </a:rPr>
              <a:t> </a:t>
            </a:r>
            <a:r>
              <a:rPr dirty="0" sz="1400">
                <a:latin typeface="Gulim"/>
                <a:cs typeface="Gulim"/>
              </a:rPr>
              <a:t>매뉴얼</a:t>
            </a:r>
            <a:endParaRPr sz="1400">
              <a:latin typeface="Gulim"/>
              <a:cs typeface="Gulim"/>
            </a:endParaRPr>
          </a:p>
          <a:p>
            <a:pPr lvl="1" marL="793115" indent="-343535">
              <a:lnSpc>
                <a:spcPct val="100000"/>
              </a:lnSpc>
              <a:spcBef>
                <a:spcPts val="340"/>
              </a:spcBef>
              <a:buAutoNum type="arabicParenR"/>
              <a:tabLst>
                <a:tab pos="793115" algn="l"/>
                <a:tab pos="793750" algn="l"/>
              </a:tabLst>
            </a:pPr>
            <a:r>
              <a:rPr dirty="0" sz="1400" spc="40">
                <a:latin typeface="Gulim"/>
                <a:cs typeface="Gulim"/>
              </a:rPr>
              <a:t>ETRI-Tensorflow </a:t>
            </a:r>
            <a:r>
              <a:rPr dirty="0" sz="1400">
                <a:latin typeface="Gulim"/>
                <a:cs typeface="Gulim"/>
              </a:rPr>
              <a:t>사용자</a:t>
            </a:r>
            <a:r>
              <a:rPr dirty="0" sz="1400" spc="-90">
                <a:latin typeface="Gulim"/>
                <a:cs typeface="Gulim"/>
              </a:rPr>
              <a:t> </a:t>
            </a:r>
            <a:r>
              <a:rPr dirty="0" sz="1400">
                <a:latin typeface="Gulim"/>
                <a:cs typeface="Gulim"/>
              </a:rPr>
              <a:t>매뉴얼</a:t>
            </a:r>
            <a:endParaRPr sz="1400">
              <a:latin typeface="Gulim"/>
              <a:cs typeface="Guli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2977" y="5075948"/>
            <a:ext cx="6229985" cy="85979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735"/>
              </a:spcBef>
              <a:buClr>
                <a:srgbClr val="6600CC"/>
              </a:buClr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dirty="0" sz="2800" spc="25" b="1">
                <a:solidFill>
                  <a:srgbClr val="CC0066"/>
                </a:solidFill>
                <a:latin typeface="Gulim"/>
                <a:cs typeface="Gulim"/>
              </a:rPr>
              <a:t>개술 개발</a:t>
            </a:r>
            <a:r>
              <a:rPr dirty="0" sz="2800" spc="-150" b="1">
                <a:solidFill>
                  <a:srgbClr val="CC0066"/>
                </a:solidFill>
                <a:latin typeface="Gulim"/>
                <a:cs typeface="Gulim"/>
              </a:rPr>
              <a:t> 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현황</a:t>
            </a:r>
            <a:endParaRPr sz="2800">
              <a:latin typeface="Gulim"/>
              <a:cs typeface="Gulim"/>
            </a:endParaRPr>
          </a:p>
          <a:p>
            <a:pPr marL="386080">
              <a:lnSpc>
                <a:spcPct val="100000"/>
              </a:lnSpc>
              <a:spcBef>
                <a:spcPts val="409"/>
              </a:spcBef>
            </a:pPr>
            <a:r>
              <a:rPr dirty="0" sz="1800" spc="20" b="1">
                <a:latin typeface="Gulim"/>
                <a:cs typeface="Gulim"/>
              </a:rPr>
              <a:t>기술성숙도</a:t>
            </a:r>
            <a:r>
              <a:rPr dirty="0" sz="1800" spc="20">
                <a:latin typeface="Gulim"/>
                <a:cs typeface="Gulim"/>
              </a:rPr>
              <a:t>(TRL </a:t>
            </a:r>
            <a:r>
              <a:rPr dirty="0" sz="1800" spc="145">
                <a:latin typeface="Gulim"/>
                <a:cs typeface="Gulim"/>
              </a:rPr>
              <a:t>: </a:t>
            </a:r>
            <a:r>
              <a:rPr dirty="0" sz="1800" spc="25">
                <a:latin typeface="Gulim"/>
                <a:cs typeface="Gulim"/>
              </a:rPr>
              <a:t>Technology </a:t>
            </a:r>
            <a:r>
              <a:rPr dirty="0" sz="1800" spc="35">
                <a:latin typeface="Gulim"/>
                <a:cs typeface="Gulim"/>
              </a:rPr>
              <a:t>Readiness </a:t>
            </a:r>
            <a:r>
              <a:rPr dirty="0" sz="1800" spc="30">
                <a:latin typeface="Gulim"/>
                <a:cs typeface="Gulim"/>
              </a:rPr>
              <a:t>Level) </a:t>
            </a:r>
            <a:r>
              <a:rPr dirty="0" sz="1800" spc="20" b="1">
                <a:latin typeface="Gulim"/>
                <a:cs typeface="Gulim"/>
              </a:rPr>
              <a:t>단계</a:t>
            </a:r>
            <a:r>
              <a:rPr dirty="0" sz="1800" spc="-325" b="1">
                <a:latin typeface="Gulim"/>
                <a:cs typeface="Gulim"/>
              </a:rPr>
              <a:t> </a:t>
            </a:r>
            <a:r>
              <a:rPr dirty="0" sz="1800" spc="275" b="1">
                <a:latin typeface="Malgun Gothic"/>
                <a:cs typeface="Malgun Gothic"/>
              </a:rPr>
              <a:t>:</a:t>
            </a:r>
            <a:endParaRPr sz="1800">
              <a:latin typeface="Malgun Gothic"/>
              <a:cs typeface="Malgun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67397" y="5635853"/>
            <a:ext cx="794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0" b="1">
                <a:latin typeface="Malgun Gothic"/>
                <a:cs typeface="Malgun Gothic"/>
              </a:rPr>
              <a:t>(6)</a:t>
            </a:r>
            <a:r>
              <a:rPr dirty="0" sz="1800" spc="30" b="1">
                <a:latin typeface="Gulim"/>
                <a:cs typeface="Gulim"/>
              </a:rPr>
              <a:t>단계</a:t>
            </a:r>
            <a:endParaRPr sz="180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83540" y="245109"/>
            <a:ext cx="51015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95">
                <a:solidFill>
                  <a:srgbClr val="4D4D4D"/>
                </a:solidFill>
                <a:latin typeface="Malgun Gothic"/>
                <a:cs typeface="Malgun Gothic"/>
              </a:rPr>
              <a:t>2. </a:t>
            </a:r>
            <a:r>
              <a:rPr dirty="0" spc="25">
                <a:solidFill>
                  <a:srgbClr val="4D4D4D"/>
                </a:solidFill>
              </a:rPr>
              <a:t>기술이전 </a:t>
            </a:r>
            <a:r>
              <a:rPr dirty="0" spc="40">
                <a:solidFill>
                  <a:srgbClr val="4D4D4D"/>
                </a:solidFill>
              </a:rPr>
              <a:t>내용 </a:t>
            </a:r>
            <a:r>
              <a:rPr dirty="0" spc="65">
                <a:solidFill>
                  <a:srgbClr val="4D4D4D"/>
                </a:solidFill>
              </a:rPr>
              <a:t>및</a:t>
            </a:r>
            <a:r>
              <a:rPr dirty="0" spc="-720">
                <a:solidFill>
                  <a:srgbClr val="4D4D4D"/>
                </a:solidFill>
              </a:rPr>
              <a:t> </a:t>
            </a:r>
            <a:r>
              <a:rPr dirty="0" spc="15">
                <a:solidFill>
                  <a:srgbClr val="4D4D4D"/>
                </a:solidFill>
              </a:rPr>
              <a:t>범위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9440" y="1029411"/>
            <a:ext cx="515493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940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20" b="1">
                <a:solidFill>
                  <a:srgbClr val="CC0066"/>
                </a:solidFill>
                <a:latin typeface="Gulim"/>
                <a:cs typeface="Gulim"/>
              </a:rPr>
              <a:t>소프트 메모리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박스 기술 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현황</a:t>
            </a:r>
            <a:endParaRPr sz="2800">
              <a:latin typeface="Gulim"/>
              <a:cs typeface="Guli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6491" y="1503445"/>
            <a:ext cx="3811904" cy="1913255"/>
          </a:xfrm>
          <a:prstGeom prst="rect">
            <a:avLst/>
          </a:prstGeom>
        </p:spPr>
        <p:txBody>
          <a:bodyPr wrap="square" lIns="0" tIns="1568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235"/>
              </a:spcBef>
              <a:buClr>
                <a:srgbClr val="3333CC"/>
              </a:buClr>
              <a:buFont typeface="Wingdings"/>
              <a:buChar char=""/>
              <a:tabLst>
                <a:tab pos="292100" algn="l"/>
              </a:tabLst>
            </a:pPr>
            <a:r>
              <a:rPr dirty="0" sz="1800">
                <a:latin typeface="Gulim"/>
                <a:cs typeface="Gulim"/>
              </a:rPr>
              <a:t>통합 공유 메모리 버퍼</a:t>
            </a:r>
            <a:r>
              <a:rPr dirty="0" sz="1800" spc="-100">
                <a:latin typeface="Gulim"/>
                <a:cs typeface="Gulim"/>
              </a:rPr>
              <a:t> </a:t>
            </a:r>
            <a:r>
              <a:rPr dirty="0" sz="1800">
                <a:latin typeface="Gulim"/>
                <a:cs typeface="Gulim"/>
              </a:rPr>
              <a:t>프레임워크</a:t>
            </a:r>
            <a:endParaRPr sz="1800">
              <a:latin typeface="Gulim"/>
              <a:cs typeface="Gulim"/>
            </a:endParaRPr>
          </a:p>
          <a:p>
            <a:pPr lvl="1" marL="387350" indent="-238760">
              <a:lnSpc>
                <a:spcPct val="100000"/>
              </a:lnSpc>
              <a:spcBef>
                <a:spcPts val="1005"/>
              </a:spcBef>
              <a:buChar char="-"/>
              <a:tabLst>
                <a:tab pos="387985" algn="l"/>
              </a:tabLst>
            </a:pPr>
            <a:r>
              <a:rPr dirty="0" sz="1600" spc="-5">
                <a:latin typeface="Gulim"/>
                <a:cs typeface="Gulim"/>
              </a:rPr>
              <a:t>다중 서버 공유 메모리 통합</a:t>
            </a:r>
            <a:r>
              <a:rPr dirty="0" sz="1600" spc="25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기술</a:t>
            </a:r>
            <a:endParaRPr sz="1600">
              <a:latin typeface="Gulim"/>
              <a:cs typeface="Gulim"/>
            </a:endParaRPr>
          </a:p>
          <a:p>
            <a:pPr lvl="1" marL="387350" indent="-238760">
              <a:lnSpc>
                <a:spcPct val="100000"/>
              </a:lnSpc>
              <a:spcBef>
                <a:spcPts val="960"/>
              </a:spcBef>
              <a:buChar char="-"/>
              <a:tabLst>
                <a:tab pos="387985" algn="l"/>
              </a:tabLst>
            </a:pPr>
            <a:r>
              <a:rPr dirty="0" sz="1600" spc="-5">
                <a:latin typeface="Gulim"/>
                <a:cs typeface="Gulim"/>
              </a:rPr>
              <a:t>원격 메모리 직접</a:t>
            </a:r>
            <a:r>
              <a:rPr dirty="0" sz="1600" spc="30">
                <a:latin typeface="Gulim"/>
                <a:cs typeface="Gulim"/>
              </a:rPr>
              <a:t> </a:t>
            </a:r>
            <a:r>
              <a:rPr dirty="0" sz="1600" spc="-20">
                <a:latin typeface="Gulim"/>
                <a:cs typeface="Gulim"/>
              </a:rPr>
              <a:t>읽기/쓰기</a:t>
            </a:r>
            <a:endParaRPr sz="1600">
              <a:latin typeface="Gulim"/>
              <a:cs typeface="Gulim"/>
            </a:endParaRPr>
          </a:p>
          <a:p>
            <a:pPr lvl="1" marL="387350" indent="-238760">
              <a:lnSpc>
                <a:spcPct val="100000"/>
              </a:lnSpc>
              <a:spcBef>
                <a:spcPts val="960"/>
              </a:spcBef>
              <a:buChar char="-"/>
              <a:tabLst>
                <a:tab pos="387985" algn="l"/>
              </a:tabLst>
            </a:pPr>
            <a:r>
              <a:rPr dirty="0" sz="1600" spc="-5">
                <a:latin typeface="Gulim"/>
                <a:cs typeface="Gulim"/>
              </a:rPr>
              <a:t>분산 공유메모리</a:t>
            </a:r>
            <a:r>
              <a:rPr dirty="0" sz="1600" spc="-15">
                <a:latin typeface="Gulim"/>
                <a:cs typeface="Gulim"/>
              </a:rPr>
              <a:t> </a:t>
            </a:r>
            <a:r>
              <a:rPr dirty="0" sz="1600" spc="-25">
                <a:latin typeface="Gulim"/>
                <a:cs typeface="Gulim"/>
              </a:rPr>
              <a:t>할당/해제/접근/잠금</a:t>
            </a:r>
            <a:endParaRPr sz="1600">
              <a:latin typeface="Gulim"/>
              <a:cs typeface="Gulim"/>
            </a:endParaRPr>
          </a:p>
          <a:p>
            <a:pPr lvl="1" marL="387350" indent="-238760">
              <a:lnSpc>
                <a:spcPct val="100000"/>
              </a:lnSpc>
              <a:spcBef>
                <a:spcPts val="960"/>
              </a:spcBef>
              <a:buChar char="-"/>
              <a:tabLst>
                <a:tab pos="387985" algn="l"/>
              </a:tabLst>
            </a:pPr>
            <a:r>
              <a:rPr dirty="0" sz="1600" spc="-20">
                <a:latin typeface="Gulim"/>
                <a:cs typeface="Gulim"/>
              </a:rPr>
              <a:t>정적/공유 </a:t>
            </a:r>
            <a:r>
              <a:rPr dirty="0" sz="1600" spc="-5">
                <a:latin typeface="Gulim"/>
                <a:cs typeface="Gulim"/>
              </a:rPr>
              <a:t>라이브러리</a:t>
            </a:r>
            <a:r>
              <a:rPr dirty="0" sz="1600" spc="40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제공</a:t>
            </a:r>
            <a:endParaRPr sz="1600">
              <a:latin typeface="Gulim"/>
              <a:cs typeface="Guli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5467" y="6103111"/>
            <a:ext cx="381507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" b="1">
                <a:latin typeface="Gulim"/>
                <a:cs typeface="Gulim"/>
              </a:rPr>
              <a:t>&lt;통합 분산 공유 메모리 </a:t>
            </a:r>
            <a:r>
              <a:rPr dirty="0" sz="1600" spc="10" b="1">
                <a:latin typeface="Gulim"/>
                <a:cs typeface="Gulim"/>
              </a:rPr>
              <a:t>프레임워크</a:t>
            </a:r>
            <a:r>
              <a:rPr dirty="0" sz="1600" spc="-31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구조&gt;</a:t>
            </a:r>
            <a:endParaRPr sz="1600">
              <a:latin typeface="Gulim"/>
              <a:cs typeface="Guli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96509" y="6117437"/>
            <a:ext cx="23653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0" b="1">
                <a:latin typeface="Gulim"/>
                <a:cs typeface="Gulim"/>
              </a:rPr>
              <a:t>&lt; SMB R/W</a:t>
            </a:r>
            <a:r>
              <a:rPr dirty="0" sz="1600" spc="-170" b="1">
                <a:latin typeface="Gulim"/>
                <a:cs typeface="Gulim"/>
              </a:rPr>
              <a:t> </a:t>
            </a:r>
            <a:r>
              <a:rPr dirty="0" sz="1600" b="1">
                <a:latin typeface="Gulim"/>
                <a:cs typeface="Gulim"/>
              </a:rPr>
              <a:t>Throughput&gt;</a:t>
            </a:r>
            <a:endParaRPr sz="1600">
              <a:latin typeface="Gulim"/>
              <a:cs typeface="Gulim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52855" y="3564635"/>
            <a:ext cx="3753612" cy="25130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659629" y="1506493"/>
            <a:ext cx="4024629" cy="1547495"/>
          </a:xfrm>
          <a:prstGeom prst="rect">
            <a:avLst/>
          </a:prstGeom>
        </p:spPr>
        <p:txBody>
          <a:bodyPr wrap="square" lIns="0" tIns="1568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235"/>
              </a:spcBef>
              <a:buClr>
                <a:srgbClr val="3333CC"/>
              </a:buClr>
              <a:buFont typeface="Wingdings"/>
              <a:buChar char=""/>
              <a:tabLst>
                <a:tab pos="292100" algn="l"/>
              </a:tabLst>
            </a:pPr>
            <a:r>
              <a:rPr dirty="0" sz="1800" spc="25" b="1">
                <a:solidFill>
                  <a:srgbClr val="00AF50"/>
                </a:solidFill>
                <a:latin typeface="Gulim"/>
                <a:cs typeface="Gulim"/>
              </a:rPr>
              <a:t>고속 </a:t>
            </a:r>
            <a:r>
              <a:rPr dirty="0" sz="1800" spc="15" b="1">
                <a:solidFill>
                  <a:srgbClr val="00AF50"/>
                </a:solidFill>
                <a:latin typeface="Gulim"/>
                <a:cs typeface="Gulim"/>
              </a:rPr>
              <a:t>딥러닝 파라미터 </a:t>
            </a:r>
            <a:r>
              <a:rPr dirty="0" sz="1800" spc="25" b="1">
                <a:solidFill>
                  <a:srgbClr val="00AF50"/>
                </a:solidFill>
                <a:latin typeface="Gulim"/>
                <a:cs typeface="Gulim"/>
              </a:rPr>
              <a:t>통신</a:t>
            </a:r>
            <a:r>
              <a:rPr dirty="0" sz="1800" spc="-355" b="1">
                <a:solidFill>
                  <a:srgbClr val="00AF50"/>
                </a:solidFill>
                <a:latin typeface="Gulim"/>
                <a:cs typeface="Gulim"/>
              </a:rPr>
              <a:t> </a:t>
            </a:r>
            <a:r>
              <a:rPr dirty="0" sz="1800">
                <a:latin typeface="Gulim"/>
                <a:cs typeface="Gulim"/>
              </a:rPr>
              <a:t>제공</a:t>
            </a:r>
            <a:endParaRPr sz="1800">
              <a:latin typeface="Gulim"/>
              <a:cs typeface="Gulim"/>
            </a:endParaRPr>
          </a:p>
          <a:p>
            <a:pPr lvl="1" marL="387350" indent="-238125">
              <a:lnSpc>
                <a:spcPct val="100000"/>
              </a:lnSpc>
              <a:spcBef>
                <a:spcPts val="1005"/>
              </a:spcBef>
              <a:buChar char="-"/>
              <a:tabLst>
                <a:tab pos="387985" algn="l"/>
              </a:tabLst>
            </a:pPr>
            <a:r>
              <a:rPr dirty="0" sz="1600" spc="25">
                <a:latin typeface="Gulim"/>
                <a:cs typeface="Gulim"/>
              </a:rPr>
              <a:t>Throughput: </a:t>
            </a:r>
            <a:r>
              <a:rPr dirty="0" sz="1600" spc="35">
                <a:latin typeface="Gulim"/>
                <a:cs typeface="Gulim"/>
              </a:rPr>
              <a:t>7GB/1SMB</a:t>
            </a:r>
            <a:r>
              <a:rPr dirty="0" sz="1600" spc="15">
                <a:latin typeface="Gulim"/>
                <a:cs typeface="Gulim"/>
              </a:rPr>
              <a:t> </a:t>
            </a:r>
            <a:r>
              <a:rPr dirty="0" sz="1600" spc="10">
                <a:latin typeface="Gulim"/>
                <a:cs typeface="Gulim"/>
              </a:rPr>
              <a:t>server</a:t>
            </a:r>
            <a:endParaRPr sz="1600">
              <a:latin typeface="Gulim"/>
              <a:cs typeface="Gulim"/>
            </a:endParaRPr>
          </a:p>
          <a:p>
            <a:pPr marL="1582420">
              <a:lnSpc>
                <a:spcPct val="100000"/>
              </a:lnSpc>
              <a:spcBef>
                <a:spcPts val="960"/>
              </a:spcBef>
            </a:pPr>
            <a:r>
              <a:rPr dirty="0" sz="1600" spc="1530">
                <a:latin typeface="Wingdings"/>
                <a:cs typeface="Wingdings"/>
              </a:rPr>
              <a:t>→</a:t>
            </a:r>
            <a:r>
              <a:rPr dirty="0" sz="1600" spc="80">
                <a:latin typeface="Times New Roman"/>
                <a:cs typeface="Times New Roman"/>
              </a:rPr>
              <a:t> </a:t>
            </a:r>
            <a:r>
              <a:rPr dirty="0" sz="1600" spc="35">
                <a:latin typeface="Gulim"/>
                <a:cs typeface="Gulim"/>
              </a:rPr>
              <a:t>27.8GB/4SMB </a:t>
            </a:r>
            <a:r>
              <a:rPr dirty="0" sz="1600" spc="-204">
                <a:latin typeface="Gulim"/>
                <a:cs typeface="Gulim"/>
              </a:rPr>
              <a:t>servers</a:t>
            </a:r>
            <a:endParaRPr sz="1600">
              <a:latin typeface="Gulim"/>
              <a:cs typeface="Gulim"/>
            </a:endParaRPr>
          </a:p>
          <a:p>
            <a:pPr lvl="1" marL="387350" indent="-238125">
              <a:lnSpc>
                <a:spcPct val="100000"/>
              </a:lnSpc>
              <a:spcBef>
                <a:spcPts val="960"/>
              </a:spcBef>
              <a:buChar char="-"/>
              <a:tabLst>
                <a:tab pos="387985" algn="l"/>
              </a:tabLst>
            </a:pPr>
            <a:r>
              <a:rPr dirty="0" sz="1600" spc="-5">
                <a:latin typeface="Gulim"/>
                <a:cs typeface="Gulim"/>
              </a:rPr>
              <a:t>우수한 확장 </a:t>
            </a:r>
            <a:r>
              <a:rPr dirty="0" sz="1600" spc="35">
                <a:latin typeface="Gulim"/>
                <a:cs typeface="Gulim"/>
              </a:rPr>
              <a:t>효율: </a:t>
            </a:r>
            <a:r>
              <a:rPr dirty="0" sz="1600" spc="25">
                <a:latin typeface="Gulim"/>
                <a:cs typeface="Gulim"/>
              </a:rPr>
              <a:t>99%/4SMB</a:t>
            </a:r>
            <a:r>
              <a:rPr dirty="0" sz="1600" spc="-15">
                <a:latin typeface="Gulim"/>
                <a:cs typeface="Gulim"/>
              </a:rPr>
              <a:t> </a:t>
            </a:r>
            <a:r>
              <a:rPr dirty="0" sz="1600" spc="10">
                <a:latin typeface="Gulim"/>
                <a:cs typeface="Gulim"/>
              </a:rPr>
              <a:t>servers</a:t>
            </a:r>
            <a:endParaRPr sz="1600">
              <a:latin typeface="Gulim"/>
              <a:cs typeface="Gulim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68240" y="3535009"/>
            <a:ext cx="3803856" cy="25427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83540" y="245109"/>
            <a:ext cx="51015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95">
                <a:solidFill>
                  <a:srgbClr val="4D4D4D"/>
                </a:solidFill>
                <a:latin typeface="Malgun Gothic"/>
                <a:cs typeface="Malgun Gothic"/>
              </a:rPr>
              <a:t>2. </a:t>
            </a:r>
            <a:r>
              <a:rPr dirty="0" spc="25">
                <a:solidFill>
                  <a:srgbClr val="4D4D4D"/>
                </a:solidFill>
              </a:rPr>
              <a:t>기술이전 </a:t>
            </a:r>
            <a:r>
              <a:rPr dirty="0" spc="40">
                <a:solidFill>
                  <a:srgbClr val="4D4D4D"/>
                </a:solidFill>
              </a:rPr>
              <a:t>내용 </a:t>
            </a:r>
            <a:r>
              <a:rPr dirty="0" spc="65">
                <a:solidFill>
                  <a:srgbClr val="4D4D4D"/>
                </a:solidFill>
              </a:rPr>
              <a:t>및</a:t>
            </a:r>
            <a:r>
              <a:rPr dirty="0" spc="-720">
                <a:solidFill>
                  <a:srgbClr val="4D4D4D"/>
                </a:solidFill>
              </a:rPr>
              <a:t> </a:t>
            </a:r>
            <a:r>
              <a:rPr dirty="0" spc="15">
                <a:solidFill>
                  <a:srgbClr val="4D4D4D"/>
                </a:solidFill>
              </a:rPr>
              <a:t>범위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9440" y="1029411"/>
            <a:ext cx="4967605" cy="23907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950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190" b="1">
                <a:solidFill>
                  <a:srgbClr val="CC0066"/>
                </a:solidFill>
                <a:latin typeface="Malgun Gothic"/>
                <a:cs typeface="Malgun Gothic"/>
              </a:rPr>
              <a:t>ETRI-Caffe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기술 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현황</a:t>
            </a:r>
            <a:endParaRPr sz="2800">
              <a:latin typeface="Gulim"/>
              <a:cs typeface="Gulim"/>
            </a:endParaRPr>
          </a:p>
          <a:p>
            <a:pPr marL="501650" indent="-178435">
              <a:lnSpc>
                <a:spcPct val="100000"/>
              </a:lnSpc>
              <a:spcBef>
                <a:spcPts val="1825"/>
              </a:spcBef>
              <a:buClr>
                <a:srgbClr val="3333CC"/>
              </a:buClr>
              <a:buFont typeface="Arial"/>
              <a:buChar char="•"/>
              <a:tabLst>
                <a:tab pos="502284" algn="l"/>
              </a:tabLst>
            </a:pPr>
            <a:r>
              <a:rPr dirty="0" sz="1600" spc="25">
                <a:latin typeface="Gulim"/>
                <a:cs typeface="Gulim"/>
              </a:rPr>
              <a:t>BVLC/Nvidia </a:t>
            </a:r>
            <a:r>
              <a:rPr dirty="0" sz="1600" spc="40">
                <a:latin typeface="Gulim"/>
                <a:cs typeface="Gulim"/>
              </a:rPr>
              <a:t>Caffe </a:t>
            </a:r>
            <a:r>
              <a:rPr dirty="0" sz="1600" spc="-5">
                <a:latin typeface="Gulim"/>
                <a:cs typeface="Gulim"/>
              </a:rPr>
              <a:t>모델</a:t>
            </a:r>
            <a:r>
              <a:rPr dirty="0" sz="1600" spc="-15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호환</a:t>
            </a:r>
            <a:endParaRPr sz="1600">
              <a:latin typeface="Gulim"/>
              <a:cs typeface="Gulim"/>
            </a:endParaRPr>
          </a:p>
          <a:p>
            <a:pPr marL="501650" indent="-178435">
              <a:lnSpc>
                <a:spcPct val="100000"/>
              </a:lnSpc>
              <a:spcBef>
                <a:spcPts val="960"/>
              </a:spcBef>
              <a:buClr>
                <a:srgbClr val="3333CC"/>
              </a:buClr>
              <a:buFont typeface="Arial"/>
              <a:buChar char="•"/>
              <a:tabLst>
                <a:tab pos="502284" algn="l"/>
              </a:tabLst>
            </a:pPr>
            <a:r>
              <a:rPr dirty="0" sz="1600" spc="55">
                <a:latin typeface="Gulim"/>
                <a:cs typeface="Gulim"/>
              </a:rPr>
              <a:t>MPI </a:t>
            </a:r>
            <a:r>
              <a:rPr dirty="0" sz="1600" spc="-5">
                <a:latin typeface="Gulim"/>
                <a:cs typeface="Gulim"/>
              </a:rPr>
              <a:t>기반 분산 딥러닝 실행 관리</a:t>
            </a:r>
            <a:endParaRPr sz="1600">
              <a:latin typeface="Gulim"/>
              <a:cs typeface="Gulim"/>
            </a:endParaRPr>
          </a:p>
          <a:p>
            <a:pPr marL="501650" indent="-178435">
              <a:lnSpc>
                <a:spcPct val="100000"/>
              </a:lnSpc>
              <a:spcBef>
                <a:spcPts val="960"/>
              </a:spcBef>
              <a:buClr>
                <a:srgbClr val="3333CC"/>
              </a:buClr>
              <a:buFont typeface="Arial"/>
              <a:buChar char="•"/>
              <a:tabLst>
                <a:tab pos="502284" algn="l"/>
              </a:tabLst>
            </a:pPr>
            <a:r>
              <a:rPr dirty="0" sz="1600" spc="-15">
                <a:latin typeface="Gulim"/>
                <a:cs typeface="Gulim"/>
              </a:rPr>
              <a:t>비동기식/하이브리드 </a:t>
            </a:r>
            <a:r>
              <a:rPr dirty="0" sz="1600" spc="-5">
                <a:latin typeface="Gulim"/>
                <a:cs typeface="Gulim"/>
              </a:rPr>
              <a:t>파라미터</a:t>
            </a:r>
            <a:r>
              <a:rPr dirty="0" sz="1600" spc="65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업데이트</a:t>
            </a:r>
            <a:endParaRPr sz="1600">
              <a:latin typeface="Gulim"/>
              <a:cs typeface="Gulim"/>
            </a:endParaRPr>
          </a:p>
          <a:p>
            <a:pPr marL="501650" indent="-178435">
              <a:lnSpc>
                <a:spcPct val="100000"/>
              </a:lnSpc>
              <a:spcBef>
                <a:spcPts val="960"/>
              </a:spcBef>
              <a:buClr>
                <a:srgbClr val="3333CC"/>
              </a:buClr>
              <a:buFont typeface="Arial"/>
              <a:buChar char="•"/>
              <a:tabLst>
                <a:tab pos="502284" algn="l"/>
              </a:tabLst>
            </a:pPr>
            <a:r>
              <a:rPr dirty="0" sz="1600" spc="-5">
                <a:latin typeface="Gulim"/>
                <a:cs typeface="Gulim"/>
              </a:rPr>
              <a:t>고속 딥러닝 분산</a:t>
            </a:r>
            <a:r>
              <a:rPr dirty="0" sz="1600" spc="40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트레이닝</a:t>
            </a:r>
            <a:endParaRPr sz="1600">
              <a:latin typeface="Gulim"/>
              <a:cs typeface="Gulim"/>
            </a:endParaRPr>
          </a:p>
          <a:p>
            <a:pPr marL="501650" indent="-178435">
              <a:lnSpc>
                <a:spcPct val="100000"/>
              </a:lnSpc>
              <a:spcBef>
                <a:spcPts val="960"/>
              </a:spcBef>
              <a:buClr>
                <a:srgbClr val="3333CC"/>
              </a:buClr>
              <a:buFont typeface="Arial"/>
              <a:buChar char="•"/>
              <a:tabLst>
                <a:tab pos="502284" algn="l"/>
              </a:tabLst>
            </a:pPr>
            <a:r>
              <a:rPr dirty="0" sz="1600" spc="-5">
                <a:latin typeface="Gulim"/>
                <a:cs typeface="Gulim"/>
              </a:rPr>
              <a:t>우수한 노드 </a:t>
            </a:r>
            <a:r>
              <a:rPr dirty="0" sz="1600" spc="15">
                <a:latin typeface="Gulim"/>
                <a:cs typeface="Gulim"/>
              </a:rPr>
              <a:t>확장성(97% </a:t>
            </a:r>
            <a:r>
              <a:rPr dirty="0" sz="1600" spc="-5">
                <a:latin typeface="Gulim"/>
                <a:cs typeface="Gulim"/>
              </a:rPr>
              <a:t>확장 </a:t>
            </a:r>
            <a:r>
              <a:rPr dirty="0" sz="1600" spc="15">
                <a:latin typeface="Gulim"/>
                <a:cs typeface="Gulim"/>
              </a:rPr>
              <a:t>효율, </a:t>
            </a:r>
            <a:r>
              <a:rPr dirty="0" sz="1600" spc="515">
                <a:latin typeface="Gulim"/>
                <a:cs typeface="Gulim"/>
              </a:rPr>
              <a:t>1</a:t>
            </a:r>
            <a:r>
              <a:rPr dirty="0" sz="1600" spc="515">
                <a:latin typeface="Wingdings"/>
                <a:cs typeface="Wingdings"/>
              </a:rPr>
              <a:t>→</a:t>
            </a:r>
            <a:r>
              <a:rPr dirty="0" sz="1600" spc="515">
                <a:latin typeface="Gulim"/>
                <a:cs typeface="Gulim"/>
              </a:rPr>
              <a:t>8</a:t>
            </a:r>
            <a:r>
              <a:rPr dirty="0" sz="1600" spc="50">
                <a:latin typeface="Gulim"/>
                <a:cs typeface="Gulim"/>
              </a:rPr>
              <a:t> </a:t>
            </a:r>
            <a:r>
              <a:rPr dirty="0" sz="1600" spc="-260">
                <a:latin typeface="Gulim"/>
                <a:cs typeface="Gulim"/>
              </a:rPr>
              <a:t>node)</a:t>
            </a:r>
            <a:endParaRPr sz="1600">
              <a:latin typeface="Gulim"/>
              <a:cs typeface="Guli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87948" y="5459983"/>
            <a:ext cx="31476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0" b="1">
                <a:latin typeface="Gulim"/>
                <a:cs typeface="Gulim"/>
              </a:rPr>
              <a:t>&lt;하이브리드 </a:t>
            </a:r>
            <a:r>
              <a:rPr dirty="0" sz="1600" spc="15" b="1">
                <a:latin typeface="Gulim"/>
                <a:cs typeface="Gulim"/>
              </a:rPr>
              <a:t>분산 병렬 학습</a:t>
            </a:r>
            <a:r>
              <a:rPr dirty="0" sz="1600" spc="-245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방식&gt;</a:t>
            </a:r>
            <a:endParaRPr sz="1600">
              <a:latin typeface="Gulim"/>
              <a:cs typeface="Guli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56503" y="1898838"/>
            <a:ext cx="3115676" cy="34468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38500" y="5254752"/>
            <a:ext cx="1030605" cy="0"/>
          </a:xfrm>
          <a:custGeom>
            <a:avLst/>
            <a:gdLst/>
            <a:ahLst/>
            <a:cxnLst/>
            <a:rect l="l" t="t" r="r" b="b"/>
            <a:pathLst>
              <a:path w="1030604" h="0">
                <a:moveTo>
                  <a:pt x="0" y="0"/>
                </a:moveTo>
                <a:lnTo>
                  <a:pt x="1030224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71927" y="5254752"/>
            <a:ext cx="525780" cy="0"/>
          </a:xfrm>
          <a:custGeom>
            <a:avLst/>
            <a:gdLst/>
            <a:ahLst/>
            <a:cxnLst/>
            <a:rect l="l" t="t" r="r" b="b"/>
            <a:pathLst>
              <a:path w="525780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05355" y="5254752"/>
            <a:ext cx="525780" cy="0"/>
          </a:xfrm>
          <a:custGeom>
            <a:avLst/>
            <a:gdLst/>
            <a:ahLst/>
            <a:cxnLst/>
            <a:rect l="l" t="t" r="r" b="b"/>
            <a:pathLst>
              <a:path w="525780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00911" y="5254752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71927" y="5053584"/>
            <a:ext cx="1797050" cy="0"/>
          </a:xfrm>
          <a:custGeom>
            <a:avLst/>
            <a:gdLst/>
            <a:ahLst/>
            <a:cxnLst/>
            <a:rect l="l" t="t" r="r" b="b"/>
            <a:pathLst>
              <a:path w="1797050" h="0">
                <a:moveTo>
                  <a:pt x="0" y="0"/>
                </a:moveTo>
                <a:lnTo>
                  <a:pt x="1796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05355" y="5053584"/>
            <a:ext cx="525780" cy="0"/>
          </a:xfrm>
          <a:custGeom>
            <a:avLst/>
            <a:gdLst/>
            <a:ahLst/>
            <a:cxnLst/>
            <a:rect l="l" t="t" r="r" b="b"/>
            <a:pathLst>
              <a:path w="525780" h="0">
                <a:moveTo>
                  <a:pt x="0" y="0"/>
                </a:moveTo>
                <a:lnTo>
                  <a:pt x="5257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200911" y="5053584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05355" y="4850891"/>
            <a:ext cx="2563495" cy="0"/>
          </a:xfrm>
          <a:custGeom>
            <a:avLst/>
            <a:gdLst/>
            <a:ahLst/>
            <a:cxnLst/>
            <a:rect l="l" t="t" r="r" b="b"/>
            <a:pathLst>
              <a:path w="2563495" h="0">
                <a:moveTo>
                  <a:pt x="0" y="0"/>
                </a:moveTo>
                <a:lnTo>
                  <a:pt x="25633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200911" y="4850891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05355" y="4649723"/>
            <a:ext cx="2563495" cy="0"/>
          </a:xfrm>
          <a:custGeom>
            <a:avLst/>
            <a:gdLst/>
            <a:ahLst/>
            <a:cxnLst/>
            <a:rect l="l" t="t" r="r" b="b"/>
            <a:pathLst>
              <a:path w="2563495" h="0">
                <a:moveTo>
                  <a:pt x="0" y="0"/>
                </a:moveTo>
                <a:lnTo>
                  <a:pt x="25633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00911" y="4649723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05355" y="4447032"/>
            <a:ext cx="2563495" cy="0"/>
          </a:xfrm>
          <a:custGeom>
            <a:avLst/>
            <a:gdLst/>
            <a:ahLst/>
            <a:cxnLst/>
            <a:rect l="l" t="t" r="r" b="b"/>
            <a:pathLst>
              <a:path w="2563495" h="0">
                <a:moveTo>
                  <a:pt x="0" y="0"/>
                </a:moveTo>
                <a:lnTo>
                  <a:pt x="25633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200911" y="4447032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464563" y="4367784"/>
            <a:ext cx="241300" cy="1089660"/>
          </a:xfrm>
          <a:custGeom>
            <a:avLst/>
            <a:gdLst/>
            <a:ahLst/>
            <a:cxnLst/>
            <a:rect l="l" t="t" r="r" b="b"/>
            <a:pathLst>
              <a:path w="241300" h="1089660">
                <a:moveTo>
                  <a:pt x="240792" y="0"/>
                </a:moveTo>
                <a:lnTo>
                  <a:pt x="0" y="0"/>
                </a:lnTo>
                <a:lnTo>
                  <a:pt x="0" y="1089660"/>
                </a:lnTo>
                <a:lnTo>
                  <a:pt x="240792" y="1089660"/>
                </a:lnTo>
                <a:lnTo>
                  <a:pt x="240792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231135" y="4902708"/>
            <a:ext cx="241300" cy="554990"/>
          </a:xfrm>
          <a:custGeom>
            <a:avLst/>
            <a:gdLst/>
            <a:ahLst/>
            <a:cxnLst/>
            <a:rect l="l" t="t" r="r" b="b"/>
            <a:pathLst>
              <a:path w="241300" h="554989">
                <a:moveTo>
                  <a:pt x="240791" y="0"/>
                </a:moveTo>
                <a:lnTo>
                  <a:pt x="0" y="0"/>
                </a:lnTo>
                <a:lnTo>
                  <a:pt x="0" y="554736"/>
                </a:lnTo>
                <a:lnTo>
                  <a:pt x="240791" y="554736"/>
                </a:lnTo>
                <a:lnTo>
                  <a:pt x="240791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97707" y="5184647"/>
            <a:ext cx="241300" cy="273050"/>
          </a:xfrm>
          <a:custGeom>
            <a:avLst/>
            <a:gdLst/>
            <a:ahLst/>
            <a:cxnLst/>
            <a:rect l="l" t="t" r="r" b="b"/>
            <a:pathLst>
              <a:path w="241300" h="273050">
                <a:moveTo>
                  <a:pt x="240792" y="0"/>
                </a:moveTo>
                <a:lnTo>
                  <a:pt x="0" y="0"/>
                </a:lnTo>
                <a:lnTo>
                  <a:pt x="0" y="272795"/>
                </a:lnTo>
                <a:lnTo>
                  <a:pt x="240792" y="272795"/>
                </a:lnTo>
                <a:lnTo>
                  <a:pt x="240792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765803" y="5317235"/>
            <a:ext cx="241300" cy="140335"/>
          </a:xfrm>
          <a:custGeom>
            <a:avLst/>
            <a:gdLst/>
            <a:ahLst/>
            <a:cxnLst/>
            <a:rect l="l" t="t" r="r" b="b"/>
            <a:pathLst>
              <a:path w="241300" h="140335">
                <a:moveTo>
                  <a:pt x="240792" y="0"/>
                </a:moveTo>
                <a:lnTo>
                  <a:pt x="0" y="0"/>
                </a:lnTo>
                <a:lnTo>
                  <a:pt x="0" y="140207"/>
                </a:lnTo>
                <a:lnTo>
                  <a:pt x="240792" y="140207"/>
                </a:lnTo>
                <a:lnTo>
                  <a:pt x="240792" y="0"/>
                </a:lnTo>
                <a:close/>
              </a:path>
            </a:pathLst>
          </a:custGeom>
          <a:solidFill>
            <a:srgbClr val="3399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200911" y="5457444"/>
            <a:ext cx="3068320" cy="0"/>
          </a:xfrm>
          <a:custGeom>
            <a:avLst/>
            <a:gdLst/>
            <a:ahLst/>
            <a:cxnLst/>
            <a:rect l="l" t="t" r="r" b="b"/>
            <a:pathLst>
              <a:path w="3068320" h="0">
                <a:moveTo>
                  <a:pt x="0" y="0"/>
                </a:moveTo>
                <a:lnTo>
                  <a:pt x="30678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84197" y="4514850"/>
            <a:ext cx="2301240" cy="821690"/>
          </a:xfrm>
          <a:custGeom>
            <a:avLst/>
            <a:gdLst/>
            <a:ahLst/>
            <a:cxnLst/>
            <a:rect l="l" t="t" r="r" b="b"/>
            <a:pathLst>
              <a:path w="2301240" h="821689">
                <a:moveTo>
                  <a:pt x="0" y="821436"/>
                </a:moveTo>
                <a:lnTo>
                  <a:pt x="768096" y="704088"/>
                </a:lnTo>
                <a:lnTo>
                  <a:pt x="1534668" y="457200"/>
                </a:lnTo>
                <a:lnTo>
                  <a:pt x="2301240" y="0"/>
                </a:lnTo>
              </a:path>
            </a:pathLst>
          </a:custGeom>
          <a:ln w="28955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49019" y="5299202"/>
            <a:ext cx="73152" cy="731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315591" y="5183378"/>
            <a:ext cx="73152" cy="731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082163" y="4936490"/>
            <a:ext cx="73152" cy="731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50259" y="4479290"/>
            <a:ext cx="73152" cy="731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222373" y="4694301"/>
            <a:ext cx="2571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404040"/>
                </a:solidFill>
                <a:latin typeface="Times New Roman"/>
                <a:cs typeface="Times New Roman"/>
              </a:rPr>
              <a:t>1375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85742" y="5109209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404040"/>
                </a:solidFill>
                <a:latin typeface="Times New Roman"/>
                <a:cs typeface="Times New Roman"/>
              </a:rPr>
              <a:t>347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79194" y="5235066"/>
            <a:ext cx="2711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0000"/>
                </a:solidFill>
                <a:latin typeface="Times New Roman"/>
                <a:cs typeface="Times New Roman"/>
              </a:rPr>
              <a:t>1.00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46401" y="5118353"/>
            <a:ext cx="2711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0000"/>
                </a:solidFill>
                <a:latin typeface="Times New Roman"/>
                <a:cs typeface="Times New Roman"/>
              </a:rPr>
              <a:t>1.96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93135" y="4871720"/>
            <a:ext cx="5168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7037" sz="1350">
                <a:solidFill>
                  <a:srgbClr val="404040"/>
                </a:solidFill>
                <a:latin typeface="Times New Roman"/>
                <a:cs typeface="Times New Roman"/>
              </a:rPr>
              <a:t>675</a:t>
            </a:r>
            <a:r>
              <a:rPr dirty="0" baseline="-37037" sz="1350" spc="-127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FF0000"/>
                </a:solidFill>
                <a:latin typeface="Times New Roman"/>
                <a:cs typeface="Times New Roman"/>
              </a:rPr>
              <a:t>4.00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80815" y="4413630"/>
            <a:ext cx="2717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0000"/>
                </a:solidFill>
                <a:latin typeface="Times New Roman"/>
                <a:cs typeface="Times New Roman"/>
              </a:rPr>
              <a:t>7.78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54448" y="5367020"/>
            <a:ext cx="2260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900" spc="-1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54448" y="4882388"/>
            <a:ext cx="226060" cy="405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4</a:t>
            </a:r>
            <a:r>
              <a:rPr dirty="0" sz="900" spc="-1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2</a:t>
            </a:r>
            <a:r>
              <a:rPr dirty="0" sz="900" spc="-1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54448" y="4640071"/>
            <a:ext cx="2260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6</a:t>
            </a:r>
            <a:r>
              <a:rPr dirty="0" sz="900" spc="-1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54448" y="4397755"/>
            <a:ext cx="2260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8</a:t>
            </a:r>
            <a:r>
              <a:rPr dirty="0" sz="900" spc="-1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354448" y="4155440"/>
            <a:ext cx="2819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585858"/>
                </a:solidFill>
                <a:latin typeface="Times New Roman"/>
                <a:cs typeface="Times New Roman"/>
              </a:rPr>
              <a:t>1</a:t>
            </a:r>
            <a:r>
              <a:rPr dirty="0" sz="900" spc="-1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.</a:t>
            </a:r>
            <a:r>
              <a:rPr dirty="0" sz="900" spc="-1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43303" y="5501436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45178" y="5501436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84579" y="4472737"/>
            <a:ext cx="165735" cy="7626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 sz="1000" spc="-5">
                <a:solidFill>
                  <a:srgbClr val="585858"/>
                </a:solidFill>
                <a:latin typeface="Times New Roman"/>
                <a:cs typeface="Times New Roman"/>
              </a:rPr>
              <a:t>Scaling</a:t>
            </a:r>
            <a:r>
              <a:rPr dirty="0" sz="1000" spc="-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Times New Roman"/>
                <a:cs typeface="Times New Roman"/>
              </a:rPr>
              <a:t>Factor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5783" y="4367972"/>
            <a:ext cx="165735" cy="9721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 sz="1000" spc="-5">
                <a:solidFill>
                  <a:srgbClr val="585858"/>
                </a:solidFill>
                <a:latin typeface="Times New Roman"/>
                <a:cs typeface="Times New Roman"/>
              </a:rPr>
              <a:t>Elapsed</a:t>
            </a:r>
            <a:r>
              <a:rPr dirty="0" sz="1000" spc="-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Times New Roman"/>
                <a:cs typeface="Times New Roman"/>
              </a:rPr>
              <a:t>Time(sec)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019300" y="609523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56387">
            <a:solidFill>
              <a:srgbClr val="3399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884170" y="6057900"/>
            <a:ext cx="243840" cy="731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258060" y="5472517"/>
            <a:ext cx="1250315" cy="69532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325"/>
              </a:spcBef>
              <a:tabLst>
                <a:tab pos="832485" algn="l"/>
              </a:tabLst>
            </a:pP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2	4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000" spc="-10">
                <a:solidFill>
                  <a:srgbClr val="585858"/>
                </a:solidFill>
                <a:latin typeface="Times New Roman"/>
                <a:cs typeface="Times New Roman"/>
              </a:rPr>
              <a:t>Computing</a:t>
            </a:r>
            <a:r>
              <a:rPr dirty="0" sz="10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585858"/>
                </a:solidFill>
                <a:latin typeface="Times New Roman"/>
                <a:cs typeface="Times New Roman"/>
              </a:rPr>
              <a:t>Nodes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30480">
              <a:lnSpc>
                <a:spcPct val="100000"/>
              </a:lnSpc>
              <a:tabLst>
                <a:tab pos="894715" algn="l"/>
              </a:tabLst>
            </a:pP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Ti</a:t>
            </a:r>
            <a:r>
              <a:rPr dirty="0" sz="900" spc="-5">
                <a:solidFill>
                  <a:srgbClr val="585858"/>
                </a:solidFill>
                <a:latin typeface="Times New Roman"/>
                <a:cs typeface="Times New Roman"/>
              </a:rPr>
              <a:t>me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(s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e</a:t>
            </a:r>
            <a:r>
              <a:rPr dirty="0" sz="900" spc="-5">
                <a:solidFill>
                  <a:srgbClr val="585858"/>
                </a:solidFill>
                <a:latin typeface="Times New Roman"/>
                <a:cs typeface="Times New Roman"/>
              </a:rPr>
              <a:t>c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)	</a:t>
            </a:r>
            <a:r>
              <a:rPr dirty="0" sz="900" spc="-5">
                <a:solidFill>
                  <a:srgbClr val="585858"/>
                </a:solidFill>
                <a:latin typeface="Times New Roman"/>
                <a:cs typeface="Times New Roman"/>
              </a:rPr>
              <a:t>S</a:t>
            </a:r>
            <a:r>
              <a:rPr dirty="0" sz="900" spc="-5">
                <a:solidFill>
                  <a:srgbClr val="585858"/>
                </a:solidFill>
                <a:latin typeface="Times New Roman"/>
                <a:cs typeface="Times New Roman"/>
              </a:rPr>
              <a:t>ca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li</a:t>
            </a:r>
            <a:r>
              <a:rPr dirty="0" sz="900" spc="-10">
                <a:solidFill>
                  <a:srgbClr val="585858"/>
                </a:solidFill>
                <a:latin typeface="Times New Roman"/>
                <a:cs typeface="Times New Roman"/>
              </a:rPr>
              <a:t>n</a:t>
            </a: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g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63" name="object 6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64" name="object 6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834034" y="3768978"/>
            <a:ext cx="3447415" cy="17608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82270">
              <a:lnSpc>
                <a:spcPct val="100000"/>
              </a:lnSpc>
              <a:spcBef>
                <a:spcPts val="95"/>
              </a:spcBef>
            </a:pPr>
            <a:r>
              <a:rPr dirty="0" sz="1600" spc="15" b="1">
                <a:latin typeface="Gulim"/>
                <a:cs typeface="Gulim"/>
              </a:rPr>
              <a:t>&lt;이미지 인식 분산 처리</a:t>
            </a:r>
            <a:r>
              <a:rPr dirty="0" sz="1600" spc="-24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확장성&gt;</a:t>
            </a:r>
            <a:endParaRPr sz="1600">
              <a:latin typeface="Gulim"/>
              <a:cs typeface="Gulim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  <a:tabLst>
                <a:tab pos="633095" algn="l"/>
                <a:tab pos="3434079" algn="l"/>
              </a:tabLst>
            </a:pPr>
            <a:r>
              <a:rPr dirty="0" baseline="3086" sz="1350">
                <a:solidFill>
                  <a:srgbClr val="585858"/>
                </a:solidFill>
                <a:latin typeface="Times New Roman"/>
                <a:cs typeface="Times New Roman"/>
              </a:rPr>
              <a:t>3000</a:t>
            </a:r>
            <a:r>
              <a:rPr dirty="0" sz="900" strike="sngStrike">
                <a:solidFill>
                  <a:srgbClr val="404040"/>
                </a:solidFill>
                <a:latin typeface="Times New Roman"/>
                <a:cs typeface="Times New Roman"/>
              </a:rPr>
              <a:t>	2699	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2500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2000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1500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1000</a:t>
            </a:r>
            <a:endParaRPr sz="900">
              <a:latin typeface="Times New Roman"/>
              <a:cs typeface="Times New Roman"/>
            </a:endParaRPr>
          </a:p>
          <a:p>
            <a:pPr marL="69215">
              <a:lnSpc>
                <a:spcPct val="100000"/>
              </a:lnSpc>
              <a:spcBef>
                <a:spcPts val="509"/>
              </a:spcBef>
            </a:pPr>
            <a:r>
              <a:rPr dirty="0" sz="900" spc="-5">
                <a:solidFill>
                  <a:srgbClr val="585858"/>
                </a:solidFill>
                <a:latin typeface="Times New Roman"/>
                <a:cs typeface="Times New Roman"/>
              </a:rPr>
              <a:t>500</a:t>
            </a:r>
            <a:endParaRPr sz="900">
              <a:latin typeface="Times New Roman"/>
              <a:cs typeface="Times New Roman"/>
            </a:endParaRPr>
          </a:p>
          <a:p>
            <a:pPr marL="183515">
              <a:lnSpc>
                <a:spcPct val="100000"/>
              </a:lnSpc>
              <a:spcBef>
                <a:spcPts val="509"/>
              </a:spcBef>
            </a:pPr>
            <a:r>
              <a:rPr dirty="0" sz="900">
                <a:solidFill>
                  <a:srgbClr val="585858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1788" y="6196990"/>
            <a:ext cx="48564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Gulim"/>
                <a:cs typeface="Gulim"/>
              </a:rPr>
              <a:t>BVLC </a:t>
            </a:r>
            <a:r>
              <a:rPr dirty="0" sz="1050">
                <a:latin typeface="Gulim"/>
                <a:cs typeface="Gulim"/>
              </a:rPr>
              <a:t>: Berkeley </a:t>
            </a:r>
            <a:r>
              <a:rPr dirty="0" sz="1050" spc="-5">
                <a:latin typeface="Gulim"/>
                <a:cs typeface="Gulim"/>
              </a:rPr>
              <a:t>Vision </a:t>
            </a:r>
            <a:r>
              <a:rPr dirty="0" sz="1050">
                <a:latin typeface="Gulim"/>
                <a:cs typeface="Gulim"/>
              </a:rPr>
              <a:t>and Learning Center, MPI: Message Passing</a:t>
            </a:r>
            <a:r>
              <a:rPr dirty="0" sz="1050" spc="-145">
                <a:latin typeface="Gulim"/>
                <a:cs typeface="Gulim"/>
              </a:rPr>
              <a:t> </a:t>
            </a:r>
            <a:r>
              <a:rPr dirty="0" sz="1050">
                <a:latin typeface="Gulim"/>
                <a:cs typeface="Gulim"/>
              </a:rPr>
              <a:t>Interface</a:t>
            </a:r>
            <a:endParaRPr sz="1050">
              <a:latin typeface="Gulim"/>
              <a:cs typeface="Guli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83540" y="245109"/>
            <a:ext cx="51015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95">
                <a:solidFill>
                  <a:srgbClr val="4D4D4D"/>
                </a:solidFill>
                <a:latin typeface="Malgun Gothic"/>
                <a:cs typeface="Malgun Gothic"/>
              </a:rPr>
              <a:t>2. </a:t>
            </a:r>
            <a:r>
              <a:rPr dirty="0" spc="25">
                <a:solidFill>
                  <a:srgbClr val="4D4D4D"/>
                </a:solidFill>
              </a:rPr>
              <a:t>기술이전 </a:t>
            </a:r>
            <a:r>
              <a:rPr dirty="0" spc="40">
                <a:solidFill>
                  <a:srgbClr val="4D4D4D"/>
                </a:solidFill>
              </a:rPr>
              <a:t>내용 </a:t>
            </a:r>
            <a:r>
              <a:rPr dirty="0" spc="65">
                <a:solidFill>
                  <a:srgbClr val="4D4D4D"/>
                </a:solidFill>
              </a:rPr>
              <a:t>및</a:t>
            </a:r>
            <a:r>
              <a:rPr dirty="0" spc="-720">
                <a:solidFill>
                  <a:srgbClr val="4D4D4D"/>
                </a:solidFill>
              </a:rPr>
              <a:t> </a:t>
            </a:r>
            <a:r>
              <a:rPr dirty="0" spc="15">
                <a:solidFill>
                  <a:srgbClr val="4D4D4D"/>
                </a:solidFill>
              </a:rPr>
              <a:t>범위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9440" y="1029411"/>
            <a:ext cx="58699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975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85" b="1">
                <a:solidFill>
                  <a:srgbClr val="CC0066"/>
                </a:solidFill>
                <a:latin typeface="Malgun Gothic"/>
                <a:cs typeface="Malgun Gothic"/>
              </a:rPr>
              <a:t>ETRI-Tensorflow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기술 개발 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현황</a:t>
            </a:r>
            <a:endParaRPr sz="2800">
              <a:latin typeface="Gulim"/>
              <a:cs typeface="Guli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0641" y="1514119"/>
            <a:ext cx="3661410" cy="185483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1060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20">
                <a:latin typeface="Gulim"/>
                <a:cs typeface="Gulim"/>
              </a:rPr>
              <a:t>TensorFlow </a:t>
            </a:r>
            <a:r>
              <a:rPr dirty="0" sz="1600" spc="-5">
                <a:latin typeface="Gulim"/>
                <a:cs typeface="Gulim"/>
              </a:rPr>
              <a:t>모델</a:t>
            </a:r>
            <a:r>
              <a:rPr dirty="0" sz="1600" spc="25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호환</a:t>
            </a:r>
            <a:endParaRPr sz="1600">
              <a:latin typeface="Gulim"/>
              <a:cs typeface="Gulim"/>
            </a:endParaRPr>
          </a:p>
          <a:p>
            <a:pPr marL="190500" indent="-178435">
              <a:lnSpc>
                <a:spcPct val="100000"/>
              </a:lnSpc>
              <a:spcBef>
                <a:spcPts val="965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65">
                <a:latin typeface="Gulim"/>
                <a:cs typeface="Gulim"/>
              </a:rPr>
              <a:t>CNN, </a:t>
            </a:r>
            <a:r>
              <a:rPr dirty="0" sz="1600" spc="70">
                <a:latin typeface="Gulim"/>
                <a:cs typeface="Gulim"/>
              </a:rPr>
              <a:t>RNN </a:t>
            </a:r>
            <a:r>
              <a:rPr dirty="0" sz="1600" spc="-5">
                <a:latin typeface="Gulim"/>
                <a:cs typeface="Gulim"/>
              </a:rPr>
              <a:t>및 그 외 </a:t>
            </a:r>
            <a:r>
              <a:rPr dirty="0" sz="1600" spc="65">
                <a:latin typeface="Gulim"/>
                <a:cs typeface="Gulim"/>
              </a:rPr>
              <a:t>DNN </a:t>
            </a:r>
            <a:r>
              <a:rPr dirty="0" sz="1600" spc="-5">
                <a:latin typeface="Gulim"/>
                <a:cs typeface="Gulim"/>
              </a:rPr>
              <a:t>모델</a:t>
            </a:r>
            <a:r>
              <a:rPr dirty="0" sz="1600" spc="-180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지원</a:t>
            </a:r>
            <a:endParaRPr sz="1600">
              <a:latin typeface="Gulim"/>
              <a:cs typeface="Gulim"/>
            </a:endParaRPr>
          </a:p>
          <a:p>
            <a:pPr marL="190500" marR="5080" indent="-178435">
              <a:lnSpc>
                <a:spcPct val="150000"/>
              </a:lnSpc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-5">
                <a:latin typeface="Gulim"/>
                <a:cs typeface="Gulim"/>
              </a:rPr>
              <a:t>데이터 병렬 및 모델 병렬 분산 트레이  닝</a:t>
            </a:r>
            <a:r>
              <a:rPr dirty="0" sz="1600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지원</a:t>
            </a:r>
            <a:endParaRPr sz="1600">
              <a:latin typeface="Gulim"/>
              <a:cs typeface="Gulim"/>
            </a:endParaRPr>
          </a:p>
          <a:p>
            <a:pPr marL="190500" indent="-178435">
              <a:lnSpc>
                <a:spcPct val="100000"/>
              </a:lnSpc>
              <a:spcBef>
                <a:spcPts val="960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-5">
                <a:latin typeface="Gulim"/>
                <a:cs typeface="Gulim"/>
              </a:rPr>
              <a:t>비동기식 </a:t>
            </a:r>
            <a:r>
              <a:rPr dirty="0" sz="1600" spc="-15">
                <a:latin typeface="Gulim"/>
                <a:cs typeface="Gulim"/>
              </a:rPr>
              <a:t>데이터/모델 </a:t>
            </a:r>
            <a:r>
              <a:rPr dirty="0" sz="1600" spc="-5">
                <a:latin typeface="Gulim"/>
                <a:cs typeface="Gulim"/>
              </a:rPr>
              <a:t>병렬</a:t>
            </a:r>
            <a:r>
              <a:rPr dirty="0" sz="1600" spc="20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트레이닝</a:t>
            </a:r>
            <a:endParaRPr sz="1600">
              <a:latin typeface="Gulim"/>
              <a:cs typeface="Guli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95520" y="1514119"/>
            <a:ext cx="3872865" cy="185483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90500" indent="-178435">
              <a:lnSpc>
                <a:spcPct val="100000"/>
              </a:lnSpc>
              <a:spcBef>
                <a:spcPts val="1060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-5">
                <a:latin typeface="Gulim"/>
                <a:cs typeface="Gulim"/>
              </a:rPr>
              <a:t>공유메모리 기반 분산 트레이닝</a:t>
            </a:r>
            <a:r>
              <a:rPr dirty="0" sz="1600" spc="45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가속</a:t>
            </a:r>
            <a:endParaRPr sz="1600">
              <a:latin typeface="Gulim"/>
              <a:cs typeface="Gulim"/>
            </a:endParaRPr>
          </a:p>
          <a:p>
            <a:pPr marL="190500" indent="-178435">
              <a:lnSpc>
                <a:spcPct val="100000"/>
              </a:lnSpc>
              <a:spcBef>
                <a:spcPts val="965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20">
                <a:latin typeface="Gulim"/>
                <a:cs typeface="Gulim"/>
              </a:rPr>
              <a:t>TensorFlow </a:t>
            </a:r>
            <a:r>
              <a:rPr dirty="0" sz="1600" spc="-5">
                <a:latin typeface="Gulim"/>
                <a:cs typeface="Gulim"/>
              </a:rPr>
              <a:t>대비 </a:t>
            </a:r>
            <a:r>
              <a:rPr dirty="0" sz="1600" spc="5">
                <a:latin typeface="Gulim"/>
                <a:cs typeface="Gulim"/>
              </a:rPr>
              <a:t>2배 </a:t>
            </a:r>
            <a:r>
              <a:rPr dirty="0" sz="1600" spc="-5">
                <a:latin typeface="Gulim"/>
                <a:cs typeface="Gulim"/>
              </a:rPr>
              <a:t>빠른</a:t>
            </a:r>
            <a:r>
              <a:rPr dirty="0" sz="1600" spc="40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학습</a:t>
            </a:r>
            <a:endParaRPr sz="1600">
              <a:latin typeface="Gulim"/>
              <a:cs typeface="Gulim"/>
            </a:endParaRPr>
          </a:p>
          <a:p>
            <a:pPr marL="190500" marR="5080" indent="-178435">
              <a:lnSpc>
                <a:spcPct val="150000"/>
              </a:lnSpc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-5">
                <a:latin typeface="Gulim"/>
                <a:cs typeface="Gulim"/>
              </a:rPr>
              <a:t>다수 이미지 </a:t>
            </a:r>
            <a:r>
              <a:rPr dirty="0" sz="1600" spc="15">
                <a:latin typeface="Gulim"/>
                <a:cs typeface="Gulim"/>
              </a:rPr>
              <a:t>인식, </a:t>
            </a:r>
            <a:r>
              <a:rPr dirty="0" sz="1600" spc="-5">
                <a:latin typeface="Gulim"/>
                <a:cs typeface="Gulim"/>
              </a:rPr>
              <a:t>음성인식 모델로 성능  검증</a:t>
            </a:r>
            <a:endParaRPr sz="1600">
              <a:latin typeface="Gulim"/>
              <a:cs typeface="Gulim"/>
            </a:endParaRPr>
          </a:p>
          <a:p>
            <a:pPr marL="190500" indent="-178435">
              <a:lnSpc>
                <a:spcPct val="100000"/>
              </a:lnSpc>
              <a:spcBef>
                <a:spcPts val="960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-5">
                <a:latin typeface="Gulim"/>
                <a:cs typeface="Gulim"/>
              </a:rPr>
              <a:t>우수한 확장 성능 제공 </a:t>
            </a:r>
            <a:r>
              <a:rPr dirty="0" sz="1600" spc="35">
                <a:latin typeface="Gulim"/>
                <a:cs typeface="Gulim"/>
              </a:rPr>
              <a:t>(90% </a:t>
            </a:r>
            <a:r>
              <a:rPr dirty="0" sz="1600" spc="-5">
                <a:latin typeface="Gulim"/>
                <a:cs typeface="Gulim"/>
              </a:rPr>
              <a:t>확장</a:t>
            </a:r>
            <a:r>
              <a:rPr dirty="0" sz="1600" spc="-10">
                <a:latin typeface="Gulim"/>
                <a:cs typeface="Gulim"/>
              </a:rPr>
              <a:t> </a:t>
            </a:r>
            <a:r>
              <a:rPr dirty="0" sz="1600" spc="15">
                <a:latin typeface="Gulim"/>
                <a:cs typeface="Gulim"/>
              </a:rPr>
              <a:t>효율)</a:t>
            </a:r>
            <a:endParaRPr sz="1600">
              <a:latin typeface="Gulim"/>
              <a:cs typeface="Gulim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87590" y="3914113"/>
            <a:ext cx="3515138" cy="199121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637019" y="4165091"/>
            <a:ext cx="1134745" cy="381000"/>
          </a:xfrm>
          <a:custGeom>
            <a:avLst/>
            <a:gdLst/>
            <a:ahLst/>
            <a:cxnLst/>
            <a:rect l="l" t="t" r="r" b="b"/>
            <a:pathLst>
              <a:path w="1134745" h="381000">
                <a:moveTo>
                  <a:pt x="770127" y="0"/>
                </a:moveTo>
                <a:lnTo>
                  <a:pt x="63500" y="0"/>
                </a:lnTo>
                <a:lnTo>
                  <a:pt x="38790" y="4992"/>
                </a:lnTo>
                <a:lnTo>
                  <a:pt x="18605" y="18605"/>
                </a:lnTo>
                <a:lnTo>
                  <a:pt x="4992" y="38790"/>
                </a:lnTo>
                <a:lnTo>
                  <a:pt x="0" y="63499"/>
                </a:lnTo>
                <a:lnTo>
                  <a:pt x="0" y="317499"/>
                </a:lnTo>
                <a:lnTo>
                  <a:pt x="4992" y="342209"/>
                </a:lnTo>
                <a:lnTo>
                  <a:pt x="18605" y="362394"/>
                </a:lnTo>
                <a:lnTo>
                  <a:pt x="38790" y="376007"/>
                </a:lnTo>
                <a:lnTo>
                  <a:pt x="63500" y="380999"/>
                </a:lnTo>
                <a:lnTo>
                  <a:pt x="770127" y="380999"/>
                </a:lnTo>
                <a:lnTo>
                  <a:pt x="794837" y="376007"/>
                </a:lnTo>
                <a:lnTo>
                  <a:pt x="815022" y="362394"/>
                </a:lnTo>
                <a:lnTo>
                  <a:pt x="828635" y="342209"/>
                </a:lnTo>
                <a:lnTo>
                  <a:pt x="833627" y="317499"/>
                </a:lnTo>
                <a:lnTo>
                  <a:pt x="833627" y="158749"/>
                </a:lnTo>
                <a:lnTo>
                  <a:pt x="1134745" y="131825"/>
                </a:lnTo>
                <a:lnTo>
                  <a:pt x="833627" y="63499"/>
                </a:lnTo>
                <a:lnTo>
                  <a:pt x="828635" y="38790"/>
                </a:lnTo>
                <a:lnTo>
                  <a:pt x="815022" y="18605"/>
                </a:lnTo>
                <a:lnTo>
                  <a:pt x="794837" y="4992"/>
                </a:lnTo>
                <a:lnTo>
                  <a:pt x="7701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637019" y="4165091"/>
            <a:ext cx="1134745" cy="381000"/>
          </a:xfrm>
          <a:custGeom>
            <a:avLst/>
            <a:gdLst/>
            <a:ahLst/>
            <a:cxnLst/>
            <a:rect l="l" t="t" r="r" b="b"/>
            <a:pathLst>
              <a:path w="1134745" h="381000">
                <a:moveTo>
                  <a:pt x="0" y="63499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486282" y="0"/>
                </a:lnTo>
                <a:lnTo>
                  <a:pt x="694689" y="0"/>
                </a:lnTo>
                <a:lnTo>
                  <a:pt x="770127" y="0"/>
                </a:lnTo>
                <a:lnTo>
                  <a:pt x="794837" y="4992"/>
                </a:lnTo>
                <a:lnTo>
                  <a:pt x="815022" y="18605"/>
                </a:lnTo>
                <a:lnTo>
                  <a:pt x="828635" y="38790"/>
                </a:lnTo>
                <a:lnTo>
                  <a:pt x="833627" y="63499"/>
                </a:lnTo>
                <a:lnTo>
                  <a:pt x="1134745" y="131825"/>
                </a:lnTo>
                <a:lnTo>
                  <a:pt x="833627" y="158749"/>
                </a:lnTo>
                <a:lnTo>
                  <a:pt x="833627" y="317499"/>
                </a:lnTo>
                <a:lnTo>
                  <a:pt x="828635" y="342209"/>
                </a:lnTo>
                <a:lnTo>
                  <a:pt x="815022" y="362394"/>
                </a:lnTo>
                <a:lnTo>
                  <a:pt x="794837" y="376007"/>
                </a:lnTo>
                <a:lnTo>
                  <a:pt x="770127" y="380999"/>
                </a:lnTo>
                <a:lnTo>
                  <a:pt x="694689" y="380999"/>
                </a:lnTo>
                <a:lnTo>
                  <a:pt x="486282" y="380999"/>
                </a:lnTo>
                <a:lnTo>
                  <a:pt x="63500" y="380999"/>
                </a:lnTo>
                <a:lnTo>
                  <a:pt x="38790" y="376007"/>
                </a:lnTo>
                <a:lnTo>
                  <a:pt x="18605" y="362394"/>
                </a:lnTo>
                <a:lnTo>
                  <a:pt x="4992" y="342209"/>
                </a:lnTo>
                <a:lnTo>
                  <a:pt x="0" y="317499"/>
                </a:lnTo>
                <a:lnTo>
                  <a:pt x="0" y="158749"/>
                </a:lnTo>
                <a:lnTo>
                  <a:pt x="0" y="63499"/>
                </a:lnTo>
                <a:close/>
              </a:path>
            </a:pathLst>
          </a:custGeom>
          <a:ln w="12192">
            <a:solidFill>
              <a:srgbClr val="BB8B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818888" y="3749040"/>
            <a:ext cx="3807460" cy="2266315"/>
          </a:xfrm>
          <a:prstGeom prst="rect">
            <a:avLst/>
          </a:prstGeom>
          <a:ln w="9144">
            <a:solidFill>
              <a:srgbClr val="E4E4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941830" marR="1186180" indent="-82550">
              <a:lnSpc>
                <a:spcPct val="100000"/>
              </a:lnSpc>
            </a:pPr>
            <a:r>
              <a:rPr dirty="0" sz="1100">
                <a:latin typeface="Malgun Gothic"/>
                <a:cs typeface="Malgun Gothic"/>
              </a:rPr>
              <a:t>90%</a:t>
            </a:r>
            <a:r>
              <a:rPr dirty="0" sz="1100" spc="-85">
                <a:latin typeface="Malgun Gothic"/>
                <a:cs typeface="Malgun Gothic"/>
              </a:rPr>
              <a:t> </a:t>
            </a:r>
            <a:r>
              <a:rPr dirty="0" sz="1100" spc="-5">
                <a:latin typeface="Malgun Gothic"/>
                <a:cs typeface="Malgun Gothic"/>
              </a:rPr>
              <a:t>scaling  efficiency</a:t>
            </a:r>
            <a:endParaRPr sz="1100">
              <a:latin typeface="Malgun Gothic"/>
              <a:cs typeface="Malgun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67155" y="3932872"/>
            <a:ext cx="3155594" cy="16864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70026" y="5712053"/>
            <a:ext cx="30410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Gulim"/>
                <a:cs typeface="Gulim"/>
              </a:rPr>
              <a:t>&lt;ETRI-TensorFlow </a:t>
            </a:r>
            <a:r>
              <a:rPr dirty="0" sz="1600" spc="20" b="1">
                <a:latin typeface="Gulim"/>
                <a:cs typeface="Gulim"/>
              </a:rPr>
              <a:t>기술</a:t>
            </a:r>
            <a:r>
              <a:rPr dirty="0" sz="1600" spc="-13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개념도&gt;</a:t>
            </a:r>
            <a:endParaRPr sz="1600">
              <a:latin typeface="Gulim"/>
              <a:cs typeface="Gulim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06879" y="4772405"/>
            <a:ext cx="114300" cy="503555"/>
          </a:xfrm>
          <a:custGeom>
            <a:avLst/>
            <a:gdLst/>
            <a:ahLst/>
            <a:cxnLst/>
            <a:rect l="l" t="t" r="r" b="b"/>
            <a:pathLst>
              <a:path w="114300" h="503554">
                <a:moveTo>
                  <a:pt x="76200" y="95250"/>
                </a:moveTo>
                <a:lnTo>
                  <a:pt x="38100" y="95250"/>
                </a:lnTo>
                <a:lnTo>
                  <a:pt x="38100" y="209550"/>
                </a:lnTo>
                <a:lnTo>
                  <a:pt x="76200" y="209550"/>
                </a:lnTo>
                <a:lnTo>
                  <a:pt x="76200" y="95250"/>
                </a:lnTo>
                <a:close/>
              </a:path>
              <a:path w="114300" h="503554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503554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  <a:path w="114300" h="503554">
                <a:moveTo>
                  <a:pt x="76200" y="247650"/>
                </a:moveTo>
                <a:lnTo>
                  <a:pt x="38100" y="247650"/>
                </a:lnTo>
                <a:lnTo>
                  <a:pt x="38100" y="361950"/>
                </a:lnTo>
                <a:lnTo>
                  <a:pt x="76200" y="361950"/>
                </a:lnTo>
                <a:lnTo>
                  <a:pt x="76200" y="247650"/>
                </a:lnTo>
                <a:close/>
              </a:path>
              <a:path w="114300" h="503554">
                <a:moveTo>
                  <a:pt x="114300" y="388874"/>
                </a:moveTo>
                <a:lnTo>
                  <a:pt x="0" y="388874"/>
                </a:lnTo>
                <a:lnTo>
                  <a:pt x="57150" y="503174"/>
                </a:lnTo>
                <a:lnTo>
                  <a:pt x="104775" y="407924"/>
                </a:lnTo>
                <a:lnTo>
                  <a:pt x="38100" y="407924"/>
                </a:lnTo>
                <a:lnTo>
                  <a:pt x="38100" y="400050"/>
                </a:lnTo>
                <a:lnTo>
                  <a:pt x="108712" y="400050"/>
                </a:lnTo>
                <a:lnTo>
                  <a:pt x="114300" y="388874"/>
                </a:lnTo>
                <a:close/>
              </a:path>
              <a:path w="114300" h="503554">
                <a:moveTo>
                  <a:pt x="76200" y="400050"/>
                </a:moveTo>
                <a:lnTo>
                  <a:pt x="38100" y="400050"/>
                </a:lnTo>
                <a:lnTo>
                  <a:pt x="38100" y="407924"/>
                </a:lnTo>
                <a:lnTo>
                  <a:pt x="76200" y="407924"/>
                </a:lnTo>
                <a:lnTo>
                  <a:pt x="76200" y="400050"/>
                </a:lnTo>
                <a:close/>
              </a:path>
              <a:path w="114300" h="503554">
                <a:moveTo>
                  <a:pt x="108712" y="400050"/>
                </a:moveTo>
                <a:lnTo>
                  <a:pt x="76200" y="400050"/>
                </a:lnTo>
                <a:lnTo>
                  <a:pt x="76200" y="407924"/>
                </a:lnTo>
                <a:lnTo>
                  <a:pt x="104775" y="407924"/>
                </a:lnTo>
                <a:lnTo>
                  <a:pt x="108712" y="400050"/>
                </a:lnTo>
                <a:close/>
              </a:path>
            </a:pathLst>
          </a:custGeom>
          <a:solidFill>
            <a:srgbClr val="FF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130808" y="4767834"/>
            <a:ext cx="114300" cy="503555"/>
          </a:xfrm>
          <a:custGeom>
            <a:avLst/>
            <a:gdLst/>
            <a:ahLst/>
            <a:cxnLst/>
            <a:rect l="l" t="t" r="r" b="b"/>
            <a:pathLst>
              <a:path w="114300" h="503554">
                <a:moveTo>
                  <a:pt x="76200" y="95250"/>
                </a:moveTo>
                <a:lnTo>
                  <a:pt x="38100" y="95250"/>
                </a:lnTo>
                <a:lnTo>
                  <a:pt x="38100" y="209550"/>
                </a:lnTo>
                <a:lnTo>
                  <a:pt x="76200" y="209550"/>
                </a:lnTo>
                <a:lnTo>
                  <a:pt x="76200" y="95250"/>
                </a:lnTo>
                <a:close/>
              </a:path>
              <a:path w="114300" h="503554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503554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  <a:path w="114300" h="503554">
                <a:moveTo>
                  <a:pt x="76200" y="247650"/>
                </a:moveTo>
                <a:lnTo>
                  <a:pt x="38100" y="247650"/>
                </a:lnTo>
                <a:lnTo>
                  <a:pt x="38100" y="361950"/>
                </a:lnTo>
                <a:lnTo>
                  <a:pt x="76200" y="361950"/>
                </a:lnTo>
                <a:lnTo>
                  <a:pt x="76200" y="247650"/>
                </a:lnTo>
                <a:close/>
              </a:path>
              <a:path w="114300" h="503554">
                <a:moveTo>
                  <a:pt x="114300" y="388874"/>
                </a:moveTo>
                <a:lnTo>
                  <a:pt x="0" y="388874"/>
                </a:lnTo>
                <a:lnTo>
                  <a:pt x="57150" y="503174"/>
                </a:lnTo>
                <a:lnTo>
                  <a:pt x="104775" y="407924"/>
                </a:lnTo>
                <a:lnTo>
                  <a:pt x="38100" y="407924"/>
                </a:lnTo>
                <a:lnTo>
                  <a:pt x="38100" y="400050"/>
                </a:lnTo>
                <a:lnTo>
                  <a:pt x="108712" y="400050"/>
                </a:lnTo>
                <a:lnTo>
                  <a:pt x="114300" y="388874"/>
                </a:lnTo>
                <a:close/>
              </a:path>
              <a:path w="114300" h="503554">
                <a:moveTo>
                  <a:pt x="76200" y="400050"/>
                </a:moveTo>
                <a:lnTo>
                  <a:pt x="38100" y="400050"/>
                </a:lnTo>
                <a:lnTo>
                  <a:pt x="38100" y="407924"/>
                </a:lnTo>
                <a:lnTo>
                  <a:pt x="76200" y="407924"/>
                </a:lnTo>
                <a:lnTo>
                  <a:pt x="76200" y="400050"/>
                </a:lnTo>
                <a:close/>
              </a:path>
              <a:path w="114300" h="503554">
                <a:moveTo>
                  <a:pt x="108712" y="400050"/>
                </a:moveTo>
                <a:lnTo>
                  <a:pt x="76200" y="400050"/>
                </a:lnTo>
                <a:lnTo>
                  <a:pt x="76200" y="407924"/>
                </a:lnTo>
                <a:lnTo>
                  <a:pt x="104775" y="407924"/>
                </a:lnTo>
                <a:lnTo>
                  <a:pt x="108712" y="400050"/>
                </a:lnTo>
                <a:close/>
              </a:path>
            </a:pathLst>
          </a:custGeom>
          <a:solidFill>
            <a:srgbClr val="FF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91840" y="4773929"/>
            <a:ext cx="114300" cy="503555"/>
          </a:xfrm>
          <a:custGeom>
            <a:avLst/>
            <a:gdLst/>
            <a:ahLst/>
            <a:cxnLst/>
            <a:rect l="l" t="t" r="r" b="b"/>
            <a:pathLst>
              <a:path w="114300" h="503554">
                <a:moveTo>
                  <a:pt x="76200" y="95250"/>
                </a:moveTo>
                <a:lnTo>
                  <a:pt x="38100" y="95250"/>
                </a:lnTo>
                <a:lnTo>
                  <a:pt x="38100" y="209550"/>
                </a:lnTo>
                <a:lnTo>
                  <a:pt x="76200" y="209550"/>
                </a:lnTo>
                <a:lnTo>
                  <a:pt x="76200" y="95250"/>
                </a:lnTo>
                <a:close/>
              </a:path>
              <a:path w="114300" h="503554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503554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  <a:path w="114300" h="503554">
                <a:moveTo>
                  <a:pt x="76200" y="247650"/>
                </a:moveTo>
                <a:lnTo>
                  <a:pt x="38100" y="247650"/>
                </a:lnTo>
                <a:lnTo>
                  <a:pt x="38100" y="361950"/>
                </a:lnTo>
                <a:lnTo>
                  <a:pt x="76200" y="361950"/>
                </a:lnTo>
                <a:lnTo>
                  <a:pt x="76200" y="247650"/>
                </a:lnTo>
                <a:close/>
              </a:path>
              <a:path w="114300" h="503554">
                <a:moveTo>
                  <a:pt x="114300" y="388874"/>
                </a:moveTo>
                <a:lnTo>
                  <a:pt x="0" y="388874"/>
                </a:lnTo>
                <a:lnTo>
                  <a:pt x="57150" y="503174"/>
                </a:lnTo>
                <a:lnTo>
                  <a:pt x="104775" y="407924"/>
                </a:lnTo>
                <a:lnTo>
                  <a:pt x="38100" y="407924"/>
                </a:lnTo>
                <a:lnTo>
                  <a:pt x="38100" y="400050"/>
                </a:lnTo>
                <a:lnTo>
                  <a:pt x="108712" y="400050"/>
                </a:lnTo>
                <a:lnTo>
                  <a:pt x="114300" y="388874"/>
                </a:lnTo>
                <a:close/>
              </a:path>
              <a:path w="114300" h="503554">
                <a:moveTo>
                  <a:pt x="76200" y="400050"/>
                </a:moveTo>
                <a:lnTo>
                  <a:pt x="38100" y="400050"/>
                </a:lnTo>
                <a:lnTo>
                  <a:pt x="38100" y="407924"/>
                </a:lnTo>
                <a:lnTo>
                  <a:pt x="76200" y="407924"/>
                </a:lnTo>
                <a:lnTo>
                  <a:pt x="76200" y="400050"/>
                </a:lnTo>
                <a:close/>
              </a:path>
              <a:path w="114300" h="503554">
                <a:moveTo>
                  <a:pt x="108712" y="400050"/>
                </a:moveTo>
                <a:lnTo>
                  <a:pt x="76200" y="400050"/>
                </a:lnTo>
                <a:lnTo>
                  <a:pt x="76200" y="407924"/>
                </a:lnTo>
                <a:lnTo>
                  <a:pt x="104775" y="407924"/>
                </a:lnTo>
                <a:lnTo>
                  <a:pt x="108712" y="400050"/>
                </a:lnTo>
                <a:close/>
              </a:path>
            </a:pathLst>
          </a:custGeom>
          <a:solidFill>
            <a:srgbClr val="FF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07564" y="4767834"/>
            <a:ext cx="114300" cy="503555"/>
          </a:xfrm>
          <a:custGeom>
            <a:avLst/>
            <a:gdLst/>
            <a:ahLst/>
            <a:cxnLst/>
            <a:rect l="l" t="t" r="r" b="b"/>
            <a:pathLst>
              <a:path w="114300" h="503554">
                <a:moveTo>
                  <a:pt x="76200" y="95250"/>
                </a:moveTo>
                <a:lnTo>
                  <a:pt x="38100" y="95250"/>
                </a:lnTo>
                <a:lnTo>
                  <a:pt x="38100" y="209550"/>
                </a:lnTo>
                <a:lnTo>
                  <a:pt x="76200" y="209550"/>
                </a:lnTo>
                <a:lnTo>
                  <a:pt x="76200" y="95250"/>
                </a:lnTo>
                <a:close/>
              </a:path>
              <a:path w="114300" h="503554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503554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  <a:path w="114300" h="503554">
                <a:moveTo>
                  <a:pt x="76200" y="247650"/>
                </a:moveTo>
                <a:lnTo>
                  <a:pt x="38100" y="247650"/>
                </a:lnTo>
                <a:lnTo>
                  <a:pt x="38100" y="361950"/>
                </a:lnTo>
                <a:lnTo>
                  <a:pt x="76200" y="361950"/>
                </a:lnTo>
                <a:lnTo>
                  <a:pt x="76200" y="247650"/>
                </a:lnTo>
                <a:close/>
              </a:path>
              <a:path w="114300" h="503554">
                <a:moveTo>
                  <a:pt x="114300" y="388874"/>
                </a:moveTo>
                <a:lnTo>
                  <a:pt x="0" y="388874"/>
                </a:lnTo>
                <a:lnTo>
                  <a:pt x="57150" y="503174"/>
                </a:lnTo>
                <a:lnTo>
                  <a:pt x="104775" y="407924"/>
                </a:lnTo>
                <a:lnTo>
                  <a:pt x="38100" y="407924"/>
                </a:lnTo>
                <a:lnTo>
                  <a:pt x="38100" y="400050"/>
                </a:lnTo>
                <a:lnTo>
                  <a:pt x="108712" y="400050"/>
                </a:lnTo>
                <a:lnTo>
                  <a:pt x="114300" y="388874"/>
                </a:lnTo>
                <a:close/>
              </a:path>
              <a:path w="114300" h="503554">
                <a:moveTo>
                  <a:pt x="76200" y="400050"/>
                </a:moveTo>
                <a:lnTo>
                  <a:pt x="38100" y="400050"/>
                </a:lnTo>
                <a:lnTo>
                  <a:pt x="38100" y="407924"/>
                </a:lnTo>
                <a:lnTo>
                  <a:pt x="76200" y="407924"/>
                </a:lnTo>
                <a:lnTo>
                  <a:pt x="76200" y="400050"/>
                </a:lnTo>
                <a:close/>
              </a:path>
              <a:path w="114300" h="503554">
                <a:moveTo>
                  <a:pt x="108712" y="400050"/>
                </a:moveTo>
                <a:lnTo>
                  <a:pt x="76200" y="400050"/>
                </a:lnTo>
                <a:lnTo>
                  <a:pt x="76200" y="407924"/>
                </a:lnTo>
                <a:lnTo>
                  <a:pt x="104775" y="407924"/>
                </a:lnTo>
                <a:lnTo>
                  <a:pt x="108712" y="400050"/>
                </a:lnTo>
                <a:close/>
              </a:path>
            </a:pathLst>
          </a:custGeom>
          <a:solidFill>
            <a:srgbClr val="FF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09448" y="4996434"/>
            <a:ext cx="588010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Gulim"/>
                <a:cs typeface="Gulim"/>
              </a:rPr>
              <a:t>파라미터</a:t>
            </a:r>
            <a:endParaRPr sz="1100">
              <a:latin typeface="Gulim"/>
              <a:cs typeface="Gulim"/>
            </a:endParaRPr>
          </a:p>
          <a:p>
            <a:pPr algn="ctr">
              <a:lnSpc>
                <a:spcPct val="100000"/>
              </a:lnSpc>
            </a:pPr>
            <a:r>
              <a:rPr dirty="0" sz="1100">
                <a:latin typeface="Gulim"/>
                <a:cs typeface="Gulim"/>
              </a:rPr>
              <a:t>공유</a:t>
            </a:r>
            <a:endParaRPr sz="1100">
              <a:latin typeface="Gulim"/>
              <a:cs typeface="Gulim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8170" y="154895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401"/>
                </a:lnTo>
              </a:path>
            </a:pathLst>
          </a:custGeom>
          <a:ln w="70010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390174" y="192026"/>
            <a:ext cx="0" cy="140335"/>
          </a:xfrm>
          <a:custGeom>
            <a:avLst/>
            <a:gdLst/>
            <a:ahLst/>
            <a:cxnLst/>
            <a:rect l="l" t="t" r="r" b="b"/>
            <a:pathLst>
              <a:path w="0" h="140335">
                <a:moveTo>
                  <a:pt x="0" y="0"/>
                </a:moveTo>
                <a:lnTo>
                  <a:pt x="0" y="140269"/>
                </a:lnTo>
              </a:path>
            </a:pathLst>
          </a:custGeom>
          <a:ln w="7000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2808" y="17346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719" y="0"/>
                </a:lnTo>
              </a:path>
            </a:pathLst>
          </a:custGeom>
          <a:ln w="37132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02039" y="154894"/>
            <a:ext cx="229588" cy="177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42539" y="154895"/>
            <a:ext cx="271801" cy="1887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41983" y="6503047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267"/>
                </a:lnTo>
              </a:path>
            </a:pathLst>
          </a:custGeom>
          <a:ln w="46673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6651" y="6527801"/>
            <a:ext cx="0" cy="93980"/>
          </a:xfrm>
          <a:custGeom>
            <a:avLst/>
            <a:gdLst/>
            <a:ahLst/>
            <a:cxnLst/>
            <a:rect l="l" t="t" r="r" b="b"/>
            <a:pathLst>
              <a:path w="0" h="93979">
                <a:moveTo>
                  <a:pt x="0" y="0"/>
                </a:moveTo>
                <a:lnTo>
                  <a:pt x="0" y="93513"/>
                </a:lnTo>
              </a:path>
            </a:pathLst>
          </a:custGeom>
          <a:ln w="46668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8406" y="6515424"/>
            <a:ext cx="156845" cy="0"/>
          </a:xfrm>
          <a:custGeom>
            <a:avLst/>
            <a:gdLst/>
            <a:ahLst/>
            <a:cxnLst/>
            <a:rect l="l" t="t" r="r" b="b"/>
            <a:pathLst>
              <a:path w="156845" h="0">
                <a:moveTo>
                  <a:pt x="0" y="0"/>
                </a:moveTo>
                <a:lnTo>
                  <a:pt x="156480" y="0"/>
                </a:lnTo>
              </a:path>
            </a:pathLst>
          </a:custGeom>
          <a:ln w="24754">
            <a:solidFill>
              <a:srgbClr val="0A40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893" y="6503047"/>
            <a:ext cx="153059" cy="118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8228" y="6503047"/>
            <a:ext cx="181201" cy="125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2579" y="6411467"/>
            <a:ext cx="1274826" cy="3451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69379" y="6411467"/>
            <a:ext cx="272033" cy="3451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33388" y="6411467"/>
            <a:ext cx="1732026" cy="3451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24483" y="2731007"/>
            <a:ext cx="3514344" cy="2534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83540" y="327406"/>
            <a:ext cx="2859405" cy="4222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265"/>
              </a:lnSpc>
            </a:pPr>
            <a:r>
              <a:rPr dirty="0" sz="2800" spc="-135">
                <a:solidFill>
                  <a:srgbClr val="4D4D4D"/>
                </a:solidFill>
                <a:latin typeface="Tahoma"/>
                <a:cs typeface="Tahoma"/>
              </a:rPr>
              <a:t>3</a:t>
            </a:r>
            <a:r>
              <a:rPr dirty="0" sz="2600" spc="-135" b="0">
                <a:solidFill>
                  <a:srgbClr val="4D4D4D"/>
                </a:solidFill>
                <a:latin typeface="Gulim"/>
                <a:cs typeface="Gulim"/>
              </a:rPr>
              <a:t>. </a:t>
            </a:r>
            <a:r>
              <a:rPr dirty="0" sz="2600" b="0">
                <a:solidFill>
                  <a:srgbClr val="4D4D4D"/>
                </a:solidFill>
                <a:latin typeface="Gulim"/>
                <a:cs typeface="Gulim"/>
              </a:rPr>
              <a:t>경쟁기술과</a:t>
            </a:r>
            <a:r>
              <a:rPr dirty="0" sz="2600" spc="20" b="0">
                <a:solidFill>
                  <a:srgbClr val="4D4D4D"/>
                </a:solidFill>
                <a:latin typeface="Gulim"/>
                <a:cs typeface="Gulim"/>
              </a:rPr>
              <a:t> </a:t>
            </a:r>
            <a:r>
              <a:rPr dirty="0" sz="2600" b="0">
                <a:solidFill>
                  <a:srgbClr val="4D4D4D"/>
                </a:solidFill>
                <a:latin typeface="Gulim"/>
                <a:cs typeface="Gulim"/>
              </a:rPr>
              <a:t>비교</a:t>
            </a:r>
            <a:endParaRPr sz="2600">
              <a:latin typeface="Gulim"/>
              <a:cs typeface="Guli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9440" y="1029411"/>
            <a:ext cx="631761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CC0066"/>
                </a:solidFill>
                <a:latin typeface="GulimChe"/>
                <a:cs typeface="GulimChe"/>
              </a:rPr>
              <a:t>▣</a:t>
            </a:r>
            <a:r>
              <a:rPr dirty="0" sz="2800" spc="-1055">
                <a:solidFill>
                  <a:srgbClr val="CC0066"/>
                </a:solidFill>
                <a:latin typeface="GulimChe"/>
                <a:cs typeface="GulimChe"/>
              </a:rPr>
              <a:t>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경쟁 분산 </a:t>
            </a:r>
            <a:r>
              <a:rPr dirty="0" sz="2800" spc="20" b="1">
                <a:solidFill>
                  <a:srgbClr val="CC0066"/>
                </a:solidFill>
                <a:latin typeface="Gulim"/>
                <a:cs typeface="Gulim"/>
              </a:rPr>
              <a:t>딥러닝 기술과의 </a:t>
            </a:r>
            <a:r>
              <a:rPr dirty="0" sz="2800" spc="30" b="1">
                <a:solidFill>
                  <a:srgbClr val="CC0066"/>
                </a:solidFill>
                <a:latin typeface="Gulim"/>
                <a:cs typeface="Gulim"/>
              </a:rPr>
              <a:t>성능 </a:t>
            </a:r>
            <a:r>
              <a:rPr dirty="0" sz="2800" spc="10" b="1">
                <a:solidFill>
                  <a:srgbClr val="CC0066"/>
                </a:solidFill>
                <a:latin typeface="Gulim"/>
                <a:cs typeface="Gulim"/>
              </a:rPr>
              <a:t>비교</a:t>
            </a:r>
            <a:endParaRPr sz="2800">
              <a:latin typeface="Gulim"/>
              <a:cs typeface="Guli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1964" y="1454042"/>
            <a:ext cx="3613785" cy="1181735"/>
          </a:xfrm>
          <a:prstGeom prst="rect">
            <a:avLst/>
          </a:prstGeom>
        </p:spPr>
        <p:txBody>
          <a:bodyPr wrap="square" lIns="0" tIns="156845" rIns="0" bIns="0" rtlCol="0" vert="horz">
            <a:spAutoFit/>
          </a:bodyPr>
          <a:lstStyle/>
          <a:p>
            <a:pPr marL="291465" indent="-279400">
              <a:lnSpc>
                <a:spcPct val="100000"/>
              </a:lnSpc>
              <a:spcBef>
                <a:spcPts val="1235"/>
              </a:spcBef>
              <a:buClr>
                <a:srgbClr val="3333CC"/>
              </a:buClr>
              <a:buFont typeface="Wingdings"/>
              <a:buChar char=""/>
              <a:tabLst>
                <a:tab pos="292100" algn="l"/>
              </a:tabLst>
            </a:pPr>
            <a:r>
              <a:rPr dirty="0" sz="1800" spc="75">
                <a:latin typeface="Gulim"/>
                <a:cs typeface="Gulim"/>
              </a:rPr>
              <a:t>ETRI-Caffe</a:t>
            </a:r>
            <a:endParaRPr sz="1800">
              <a:latin typeface="Gulim"/>
              <a:cs typeface="Gulim"/>
            </a:endParaRPr>
          </a:p>
          <a:p>
            <a:pPr marL="190500" indent="-178435">
              <a:lnSpc>
                <a:spcPct val="100000"/>
              </a:lnSpc>
              <a:spcBef>
                <a:spcPts val="1005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-80">
                <a:latin typeface="Gulim"/>
                <a:cs typeface="Gulim"/>
              </a:rPr>
              <a:t>NVIDIA</a:t>
            </a:r>
            <a:r>
              <a:rPr dirty="0" sz="1600" spc="-345">
                <a:latin typeface="Gulim"/>
                <a:cs typeface="Gulim"/>
              </a:rPr>
              <a:t> </a:t>
            </a:r>
            <a:r>
              <a:rPr dirty="0" sz="1600" spc="-95">
                <a:latin typeface="Gulim"/>
                <a:cs typeface="Gulim"/>
              </a:rPr>
              <a:t>Caffe(1GPU)대비</a:t>
            </a:r>
            <a:r>
              <a:rPr dirty="0" sz="1600" spc="-325">
                <a:latin typeface="Gulim"/>
                <a:cs typeface="Gulim"/>
              </a:rPr>
              <a:t> </a:t>
            </a:r>
            <a:r>
              <a:rPr dirty="0" sz="1600" spc="-100">
                <a:latin typeface="Gulim"/>
                <a:cs typeface="Gulim"/>
              </a:rPr>
              <a:t>13.6배(16GPU)</a:t>
            </a:r>
            <a:endParaRPr sz="1600">
              <a:latin typeface="Gulim"/>
              <a:cs typeface="Gulim"/>
            </a:endParaRPr>
          </a:p>
          <a:p>
            <a:pPr marL="190500" indent="-178435">
              <a:lnSpc>
                <a:spcPct val="100000"/>
              </a:lnSpc>
              <a:spcBef>
                <a:spcPts val="960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20">
                <a:latin typeface="Gulim"/>
                <a:cs typeface="Gulim"/>
              </a:rPr>
              <a:t>TF </a:t>
            </a:r>
            <a:r>
              <a:rPr dirty="0" sz="1600" spc="-5">
                <a:latin typeface="Gulim"/>
                <a:cs typeface="Gulim"/>
              </a:rPr>
              <a:t>대비 최대 </a:t>
            </a:r>
            <a:r>
              <a:rPr dirty="0" sz="1600" spc="5">
                <a:latin typeface="Gulim"/>
                <a:cs typeface="Gulim"/>
              </a:rPr>
              <a:t>2배 </a:t>
            </a:r>
            <a:r>
              <a:rPr dirty="0" sz="1600" spc="-5">
                <a:latin typeface="Gulim"/>
                <a:cs typeface="Gulim"/>
              </a:rPr>
              <a:t>빠른</a:t>
            </a:r>
            <a:r>
              <a:rPr dirty="0" sz="1600" spc="5">
                <a:latin typeface="Gulim"/>
                <a:cs typeface="Gulim"/>
              </a:rPr>
              <a:t> </a:t>
            </a:r>
            <a:r>
              <a:rPr dirty="0" sz="1600" spc="-5">
                <a:latin typeface="Gulim"/>
                <a:cs typeface="Gulim"/>
              </a:rPr>
              <a:t>학습</a:t>
            </a:r>
            <a:endParaRPr sz="1600">
              <a:latin typeface="Gulim"/>
              <a:cs typeface="Guli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37817" y="6034836"/>
            <a:ext cx="24034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0" b="1">
                <a:latin typeface="Gulim"/>
                <a:cs typeface="Gulim"/>
              </a:rPr>
              <a:t>&lt; </a:t>
            </a:r>
            <a:r>
              <a:rPr dirty="0" sz="1600" b="1">
                <a:latin typeface="Gulim"/>
                <a:cs typeface="Gulim"/>
              </a:rPr>
              <a:t>ETRI-Caffe </a:t>
            </a:r>
            <a:r>
              <a:rPr dirty="0" sz="1600" spc="15" b="1">
                <a:latin typeface="Gulim"/>
                <a:cs typeface="Gulim"/>
              </a:rPr>
              <a:t>성능 비교</a:t>
            </a:r>
            <a:r>
              <a:rPr dirty="0" sz="1600" spc="-19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&gt;</a:t>
            </a:r>
            <a:endParaRPr sz="1600">
              <a:latin typeface="Gulim"/>
              <a:cs typeface="Gulim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05941" y="5495035"/>
            <a:ext cx="276542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374140" algn="l"/>
              </a:tabLst>
            </a:pPr>
            <a:r>
              <a:rPr dirty="0" sz="1000" spc="5" b="1">
                <a:latin typeface="Gulim"/>
                <a:cs typeface="Gulim"/>
              </a:rPr>
              <a:t>C1:</a:t>
            </a:r>
            <a:r>
              <a:rPr dirty="0" sz="1000" spc="-35" b="1">
                <a:latin typeface="Gulim"/>
                <a:cs typeface="Gulim"/>
              </a:rPr>
              <a:t> </a:t>
            </a:r>
            <a:r>
              <a:rPr dirty="0" sz="1000" b="1">
                <a:latin typeface="Gulim"/>
                <a:cs typeface="Gulim"/>
              </a:rPr>
              <a:t>Caffe(1GPU),	TF1:</a:t>
            </a:r>
            <a:r>
              <a:rPr dirty="0" sz="1000" spc="-85" b="1">
                <a:latin typeface="Gulim"/>
                <a:cs typeface="Gulim"/>
              </a:rPr>
              <a:t> </a:t>
            </a:r>
            <a:r>
              <a:rPr dirty="0" sz="1000" b="1">
                <a:latin typeface="Gulim"/>
                <a:cs typeface="Gulim"/>
              </a:rPr>
              <a:t>Tensorflow(1GPU)  </a:t>
            </a:r>
            <a:r>
              <a:rPr dirty="0" sz="1000" spc="10" b="1">
                <a:latin typeface="Gulim"/>
                <a:cs typeface="Gulim"/>
              </a:rPr>
              <a:t>TF: </a:t>
            </a:r>
            <a:r>
              <a:rPr dirty="0" sz="1000" b="1">
                <a:latin typeface="Gulim"/>
                <a:cs typeface="Gulim"/>
              </a:rPr>
              <a:t>Tensorflow(v1.13) </a:t>
            </a:r>
            <a:r>
              <a:rPr dirty="0" sz="1000" b="1">
                <a:solidFill>
                  <a:srgbClr val="00AF50"/>
                </a:solidFill>
                <a:latin typeface="Gulim"/>
                <a:cs typeface="Gulim"/>
              </a:rPr>
              <a:t>EC3:</a:t>
            </a:r>
            <a:r>
              <a:rPr dirty="0" sz="1000" spc="-180" b="1">
                <a:solidFill>
                  <a:srgbClr val="00AF50"/>
                </a:solidFill>
                <a:latin typeface="Gulim"/>
                <a:cs typeface="Gulim"/>
              </a:rPr>
              <a:t> </a:t>
            </a:r>
            <a:r>
              <a:rPr dirty="0" sz="1000" b="1">
                <a:solidFill>
                  <a:srgbClr val="00AF50"/>
                </a:solidFill>
                <a:latin typeface="Gulim"/>
                <a:cs typeface="Gulim"/>
              </a:rPr>
              <a:t>ETRI-Caffe(v3.0)</a:t>
            </a:r>
            <a:endParaRPr sz="1000">
              <a:latin typeface="Gulim"/>
              <a:cs typeface="Gulim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77002" y="6087262"/>
            <a:ext cx="28549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0" b="1">
                <a:latin typeface="Gulim"/>
                <a:cs typeface="Gulim"/>
              </a:rPr>
              <a:t>&lt; </a:t>
            </a:r>
            <a:r>
              <a:rPr dirty="0" sz="1600" b="1">
                <a:latin typeface="Gulim"/>
                <a:cs typeface="Gulim"/>
              </a:rPr>
              <a:t>ETRI-Tensorflow </a:t>
            </a:r>
            <a:r>
              <a:rPr dirty="0" sz="1600" spc="15" b="1">
                <a:latin typeface="Gulim"/>
                <a:cs typeface="Gulim"/>
              </a:rPr>
              <a:t>성능</a:t>
            </a:r>
            <a:r>
              <a:rPr dirty="0" sz="1600" spc="-160" b="1">
                <a:latin typeface="Gulim"/>
                <a:cs typeface="Gulim"/>
              </a:rPr>
              <a:t> </a:t>
            </a:r>
            <a:r>
              <a:rPr dirty="0" sz="1600" spc="10" b="1">
                <a:latin typeface="Gulim"/>
                <a:cs typeface="Gulim"/>
              </a:rPr>
              <a:t>비교&gt;</a:t>
            </a:r>
            <a:endParaRPr sz="1600">
              <a:latin typeface="Gulim"/>
              <a:cs typeface="Gulim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751631" y="5019724"/>
            <a:ext cx="2410838" cy="10221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308619" y="4910562"/>
            <a:ext cx="1312120" cy="799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159752" y="5059679"/>
            <a:ext cx="855344" cy="139065"/>
          </a:xfrm>
          <a:prstGeom prst="rect">
            <a:avLst/>
          </a:prstGeom>
          <a:solidFill>
            <a:srgbClr val="FFFFCC"/>
          </a:solidFill>
        </p:spPr>
        <p:txBody>
          <a:bodyPr wrap="square" lIns="0" tIns="5080" rIns="0" bIns="0" rtlCol="0" vert="horz">
            <a:spAutoFit/>
          </a:bodyPr>
          <a:lstStyle/>
          <a:p>
            <a:pPr marL="92075">
              <a:lnSpc>
                <a:spcPts val="1050"/>
              </a:lnSpc>
              <a:spcBef>
                <a:spcPts val="40"/>
              </a:spcBef>
            </a:pPr>
            <a:r>
              <a:rPr dirty="0" sz="900" spc="-5">
                <a:latin typeface="Gulim"/>
                <a:cs typeface="Gulim"/>
              </a:rPr>
              <a:t>1.4배</a:t>
            </a:r>
            <a:r>
              <a:rPr dirty="0" sz="900" spc="-30">
                <a:latin typeface="Gulim"/>
                <a:cs typeface="Gulim"/>
              </a:rPr>
              <a:t> </a:t>
            </a:r>
            <a:r>
              <a:rPr dirty="0" sz="900">
                <a:latin typeface="Gulim"/>
                <a:cs typeface="Gulim"/>
              </a:rPr>
              <a:t>향상</a:t>
            </a:r>
            <a:endParaRPr sz="900">
              <a:latin typeface="Gulim"/>
              <a:cs typeface="Gulim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64122" y="4653534"/>
            <a:ext cx="1980564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5" b="1">
                <a:latin typeface="Gulim"/>
                <a:cs typeface="Gulim"/>
              </a:rPr>
              <a:t>&lt;음성인식 </a:t>
            </a:r>
            <a:r>
              <a:rPr dirty="0" sz="1100" spc="15" b="1">
                <a:latin typeface="Gulim"/>
                <a:cs typeface="Gulim"/>
              </a:rPr>
              <a:t>모델 </a:t>
            </a:r>
            <a:r>
              <a:rPr dirty="0" sz="1100" spc="10" b="1">
                <a:latin typeface="Gulim"/>
                <a:cs typeface="Gulim"/>
              </a:rPr>
              <a:t>트레이닝</a:t>
            </a:r>
            <a:r>
              <a:rPr dirty="0" sz="1100" spc="-254" b="1">
                <a:latin typeface="Gulim"/>
                <a:cs typeface="Gulim"/>
              </a:rPr>
              <a:t> </a:t>
            </a:r>
            <a:r>
              <a:rPr dirty="0" sz="1100" spc="10" b="1">
                <a:latin typeface="Gulim"/>
                <a:cs typeface="Gulim"/>
              </a:rPr>
              <a:t>성능&gt;</a:t>
            </a:r>
            <a:endParaRPr sz="1100">
              <a:latin typeface="Gulim"/>
              <a:cs typeface="Gulim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27547" y="2912364"/>
            <a:ext cx="2868168" cy="16840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920740" y="3163823"/>
            <a:ext cx="424180" cy="172720"/>
          </a:xfrm>
          <a:prstGeom prst="rect">
            <a:avLst/>
          </a:prstGeom>
          <a:solidFill>
            <a:srgbClr val="FFC000"/>
          </a:solidFill>
          <a:ln w="6096">
            <a:solidFill>
              <a:srgbClr val="000000"/>
            </a:solidFill>
          </a:ln>
        </p:spPr>
        <p:txBody>
          <a:bodyPr wrap="square" lIns="0" tIns="2413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90"/>
              </a:spcBef>
            </a:pPr>
            <a:r>
              <a:rPr dirty="0" sz="800">
                <a:latin typeface="Malgun Gothic"/>
                <a:cs typeface="Malgun Gothic"/>
              </a:rPr>
              <a:t>1.4</a:t>
            </a:r>
            <a:r>
              <a:rPr dirty="0" sz="800">
                <a:latin typeface="Gulim"/>
                <a:cs typeface="Gulim"/>
              </a:rPr>
              <a:t>배</a:t>
            </a:r>
            <a:r>
              <a:rPr dirty="0" sz="800">
                <a:latin typeface="Malgun Gothic"/>
                <a:cs typeface="Malgun Gothic"/>
              </a:rPr>
              <a:t>↑</a:t>
            </a:r>
            <a:endParaRPr sz="800">
              <a:latin typeface="Malgun Gothic"/>
              <a:cs typeface="Malgun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44056" y="3162300"/>
            <a:ext cx="421005" cy="172720"/>
          </a:xfrm>
          <a:prstGeom prst="rect">
            <a:avLst/>
          </a:prstGeom>
          <a:solidFill>
            <a:srgbClr val="FFC000"/>
          </a:solidFill>
          <a:ln w="6096">
            <a:solidFill>
              <a:srgbClr val="000000"/>
            </a:solidFill>
          </a:ln>
        </p:spPr>
        <p:txBody>
          <a:bodyPr wrap="square" lIns="0" tIns="2413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90"/>
              </a:spcBef>
            </a:pPr>
            <a:r>
              <a:rPr dirty="0" sz="800">
                <a:latin typeface="Malgun Gothic"/>
                <a:cs typeface="Malgun Gothic"/>
              </a:rPr>
              <a:t>1.3</a:t>
            </a:r>
            <a:r>
              <a:rPr dirty="0" sz="800">
                <a:latin typeface="Gulim"/>
                <a:cs typeface="Gulim"/>
              </a:rPr>
              <a:t>배</a:t>
            </a:r>
            <a:r>
              <a:rPr dirty="0" sz="800">
                <a:latin typeface="Malgun Gothic"/>
                <a:cs typeface="Malgun Gothic"/>
              </a:rPr>
              <a:t>↑</a:t>
            </a:r>
            <a:endParaRPr sz="800">
              <a:latin typeface="Malgun Gothic"/>
              <a:cs typeface="Malgun Goth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26807" y="3162300"/>
            <a:ext cx="421005" cy="172720"/>
          </a:xfrm>
          <a:prstGeom prst="rect">
            <a:avLst/>
          </a:prstGeom>
          <a:solidFill>
            <a:srgbClr val="FFC000"/>
          </a:solidFill>
          <a:ln w="6096">
            <a:solidFill>
              <a:srgbClr val="000000"/>
            </a:solidFill>
          </a:ln>
        </p:spPr>
        <p:txBody>
          <a:bodyPr wrap="square" lIns="0" tIns="2413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90"/>
              </a:spcBef>
            </a:pPr>
            <a:r>
              <a:rPr dirty="0" sz="800">
                <a:latin typeface="Malgun Gothic"/>
                <a:cs typeface="Malgun Gothic"/>
              </a:rPr>
              <a:t>1.4</a:t>
            </a:r>
            <a:r>
              <a:rPr dirty="0" sz="800">
                <a:latin typeface="Gulim"/>
                <a:cs typeface="Gulim"/>
              </a:rPr>
              <a:t>배</a:t>
            </a:r>
            <a:r>
              <a:rPr dirty="0" sz="800">
                <a:latin typeface="Malgun Gothic"/>
                <a:cs typeface="Malgun Gothic"/>
              </a:rPr>
              <a:t>↑</a:t>
            </a:r>
            <a:endParaRPr sz="800">
              <a:latin typeface="Malgun Gothic"/>
              <a:cs typeface="Malgun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891271" y="3154679"/>
            <a:ext cx="421005" cy="170815"/>
          </a:xfrm>
          <a:prstGeom prst="rect">
            <a:avLst/>
          </a:prstGeom>
          <a:solidFill>
            <a:srgbClr val="FFC000"/>
          </a:solidFill>
          <a:ln w="6096">
            <a:solidFill>
              <a:srgbClr val="000000"/>
            </a:solidFill>
          </a:ln>
        </p:spPr>
        <p:txBody>
          <a:bodyPr wrap="square" lIns="0" tIns="24130" rIns="0" bIns="0" rtlCol="0" vert="horz">
            <a:spAutoFit/>
          </a:bodyPr>
          <a:lstStyle/>
          <a:p>
            <a:pPr marL="82550">
              <a:lnSpc>
                <a:spcPct val="100000"/>
              </a:lnSpc>
              <a:spcBef>
                <a:spcPts val="190"/>
              </a:spcBef>
            </a:pPr>
            <a:r>
              <a:rPr dirty="0" sz="800">
                <a:latin typeface="Malgun Gothic"/>
                <a:cs typeface="Malgun Gothic"/>
              </a:rPr>
              <a:t>2</a:t>
            </a:r>
            <a:r>
              <a:rPr dirty="0" sz="800">
                <a:latin typeface="Gulim"/>
                <a:cs typeface="Gulim"/>
              </a:rPr>
              <a:t>배</a:t>
            </a:r>
            <a:r>
              <a:rPr dirty="0" sz="800">
                <a:latin typeface="Malgun Gothic"/>
                <a:cs typeface="Malgun Gothic"/>
              </a:rPr>
              <a:t>↑</a:t>
            </a:r>
            <a:endParaRPr sz="800">
              <a:latin typeface="Malgun Gothic"/>
              <a:cs typeface="Malgun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67147" y="1454042"/>
            <a:ext cx="3924935" cy="1574165"/>
          </a:xfrm>
          <a:prstGeom prst="rect">
            <a:avLst/>
          </a:prstGeom>
        </p:spPr>
        <p:txBody>
          <a:bodyPr wrap="square" lIns="0" tIns="156845" rIns="0" bIns="0" rtlCol="0" vert="horz">
            <a:spAutoFit/>
          </a:bodyPr>
          <a:lstStyle/>
          <a:p>
            <a:pPr marL="262255" indent="-250190">
              <a:lnSpc>
                <a:spcPct val="100000"/>
              </a:lnSpc>
              <a:spcBef>
                <a:spcPts val="1235"/>
              </a:spcBef>
              <a:buClr>
                <a:srgbClr val="3333CC"/>
              </a:buClr>
              <a:buSzPct val="88888"/>
              <a:buFont typeface="Wingdings"/>
              <a:buChar char=""/>
              <a:tabLst>
                <a:tab pos="262890" algn="l"/>
              </a:tabLst>
            </a:pPr>
            <a:r>
              <a:rPr dirty="0" sz="1800" spc="55">
                <a:latin typeface="Gulim"/>
                <a:cs typeface="Gulim"/>
              </a:rPr>
              <a:t>ETRI-Tensorflow</a:t>
            </a:r>
            <a:endParaRPr sz="1800">
              <a:latin typeface="Gulim"/>
              <a:cs typeface="Gulim"/>
            </a:endParaRPr>
          </a:p>
          <a:p>
            <a:pPr marL="190500" indent="-178435">
              <a:lnSpc>
                <a:spcPct val="100000"/>
              </a:lnSpc>
              <a:spcBef>
                <a:spcPts val="1005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-5">
                <a:latin typeface="Gulim"/>
                <a:cs typeface="Gulim"/>
              </a:rPr>
              <a:t>이미지 인식 </a:t>
            </a:r>
            <a:r>
              <a:rPr dirty="0" sz="1600" spc="125">
                <a:latin typeface="Gulim"/>
                <a:cs typeface="Gulim"/>
              </a:rPr>
              <a:t>: </a:t>
            </a:r>
            <a:r>
              <a:rPr dirty="0" sz="1600" spc="20">
                <a:latin typeface="Gulim"/>
                <a:cs typeface="Gulim"/>
              </a:rPr>
              <a:t>Tensorflow </a:t>
            </a:r>
            <a:r>
              <a:rPr dirty="0" sz="1600" spc="-5">
                <a:latin typeface="Gulim"/>
                <a:cs typeface="Gulim"/>
              </a:rPr>
              <a:t>대비 최대</a:t>
            </a:r>
            <a:r>
              <a:rPr dirty="0" sz="1600" spc="-100">
                <a:latin typeface="Gulim"/>
                <a:cs typeface="Gulim"/>
              </a:rPr>
              <a:t> </a:t>
            </a:r>
            <a:r>
              <a:rPr dirty="0" sz="1600" spc="5">
                <a:latin typeface="Gulim"/>
                <a:cs typeface="Gulim"/>
              </a:rPr>
              <a:t>2배</a:t>
            </a:r>
            <a:endParaRPr sz="1600">
              <a:latin typeface="Gulim"/>
              <a:cs typeface="Gulim"/>
            </a:endParaRPr>
          </a:p>
          <a:p>
            <a:pPr marL="190500" indent="-178435">
              <a:lnSpc>
                <a:spcPct val="100000"/>
              </a:lnSpc>
              <a:spcBef>
                <a:spcPts val="960"/>
              </a:spcBef>
              <a:buClr>
                <a:srgbClr val="3333CC"/>
              </a:buClr>
              <a:buFont typeface="Arial"/>
              <a:buChar char="•"/>
              <a:tabLst>
                <a:tab pos="191135" algn="l"/>
              </a:tabLst>
            </a:pPr>
            <a:r>
              <a:rPr dirty="0" sz="1600" spc="-5">
                <a:latin typeface="Gulim"/>
                <a:cs typeface="Gulim"/>
              </a:rPr>
              <a:t>음성인식 </a:t>
            </a:r>
            <a:r>
              <a:rPr dirty="0" sz="1600" spc="20">
                <a:latin typeface="Gulim"/>
                <a:cs typeface="Gulim"/>
              </a:rPr>
              <a:t>트레이닝: </a:t>
            </a:r>
            <a:r>
              <a:rPr dirty="0" sz="1600" spc="-5">
                <a:latin typeface="Gulim"/>
                <a:cs typeface="Gulim"/>
              </a:rPr>
              <a:t>최대</a:t>
            </a:r>
            <a:r>
              <a:rPr dirty="0" sz="1600" spc="15">
                <a:latin typeface="Gulim"/>
                <a:cs typeface="Gulim"/>
              </a:rPr>
              <a:t> </a:t>
            </a:r>
            <a:r>
              <a:rPr dirty="0" sz="1600" spc="20">
                <a:latin typeface="Gulim"/>
                <a:cs typeface="Gulim"/>
              </a:rPr>
              <a:t>1.4배</a:t>
            </a:r>
            <a:endParaRPr sz="1600">
              <a:latin typeface="Gulim"/>
              <a:cs typeface="Gulim"/>
            </a:endParaRPr>
          </a:p>
          <a:p>
            <a:pPr marL="954405">
              <a:lnSpc>
                <a:spcPct val="100000"/>
              </a:lnSpc>
              <a:spcBef>
                <a:spcPts val="565"/>
              </a:spcBef>
            </a:pPr>
            <a:r>
              <a:rPr dirty="0" sz="1200" spc="10" b="1">
                <a:latin typeface="Gulim"/>
                <a:cs typeface="Gulim"/>
              </a:rPr>
              <a:t>&lt;이미지 </a:t>
            </a:r>
            <a:r>
              <a:rPr dirty="0" sz="1200" spc="20" b="1">
                <a:latin typeface="Gulim"/>
                <a:cs typeface="Gulim"/>
              </a:rPr>
              <a:t>인식 </a:t>
            </a:r>
            <a:r>
              <a:rPr dirty="0" sz="1200" spc="10" b="1">
                <a:latin typeface="Gulim"/>
                <a:cs typeface="Gulim"/>
              </a:rPr>
              <a:t>모델 트레이닝</a:t>
            </a:r>
            <a:r>
              <a:rPr dirty="0" sz="1200" spc="-285" b="1">
                <a:latin typeface="Gulim"/>
                <a:cs typeface="Gulim"/>
              </a:rPr>
              <a:t> </a:t>
            </a:r>
            <a:r>
              <a:rPr dirty="0" sz="1200" spc="10" b="1">
                <a:latin typeface="Gulim"/>
                <a:cs typeface="Gulim"/>
              </a:rPr>
              <a:t>성능&gt;</a:t>
            </a:r>
            <a:endParaRPr sz="1200">
              <a:latin typeface="Gulim"/>
              <a:cs typeface="Gulim"/>
            </a:endParaRPr>
          </a:p>
          <a:p>
            <a:pPr marL="1219200">
              <a:lnSpc>
                <a:spcPct val="100000"/>
              </a:lnSpc>
              <a:spcBef>
                <a:spcPts val="5"/>
              </a:spcBef>
            </a:pPr>
            <a:r>
              <a:rPr dirty="0" sz="900" spc="-5">
                <a:latin typeface="Gulim"/>
                <a:cs typeface="Gulim"/>
              </a:rPr>
              <a:t>Top-5 accuracy 80% </a:t>
            </a:r>
            <a:r>
              <a:rPr dirty="0" sz="900">
                <a:latin typeface="Gulim"/>
                <a:cs typeface="Gulim"/>
              </a:rPr>
              <a:t>도달</a:t>
            </a:r>
            <a:r>
              <a:rPr dirty="0" sz="900" spc="10">
                <a:latin typeface="Gulim"/>
                <a:cs typeface="Gulim"/>
              </a:rPr>
              <a:t> </a:t>
            </a:r>
            <a:r>
              <a:rPr dirty="0" sz="900">
                <a:latin typeface="Gulim"/>
                <a:cs typeface="Gulim"/>
              </a:rPr>
              <a:t>시간</a:t>
            </a:r>
            <a:endParaRPr sz="900">
              <a:latin typeface="Gulim"/>
              <a:cs typeface="Guli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35300" y="4902834"/>
            <a:ext cx="399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latin typeface="Gulim"/>
                <a:cs typeface="Gulim"/>
              </a:rPr>
              <a:t>16</a:t>
            </a:r>
            <a:r>
              <a:rPr dirty="0" sz="900" b="1">
                <a:latin typeface="Gulim"/>
                <a:cs typeface="Gulim"/>
              </a:rPr>
              <a:t>G</a:t>
            </a:r>
            <a:r>
              <a:rPr dirty="0" sz="900" b="1">
                <a:latin typeface="Gulim"/>
                <a:cs typeface="Gulim"/>
              </a:rPr>
              <a:t>P</a:t>
            </a:r>
            <a:r>
              <a:rPr dirty="0" sz="900" spc="10" b="1">
                <a:latin typeface="Gulim"/>
                <a:cs typeface="Gulim"/>
              </a:rPr>
              <a:t>U</a:t>
            </a:r>
            <a:endParaRPr sz="900">
              <a:latin typeface="Gulim"/>
              <a:cs typeface="Gulim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59964" y="4815840"/>
            <a:ext cx="943610" cy="83820"/>
          </a:xfrm>
          <a:custGeom>
            <a:avLst/>
            <a:gdLst/>
            <a:ahLst/>
            <a:cxnLst/>
            <a:rect l="l" t="t" r="r" b="b"/>
            <a:pathLst>
              <a:path w="943610" h="83820">
                <a:moveTo>
                  <a:pt x="0" y="0"/>
                </a:moveTo>
                <a:lnTo>
                  <a:pt x="555" y="16299"/>
                </a:lnTo>
                <a:lnTo>
                  <a:pt x="2063" y="29622"/>
                </a:lnTo>
                <a:lnTo>
                  <a:pt x="4286" y="38611"/>
                </a:lnTo>
                <a:lnTo>
                  <a:pt x="6985" y="41910"/>
                </a:lnTo>
                <a:lnTo>
                  <a:pt x="464693" y="41910"/>
                </a:lnTo>
                <a:lnTo>
                  <a:pt x="467391" y="45208"/>
                </a:lnTo>
                <a:lnTo>
                  <a:pt x="469614" y="54197"/>
                </a:lnTo>
                <a:lnTo>
                  <a:pt x="471122" y="67520"/>
                </a:lnTo>
                <a:lnTo>
                  <a:pt x="471678" y="83820"/>
                </a:lnTo>
                <a:lnTo>
                  <a:pt x="472233" y="67520"/>
                </a:lnTo>
                <a:lnTo>
                  <a:pt x="473741" y="54197"/>
                </a:lnTo>
                <a:lnTo>
                  <a:pt x="475964" y="45208"/>
                </a:lnTo>
                <a:lnTo>
                  <a:pt x="478663" y="41910"/>
                </a:lnTo>
                <a:lnTo>
                  <a:pt x="936371" y="41910"/>
                </a:lnTo>
                <a:lnTo>
                  <a:pt x="939069" y="38611"/>
                </a:lnTo>
                <a:lnTo>
                  <a:pt x="941292" y="29622"/>
                </a:lnTo>
                <a:lnTo>
                  <a:pt x="942800" y="16299"/>
                </a:lnTo>
                <a:lnTo>
                  <a:pt x="943356" y="0"/>
                </a:lnTo>
              </a:path>
            </a:pathLst>
          </a:custGeom>
          <a:ln w="9144">
            <a:solidFill>
              <a:srgbClr val="0033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60344" y="4117213"/>
            <a:ext cx="228726" cy="23241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011042" y="4109573"/>
            <a:ext cx="271145" cy="139700"/>
          </a:xfrm>
          <a:custGeom>
            <a:avLst/>
            <a:gdLst/>
            <a:ahLst/>
            <a:cxnLst/>
            <a:rect l="l" t="t" r="r" b="b"/>
            <a:pathLst>
              <a:path w="271145" h="139700">
                <a:moveTo>
                  <a:pt x="201334" y="0"/>
                </a:moveTo>
                <a:lnTo>
                  <a:pt x="154989" y="1850"/>
                </a:lnTo>
                <a:lnTo>
                  <a:pt x="111764" y="12465"/>
                </a:lnTo>
                <a:lnTo>
                  <a:pt x="73155" y="31117"/>
                </a:lnTo>
                <a:lnTo>
                  <a:pt x="40659" y="57081"/>
                </a:lnTo>
                <a:lnTo>
                  <a:pt x="15775" y="89629"/>
                </a:lnTo>
                <a:lnTo>
                  <a:pt x="0" y="128035"/>
                </a:lnTo>
                <a:lnTo>
                  <a:pt x="43433" y="139338"/>
                </a:lnTo>
                <a:lnTo>
                  <a:pt x="60925" y="98022"/>
                </a:lnTo>
                <a:lnTo>
                  <a:pt x="89050" y="63529"/>
                </a:lnTo>
                <a:lnTo>
                  <a:pt x="125952" y="36881"/>
                </a:lnTo>
                <a:lnTo>
                  <a:pt x="169775" y="19102"/>
                </a:lnTo>
                <a:lnTo>
                  <a:pt x="218664" y="11215"/>
                </a:lnTo>
                <a:lnTo>
                  <a:pt x="262133" y="11215"/>
                </a:lnTo>
                <a:lnTo>
                  <a:pt x="256540" y="9417"/>
                </a:lnTo>
                <a:lnTo>
                  <a:pt x="249301" y="7639"/>
                </a:lnTo>
                <a:lnTo>
                  <a:pt x="201334" y="0"/>
                </a:lnTo>
                <a:close/>
              </a:path>
              <a:path w="271145" h="139700">
                <a:moveTo>
                  <a:pt x="262133" y="11215"/>
                </a:moveTo>
                <a:lnTo>
                  <a:pt x="218664" y="11215"/>
                </a:lnTo>
                <a:lnTo>
                  <a:pt x="270764" y="14243"/>
                </a:lnTo>
                <a:lnTo>
                  <a:pt x="263652" y="11703"/>
                </a:lnTo>
                <a:lnTo>
                  <a:pt x="262133" y="11215"/>
                </a:lnTo>
                <a:close/>
              </a:path>
            </a:pathLst>
          </a:custGeom>
          <a:solidFill>
            <a:srgbClr val="CD9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11042" y="4109573"/>
            <a:ext cx="478155" cy="240665"/>
          </a:xfrm>
          <a:custGeom>
            <a:avLst/>
            <a:gdLst/>
            <a:ahLst/>
            <a:cxnLst/>
            <a:rect l="l" t="t" r="r" b="b"/>
            <a:pathLst>
              <a:path w="478154" h="240664">
                <a:moveTo>
                  <a:pt x="270764" y="14243"/>
                </a:moveTo>
                <a:lnTo>
                  <a:pt x="218664" y="11215"/>
                </a:lnTo>
                <a:lnTo>
                  <a:pt x="169775" y="19102"/>
                </a:lnTo>
                <a:lnTo>
                  <a:pt x="125952" y="36881"/>
                </a:lnTo>
                <a:lnTo>
                  <a:pt x="89050" y="63529"/>
                </a:lnTo>
                <a:lnTo>
                  <a:pt x="60925" y="98022"/>
                </a:lnTo>
                <a:lnTo>
                  <a:pt x="43433" y="139338"/>
                </a:lnTo>
                <a:lnTo>
                  <a:pt x="0" y="128035"/>
                </a:lnTo>
                <a:lnTo>
                  <a:pt x="15775" y="89629"/>
                </a:lnTo>
                <a:lnTo>
                  <a:pt x="40659" y="57081"/>
                </a:lnTo>
                <a:lnTo>
                  <a:pt x="73155" y="31117"/>
                </a:lnTo>
                <a:lnTo>
                  <a:pt x="111764" y="12465"/>
                </a:lnTo>
                <a:lnTo>
                  <a:pt x="154989" y="1850"/>
                </a:lnTo>
                <a:lnTo>
                  <a:pt x="201334" y="0"/>
                </a:lnTo>
                <a:lnTo>
                  <a:pt x="249301" y="7639"/>
                </a:lnTo>
                <a:lnTo>
                  <a:pt x="292734" y="18942"/>
                </a:lnTo>
                <a:lnTo>
                  <a:pt x="345128" y="39208"/>
                </a:lnTo>
                <a:lnTo>
                  <a:pt x="389523" y="69537"/>
                </a:lnTo>
                <a:lnTo>
                  <a:pt x="424079" y="107895"/>
                </a:lnTo>
                <a:lnTo>
                  <a:pt x="446955" y="152246"/>
                </a:lnTo>
                <a:lnTo>
                  <a:pt x="456310" y="200552"/>
                </a:lnTo>
                <a:lnTo>
                  <a:pt x="478028" y="206267"/>
                </a:lnTo>
                <a:lnTo>
                  <a:pt x="429768" y="240049"/>
                </a:lnTo>
                <a:lnTo>
                  <a:pt x="391159" y="183661"/>
                </a:lnTo>
                <a:lnTo>
                  <a:pt x="412877" y="189249"/>
                </a:lnTo>
                <a:lnTo>
                  <a:pt x="406069" y="148765"/>
                </a:lnTo>
                <a:lnTo>
                  <a:pt x="389659" y="110782"/>
                </a:lnTo>
                <a:lnTo>
                  <a:pt x="364712" y="76489"/>
                </a:lnTo>
                <a:lnTo>
                  <a:pt x="332293" y="47075"/>
                </a:lnTo>
                <a:lnTo>
                  <a:pt x="293467" y="23729"/>
                </a:lnTo>
                <a:lnTo>
                  <a:pt x="249301" y="7639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311397" y="3949953"/>
            <a:ext cx="1701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15" b="1">
                <a:latin typeface="Gulim"/>
                <a:cs typeface="Gulim"/>
              </a:rPr>
              <a:t>2</a:t>
            </a:r>
            <a:r>
              <a:rPr dirty="0" sz="1050" spc="10" b="1">
                <a:latin typeface="Gulim"/>
                <a:cs typeface="Gulim"/>
              </a:rPr>
              <a:t>x</a:t>
            </a:r>
            <a:endParaRPr sz="1050">
              <a:latin typeface="Gulim"/>
              <a:cs typeface="Gulim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pc="-5"/>
              <a:t>Proprietary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585"/>
              </a:lnSpc>
            </a:pPr>
            <a:fld id="{81D60167-4931-47E6-BA6A-407CBD079E47}" type="slidenum">
              <a:rPr dirty="0" spc="15"/>
              <a:t>10</a:t>
            </a:fld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70"/>
              </a:lnSpc>
            </a:pPr>
            <a:r>
              <a:rPr dirty="0"/>
              <a:t>인공지능연구소</a:t>
            </a:r>
            <a:r>
              <a:rPr dirty="0">
                <a:latin typeface="Batang"/>
                <a:cs typeface="Batang"/>
              </a:rPr>
              <a:t>/</a:t>
            </a:r>
            <a:r>
              <a:rPr dirty="0"/>
              <a:t>초성능컴퓨팅연구본부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장지훈</dc:creator>
  <dc:title>슬라이드 제목 없음</dc:title>
  <dcterms:created xsi:type="dcterms:W3CDTF">2020-09-28T04:55:41Z</dcterms:created>
  <dcterms:modified xsi:type="dcterms:W3CDTF">2020-09-28T04:55:41Z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2020-01-14T00:00:00Z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2020-09-28T00:00:00Z</vt:filetime>
  </property>
</Properties>
</file>