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7646" y="677828"/>
            <a:ext cx="8378106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675132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9144000" y="0"/>
                </a:lnTo>
                <a:lnTo>
                  <a:pt x="9144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72668" y="350520"/>
            <a:ext cx="9143999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651492" y="505968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5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046464" y="5242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36576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163811" y="542544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4">
                <a:moveTo>
                  <a:pt x="0" y="0"/>
                </a:moveTo>
                <a:lnTo>
                  <a:pt x="0" y="140207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776716" y="505968"/>
            <a:ext cx="228600" cy="176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316211" y="505968"/>
            <a:ext cx="271272" cy="187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15084" y="6853428"/>
            <a:ext cx="0" cy="117475"/>
          </a:xfrm>
          <a:custGeom>
            <a:avLst/>
            <a:gdLst/>
            <a:ahLst/>
            <a:cxnLst/>
            <a:rect l="l" t="t" r="r" b="b"/>
            <a:pathLst>
              <a:path w="0"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45720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412748" y="6865620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 h="0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438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490472" y="6877811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2964"/>
                </a:lnTo>
              </a:path>
            </a:pathLst>
          </a:custGeom>
          <a:ln w="45720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231391" y="6853428"/>
            <a:ext cx="153924" cy="1173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591055" y="6853428"/>
            <a:ext cx="181356" cy="124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8902" y="2492756"/>
            <a:ext cx="491172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66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2379" y="2397317"/>
            <a:ext cx="834864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18191" y="6767827"/>
            <a:ext cx="78676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87486" y="6810456"/>
            <a:ext cx="1244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92899" y="6814208"/>
            <a:ext cx="1536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hyperlink" Target="http://www.etri.re.k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D@59.94p" TargetMode="External"/><Relationship Id="rId3" Type="http://schemas.openxmlformats.org/officeDocument/2006/relationships/hyperlink" Target="mailto:4Kx2K@29.97p" TargetMode="External"/><Relationship Id="rId4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x2K@29.97p" TargetMode="External"/><Relationship Id="rId3" Type="http://schemas.openxmlformats.org/officeDocument/2006/relationships/hyperlink" Target="mailto:Kx4K@29.97p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D@59.94p" TargetMode="External"/><Relationship Id="rId3" Type="http://schemas.openxmlformats.org/officeDocument/2006/relationships/hyperlink" Target="mailto:UHD@29.97p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76716" y="505968"/>
            <a:ext cx="228600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16211" y="505968"/>
            <a:ext cx="271272" cy="187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1391" y="6853428"/>
            <a:ext cx="153924" cy="117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91055" y="6853428"/>
            <a:ext cx="181356" cy="124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0891" y="6780527"/>
            <a:ext cx="7590790" cy="22479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>
              <a:lnSpc>
                <a:spcPts val="1600"/>
              </a:lnSpc>
              <a:spcBef>
                <a:spcPts val="170"/>
              </a:spcBef>
              <a:tabLst>
                <a:tab pos="5030470" algn="l"/>
                <a:tab pos="7487284" algn="l"/>
              </a:tabLst>
            </a:pPr>
            <a:r>
              <a:rPr dirty="0" baseline="11574" sz="1800" spc="-7">
                <a:latin typeface="Malgun Gothic"/>
                <a:cs typeface="Malgun Gothic"/>
              </a:rPr>
              <a:t>P</a:t>
            </a:r>
            <a:r>
              <a:rPr dirty="0" baseline="11574" sz="1800" spc="-30">
                <a:latin typeface="Malgun Gothic"/>
                <a:cs typeface="Malgun Gothic"/>
              </a:rPr>
              <a:t>r</a:t>
            </a:r>
            <a:r>
              <a:rPr dirty="0" baseline="11574" sz="1800">
                <a:latin typeface="Malgun Gothic"/>
                <a:cs typeface="Malgun Gothic"/>
              </a:rPr>
              <a:t>o</a:t>
            </a:r>
            <a:r>
              <a:rPr dirty="0" baseline="11574" sz="1800" spc="-7">
                <a:latin typeface="Malgun Gothic"/>
                <a:cs typeface="Malgun Gothic"/>
              </a:rPr>
              <a:t>pr</a:t>
            </a:r>
            <a:r>
              <a:rPr dirty="0" baseline="11574" sz="1800">
                <a:latin typeface="Malgun Gothic"/>
                <a:cs typeface="Malgun Gothic"/>
              </a:rPr>
              <a:t>i</a:t>
            </a:r>
            <a:r>
              <a:rPr dirty="0" baseline="11574" sz="1800" spc="7">
                <a:latin typeface="Malgun Gothic"/>
                <a:cs typeface="Malgun Gothic"/>
              </a:rPr>
              <a:t>e</a:t>
            </a:r>
            <a:r>
              <a:rPr dirty="0" baseline="11574" sz="1800" spc="-15">
                <a:latin typeface="Malgun Gothic"/>
                <a:cs typeface="Malgun Gothic"/>
              </a:rPr>
              <a:t>t</a:t>
            </a:r>
            <a:r>
              <a:rPr dirty="0" baseline="11574" sz="1800">
                <a:latin typeface="Malgun Gothic"/>
                <a:cs typeface="Malgun Gothic"/>
              </a:rPr>
              <a:t>a</a:t>
            </a:r>
            <a:r>
              <a:rPr dirty="0" baseline="11574" sz="1800" spc="60">
                <a:latin typeface="Malgun Gothic"/>
                <a:cs typeface="Malgun Gothic"/>
              </a:rPr>
              <a:t>r</a:t>
            </a:r>
            <a:r>
              <a:rPr dirty="0" baseline="11574" sz="1800">
                <a:latin typeface="Malgun Gothic"/>
                <a:cs typeface="Malgun Gothic"/>
              </a:rPr>
              <a:t>y	</a:t>
            </a:r>
            <a:r>
              <a:rPr dirty="0" sz="1400" spc="110" b="1">
                <a:latin typeface="Malgun Gothic"/>
                <a:cs typeface="Malgun Gothic"/>
              </a:rPr>
              <a:t>E</a:t>
            </a:r>
            <a:r>
              <a:rPr dirty="0" sz="1400" spc="10" b="1">
                <a:latin typeface="Malgun Gothic"/>
                <a:cs typeface="Malgun Gothic"/>
              </a:rPr>
              <a:t>T</a:t>
            </a:r>
            <a:r>
              <a:rPr dirty="0" sz="1400" spc="-10" b="1">
                <a:latin typeface="Malgun Gothic"/>
                <a:cs typeface="Malgun Gothic"/>
              </a:rPr>
              <a:t>R</a:t>
            </a:r>
            <a:r>
              <a:rPr dirty="0" sz="1400" spc="-60" b="1">
                <a:latin typeface="Malgun Gothic"/>
                <a:cs typeface="Malgun Gothic"/>
              </a:rPr>
              <a:t>I</a:t>
            </a:r>
            <a:r>
              <a:rPr dirty="0" sz="1400" spc="-75" b="1">
                <a:latin typeface="Malgun Gothic"/>
                <a:cs typeface="Malgun Gothic"/>
              </a:rPr>
              <a:t> </a:t>
            </a:r>
            <a:r>
              <a:rPr dirty="0" sz="1400" spc="-10" b="1">
                <a:latin typeface="Malgun Gothic"/>
                <a:cs typeface="Malgun Gothic"/>
              </a:rPr>
              <a:t>OO</a:t>
            </a:r>
            <a:r>
              <a:rPr dirty="0" sz="1400" spc="-25" b="1">
                <a:latin typeface="Malgun Gothic"/>
                <a:cs typeface="Malgun Gothic"/>
              </a:rPr>
              <a:t>O</a:t>
            </a:r>
            <a:r>
              <a:rPr dirty="0" sz="1400" spc="-30" b="1">
                <a:latin typeface="Malgun Gothic"/>
                <a:cs typeface="Malgun Gothic"/>
              </a:rPr>
              <a:t>연</a:t>
            </a:r>
            <a:r>
              <a:rPr dirty="0" sz="1400" spc="-45" b="1">
                <a:latin typeface="Malgun Gothic"/>
                <a:cs typeface="Malgun Gothic"/>
              </a:rPr>
              <a:t>구</a:t>
            </a:r>
            <a:r>
              <a:rPr dirty="0" sz="1400" spc="-15" b="1">
                <a:latin typeface="Malgun Gothic"/>
                <a:cs typeface="Malgun Gothic"/>
              </a:rPr>
              <a:t>소</a:t>
            </a:r>
            <a:r>
              <a:rPr dirty="0" sz="1400" b="1">
                <a:latin typeface="Malgun Gothic"/>
                <a:cs typeface="Malgun Gothic"/>
              </a:rPr>
              <a:t>(</a:t>
            </a:r>
            <a:r>
              <a:rPr dirty="0" sz="1400" spc="-30" b="1">
                <a:latin typeface="Malgun Gothic"/>
                <a:cs typeface="Malgun Gothic"/>
              </a:rPr>
              <a:t>단</a:t>
            </a:r>
            <a:r>
              <a:rPr dirty="0" sz="1400" spc="100" b="1">
                <a:latin typeface="Malgun Gothic"/>
                <a:cs typeface="Malgun Gothic"/>
              </a:rPr>
              <a:t>,</a:t>
            </a:r>
            <a:r>
              <a:rPr dirty="0" sz="1400" spc="-80" b="1">
                <a:latin typeface="Malgun Gothic"/>
                <a:cs typeface="Malgun Gothic"/>
              </a:rPr>
              <a:t> </a:t>
            </a:r>
            <a:r>
              <a:rPr dirty="0" sz="1400" spc="-15" b="1">
                <a:latin typeface="Malgun Gothic"/>
                <a:cs typeface="Malgun Gothic"/>
              </a:rPr>
              <a:t>본부</a:t>
            </a:r>
            <a:r>
              <a:rPr dirty="0" sz="1400" spc="15" b="1">
                <a:latin typeface="Malgun Gothic"/>
                <a:cs typeface="Malgun Gothic"/>
              </a:rPr>
              <a:t>)</a:t>
            </a:r>
            <a:r>
              <a:rPr dirty="0" sz="1400" b="1">
                <a:latin typeface="Malgun Gothic"/>
                <a:cs typeface="Malgun Gothic"/>
              </a:rPr>
              <a:t>명</a:t>
            </a:r>
            <a:r>
              <a:rPr dirty="0" sz="1400" b="1">
                <a:latin typeface="Malgun Gothic"/>
                <a:cs typeface="Malgun Gothic"/>
              </a:rPr>
              <a:t>	</a:t>
            </a:r>
            <a:r>
              <a:rPr dirty="0" sz="1400" spc="-10" b="1">
                <a:latin typeface="Malgun Gothic"/>
                <a:cs typeface="Malgun Gothic"/>
              </a:rPr>
              <a:t>1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2668" y="614172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91440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2668" y="35052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91440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45115" y="1462340"/>
            <a:ext cx="79971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solidFill>
                  <a:srgbClr val="000099"/>
                </a:solidFill>
                <a:latin typeface="Gulim"/>
                <a:cs typeface="Gulim"/>
              </a:rPr>
              <a:t>영상자세기반 </a:t>
            </a:r>
            <a:r>
              <a:rPr dirty="0" sz="3200" spc="-25" b="0">
                <a:solidFill>
                  <a:srgbClr val="000099"/>
                </a:solidFill>
                <a:latin typeface="Gulim"/>
                <a:cs typeface="Gulim"/>
              </a:rPr>
              <a:t>360VR </a:t>
            </a:r>
            <a:r>
              <a:rPr dirty="0" sz="3200" b="0">
                <a:solidFill>
                  <a:srgbClr val="000099"/>
                </a:solidFill>
                <a:latin typeface="Gulim"/>
                <a:cs typeface="Gulim"/>
              </a:rPr>
              <a:t>모니터링 및 생성</a:t>
            </a:r>
            <a:r>
              <a:rPr dirty="0" sz="3200" spc="-95" b="0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3200" b="0">
                <a:solidFill>
                  <a:srgbClr val="000099"/>
                </a:solidFill>
                <a:latin typeface="Gulim"/>
                <a:cs typeface="Gulim"/>
              </a:rPr>
              <a:t>기술</a:t>
            </a:r>
            <a:endParaRPr sz="3200">
              <a:latin typeface="Gulim"/>
              <a:cs typeface="Guli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668" y="2941319"/>
            <a:ext cx="9143999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98431" y="3108404"/>
            <a:ext cx="1863725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3310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2300" spc="15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-2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300">
              <a:latin typeface="Arial Black"/>
              <a:cs typeface="Arial Black"/>
            </a:endParaRPr>
          </a:p>
          <a:p>
            <a:pPr algn="r" marL="242570" marR="5080" indent="-230504">
              <a:lnSpc>
                <a:spcPct val="100000"/>
              </a:lnSpc>
              <a:spcBef>
                <a:spcPts val="5"/>
              </a:spcBef>
            </a:pPr>
            <a:r>
              <a:rPr dirty="0" sz="2300" spc="-125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-20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2300" spc="5">
                <a:solidFill>
                  <a:srgbClr val="FFFFFF"/>
                </a:solidFill>
                <a:latin typeface="Arial Black"/>
                <a:cs typeface="Arial Black"/>
              </a:rPr>
              <a:t>hn</a:t>
            </a:r>
            <a:r>
              <a:rPr dirty="0" sz="2300" spc="-20">
                <a:solidFill>
                  <a:srgbClr val="EBEBEB"/>
                </a:solidFill>
                <a:latin typeface="Arial Black"/>
                <a:cs typeface="Arial Black"/>
              </a:rPr>
              <a:t>o</a:t>
            </a:r>
            <a:r>
              <a:rPr dirty="0" sz="2300" spc="15">
                <a:solidFill>
                  <a:srgbClr val="EBEBEB"/>
                </a:solidFill>
                <a:latin typeface="Arial Black"/>
                <a:cs typeface="Arial Black"/>
              </a:rPr>
              <a:t>l</a:t>
            </a:r>
            <a:r>
              <a:rPr dirty="0" sz="2300" spc="-20">
                <a:solidFill>
                  <a:srgbClr val="EBEBEB"/>
                </a:solidFill>
                <a:latin typeface="Arial Black"/>
                <a:cs typeface="Arial Black"/>
              </a:rPr>
              <a:t>o</a:t>
            </a:r>
            <a:r>
              <a:rPr dirty="0" sz="2300" spc="50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y  </a:t>
            </a:r>
            <a:r>
              <a:rPr dirty="0" sz="2300" spc="-10">
                <a:solidFill>
                  <a:srgbClr val="EBEBEB"/>
                </a:solidFill>
                <a:latin typeface="Arial Black"/>
                <a:cs typeface="Arial Black"/>
              </a:rPr>
              <a:t>M</a:t>
            </a:r>
            <a:r>
              <a:rPr dirty="0" sz="2300" spc="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300" spc="6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2300" spc="-9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dirty="0" sz="2300" spc="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2300" spc="-10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1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300" spc="-20">
                <a:solidFill>
                  <a:srgbClr val="EBEBEB"/>
                </a:solidFill>
                <a:latin typeface="Arial Black"/>
                <a:cs typeface="Arial Black"/>
              </a:rPr>
              <a:t>n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g  </a:t>
            </a:r>
            <a:r>
              <a:rPr dirty="0" sz="2300" spc="-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300" spc="1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2300" spc="35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2300" spc="-4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300" spc="-1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2300" spc="5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sz="2300" spc="3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522" y="454268"/>
            <a:ext cx="233172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550">
                <a:solidFill>
                  <a:srgbClr val="5E5E5E"/>
                </a:solidFill>
                <a:latin typeface="Gulim"/>
                <a:cs typeface="Gulim"/>
              </a:rPr>
              <a:t>ITR&amp;DGlobalLeader</a:t>
            </a:r>
            <a:endParaRPr sz="1900">
              <a:latin typeface="Gulim"/>
              <a:cs typeface="Guli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85404" y="6432803"/>
            <a:ext cx="116205" cy="294640"/>
          </a:xfrm>
          <a:custGeom>
            <a:avLst/>
            <a:gdLst/>
            <a:ahLst/>
            <a:cxnLst/>
            <a:rect l="l" t="t" r="r" b="b"/>
            <a:pathLst>
              <a:path w="116204" h="294640">
                <a:moveTo>
                  <a:pt x="0" y="0"/>
                </a:moveTo>
                <a:lnTo>
                  <a:pt x="115824" y="0"/>
                </a:lnTo>
                <a:lnTo>
                  <a:pt x="115824" y="294132"/>
                </a:lnTo>
                <a:lnTo>
                  <a:pt x="0" y="294132"/>
                </a:lnTo>
                <a:lnTo>
                  <a:pt x="0" y="0"/>
                </a:lnTo>
                <a:close/>
              </a:path>
            </a:pathLst>
          </a:custGeom>
          <a:solidFill>
            <a:srgbClr val="0A3F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45096" y="646404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 h="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6248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18576" y="6431279"/>
            <a:ext cx="1188720" cy="298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79208" y="6495288"/>
            <a:ext cx="117475" cy="231775"/>
          </a:xfrm>
          <a:custGeom>
            <a:avLst/>
            <a:gdLst/>
            <a:ahLst/>
            <a:cxnLst/>
            <a:rect l="l" t="t" r="r" b="b"/>
            <a:pathLst>
              <a:path w="117475" h="231775">
                <a:moveTo>
                  <a:pt x="117348" y="231647"/>
                </a:moveTo>
                <a:lnTo>
                  <a:pt x="0" y="231647"/>
                </a:lnTo>
                <a:lnTo>
                  <a:pt x="0" y="0"/>
                </a:lnTo>
                <a:lnTo>
                  <a:pt x="117348" y="0"/>
                </a:lnTo>
                <a:lnTo>
                  <a:pt x="117348" y="231647"/>
                </a:lnTo>
                <a:close/>
              </a:path>
            </a:pathLst>
          </a:custGeom>
          <a:solidFill>
            <a:srgbClr val="0A3F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97040" y="6432803"/>
            <a:ext cx="378460" cy="294640"/>
          </a:xfrm>
          <a:custGeom>
            <a:avLst/>
            <a:gdLst/>
            <a:ahLst/>
            <a:cxnLst/>
            <a:rect l="l" t="t" r="r" b="b"/>
            <a:pathLst>
              <a:path w="378459" h="294640">
                <a:moveTo>
                  <a:pt x="377952" y="294132"/>
                </a:moveTo>
                <a:lnTo>
                  <a:pt x="53339" y="294132"/>
                </a:lnTo>
                <a:lnTo>
                  <a:pt x="44195" y="292608"/>
                </a:lnTo>
                <a:lnTo>
                  <a:pt x="7619" y="269748"/>
                </a:lnTo>
                <a:lnTo>
                  <a:pt x="0" y="249936"/>
                </a:lnTo>
                <a:lnTo>
                  <a:pt x="0" y="0"/>
                </a:lnTo>
                <a:lnTo>
                  <a:pt x="377952" y="0"/>
                </a:lnTo>
                <a:lnTo>
                  <a:pt x="377952" y="62484"/>
                </a:lnTo>
                <a:lnTo>
                  <a:pt x="115824" y="62484"/>
                </a:lnTo>
                <a:lnTo>
                  <a:pt x="115824" y="115824"/>
                </a:lnTo>
                <a:lnTo>
                  <a:pt x="377952" y="115824"/>
                </a:lnTo>
                <a:lnTo>
                  <a:pt x="377952" y="178308"/>
                </a:lnTo>
                <a:lnTo>
                  <a:pt x="115824" y="178308"/>
                </a:lnTo>
                <a:lnTo>
                  <a:pt x="115824" y="233172"/>
                </a:lnTo>
                <a:lnTo>
                  <a:pt x="377952" y="233172"/>
                </a:lnTo>
                <a:lnTo>
                  <a:pt x="377952" y="294132"/>
                </a:lnTo>
                <a:close/>
              </a:path>
            </a:pathLst>
          </a:custGeom>
          <a:solidFill>
            <a:srgbClr val="0A3F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45552" y="6589776"/>
            <a:ext cx="292735" cy="157480"/>
          </a:xfrm>
          <a:custGeom>
            <a:avLst/>
            <a:gdLst/>
            <a:ahLst/>
            <a:cxnLst/>
            <a:rect l="l" t="t" r="r" b="b"/>
            <a:pathLst>
              <a:path w="292734" h="157479">
                <a:moveTo>
                  <a:pt x="292608" y="156971"/>
                </a:moveTo>
                <a:lnTo>
                  <a:pt x="156971" y="156971"/>
                </a:lnTo>
                <a:lnTo>
                  <a:pt x="0" y="0"/>
                </a:lnTo>
                <a:lnTo>
                  <a:pt x="135635" y="0"/>
                </a:lnTo>
                <a:lnTo>
                  <a:pt x="292608" y="156971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90103" y="6432803"/>
            <a:ext cx="408940" cy="294640"/>
          </a:xfrm>
          <a:custGeom>
            <a:avLst/>
            <a:gdLst/>
            <a:ahLst/>
            <a:cxnLst/>
            <a:rect l="l" t="t" r="r" b="b"/>
            <a:pathLst>
              <a:path w="408940" h="294640">
                <a:moveTo>
                  <a:pt x="115824" y="294131"/>
                </a:moveTo>
                <a:lnTo>
                  <a:pt x="0" y="294131"/>
                </a:lnTo>
                <a:lnTo>
                  <a:pt x="0" y="0"/>
                </a:lnTo>
                <a:lnTo>
                  <a:pt x="362712" y="0"/>
                </a:lnTo>
                <a:lnTo>
                  <a:pt x="374904" y="4572"/>
                </a:lnTo>
                <a:lnTo>
                  <a:pt x="403860" y="35052"/>
                </a:lnTo>
                <a:lnTo>
                  <a:pt x="408432" y="54864"/>
                </a:lnTo>
                <a:lnTo>
                  <a:pt x="408432" y="62484"/>
                </a:lnTo>
                <a:lnTo>
                  <a:pt x="115824" y="62484"/>
                </a:lnTo>
                <a:lnTo>
                  <a:pt x="115824" y="294131"/>
                </a:lnTo>
                <a:close/>
              </a:path>
              <a:path w="408940" h="294640">
                <a:moveTo>
                  <a:pt x="408432" y="156972"/>
                </a:moveTo>
                <a:lnTo>
                  <a:pt x="291083" y="156972"/>
                </a:lnTo>
                <a:lnTo>
                  <a:pt x="291083" y="62484"/>
                </a:lnTo>
                <a:lnTo>
                  <a:pt x="408432" y="62484"/>
                </a:lnTo>
                <a:lnTo>
                  <a:pt x="408432" y="15697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26692" y="3020567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4">
                <a:moveTo>
                  <a:pt x="0" y="0"/>
                </a:moveTo>
                <a:lnTo>
                  <a:pt x="0" y="176783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1663" y="30388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36576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39012" y="3057144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5">
                <a:moveTo>
                  <a:pt x="0" y="0"/>
                </a:moveTo>
                <a:lnTo>
                  <a:pt x="0" y="140207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1916" y="3020567"/>
            <a:ext cx="228600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91411" y="3020567"/>
            <a:ext cx="271272" cy="187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31177" y="1008407"/>
            <a:ext cx="9245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Gulim"/>
                <a:cs typeface="Gulim"/>
              </a:rPr>
              <a:t>[첨부</a:t>
            </a:r>
            <a:r>
              <a:rPr dirty="0" sz="1200" spc="-80">
                <a:latin typeface="Gulim"/>
                <a:cs typeface="Gulim"/>
              </a:rPr>
              <a:t> </a:t>
            </a:r>
            <a:r>
              <a:rPr dirty="0" sz="1200" spc="-5">
                <a:latin typeface="Gulim"/>
                <a:cs typeface="Gulim"/>
              </a:rPr>
              <a:t>제4호]</a:t>
            </a:r>
            <a:endParaRPr sz="1200">
              <a:latin typeface="Gulim"/>
              <a:cs typeface="Guli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8374" y="5048410"/>
            <a:ext cx="31502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tang"/>
                <a:cs typeface="Batang"/>
              </a:rPr>
              <a:t>임성용</a:t>
            </a:r>
            <a:r>
              <a:rPr dirty="0" sz="1800" spc="-95">
                <a:latin typeface="Batang"/>
                <a:cs typeface="Batang"/>
              </a:rPr>
              <a:t> </a:t>
            </a:r>
            <a:r>
              <a:rPr dirty="0" sz="1800" spc="110">
                <a:latin typeface="Batang"/>
                <a:cs typeface="Batang"/>
              </a:rPr>
              <a:t>(seylim@etri.re.kr)  </a:t>
            </a:r>
            <a:r>
              <a:rPr dirty="0" sz="1800" spc="-35" b="1">
                <a:latin typeface="Malgun Gothic"/>
                <a:cs typeface="Malgun Gothic"/>
              </a:rPr>
              <a:t>미디어연구본부  실감미디어연구실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87486" y="6788877"/>
            <a:ext cx="1244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Batang"/>
                <a:cs typeface="Batang"/>
              </a:rPr>
              <a:t>통신미디어연구소</a:t>
            </a:r>
            <a:endParaRPr sz="12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646" y="677828"/>
            <a:ext cx="2969260" cy="42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5</a:t>
            </a:r>
            <a:r>
              <a:rPr dirty="0" sz="2600" spc="-165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>
                <a:solidFill>
                  <a:srgbClr val="4D4D4D"/>
                </a:solidFill>
                <a:latin typeface="Gulim"/>
                <a:cs typeface="Gulim"/>
              </a:rPr>
              <a:t>국내외 시장</a:t>
            </a:r>
            <a:r>
              <a:rPr dirty="0" sz="2600" spc="45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>
                <a:solidFill>
                  <a:srgbClr val="4D4D4D"/>
                </a:solidFill>
                <a:latin typeface="Gulim"/>
                <a:cs typeface="Gulim"/>
              </a:rPr>
              <a:t>동향</a:t>
            </a:r>
            <a:endParaRPr sz="26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7881" y="1570649"/>
            <a:ext cx="2016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시장</a:t>
            </a:r>
            <a:r>
              <a:rPr dirty="0" sz="2800" spc="-2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동향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68" y="2045208"/>
            <a:ext cx="9143999" cy="210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19753" y="6767827"/>
            <a:ext cx="786765" cy="2286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200" spc="-5">
                <a:latin typeface="Malgun Gothic"/>
                <a:cs typeface="Malgun Gothic"/>
              </a:rPr>
              <a:t>P</a:t>
            </a:r>
            <a:r>
              <a:rPr dirty="0" sz="1200" spc="-20">
                <a:latin typeface="Malgun Gothic"/>
                <a:cs typeface="Malgun Gothic"/>
              </a:rPr>
              <a:t>r</a:t>
            </a:r>
            <a:r>
              <a:rPr dirty="0" sz="1200">
                <a:latin typeface="Malgun Gothic"/>
                <a:cs typeface="Malgun Gothic"/>
              </a:rPr>
              <a:t>o</a:t>
            </a:r>
            <a:r>
              <a:rPr dirty="0" sz="1200" spc="-5">
                <a:latin typeface="Malgun Gothic"/>
                <a:cs typeface="Malgun Gothic"/>
              </a:rPr>
              <a:t>pr</a:t>
            </a:r>
            <a:r>
              <a:rPr dirty="0" sz="1200">
                <a:latin typeface="Malgun Gothic"/>
                <a:cs typeface="Malgun Gothic"/>
              </a:rPr>
              <a:t>i</a:t>
            </a:r>
            <a:r>
              <a:rPr dirty="0" sz="1200" spc="5">
                <a:latin typeface="Malgun Gothic"/>
                <a:cs typeface="Malgun Gothic"/>
              </a:rPr>
              <a:t>e</a:t>
            </a:r>
            <a:r>
              <a:rPr dirty="0" sz="1200" spc="-10">
                <a:latin typeface="Malgun Gothic"/>
                <a:cs typeface="Malgun Gothic"/>
              </a:rPr>
              <a:t>t</a:t>
            </a:r>
            <a:r>
              <a:rPr dirty="0" sz="1200">
                <a:latin typeface="Malgun Gothic"/>
                <a:cs typeface="Malgun Gothic"/>
              </a:rPr>
              <a:t>a</a:t>
            </a:r>
            <a:r>
              <a:rPr dirty="0" sz="1200" spc="40">
                <a:latin typeface="Malgun Gothic"/>
                <a:cs typeface="Malgun Gothic"/>
              </a:rPr>
              <a:t>r</a:t>
            </a:r>
            <a:r>
              <a:rPr dirty="0" sz="1200">
                <a:latin typeface="Malgun Gothic"/>
                <a:cs typeface="Malgun Gothic"/>
              </a:rPr>
              <a:t>y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0860" y="6814208"/>
            <a:ext cx="25527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z="1400" spc="-10" b="1">
                <a:latin typeface="Malgun Gothic"/>
                <a:cs typeface="Malgun Gothic"/>
              </a:rPr>
              <a:t>10</a:t>
            </a:fld>
            <a:endParaRPr sz="14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1492" y="505968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5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46464" y="5242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5" y="0"/>
                </a:lnTo>
              </a:path>
            </a:pathLst>
          </a:custGeom>
          <a:ln w="36576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63811" y="542544"/>
            <a:ext cx="0" cy="140335"/>
          </a:xfrm>
          <a:custGeom>
            <a:avLst/>
            <a:gdLst/>
            <a:ahLst/>
            <a:cxnLst/>
            <a:rect l="l" t="t" r="r" b="b"/>
            <a:pathLst>
              <a:path w="0" h="140334">
                <a:moveTo>
                  <a:pt x="0" y="0"/>
                </a:moveTo>
                <a:lnTo>
                  <a:pt x="0" y="140207"/>
                </a:lnTo>
              </a:path>
            </a:pathLst>
          </a:custGeom>
          <a:ln w="70104">
            <a:solidFill>
              <a:srgbClr val="0A3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76716" y="505968"/>
            <a:ext cx="228600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16211" y="505968"/>
            <a:ext cx="271272" cy="187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1391" y="6853428"/>
            <a:ext cx="153924" cy="117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91055" y="6853428"/>
            <a:ext cx="181356" cy="124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30891" y="6780527"/>
            <a:ext cx="7590790" cy="22479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>
              <a:lnSpc>
                <a:spcPts val="1600"/>
              </a:lnSpc>
              <a:spcBef>
                <a:spcPts val="170"/>
              </a:spcBef>
              <a:tabLst>
                <a:tab pos="5030470" algn="l"/>
              </a:tabLst>
            </a:pPr>
            <a:r>
              <a:rPr dirty="0" baseline="11574" sz="1800">
                <a:latin typeface="Malgun Gothic"/>
                <a:cs typeface="Malgun Gothic"/>
              </a:rPr>
              <a:t>Proprietary	</a:t>
            </a:r>
            <a:r>
              <a:rPr dirty="0" sz="1400" spc="15" b="1">
                <a:latin typeface="Malgun Gothic"/>
                <a:cs typeface="Malgun Gothic"/>
              </a:rPr>
              <a:t>ETRI</a:t>
            </a:r>
            <a:r>
              <a:rPr dirty="0" sz="1400" spc="-100" b="1">
                <a:latin typeface="Malgun Gothic"/>
                <a:cs typeface="Malgun Gothic"/>
              </a:rPr>
              <a:t> </a:t>
            </a:r>
            <a:r>
              <a:rPr dirty="0" sz="1400" spc="-5" b="1">
                <a:latin typeface="Malgun Gothic"/>
                <a:cs typeface="Malgun Gothic"/>
              </a:rPr>
              <a:t>OOO연구소(단,</a:t>
            </a:r>
            <a:r>
              <a:rPr dirty="0" sz="1400" spc="-100" b="1">
                <a:latin typeface="Malgun Gothic"/>
                <a:cs typeface="Malgun Gothic"/>
              </a:rPr>
              <a:t> </a:t>
            </a:r>
            <a:r>
              <a:rPr dirty="0" sz="1400" spc="-5" b="1">
                <a:latin typeface="Malgun Gothic"/>
                <a:cs typeface="Malgun Gothic"/>
              </a:rPr>
              <a:t>본부)명</a:t>
            </a:r>
            <a:r>
              <a:rPr dirty="0" sz="1400" spc="-200" b="1">
                <a:latin typeface="Malgun Gothic"/>
                <a:cs typeface="Malgun Gothic"/>
              </a:rPr>
              <a:t> </a:t>
            </a:r>
            <a:r>
              <a:rPr dirty="0" sz="1400" spc="-15" b="1">
                <a:latin typeface="Malgun Gothic"/>
                <a:cs typeface="Malgun Gothic"/>
              </a:rPr>
              <a:t>11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8667" y="2377440"/>
            <a:ext cx="4572000" cy="3579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72860" y="1735160"/>
            <a:ext cx="207327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" b="0">
                <a:latin typeface="Gulim"/>
                <a:cs typeface="Gulim"/>
              </a:rPr>
              <a:t>감사합니다</a:t>
            </a:r>
            <a:r>
              <a:rPr dirty="0" sz="3100" spc="-395" b="0">
                <a:latin typeface="Gulim"/>
                <a:cs typeface="Gulim"/>
              </a:rPr>
              <a:t>.</a:t>
            </a:r>
            <a:endParaRPr sz="3100">
              <a:latin typeface="Gulim"/>
              <a:cs typeface="Guli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668" y="6751320"/>
            <a:ext cx="9144000" cy="304800"/>
          </a:xfrm>
          <a:prstGeom prst="rect">
            <a:avLst/>
          </a:prstGeom>
          <a:solidFill>
            <a:srgbClr val="CCEBFF"/>
          </a:solidFill>
        </p:spPr>
        <p:txBody>
          <a:bodyPr wrap="square" lIns="0" tIns="26670" rIns="0" bIns="0" rtlCol="0" vert="horz">
            <a:spAutoFit/>
          </a:bodyPr>
          <a:lstStyle/>
          <a:p>
            <a:pPr marL="624205">
              <a:lnSpc>
                <a:spcPct val="100000"/>
              </a:lnSpc>
              <a:spcBef>
                <a:spcPts val="210"/>
              </a:spcBef>
            </a:pPr>
            <a:r>
              <a:rPr dirty="0" sz="1600" spc="-254" b="1">
                <a:solidFill>
                  <a:srgbClr val="000099"/>
                </a:solidFill>
                <a:latin typeface="Malgun Gothic"/>
                <a:cs typeface="Malgun Gothic"/>
              </a:rPr>
              <a:t>♣ </a:t>
            </a:r>
            <a:r>
              <a:rPr dirty="0" sz="1600" spc="-20" b="1">
                <a:solidFill>
                  <a:srgbClr val="000099"/>
                </a:solidFill>
                <a:latin typeface="Malgun Gothic"/>
                <a:cs typeface="Malgun Gothic"/>
              </a:rPr>
              <a:t>연락처 </a:t>
            </a:r>
            <a:r>
              <a:rPr dirty="0" sz="1600" spc="110" b="1">
                <a:solidFill>
                  <a:srgbClr val="000099"/>
                </a:solidFill>
                <a:latin typeface="Malgun Gothic"/>
                <a:cs typeface="Malgun Gothic"/>
              </a:rPr>
              <a:t>: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통신미디어연구소, </a:t>
            </a:r>
            <a:r>
              <a:rPr dirty="0" sz="1600" spc="25" b="1">
                <a:solidFill>
                  <a:srgbClr val="000099"/>
                </a:solidFill>
                <a:latin typeface="Malgun Gothic"/>
                <a:cs typeface="Malgun Gothic"/>
              </a:rPr>
              <a:t>임성용(042-860-1640,</a:t>
            </a:r>
            <a:r>
              <a:rPr dirty="0" sz="1600" spc="-175" b="1">
                <a:solidFill>
                  <a:srgbClr val="000099"/>
                </a:solidFill>
                <a:latin typeface="Malgun Gothic"/>
                <a:cs typeface="Malgun Gothic"/>
              </a:rPr>
              <a:t> </a:t>
            </a:r>
            <a:r>
              <a:rPr dirty="0" sz="1600" spc="-35" b="1">
                <a:solidFill>
                  <a:srgbClr val="000099"/>
                </a:solidFill>
                <a:latin typeface="Malgun Gothic"/>
                <a:cs typeface="Malgun Gothic"/>
              </a:rPr>
              <a:t>seylim@etri.re.kr)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3984" y="6093957"/>
            <a:ext cx="12807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ww</a:t>
            </a:r>
            <a:r>
              <a:rPr dirty="0" sz="1500" spc="-7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w</a:t>
            </a:r>
            <a:r>
              <a:rPr dirty="0" sz="1500" spc="-1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.</a:t>
            </a:r>
            <a:r>
              <a:rPr dirty="0" sz="1500" spc="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z="1500" spc="1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t</a:t>
            </a:r>
            <a:r>
              <a:rPr dirty="0" sz="150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z="1500" spc="-1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z="150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.r</a:t>
            </a:r>
            <a:r>
              <a:rPr dirty="0" sz="1500" spc="5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z="150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.</a:t>
            </a:r>
            <a:r>
              <a:rPr dirty="0" sz="1500" spc="-1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k</a:t>
            </a:r>
            <a:r>
              <a:rPr dirty="0" sz="1500" b="1">
                <a:solidFill>
                  <a:srgbClr val="3333CC"/>
                </a:solidFill>
                <a:latin typeface="Arial"/>
                <a:cs typeface="Arial"/>
                <a:hlinkClick r:id="rId8"/>
              </a:rPr>
              <a:t>r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2449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15667" y="1874519"/>
            <a:ext cx="5715000" cy="4121150"/>
          </a:xfrm>
          <a:custGeom>
            <a:avLst/>
            <a:gdLst/>
            <a:ahLst/>
            <a:cxnLst/>
            <a:rect l="l" t="t" r="r" b="b"/>
            <a:pathLst>
              <a:path w="5715000" h="4121150">
                <a:moveTo>
                  <a:pt x="5515355" y="4120896"/>
                </a:moveTo>
                <a:lnTo>
                  <a:pt x="201168" y="4120896"/>
                </a:lnTo>
                <a:lnTo>
                  <a:pt x="154994" y="4115590"/>
                </a:lnTo>
                <a:lnTo>
                  <a:pt x="112633" y="4100475"/>
                </a:lnTo>
                <a:lnTo>
                  <a:pt x="75284" y="4076748"/>
                </a:lnTo>
                <a:lnTo>
                  <a:pt x="44147" y="4045611"/>
                </a:lnTo>
                <a:lnTo>
                  <a:pt x="20420" y="4008262"/>
                </a:lnTo>
                <a:lnTo>
                  <a:pt x="5305" y="3965901"/>
                </a:lnTo>
                <a:lnTo>
                  <a:pt x="0" y="3919728"/>
                </a:lnTo>
                <a:lnTo>
                  <a:pt x="0" y="201168"/>
                </a:lnTo>
                <a:lnTo>
                  <a:pt x="5305" y="154994"/>
                </a:lnTo>
                <a:lnTo>
                  <a:pt x="20420" y="112633"/>
                </a:lnTo>
                <a:lnTo>
                  <a:pt x="44147" y="75284"/>
                </a:lnTo>
                <a:lnTo>
                  <a:pt x="75284" y="44147"/>
                </a:lnTo>
                <a:lnTo>
                  <a:pt x="112633" y="20420"/>
                </a:lnTo>
                <a:lnTo>
                  <a:pt x="154994" y="5305"/>
                </a:lnTo>
                <a:lnTo>
                  <a:pt x="201168" y="0"/>
                </a:lnTo>
                <a:lnTo>
                  <a:pt x="5515355" y="0"/>
                </a:lnTo>
                <a:lnTo>
                  <a:pt x="5561444" y="5305"/>
                </a:lnTo>
                <a:lnTo>
                  <a:pt x="5603588" y="20420"/>
                </a:lnTo>
                <a:lnTo>
                  <a:pt x="5640639" y="44147"/>
                </a:lnTo>
                <a:lnTo>
                  <a:pt x="5671452" y="75284"/>
                </a:lnTo>
                <a:lnTo>
                  <a:pt x="5694881" y="112633"/>
                </a:lnTo>
                <a:lnTo>
                  <a:pt x="5709779" y="154994"/>
                </a:lnTo>
                <a:lnTo>
                  <a:pt x="5715000" y="201168"/>
                </a:lnTo>
                <a:lnTo>
                  <a:pt x="5715000" y="3919728"/>
                </a:lnTo>
                <a:lnTo>
                  <a:pt x="5709779" y="3965901"/>
                </a:lnTo>
                <a:lnTo>
                  <a:pt x="5694881" y="4008262"/>
                </a:lnTo>
                <a:lnTo>
                  <a:pt x="5671452" y="4045611"/>
                </a:lnTo>
                <a:lnTo>
                  <a:pt x="5640639" y="4076748"/>
                </a:lnTo>
                <a:lnTo>
                  <a:pt x="5603588" y="4100475"/>
                </a:lnTo>
                <a:lnTo>
                  <a:pt x="5561444" y="4115590"/>
                </a:lnTo>
                <a:lnTo>
                  <a:pt x="5515355" y="4120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1951" y="1860804"/>
            <a:ext cx="5744210" cy="4148454"/>
          </a:xfrm>
          <a:custGeom>
            <a:avLst/>
            <a:gdLst/>
            <a:ahLst/>
            <a:cxnLst/>
            <a:rect l="l" t="t" r="r" b="b"/>
            <a:pathLst>
              <a:path w="5744209" h="4148454">
                <a:moveTo>
                  <a:pt x="5530596" y="4148328"/>
                </a:moveTo>
                <a:lnTo>
                  <a:pt x="214883" y="4148328"/>
                </a:lnTo>
                <a:lnTo>
                  <a:pt x="193548" y="4146803"/>
                </a:lnTo>
                <a:lnTo>
                  <a:pt x="150876" y="4139184"/>
                </a:lnTo>
                <a:lnTo>
                  <a:pt x="112776" y="4122420"/>
                </a:lnTo>
                <a:lnTo>
                  <a:pt x="79248" y="4099560"/>
                </a:lnTo>
                <a:lnTo>
                  <a:pt x="48768" y="4070603"/>
                </a:lnTo>
                <a:lnTo>
                  <a:pt x="25908" y="4037076"/>
                </a:lnTo>
                <a:lnTo>
                  <a:pt x="10668" y="3998976"/>
                </a:lnTo>
                <a:lnTo>
                  <a:pt x="1524" y="3956303"/>
                </a:lnTo>
                <a:lnTo>
                  <a:pt x="0" y="3934968"/>
                </a:lnTo>
                <a:lnTo>
                  <a:pt x="108" y="213359"/>
                </a:lnTo>
                <a:lnTo>
                  <a:pt x="4572" y="172211"/>
                </a:lnTo>
                <a:lnTo>
                  <a:pt x="16764" y="131063"/>
                </a:lnTo>
                <a:lnTo>
                  <a:pt x="36576" y="94487"/>
                </a:lnTo>
                <a:lnTo>
                  <a:pt x="62484" y="64007"/>
                </a:lnTo>
                <a:lnTo>
                  <a:pt x="94488" y="36576"/>
                </a:lnTo>
                <a:lnTo>
                  <a:pt x="131064" y="16764"/>
                </a:lnTo>
                <a:lnTo>
                  <a:pt x="170688" y="4571"/>
                </a:lnTo>
                <a:lnTo>
                  <a:pt x="213360" y="0"/>
                </a:lnTo>
                <a:lnTo>
                  <a:pt x="5529071" y="0"/>
                </a:lnTo>
                <a:lnTo>
                  <a:pt x="5571744" y="4571"/>
                </a:lnTo>
                <a:lnTo>
                  <a:pt x="5612892" y="16764"/>
                </a:lnTo>
                <a:lnTo>
                  <a:pt x="5636405" y="28955"/>
                </a:lnTo>
                <a:lnTo>
                  <a:pt x="196595" y="28955"/>
                </a:lnTo>
                <a:lnTo>
                  <a:pt x="178307" y="32003"/>
                </a:lnTo>
                <a:lnTo>
                  <a:pt x="126492" y="50291"/>
                </a:lnTo>
                <a:lnTo>
                  <a:pt x="83820" y="82295"/>
                </a:lnTo>
                <a:lnTo>
                  <a:pt x="51816" y="124967"/>
                </a:lnTo>
                <a:lnTo>
                  <a:pt x="32004" y="176783"/>
                </a:lnTo>
                <a:lnTo>
                  <a:pt x="28956" y="3951732"/>
                </a:lnTo>
                <a:lnTo>
                  <a:pt x="32004" y="3971544"/>
                </a:lnTo>
                <a:lnTo>
                  <a:pt x="50292" y="4021836"/>
                </a:lnTo>
                <a:lnTo>
                  <a:pt x="82296" y="4064508"/>
                </a:lnTo>
                <a:lnTo>
                  <a:pt x="124968" y="4096512"/>
                </a:lnTo>
                <a:lnTo>
                  <a:pt x="176783" y="4116324"/>
                </a:lnTo>
                <a:lnTo>
                  <a:pt x="195072" y="4119372"/>
                </a:lnTo>
                <a:lnTo>
                  <a:pt x="5637493" y="4119372"/>
                </a:lnTo>
                <a:lnTo>
                  <a:pt x="5632704" y="4122420"/>
                </a:lnTo>
                <a:lnTo>
                  <a:pt x="5612892" y="4131564"/>
                </a:lnTo>
                <a:lnTo>
                  <a:pt x="5594604" y="4139184"/>
                </a:lnTo>
                <a:lnTo>
                  <a:pt x="5573268" y="4143756"/>
                </a:lnTo>
                <a:lnTo>
                  <a:pt x="5551932" y="4146803"/>
                </a:lnTo>
                <a:lnTo>
                  <a:pt x="5530596" y="4148328"/>
                </a:lnTo>
                <a:close/>
              </a:path>
              <a:path w="5744209" h="4148454">
                <a:moveTo>
                  <a:pt x="5637493" y="4119372"/>
                </a:moveTo>
                <a:lnTo>
                  <a:pt x="5547360" y="4119372"/>
                </a:lnTo>
                <a:lnTo>
                  <a:pt x="5565648" y="4116324"/>
                </a:lnTo>
                <a:lnTo>
                  <a:pt x="5583936" y="4111752"/>
                </a:lnTo>
                <a:lnTo>
                  <a:pt x="5632704" y="4088892"/>
                </a:lnTo>
                <a:lnTo>
                  <a:pt x="5672328" y="4052316"/>
                </a:lnTo>
                <a:lnTo>
                  <a:pt x="5707380" y="3989832"/>
                </a:lnTo>
                <a:lnTo>
                  <a:pt x="5713593" y="3951732"/>
                </a:lnTo>
                <a:lnTo>
                  <a:pt x="5715000" y="196595"/>
                </a:lnTo>
                <a:lnTo>
                  <a:pt x="5711952" y="178307"/>
                </a:lnTo>
                <a:lnTo>
                  <a:pt x="5693664" y="126491"/>
                </a:lnTo>
                <a:lnTo>
                  <a:pt x="5661660" y="83819"/>
                </a:lnTo>
                <a:lnTo>
                  <a:pt x="5618988" y="51815"/>
                </a:lnTo>
                <a:lnTo>
                  <a:pt x="5567171" y="32003"/>
                </a:lnTo>
                <a:lnTo>
                  <a:pt x="5529071" y="28955"/>
                </a:lnTo>
                <a:lnTo>
                  <a:pt x="5636405" y="28955"/>
                </a:lnTo>
                <a:lnTo>
                  <a:pt x="5679948" y="62483"/>
                </a:lnTo>
                <a:lnTo>
                  <a:pt x="5707380" y="94487"/>
                </a:lnTo>
                <a:lnTo>
                  <a:pt x="5727192" y="131063"/>
                </a:lnTo>
                <a:lnTo>
                  <a:pt x="5739384" y="170687"/>
                </a:lnTo>
                <a:lnTo>
                  <a:pt x="5743955" y="213359"/>
                </a:lnTo>
                <a:lnTo>
                  <a:pt x="5743847" y="3934968"/>
                </a:lnTo>
                <a:lnTo>
                  <a:pt x="5739384" y="3976116"/>
                </a:lnTo>
                <a:lnTo>
                  <a:pt x="5727192" y="4017264"/>
                </a:lnTo>
                <a:lnTo>
                  <a:pt x="5707380" y="4053840"/>
                </a:lnTo>
                <a:lnTo>
                  <a:pt x="5681471" y="4085844"/>
                </a:lnTo>
                <a:lnTo>
                  <a:pt x="5649468" y="4111752"/>
                </a:lnTo>
                <a:lnTo>
                  <a:pt x="5637493" y="411937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38809" y="1994493"/>
            <a:ext cx="1254125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</a:tabLst>
            </a:pP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목</a:t>
            </a: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	</a:t>
            </a: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차</a:t>
            </a:r>
            <a:endParaRPr sz="2900">
              <a:latin typeface="Gulim"/>
              <a:cs typeface="Guli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----------------------------------------------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38902" y="2864016"/>
            <a:ext cx="3388995" cy="27692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28930" indent="-316865">
              <a:lnSpc>
                <a:spcPct val="100000"/>
              </a:lnSpc>
              <a:spcBef>
                <a:spcPts val="700"/>
              </a:spcBef>
              <a:buFont typeface="Times New Roman"/>
              <a:buAutoNum type="arabicPeriod"/>
              <a:tabLst>
                <a:tab pos="329565" algn="l"/>
              </a:tabLst>
            </a:pPr>
            <a:r>
              <a:rPr dirty="0" sz="2500" spc="-30" b="1">
                <a:latin typeface="Malgun Gothic"/>
                <a:cs typeface="Malgun Gothic"/>
              </a:rPr>
              <a:t>기술의</a:t>
            </a:r>
            <a:r>
              <a:rPr dirty="0" sz="2500" spc="-31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개요</a:t>
            </a:r>
            <a:endParaRPr sz="2500">
              <a:latin typeface="Malgun Gothic"/>
              <a:cs typeface="Malgun Gothic"/>
            </a:endParaRPr>
          </a:p>
          <a:p>
            <a:pPr marL="328930" indent="-31686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29565" algn="l"/>
              </a:tabLst>
            </a:pPr>
            <a:r>
              <a:rPr dirty="0" sz="2500" spc="-30" b="1">
                <a:latin typeface="Malgun Gothic"/>
                <a:cs typeface="Malgun Gothic"/>
              </a:rPr>
              <a:t>기술이전</a:t>
            </a:r>
            <a:r>
              <a:rPr dirty="0" sz="2500" spc="-36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내용</a:t>
            </a:r>
            <a:r>
              <a:rPr dirty="0" sz="2500" spc="-335" b="1">
                <a:latin typeface="Malgun Gothic"/>
                <a:cs typeface="Malgun Gothic"/>
              </a:rPr>
              <a:t>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31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범위</a:t>
            </a:r>
            <a:endParaRPr sz="2500">
              <a:latin typeface="Malgun Gothic"/>
              <a:cs typeface="Malgun Gothic"/>
            </a:endParaRPr>
          </a:p>
          <a:p>
            <a:pPr marL="328930" indent="-31686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29565" algn="l"/>
              </a:tabLst>
            </a:pPr>
            <a:r>
              <a:rPr dirty="0" sz="2500" spc="-35" b="1">
                <a:latin typeface="Malgun Gothic"/>
                <a:cs typeface="Malgun Gothic"/>
              </a:rPr>
              <a:t>경쟁기술과</a:t>
            </a:r>
            <a:r>
              <a:rPr dirty="0" sz="2500" spc="-34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비교</a:t>
            </a:r>
            <a:endParaRPr sz="2500">
              <a:latin typeface="Malgun Gothic"/>
              <a:cs typeface="Malgun Gothic"/>
            </a:endParaRPr>
          </a:p>
          <a:p>
            <a:pPr marL="328930" indent="-31686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29565" algn="l"/>
              </a:tabLst>
            </a:pPr>
            <a:r>
              <a:rPr dirty="0" sz="2500" spc="-30" b="1">
                <a:latin typeface="Malgun Gothic"/>
                <a:cs typeface="Malgun Gothic"/>
              </a:rPr>
              <a:t>기술의</a:t>
            </a:r>
            <a:r>
              <a:rPr dirty="0" sz="2500" spc="-315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사업성</a:t>
            </a:r>
            <a:endParaRPr sz="2500">
              <a:latin typeface="Malgun Gothic"/>
              <a:cs typeface="Malgun Gothic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- </a:t>
            </a:r>
            <a:r>
              <a:rPr dirty="0" sz="2500" spc="-30" b="1">
                <a:latin typeface="Malgun Gothic"/>
                <a:cs typeface="Malgun Gothic"/>
              </a:rPr>
              <a:t>활용분야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65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기대효과</a:t>
            </a:r>
            <a:endParaRPr sz="2500">
              <a:latin typeface="Malgun Gothic"/>
              <a:cs typeface="Malgun Gothic"/>
            </a:endParaRPr>
          </a:p>
          <a:p>
            <a:pPr marL="328930" indent="-316865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5"/>
              <a:tabLst>
                <a:tab pos="329565" algn="l"/>
              </a:tabLst>
            </a:pPr>
            <a:r>
              <a:rPr dirty="0" sz="2500" spc="-30" b="1">
                <a:latin typeface="Malgun Gothic"/>
                <a:cs typeface="Malgun Gothic"/>
              </a:rPr>
              <a:t>국내외 시장</a:t>
            </a:r>
            <a:r>
              <a:rPr dirty="0" sz="2500" spc="-600" b="1">
                <a:latin typeface="Malgun Gothic"/>
                <a:cs typeface="Malgun Gothic"/>
              </a:rPr>
              <a:t> </a:t>
            </a:r>
            <a:r>
              <a:rPr dirty="0" sz="2500" spc="-30" b="1">
                <a:latin typeface="Malgun Gothic"/>
                <a:cs typeface="Malgun Gothic"/>
              </a:rPr>
              <a:t>동향</a:t>
            </a:r>
            <a:endParaRPr sz="25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219837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1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기술의</a:t>
            </a:r>
            <a:r>
              <a:rPr dirty="0" sz="2600" spc="50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개요</a:t>
            </a:r>
            <a:endParaRPr sz="26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7928" y="1345676"/>
            <a:ext cx="8347709" cy="150685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영상자세기반 </a:t>
            </a:r>
            <a:r>
              <a:rPr dirty="0" sz="2800" spc="-65" b="1">
                <a:solidFill>
                  <a:srgbClr val="CC0066"/>
                </a:solidFill>
                <a:latin typeface="Malgun Gothic"/>
                <a:cs typeface="Malgun Gothic"/>
              </a:rPr>
              <a:t>360VR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모니터링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생성</a:t>
            </a:r>
            <a:r>
              <a:rPr dirty="0" sz="2800" spc="-61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endParaRPr sz="2800">
              <a:latin typeface="Malgun Gothic"/>
              <a:cs typeface="Malgun Gothic"/>
            </a:endParaRPr>
          </a:p>
          <a:p>
            <a:pPr algn="just" marL="774065" marR="5080" indent="-285115">
              <a:lnSpc>
                <a:spcPct val="100000"/>
              </a:lnSpc>
              <a:spcBef>
                <a:spcPts val="464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u="sng" sz="2000" spc="-3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  <a:hlinkClick r:id="rId2"/>
              </a:rPr>
              <a:t>HD@59.94p</a:t>
            </a:r>
            <a:r>
              <a:rPr dirty="0" sz="2000" spc="-30" b="1">
                <a:solidFill>
                  <a:srgbClr val="0033CC"/>
                </a:solidFill>
                <a:latin typeface="Malgun Gothic"/>
                <a:cs typeface="Malgun Gothic"/>
                <a:hlinkClick r:id="rId2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혹은</a:t>
            </a:r>
            <a:r>
              <a:rPr dirty="0" sz="2000" spc="-20" b="1">
                <a:solidFill>
                  <a:srgbClr val="0033CC"/>
                </a:solidFill>
                <a:latin typeface="Malgun Gothic"/>
                <a:cs typeface="Malgun Gothic"/>
                <a:hlinkClick r:id="rId3"/>
              </a:rPr>
              <a:t> </a:t>
            </a:r>
            <a:r>
              <a:rPr dirty="0" u="sng" sz="2000" spc="-2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  <a:hlinkClick r:id="rId3"/>
              </a:rPr>
              <a:t>4Kx2K@29.97p</a:t>
            </a:r>
            <a:r>
              <a:rPr dirty="0" sz="2000" spc="-25" b="1">
                <a:solidFill>
                  <a:srgbClr val="0033CC"/>
                </a:solidFill>
                <a:latin typeface="Malgun Gothic"/>
                <a:cs typeface="Malgun Gothic"/>
                <a:hlinkClick r:id="rId3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의 </a:t>
            </a:r>
            <a:r>
              <a:rPr dirty="0" sz="2000" spc="-35" b="1">
                <a:latin typeface="Malgun Gothic"/>
                <a:cs typeface="Malgun Gothic"/>
              </a:rPr>
              <a:t>멀티카메라 </a:t>
            </a:r>
            <a:r>
              <a:rPr dirty="0" sz="2000" spc="-20" b="1">
                <a:latin typeface="Malgun Gothic"/>
                <a:cs typeface="Malgun Gothic"/>
              </a:rPr>
              <a:t>입력을 </a:t>
            </a:r>
            <a:r>
              <a:rPr dirty="0" sz="2000" spc="-30" b="1">
                <a:latin typeface="Malgun Gothic"/>
                <a:cs typeface="Malgun Gothic"/>
              </a:rPr>
              <a:t>화질열화  </a:t>
            </a:r>
            <a:r>
              <a:rPr dirty="0" sz="2000" spc="50" b="1">
                <a:latin typeface="Malgun Gothic"/>
                <a:cs typeface="Malgun Gothic"/>
              </a:rPr>
              <a:t>없이 </a:t>
            </a:r>
            <a:r>
              <a:rPr dirty="0" sz="2000" spc="80" b="1">
                <a:latin typeface="Malgun Gothic"/>
                <a:cs typeface="Malgun Gothic"/>
              </a:rPr>
              <a:t>구면환경에서 </a:t>
            </a:r>
            <a:r>
              <a:rPr dirty="0" sz="2000" spc="-55" b="1">
                <a:latin typeface="Malgun Gothic"/>
                <a:cs typeface="Malgun Gothic"/>
              </a:rPr>
              <a:t>360VR </a:t>
            </a:r>
            <a:r>
              <a:rPr dirty="0" sz="2000" spc="65" b="1">
                <a:latin typeface="Malgun Gothic"/>
                <a:cs typeface="Malgun Gothic"/>
              </a:rPr>
              <a:t>동영상을 </a:t>
            </a:r>
            <a:r>
              <a:rPr dirty="0" sz="2000" spc="40" b="1">
                <a:latin typeface="Malgun Gothic"/>
                <a:cs typeface="Malgun Gothic"/>
              </a:rPr>
              <a:t>생성 </a:t>
            </a:r>
            <a:r>
              <a:rPr dirty="0" sz="2000" b="1">
                <a:latin typeface="Malgun Gothic"/>
                <a:cs typeface="Malgun Gothic"/>
              </a:rPr>
              <a:t>및 </a:t>
            </a:r>
            <a:r>
              <a:rPr dirty="0" sz="2000" spc="60" b="1">
                <a:latin typeface="Malgun Gothic"/>
                <a:cs typeface="Malgun Gothic"/>
              </a:rPr>
              <a:t>재생할 </a:t>
            </a:r>
            <a:r>
              <a:rPr dirty="0" sz="2000" b="1">
                <a:latin typeface="Malgun Gothic"/>
                <a:cs typeface="Malgun Gothic"/>
              </a:rPr>
              <a:t>수 </a:t>
            </a:r>
            <a:r>
              <a:rPr dirty="0" sz="2000" spc="110" b="1">
                <a:latin typeface="Malgun Gothic"/>
                <a:cs typeface="Malgun Gothic"/>
              </a:rPr>
              <a:t>있고, </a:t>
            </a:r>
            <a:r>
              <a:rPr dirty="0" u="sng" sz="2000" spc="11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 </a:t>
            </a:r>
            <a:r>
              <a:rPr dirty="0" u="sng" sz="2000" spc="-2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4Kx2K@29.97p</a:t>
            </a:r>
            <a:r>
              <a:rPr dirty="0" u="sng" sz="2000" spc="-114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 </a:t>
            </a:r>
            <a:r>
              <a:rPr dirty="0" u="sng" sz="2000" spc="2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영상,</a:t>
            </a:r>
            <a:r>
              <a:rPr dirty="0" u="sng" sz="2000" spc="-9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 </a:t>
            </a:r>
            <a:r>
              <a:rPr dirty="0" u="sng" sz="2000" spc="-2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8Kx4K@29.97p</a:t>
            </a:r>
            <a:r>
              <a:rPr dirty="0" u="sng" sz="2000" spc="-11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 </a:t>
            </a:r>
            <a:r>
              <a:rPr dirty="0" u="sng" sz="2000" spc="-1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영상</a:t>
            </a:r>
            <a:r>
              <a:rPr dirty="0" u="sng" sz="2000" spc="-105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 </a:t>
            </a:r>
            <a:r>
              <a:rPr dirty="0" u="sng" sz="2000" b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Malgun Gothic"/>
                <a:cs typeface="Malgun Gothic"/>
              </a:rPr>
              <a:t>을</a:t>
            </a:r>
            <a:r>
              <a:rPr dirty="0" sz="2000" spc="-105" b="1">
                <a:solidFill>
                  <a:srgbClr val="0033CC"/>
                </a:solidFill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출력하는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0536" y="3493008"/>
            <a:ext cx="8391144" cy="2951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373951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2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기술이전 내용 및</a:t>
            </a:r>
            <a:r>
              <a:rPr dirty="0" sz="2600" spc="4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범위</a:t>
            </a:r>
            <a:endParaRPr sz="2600">
              <a:latin typeface="Gulim"/>
              <a:cs typeface="Guli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89896" y="1607406"/>
            <a:ext cx="27158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2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내용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791210" indent="-285115">
              <a:lnSpc>
                <a:spcPct val="100000"/>
              </a:lnSpc>
              <a:spcBef>
                <a:spcPts val="580"/>
              </a:spcBef>
              <a:buClr>
                <a:srgbClr val="6600CC"/>
              </a:buClr>
              <a:buFont typeface="Wingdings"/>
              <a:buChar char=""/>
              <a:tabLst>
                <a:tab pos="791845" algn="l"/>
              </a:tabLst>
            </a:pPr>
            <a:r>
              <a:rPr dirty="0" spc="-10"/>
              <a:t>내용</a:t>
            </a:r>
          </a:p>
          <a:p>
            <a:pPr lvl="1" marL="1020444" indent="-27622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•"/>
              <a:tabLst>
                <a:tab pos="1019810" algn="l"/>
                <a:tab pos="1020444" algn="l"/>
              </a:tabLst>
            </a:pPr>
            <a:r>
              <a:rPr dirty="0" sz="1800">
                <a:latin typeface="Gulim"/>
                <a:cs typeface="Gulim"/>
              </a:rPr>
              <a:t>영상자세기반 </a:t>
            </a: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모니터링 및 생성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기술</a:t>
            </a:r>
            <a:endParaRPr sz="1800">
              <a:latin typeface="Gulim"/>
              <a:cs typeface="Gulim"/>
            </a:endParaRPr>
          </a:p>
          <a:p>
            <a:pPr lvl="2" marL="147764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477010" algn="l"/>
                <a:tab pos="1477645" algn="l"/>
              </a:tabLst>
            </a:pPr>
            <a:r>
              <a:rPr dirty="0" sz="1800">
                <a:latin typeface="Gulim"/>
                <a:cs typeface="Gulim"/>
              </a:rPr>
              <a:t>멀티카메라 입력 영상 동기화 기반 실시간 캡처 재생</a:t>
            </a:r>
            <a:r>
              <a:rPr dirty="0" sz="1800" spc="-6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기능</a:t>
            </a:r>
            <a:endParaRPr sz="1800">
              <a:latin typeface="Gulim"/>
              <a:cs typeface="Gulim"/>
            </a:endParaRPr>
          </a:p>
          <a:p>
            <a:pPr lvl="2" marL="147764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77010" algn="l"/>
                <a:tab pos="1477645" algn="l"/>
              </a:tabLst>
            </a:pPr>
            <a:r>
              <a:rPr dirty="0" sz="1800">
                <a:latin typeface="Gulim"/>
                <a:cs typeface="Gulim"/>
              </a:rPr>
              <a:t>멀티카메라 입력 영상 실시간 렌즈보정 영상 처리</a:t>
            </a:r>
            <a:r>
              <a:rPr dirty="0" sz="1800" spc="-6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기능</a:t>
            </a:r>
            <a:endParaRPr sz="1800">
              <a:latin typeface="Gulim"/>
              <a:cs typeface="Gulim"/>
            </a:endParaRPr>
          </a:p>
          <a:p>
            <a:pPr lvl="2" marL="1477645" marR="50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77010" algn="l"/>
                <a:tab pos="1477645" algn="l"/>
              </a:tabLst>
            </a:pPr>
            <a:r>
              <a:rPr dirty="0" sz="1800">
                <a:latin typeface="Gulim"/>
                <a:cs typeface="Gulim"/>
              </a:rPr>
              <a:t>실시간 카메라 자세 및 컬러보정 처리기반의 실시간 스티칭 영상</a:t>
            </a:r>
            <a:r>
              <a:rPr dirty="0" sz="1800" spc="-13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처  리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기능</a:t>
            </a:r>
            <a:endParaRPr sz="1800">
              <a:latin typeface="Gulim"/>
              <a:cs typeface="Gulim"/>
            </a:endParaRPr>
          </a:p>
          <a:p>
            <a:pPr lvl="2" marL="1477645" marR="17462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477010" algn="l"/>
                <a:tab pos="1477645" algn="l"/>
                <a:tab pos="7404100" algn="l"/>
              </a:tabLst>
            </a:pPr>
            <a:r>
              <a:rPr dirty="0" sz="1800" spc="-5">
                <a:latin typeface="Gulim"/>
                <a:cs typeface="Gulim"/>
              </a:rPr>
              <a:t>Equirectangular </a:t>
            </a:r>
            <a:r>
              <a:rPr dirty="0" sz="1800">
                <a:latin typeface="Gulim"/>
                <a:cs typeface="Gulim"/>
              </a:rPr>
              <a:t>평면</a:t>
            </a:r>
            <a:r>
              <a:rPr dirty="0" sz="1800">
                <a:solidFill>
                  <a:srgbClr val="0033CC"/>
                </a:solidFill>
                <a:latin typeface="Gulim"/>
                <a:cs typeface="Gulim"/>
              </a:rPr>
              <a:t> </a:t>
            </a:r>
            <a:r>
              <a:rPr dirty="0" u="sng" sz="1800" spc="-103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</a:rPr>
              <a:t>4</a:t>
            </a:r>
            <a:r>
              <a:rPr dirty="0" sz="1800" spc="445">
                <a:solidFill>
                  <a:srgbClr val="0033CC"/>
                </a:solidFill>
                <a:latin typeface="Gulim"/>
                <a:cs typeface="Gulim"/>
              </a:rPr>
              <a:t> </a:t>
            </a:r>
            <a:r>
              <a:rPr dirty="0" u="sng" sz="1800" spc="-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  <a:hlinkClick r:id="rId2"/>
              </a:rPr>
              <a:t>Kx2K@29.97p</a:t>
            </a:r>
            <a:r>
              <a:rPr dirty="0" sz="1800" spc="-5">
                <a:solidFill>
                  <a:srgbClr val="0033CC"/>
                </a:solidFill>
                <a:latin typeface="Gulim"/>
                <a:cs typeface="Gulim"/>
                <a:hlinkClick r:id="rId2"/>
              </a:rPr>
              <a:t> </a:t>
            </a:r>
            <a:r>
              <a:rPr dirty="0" sz="1800">
                <a:latin typeface="Gulim"/>
                <a:cs typeface="Gulim"/>
              </a:rPr>
              <a:t>,</a:t>
            </a:r>
            <a:r>
              <a:rPr dirty="0" sz="1800" spc="55">
                <a:solidFill>
                  <a:srgbClr val="0033CC"/>
                </a:solidFill>
                <a:latin typeface="Gulim"/>
                <a:cs typeface="Gulim"/>
              </a:rPr>
              <a:t> </a:t>
            </a:r>
            <a:r>
              <a:rPr dirty="0" u="sng" sz="1800" spc="-103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</a:rPr>
              <a:t>8</a:t>
            </a:r>
            <a:r>
              <a:rPr dirty="0" sz="1800" spc="445">
                <a:solidFill>
                  <a:srgbClr val="0033CC"/>
                </a:solidFill>
                <a:latin typeface="Gulim"/>
                <a:cs typeface="Gulim"/>
                <a:hlinkClick r:id="rId3"/>
              </a:rPr>
              <a:t> </a:t>
            </a:r>
            <a:r>
              <a:rPr dirty="0" u="sng" sz="1800" spc="-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  <a:hlinkClick r:id="rId3"/>
              </a:rPr>
              <a:t>Kx4K@29.97p</a:t>
            </a:r>
            <a:r>
              <a:rPr dirty="0" sz="1800" spc="-5">
                <a:solidFill>
                  <a:srgbClr val="0033CC"/>
                </a:solidFill>
                <a:latin typeface="Gulim"/>
                <a:cs typeface="Gulim"/>
              </a:rPr>
              <a:t>	</a:t>
            </a:r>
            <a:r>
              <a:rPr dirty="0" sz="1800">
                <a:latin typeface="Gulim"/>
                <a:cs typeface="Gulim"/>
              </a:rPr>
              <a:t>출력</a:t>
            </a:r>
            <a:r>
              <a:rPr dirty="0" sz="1800" spc="-10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  능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373951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2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기술이전 내용 및</a:t>
            </a:r>
            <a:r>
              <a:rPr dirty="0" sz="2600" spc="4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범위</a:t>
            </a:r>
            <a:endParaRPr sz="2600">
              <a:latin typeface="Gulim"/>
              <a:cs typeface="Guli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89896" y="1607406"/>
            <a:ext cx="8157845" cy="4088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17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범위</a:t>
            </a:r>
            <a:endParaRPr sz="2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774065" indent="-285750">
              <a:lnSpc>
                <a:spcPct val="100000"/>
              </a:lnSpc>
              <a:spcBef>
                <a:spcPts val="5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범위</a:t>
            </a:r>
            <a:endParaRPr sz="2000">
              <a:latin typeface="Malgun Gothic"/>
              <a:cs typeface="Malgun Gothic"/>
            </a:endParaRPr>
          </a:p>
          <a:p>
            <a:pPr lvl="1" marL="1002665" marR="5080" indent="-27622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“카메라 영상 자세 기반 8케이브이알 실시간 생성” 프로그램</a:t>
            </a:r>
            <a:r>
              <a:rPr dirty="0" sz="1800" spc="-13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소스코드  및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실행파일</a:t>
            </a:r>
            <a:endParaRPr sz="1800">
              <a:latin typeface="Gulim"/>
              <a:cs typeface="Gulim"/>
            </a:endParaRPr>
          </a:p>
          <a:p>
            <a:pPr lvl="1" marL="100266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기술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문서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>
                <a:latin typeface="Gulim"/>
                <a:cs typeface="Gulim"/>
              </a:rPr>
              <a:t>영상자세기반 </a:t>
            </a: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모니터링 및 생성 기술</a:t>
            </a:r>
            <a:r>
              <a:rPr dirty="0" sz="1800" spc="-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요구사항정의서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>
                <a:latin typeface="Gulim"/>
                <a:cs typeface="Gulim"/>
              </a:rPr>
              <a:t>영상자세기반 </a:t>
            </a: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모니터링 및 생성 기술 시험절차 및</a:t>
            </a:r>
            <a:r>
              <a:rPr dirty="0" sz="1800" spc="-8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결과서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>
                <a:latin typeface="Gulim"/>
                <a:cs typeface="Gulim"/>
              </a:rPr>
              <a:t>영상자세기반 </a:t>
            </a: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모니터링 및 생성 시스템 사용자</a:t>
            </a:r>
            <a:r>
              <a:rPr dirty="0" sz="1800" spc="-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설명서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샘플</a:t>
            </a:r>
            <a:r>
              <a:rPr dirty="0" sz="1800" spc="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콘텐츠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 spc="-5">
                <a:latin typeface="Gulim"/>
                <a:cs typeface="Gulim"/>
              </a:rPr>
              <a:t>PTGUI </a:t>
            </a:r>
            <a:r>
              <a:rPr dirty="0" sz="1800">
                <a:latin typeface="Gulim"/>
                <a:cs typeface="Gulim"/>
              </a:rPr>
              <a:t>툴 분석</a:t>
            </a:r>
            <a:endParaRPr sz="1800">
              <a:latin typeface="Gulim"/>
              <a:cs typeface="Gulim"/>
            </a:endParaRPr>
          </a:p>
          <a:p>
            <a:pPr lvl="2" marL="14598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459865" algn="l"/>
                <a:tab pos="1460500" algn="l"/>
              </a:tabLst>
            </a:pP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스티칭에서의 컬러보정 알고리즘 실험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결과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662" y="1240693"/>
            <a:ext cx="4860290" cy="89725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기술 개발</a:t>
            </a:r>
            <a:r>
              <a:rPr dirty="0" sz="2800" spc="-28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115">
              <a:lnSpc>
                <a:spcPct val="100000"/>
              </a:lnSpc>
              <a:spcBef>
                <a:spcPts val="459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25" b="1">
                <a:latin typeface="Malgun Gothic"/>
                <a:cs typeface="Malgun Gothic"/>
              </a:rPr>
              <a:t>기술개발단계</a:t>
            </a:r>
            <a:r>
              <a:rPr dirty="0" sz="2000" spc="-160" b="1">
                <a:latin typeface="Malgun Gothic"/>
                <a:cs typeface="Malgun Gothic"/>
              </a:rPr>
              <a:t> </a:t>
            </a:r>
            <a:r>
              <a:rPr dirty="0" sz="2000" spc="145" b="1">
                <a:latin typeface="Malgun Gothic"/>
                <a:cs typeface="Malgun Gothic"/>
              </a:rPr>
              <a:t>:</a:t>
            </a:r>
            <a:r>
              <a:rPr dirty="0" sz="2000" spc="-7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기술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개발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중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5" b="1">
                <a:latin typeface="Malgun Gothic"/>
                <a:cs typeface="Malgun Gothic"/>
              </a:rPr>
              <a:t>(</a:t>
            </a:r>
            <a:r>
              <a:rPr dirty="0" sz="2000" spc="-5" b="1">
                <a:solidFill>
                  <a:srgbClr val="0099FF"/>
                </a:solidFill>
                <a:latin typeface="Malgun Gothic"/>
                <a:cs typeface="Malgun Gothic"/>
              </a:rPr>
              <a:t>6단계</a:t>
            </a:r>
            <a:r>
              <a:rPr dirty="0" sz="2000" spc="-5" b="1">
                <a:latin typeface="Malgun Gothic"/>
                <a:cs typeface="Malgun Gothic"/>
              </a:rPr>
              <a:t>)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646" y="677828"/>
            <a:ext cx="373951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2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기술이전 내용 및</a:t>
            </a:r>
            <a:r>
              <a:rPr dirty="0" sz="2600" spc="4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범위</a:t>
            </a:r>
            <a:endParaRPr sz="2600">
              <a:latin typeface="Gulim"/>
              <a:cs typeface="Guli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4575" y="2361573"/>
            <a:ext cx="6792598" cy="419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44411" y="1610868"/>
            <a:ext cx="2505710" cy="2971800"/>
          </a:xfrm>
          <a:custGeom>
            <a:avLst/>
            <a:gdLst/>
            <a:ahLst/>
            <a:cxnLst/>
            <a:rect l="l" t="t" r="r" b="b"/>
            <a:pathLst>
              <a:path w="2505709" h="2971800">
                <a:moveTo>
                  <a:pt x="2502408" y="2971800"/>
                </a:moveTo>
                <a:lnTo>
                  <a:pt x="3048" y="2971800"/>
                </a:lnTo>
                <a:lnTo>
                  <a:pt x="0" y="2967228"/>
                </a:lnTo>
                <a:lnTo>
                  <a:pt x="0" y="3048"/>
                </a:lnTo>
                <a:lnTo>
                  <a:pt x="3048" y="0"/>
                </a:lnTo>
                <a:lnTo>
                  <a:pt x="2502408" y="0"/>
                </a:lnTo>
                <a:lnTo>
                  <a:pt x="2505456" y="3048"/>
                </a:lnTo>
                <a:lnTo>
                  <a:pt x="2505456" y="9144"/>
                </a:lnTo>
                <a:lnTo>
                  <a:pt x="18288" y="9144"/>
                </a:lnTo>
                <a:lnTo>
                  <a:pt x="9144" y="18288"/>
                </a:lnTo>
                <a:lnTo>
                  <a:pt x="18288" y="18288"/>
                </a:lnTo>
                <a:lnTo>
                  <a:pt x="18288" y="2951988"/>
                </a:lnTo>
                <a:lnTo>
                  <a:pt x="9144" y="2951988"/>
                </a:lnTo>
                <a:lnTo>
                  <a:pt x="18288" y="2961132"/>
                </a:lnTo>
                <a:lnTo>
                  <a:pt x="2505456" y="2961132"/>
                </a:lnTo>
                <a:lnTo>
                  <a:pt x="2505456" y="2967228"/>
                </a:lnTo>
                <a:lnTo>
                  <a:pt x="2502408" y="2971800"/>
                </a:lnTo>
                <a:close/>
              </a:path>
              <a:path w="2505709" h="2971800">
                <a:moveTo>
                  <a:pt x="18288" y="18288"/>
                </a:moveTo>
                <a:lnTo>
                  <a:pt x="9144" y="18288"/>
                </a:lnTo>
                <a:lnTo>
                  <a:pt x="18288" y="9144"/>
                </a:lnTo>
                <a:lnTo>
                  <a:pt x="18288" y="18288"/>
                </a:lnTo>
                <a:close/>
              </a:path>
              <a:path w="2505709" h="2971800">
                <a:moveTo>
                  <a:pt x="2487168" y="18288"/>
                </a:moveTo>
                <a:lnTo>
                  <a:pt x="18288" y="18288"/>
                </a:lnTo>
                <a:lnTo>
                  <a:pt x="18288" y="9144"/>
                </a:lnTo>
                <a:lnTo>
                  <a:pt x="2487168" y="9144"/>
                </a:lnTo>
                <a:lnTo>
                  <a:pt x="2487168" y="18288"/>
                </a:lnTo>
                <a:close/>
              </a:path>
              <a:path w="2505709" h="2971800">
                <a:moveTo>
                  <a:pt x="2487168" y="2961132"/>
                </a:moveTo>
                <a:lnTo>
                  <a:pt x="2487168" y="9144"/>
                </a:lnTo>
                <a:lnTo>
                  <a:pt x="2496311" y="18288"/>
                </a:lnTo>
                <a:lnTo>
                  <a:pt x="2505456" y="18288"/>
                </a:lnTo>
                <a:lnTo>
                  <a:pt x="2505456" y="2951988"/>
                </a:lnTo>
                <a:lnTo>
                  <a:pt x="2496311" y="2951988"/>
                </a:lnTo>
                <a:lnTo>
                  <a:pt x="2487168" y="2961132"/>
                </a:lnTo>
                <a:close/>
              </a:path>
              <a:path w="2505709" h="2971800">
                <a:moveTo>
                  <a:pt x="2505456" y="18288"/>
                </a:moveTo>
                <a:lnTo>
                  <a:pt x="2496311" y="18288"/>
                </a:lnTo>
                <a:lnTo>
                  <a:pt x="2487168" y="9144"/>
                </a:lnTo>
                <a:lnTo>
                  <a:pt x="2505456" y="9144"/>
                </a:lnTo>
                <a:lnTo>
                  <a:pt x="2505456" y="18288"/>
                </a:lnTo>
                <a:close/>
              </a:path>
              <a:path w="2505709" h="2971800">
                <a:moveTo>
                  <a:pt x="18288" y="2961132"/>
                </a:moveTo>
                <a:lnTo>
                  <a:pt x="9144" y="2951988"/>
                </a:lnTo>
                <a:lnTo>
                  <a:pt x="18288" y="2951988"/>
                </a:lnTo>
                <a:lnTo>
                  <a:pt x="18288" y="2961132"/>
                </a:lnTo>
                <a:close/>
              </a:path>
              <a:path w="2505709" h="2971800">
                <a:moveTo>
                  <a:pt x="2487168" y="2961132"/>
                </a:moveTo>
                <a:lnTo>
                  <a:pt x="18288" y="2961132"/>
                </a:lnTo>
                <a:lnTo>
                  <a:pt x="18288" y="2951988"/>
                </a:lnTo>
                <a:lnTo>
                  <a:pt x="2487168" y="2951988"/>
                </a:lnTo>
                <a:lnTo>
                  <a:pt x="2487168" y="2961132"/>
                </a:lnTo>
                <a:close/>
              </a:path>
              <a:path w="2505709" h="2971800">
                <a:moveTo>
                  <a:pt x="2505456" y="2961132"/>
                </a:moveTo>
                <a:lnTo>
                  <a:pt x="2487168" y="2961132"/>
                </a:lnTo>
                <a:lnTo>
                  <a:pt x="2496311" y="2951988"/>
                </a:lnTo>
                <a:lnTo>
                  <a:pt x="2505456" y="2951988"/>
                </a:lnTo>
                <a:lnTo>
                  <a:pt x="2505456" y="2961132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96453" y="1732379"/>
            <a:ext cx="1397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ulim"/>
                <a:cs typeface="Gulim"/>
              </a:rPr>
              <a:t>기술이전항목</a:t>
            </a:r>
            <a:endParaRPr sz="1800">
              <a:latin typeface="Gulim"/>
              <a:cs typeface="Guli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285940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3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경쟁기술과</a:t>
            </a:r>
            <a:r>
              <a:rPr dirty="0" sz="2600" spc="5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비교</a:t>
            </a:r>
            <a:endParaRPr sz="2600">
              <a:latin typeface="Gulim"/>
              <a:cs typeface="Guli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928" y="1383985"/>
            <a:ext cx="8239759" cy="408495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기술의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특징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경쟁기술</a:t>
            </a:r>
            <a:r>
              <a:rPr dirty="0" sz="2800" spc="-51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0" b="1">
                <a:solidFill>
                  <a:srgbClr val="CC0066"/>
                </a:solidFill>
                <a:latin typeface="Malgun Gothic"/>
                <a:cs typeface="Malgun Gothic"/>
              </a:rPr>
              <a:t>비교</a:t>
            </a:r>
            <a:endParaRPr sz="2800">
              <a:latin typeface="Malgun Gothic"/>
              <a:cs typeface="Malgun Gothic"/>
            </a:endParaRPr>
          </a:p>
          <a:p>
            <a:pPr marL="774700" indent="-285115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기술의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특징</a:t>
            </a:r>
            <a:endParaRPr sz="2000">
              <a:latin typeface="Malgun Gothic"/>
              <a:cs typeface="Malgun Gothic"/>
            </a:endParaRPr>
          </a:p>
          <a:p>
            <a:pPr lvl="1" marL="1002665" marR="11874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u="sng" sz="1800" spc="-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  <a:hlinkClick r:id="rId2"/>
              </a:rPr>
              <a:t>HD@59.94p</a:t>
            </a:r>
            <a:r>
              <a:rPr dirty="0" sz="1800" spc="-5">
                <a:solidFill>
                  <a:srgbClr val="0033CC"/>
                </a:solidFill>
                <a:latin typeface="Gulim"/>
                <a:cs typeface="Gulim"/>
                <a:hlinkClick r:id="rId2"/>
              </a:rPr>
              <a:t> </a:t>
            </a:r>
            <a:r>
              <a:rPr dirty="0" sz="1800">
                <a:latin typeface="Gulim"/>
                <a:cs typeface="Gulim"/>
              </a:rPr>
              <a:t>혹은</a:t>
            </a:r>
            <a:r>
              <a:rPr dirty="0" sz="1800">
                <a:solidFill>
                  <a:srgbClr val="0033CC"/>
                </a:solidFill>
                <a:latin typeface="Gulim"/>
                <a:cs typeface="Gulim"/>
                <a:hlinkClick r:id="rId3"/>
              </a:rPr>
              <a:t> </a:t>
            </a:r>
            <a:r>
              <a:rPr dirty="0" u="sng" sz="1800" spc="-5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Gulim"/>
                <a:cs typeface="Gulim"/>
                <a:hlinkClick r:id="rId3"/>
              </a:rPr>
              <a:t>UHD@29.97p</a:t>
            </a:r>
            <a:r>
              <a:rPr dirty="0" sz="1800" spc="-5">
                <a:solidFill>
                  <a:srgbClr val="0033CC"/>
                </a:solidFill>
                <a:latin typeface="Gulim"/>
                <a:cs typeface="Gulim"/>
                <a:hlinkClick r:id="rId3"/>
              </a:rPr>
              <a:t> </a:t>
            </a:r>
            <a:r>
              <a:rPr dirty="0" sz="1800">
                <a:latin typeface="Gulim"/>
                <a:cs typeface="Gulim"/>
              </a:rPr>
              <a:t>의 카메라 입력을 화질 열화 없이 생  성 및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재생</a:t>
            </a:r>
            <a:endParaRPr sz="1800">
              <a:latin typeface="Gulim"/>
              <a:cs typeface="Gulim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현장에서 수동 보정 기능</a:t>
            </a:r>
            <a:r>
              <a:rPr dirty="0" sz="1800" spc="-3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제공</a:t>
            </a:r>
            <a:endParaRPr sz="1800">
              <a:latin typeface="Gulim"/>
              <a:cs typeface="Gulim"/>
            </a:endParaRPr>
          </a:p>
          <a:p>
            <a:pPr lvl="1" marL="1002665" indent="-27622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카메라 및 렌즈 고유 특징을 반영한 템플릿</a:t>
            </a:r>
            <a:r>
              <a:rPr dirty="0" sz="1800" spc="-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생성</a:t>
            </a:r>
            <a:endParaRPr sz="1800">
              <a:latin typeface="Gulim"/>
              <a:cs typeface="Gulim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774700" indent="-285115">
              <a:lnSpc>
                <a:spcPct val="100000"/>
              </a:lnSpc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기존 </a:t>
            </a:r>
            <a:r>
              <a:rPr dirty="0" sz="2000" spc="-20" b="1">
                <a:latin typeface="Malgun Gothic"/>
                <a:cs typeface="Malgun Gothic"/>
              </a:rPr>
              <a:t>경쟁기술 </a:t>
            </a:r>
            <a:r>
              <a:rPr dirty="0" sz="2000" spc="-10" b="1">
                <a:latin typeface="Malgun Gothic"/>
                <a:cs typeface="Malgun Gothic"/>
              </a:rPr>
              <a:t>대비 </a:t>
            </a:r>
            <a:r>
              <a:rPr dirty="0" sz="2000" spc="-20" b="1">
                <a:latin typeface="Malgun Gothic"/>
                <a:cs typeface="Malgun Gothic"/>
              </a:rPr>
              <a:t>개량된</a:t>
            </a:r>
            <a:r>
              <a:rPr dirty="0" sz="2000" spc="-46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부분</a:t>
            </a:r>
            <a:endParaRPr sz="2000">
              <a:latin typeface="Malgun Gothic"/>
              <a:cs typeface="Malgun Gothic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기술적 측면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:</a:t>
            </a:r>
            <a:endParaRPr sz="1800">
              <a:latin typeface="Gulim"/>
              <a:cs typeface="Gulim"/>
            </a:endParaRPr>
          </a:p>
          <a:p>
            <a:pPr lvl="2" marL="1612900" marR="5080" indent="-228600">
              <a:lnSpc>
                <a:spcPct val="100000"/>
              </a:lnSpc>
              <a:spcBef>
                <a:spcPts val="370"/>
              </a:spcBef>
              <a:buClr>
                <a:srgbClr val="3333CC"/>
              </a:buClr>
              <a:buFont typeface="Arial"/>
              <a:buChar char="•"/>
              <a:tabLst>
                <a:tab pos="1612265" algn="l"/>
                <a:tab pos="1613535" algn="l"/>
              </a:tabLst>
            </a:pPr>
            <a:r>
              <a:rPr dirty="0" sz="1600" spc="-10">
                <a:latin typeface="Gulim"/>
                <a:cs typeface="Gulim"/>
              </a:rPr>
              <a:t>HD급 </a:t>
            </a:r>
            <a:r>
              <a:rPr dirty="0" sz="1600" spc="-5">
                <a:latin typeface="Gulim"/>
                <a:cs typeface="Gulim"/>
              </a:rPr>
              <a:t>및 </a:t>
            </a:r>
            <a:r>
              <a:rPr dirty="0" sz="1600" spc="-10">
                <a:latin typeface="Gulim"/>
                <a:cs typeface="Gulim"/>
              </a:rPr>
              <a:t>UHD급 </a:t>
            </a:r>
            <a:r>
              <a:rPr dirty="0" sz="1600" spc="-5">
                <a:latin typeface="Gulim"/>
                <a:cs typeface="Gulim"/>
              </a:rPr>
              <a:t>멀티카메라 입력을 </a:t>
            </a:r>
            <a:r>
              <a:rPr dirty="0" sz="1600" spc="-10">
                <a:latin typeface="Gulim"/>
                <a:cs typeface="Gulim"/>
              </a:rPr>
              <a:t>3차원 </a:t>
            </a:r>
            <a:r>
              <a:rPr dirty="0" sz="1600" spc="-5">
                <a:latin typeface="Gulim"/>
                <a:cs typeface="Gulim"/>
              </a:rPr>
              <a:t>공간에서 실시간 확인할 수 있  고, 실시간 출력</a:t>
            </a:r>
            <a:r>
              <a:rPr dirty="0" sz="1600" spc="30">
                <a:latin typeface="Gulim"/>
                <a:cs typeface="Gulim"/>
              </a:rPr>
              <a:t> </a:t>
            </a:r>
            <a:r>
              <a:rPr dirty="0" sz="1600" spc="-5">
                <a:latin typeface="Gulim"/>
                <a:cs typeface="Gulim"/>
              </a:rPr>
              <a:t>가능</a:t>
            </a:r>
            <a:endParaRPr sz="1600">
              <a:latin typeface="Gulim"/>
              <a:cs typeface="Gulim"/>
            </a:endParaRPr>
          </a:p>
          <a:p>
            <a:pPr lvl="1" marL="1002665" indent="-276225">
              <a:lnSpc>
                <a:spcPct val="100000"/>
              </a:lnSpc>
              <a:spcBef>
                <a:spcPts val="445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사업적 측면 : 촬영시 직접 보정이 가능하여 비용절감 및</a:t>
            </a:r>
            <a:r>
              <a:rPr dirty="0" sz="1800" spc="-9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시간절감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252920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4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기술의</a:t>
            </a:r>
            <a:r>
              <a:rPr dirty="0" sz="2600" spc="5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사업성</a:t>
            </a:r>
            <a:endParaRPr sz="2600">
              <a:latin typeface="Gulim"/>
              <a:cs typeface="Guli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37881" y="1383985"/>
            <a:ext cx="8164830" cy="360362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"/>
                <a:cs typeface="Batang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서비스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</a:t>
            </a:r>
            <a:r>
              <a:rPr dirty="0" sz="2800" spc="-23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사업성</a:t>
            </a:r>
            <a:endParaRPr sz="2800">
              <a:latin typeface="Malgun Gothic"/>
              <a:cs typeface="Malgun Gothic"/>
            </a:endParaRPr>
          </a:p>
          <a:p>
            <a:pPr marL="856615" indent="-367665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856615" algn="l"/>
                <a:tab pos="85725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예상 응용</a:t>
            </a:r>
            <a:r>
              <a:rPr dirty="0" sz="2000" spc="-22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제품/서비스</a:t>
            </a:r>
            <a:endParaRPr sz="2000">
              <a:latin typeface="Malgun Gothic"/>
              <a:cs typeface="Malgun Gothic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실시간 VR 방송 서비스 </a:t>
            </a:r>
            <a:r>
              <a:rPr dirty="0" sz="1800" spc="-5">
                <a:latin typeface="Gulim"/>
                <a:cs typeface="Gulim"/>
              </a:rPr>
              <a:t>(방송, </a:t>
            </a:r>
            <a:r>
              <a:rPr dirty="0" sz="1800">
                <a:latin typeface="Gulim"/>
                <a:cs typeface="Gulim"/>
              </a:rPr>
              <a:t>공연, 전시관, 뉴스룸</a:t>
            </a:r>
            <a:r>
              <a:rPr dirty="0" sz="1800" spc="-3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등)</a:t>
            </a:r>
            <a:endParaRPr sz="1800">
              <a:latin typeface="Gulim"/>
              <a:cs typeface="Gulim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기반 보안 영상 서비스</a:t>
            </a:r>
            <a:endParaRPr sz="1800">
              <a:latin typeface="Gulim"/>
              <a:cs typeface="Gulim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3333CC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856615" indent="-367665">
              <a:lnSpc>
                <a:spcPct val="100000"/>
              </a:lnSpc>
              <a:buClr>
                <a:srgbClr val="6600CC"/>
              </a:buClr>
              <a:buFont typeface="Wingdings"/>
              <a:buChar char=""/>
              <a:tabLst>
                <a:tab pos="856615" algn="l"/>
                <a:tab pos="85725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사업성</a:t>
            </a:r>
            <a:endParaRPr sz="2000">
              <a:latin typeface="Malgun Gothic"/>
              <a:cs typeface="Malgun Gothic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VR 방송 시장에서 수요가 증가하고 있으므로 상용화 및 수익성</a:t>
            </a:r>
            <a:r>
              <a:rPr dirty="0" sz="1800" spc="-1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기대됨</a:t>
            </a:r>
            <a:endParaRPr sz="1800">
              <a:latin typeface="Gulim"/>
              <a:cs typeface="Gulim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774065" indent="-285115">
              <a:lnSpc>
                <a:spcPct val="100000"/>
              </a:lnSpc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20" b="1">
                <a:latin typeface="Malgun Gothic"/>
                <a:cs typeface="Malgun Gothic"/>
              </a:rPr>
              <a:t>기술이전 </a:t>
            </a:r>
            <a:r>
              <a:rPr dirty="0" sz="2000" spc="-10" b="1">
                <a:latin typeface="Malgun Gothic"/>
                <a:cs typeface="Malgun Gothic"/>
              </a:rPr>
              <a:t>업체</a:t>
            </a:r>
            <a:r>
              <a:rPr dirty="0" sz="2000" spc="-2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lvl="1" marL="1002665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약 </a:t>
            </a:r>
            <a:r>
              <a:rPr dirty="0" sz="1800" spc="5">
                <a:latin typeface="Gulim"/>
                <a:cs typeface="Gulim"/>
              </a:rPr>
              <a:t>1년 </a:t>
            </a:r>
            <a:r>
              <a:rPr dirty="0" sz="1800">
                <a:latin typeface="Gulim"/>
                <a:cs typeface="Gulim"/>
              </a:rPr>
              <a:t>정도의 추가 </a:t>
            </a:r>
            <a:r>
              <a:rPr dirty="0" sz="1800" spc="-5">
                <a:latin typeface="Gulim"/>
                <a:cs typeface="Gulim"/>
              </a:rPr>
              <a:t>개발(사용자 </a:t>
            </a:r>
            <a:r>
              <a:rPr dirty="0" sz="1800">
                <a:latin typeface="Gulim"/>
                <a:cs typeface="Gulim"/>
              </a:rPr>
              <a:t>인터페이스 등)로 상용화 제품</a:t>
            </a:r>
            <a:r>
              <a:rPr dirty="0" sz="1800" spc="-9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출시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259" y="677828"/>
            <a:ext cx="252920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65" b="1">
                <a:solidFill>
                  <a:srgbClr val="4D4D4D"/>
                </a:solidFill>
                <a:latin typeface="Bookman Old Style"/>
                <a:cs typeface="Bookman Old Style"/>
              </a:rPr>
              <a:t>4</a:t>
            </a:r>
            <a:r>
              <a:rPr dirty="0" sz="2600" spc="-165" b="0">
                <a:solidFill>
                  <a:srgbClr val="4D4D4D"/>
                </a:solidFill>
                <a:latin typeface="Gulim"/>
                <a:cs typeface="Gulim"/>
              </a:rPr>
              <a:t>.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기술의</a:t>
            </a:r>
            <a:r>
              <a:rPr dirty="0" sz="2600" spc="55" b="0">
                <a:solidFill>
                  <a:srgbClr val="4D4D4D"/>
                </a:solidFill>
                <a:latin typeface="Gulim"/>
                <a:cs typeface="Gulim"/>
              </a:rPr>
              <a:t> </a:t>
            </a:r>
            <a:r>
              <a:rPr dirty="0" sz="2600" b="0">
                <a:solidFill>
                  <a:srgbClr val="4D4D4D"/>
                </a:solidFill>
                <a:latin typeface="Gulim"/>
                <a:cs typeface="Gulim"/>
              </a:rPr>
              <a:t>사업성</a:t>
            </a:r>
            <a:endParaRPr sz="2600">
              <a:latin typeface="Gulim"/>
              <a:cs typeface="Guli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pc="-5"/>
              <a:t>P</a:t>
            </a:r>
            <a:r>
              <a:rPr dirty="0" spc="-20"/>
              <a:t>r</a:t>
            </a:r>
            <a:r>
              <a:rPr dirty="0"/>
              <a:t>o</a:t>
            </a:r>
            <a:r>
              <a:rPr dirty="0" spc="-5"/>
              <a:t>pr</a:t>
            </a:r>
            <a:r>
              <a:rPr dirty="0"/>
              <a:t>i</a:t>
            </a:r>
            <a:r>
              <a:rPr dirty="0" spc="5"/>
              <a:t>e</a:t>
            </a:r>
            <a:r>
              <a:rPr dirty="0" spc="-10"/>
              <a:t>t</a:t>
            </a:r>
            <a:r>
              <a:rPr dirty="0"/>
              <a:t>a</a:t>
            </a:r>
            <a:r>
              <a:rPr dirty="0" spc="40"/>
              <a:t>r</a:t>
            </a:r>
            <a:r>
              <a:rPr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통신미디어연구소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-1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37859" y="1891911"/>
            <a:ext cx="8256270" cy="333311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15"/>
              </a:spcBef>
              <a:buClr>
                <a:srgbClr val="CC0066"/>
              </a:buClr>
              <a:buFont typeface="Wingdings"/>
              <a:buChar char=""/>
              <a:tabLst>
                <a:tab pos="356235" algn="l"/>
              </a:tabLst>
            </a:pPr>
            <a:r>
              <a:rPr dirty="0" sz="2200" spc="-25" b="1">
                <a:latin typeface="Malgun Gothic"/>
                <a:cs typeface="Malgun Gothic"/>
              </a:rPr>
              <a:t>사업화 </a:t>
            </a:r>
            <a:r>
              <a:rPr dirty="0" sz="2200" spc="-20" b="1">
                <a:latin typeface="Malgun Gothic"/>
                <a:cs typeface="Malgun Gothic"/>
              </a:rPr>
              <a:t>제약</a:t>
            </a:r>
            <a:r>
              <a:rPr dirty="0" sz="2200" spc="-190" b="1">
                <a:latin typeface="Malgun Gothic"/>
                <a:cs typeface="Malgun Gothic"/>
              </a:rPr>
              <a:t> </a:t>
            </a:r>
            <a:r>
              <a:rPr dirty="0" sz="2200" spc="-20" b="1">
                <a:latin typeface="Malgun Gothic"/>
                <a:cs typeface="Malgun Gothic"/>
              </a:rPr>
              <a:t>조건</a:t>
            </a:r>
            <a:endParaRPr sz="2200">
              <a:latin typeface="Malgun Gothic"/>
              <a:cs typeface="Malgun Gothic"/>
            </a:endParaRPr>
          </a:p>
          <a:p>
            <a:pPr lvl="1" marL="774065" indent="-285115">
              <a:lnSpc>
                <a:spcPct val="100000"/>
              </a:lnSpc>
              <a:spcBef>
                <a:spcPts val="475"/>
              </a:spcBef>
              <a:buClr>
                <a:srgbClr val="3333CC"/>
              </a:buClr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약점(W): 현재 </a:t>
            </a:r>
            <a:r>
              <a:rPr dirty="0" sz="2000" spc="5">
                <a:latin typeface="Gulim"/>
                <a:cs typeface="Gulim"/>
              </a:rPr>
              <a:t>live를 </a:t>
            </a:r>
            <a:r>
              <a:rPr dirty="0" sz="2000">
                <a:latin typeface="Gulim"/>
                <a:cs typeface="Gulim"/>
              </a:rPr>
              <a:t>포함한 360VR 콘텐츠 시장이 정체되어</a:t>
            </a:r>
            <a:r>
              <a:rPr dirty="0" sz="2000" spc="-15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있음</a:t>
            </a:r>
            <a:endParaRPr sz="2000">
              <a:latin typeface="Gulim"/>
              <a:cs typeface="Gulim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lvl="1" marL="774065" indent="-285115">
              <a:lnSpc>
                <a:spcPct val="100000"/>
              </a:lnSpc>
              <a:buClr>
                <a:srgbClr val="3333CC"/>
              </a:buClr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극복(개선)방안</a:t>
            </a:r>
            <a:endParaRPr sz="2000">
              <a:latin typeface="Gulim"/>
              <a:cs typeface="Gulim"/>
            </a:endParaRPr>
          </a:p>
          <a:p>
            <a:pPr lvl="2" marL="1002665" marR="8255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실시간 </a:t>
            </a:r>
            <a:r>
              <a:rPr dirty="0" sz="1800" spc="-5">
                <a:latin typeface="Gulim"/>
                <a:cs typeface="Gulim"/>
              </a:rPr>
              <a:t>360VR </a:t>
            </a:r>
            <a:r>
              <a:rPr dirty="0" sz="1800">
                <a:latin typeface="Gulim"/>
                <a:cs typeface="Gulim"/>
              </a:rPr>
              <a:t>생성 기술을 통하여 비용 절감 및 고품질 콘텐츠</a:t>
            </a:r>
            <a:r>
              <a:rPr dirty="0" sz="1800" spc="-9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서비스  확산을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도모함.</a:t>
            </a:r>
            <a:endParaRPr sz="1800">
              <a:latin typeface="Gulim"/>
              <a:cs typeface="Gulim"/>
            </a:endParaRPr>
          </a:p>
          <a:p>
            <a:pPr lvl="2" marL="1002665" marR="50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멀티카메라 기반 생성에서 발생하는 </a:t>
            </a:r>
            <a:r>
              <a:rPr dirty="0" sz="1800" spc="-5">
                <a:latin typeface="Gulim"/>
                <a:cs typeface="Gulim"/>
              </a:rPr>
              <a:t>parallax(시차) </a:t>
            </a:r>
            <a:r>
              <a:rPr dirty="0" sz="1800">
                <a:latin typeface="Gulim"/>
                <a:cs typeface="Gulim"/>
              </a:rPr>
              <a:t>문제를 실시간</a:t>
            </a:r>
            <a:r>
              <a:rPr dirty="0" sz="1800" spc="-7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모니  터링 방법을 통하여 미리 감지하고 회피하는 기술</a:t>
            </a:r>
            <a:r>
              <a:rPr dirty="0" sz="1800" spc="-5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지원</a:t>
            </a:r>
            <a:endParaRPr sz="1800">
              <a:latin typeface="Gulim"/>
              <a:cs typeface="Gulim"/>
            </a:endParaRPr>
          </a:p>
          <a:p>
            <a:pPr lvl="2" marL="1002665" marR="50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dirty="0" sz="1800">
                <a:latin typeface="Gulim"/>
                <a:cs typeface="Gulim"/>
              </a:rPr>
              <a:t>스포츠경기, 문화 공연 등의 현장 시험을 통한 서비스 사업자 사업화</a:t>
            </a:r>
            <a:r>
              <a:rPr dirty="0" sz="1800" spc="-12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유  도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parkyh</dc:creator>
  <dc:title>Microsoft PowerPoint - 002 ê¸°ì‹€ìš´ì€—ë°œí‚œìž’ë£„-ìŸ†ì…†ìž’ì—¸ê¸°ë°Ÿ 360VR ëª¨ë‰‹í—°ë§† ë°‘ ì…šì—± ê¸°ì‹€ [íŸ¸íŽŸ ëª¨ëfiœ]</dc:title>
  <dcterms:created xsi:type="dcterms:W3CDTF">2020-09-28T04:49:22Z</dcterms:created>
  <dcterms:modified xsi:type="dcterms:W3CDTF">2020-09-28T04:49:22Z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2019-11-26T00:00:00Z</vt:filetime>
  </property>
  <property fmtid="{D5CDD505-2E9C-101B-9397-08002B2CF9AE}" pid="3" name="LastSaved">
    <vt:filetime>2020-09-28T00:00:00Z</vt:filetime>
  </property>
</Properties>
</file>