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handoutMasterIdLst>
    <p:handoutMasterId r:id="rId20"/>
  </p:handoutMasterIdLst>
  <p:sldIdLst>
    <p:sldId id="284" r:id="rId3"/>
    <p:sldId id="282" r:id="rId4"/>
    <p:sldId id="487" r:id="rId6"/>
    <p:sldId id="495" r:id="rId7"/>
    <p:sldId id="494" r:id="rId8"/>
    <p:sldId id="508" r:id="rId9"/>
    <p:sldId id="509" r:id="rId10"/>
    <p:sldId id="510" r:id="rId11"/>
    <p:sldId id="518" r:id="rId12"/>
    <p:sldId id="519" r:id="rId13"/>
    <p:sldId id="520" r:id="rId14"/>
    <p:sldId id="497" r:id="rId15"/>
    <p:sldId id="503" r:id="rId16"/>
    <p:sldId id="500" r:id="rId17"/>
    <p:sldId id="514" r:id="rId18"/>
    <p:sldId id="450" r:id="rId19"/>
  </p:sldIdLst>
  <p:sldSz cx="9144000" cy="6858000" type="screen4x3"/>
  <p:notesSz cx="6668770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E5E5E5"/>
    <a:srgbClr val="009900"/>
    <a:srgbClr val="003399"/>
    <a:srgbClr val="CCECFF"/>
    <a:srgbClr val="FFFFFF"/>
    <a:srgbClr val="FFFF99"/>
    <a:srgbClr val="000000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9089" autoAdjust="0"/>
  </p:normalViewPr>
  <p:slideViewPr>
    <p:cSldViewPr>
      <p:cViewPr varScale="1">
        <p:scale>
          <a:sx n="166" d="100"/>
          <a:sy n="166" d="100"/>
        </p:scale>
        <p:origin x="-19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76"/>
    </p:cViewPr>
  </p:sorterViewPr>
  <p:notesViewPr>
    <p:cSldViewPr>
      <p:cViewPr varScale="1">
        <p:scale>
          <a:sx n="79" d="100"/>
          <a:sy n="79" d="100"/>
        </p:scale>
        <p:origin x="-3984" y="-10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8"/>
            <a:ext cx="2889938" cy="496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771" tIns="45386" rIns="90771" bIns="45386" numCol="1" anchor="t" anchorCtr="0" compatLnSpc="1"/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68" y="8"/>
            <a:ext cx="2889938" cy="496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771" tIns="45386" rIns="90771" bIns="45386" numCol="1" anchor="t" anchorCtr="0" compatLnSpc="1"/>
          <a:lstStyle>
            <a:lvl1pPr algn="r">
              <a:defRPr sz="1200"/>
            </a:lvl1pPr>
          </a:lstStyle>
          <a:p>
            <a:endParaRPr lang="en-US" altLang="ko-K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" y="9431824"/>
            <a:ext cx="2889938" cy="496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771" tIns="45386" rIns="90771" bIns="45386" numCol="1" anchor="b" anchorCtr="0" compatLnSpc="1"/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68" y="9431824"/>
            <a:ext cx="2889938" cy="496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771" tIns="45386" rIns="90771" bIns="45386" numCol="1" anchor="b" anchorCtr="0" compatLnSpc="1"/>
          <a:lstStyle>
            <a:lvl1pPr algn="r">
              <a:defRPr sz="1200"/>
            </a:lvl1pPr>
          </a:lstStyle>
          <a:p>
            <a:fld id="{01BB53B8-4204-49F8-ADB8-31BF2F0B2A17}" type="slidenum">
              <a:rPr lang="en-US" altLang="ko-KR"/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8"/>
            <a:ext cx="2889938" cy="496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771" tIns="45386" rIns="90771" bIns="45386" numCol="1" anchor="t" anchorCtr="0" compatLnSpc="1"/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68" y="8"/>
            <a:ext cx="2889938" cy="496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771" tIns="45386" rIns="90771" bIns="45386" numCol="1" anchor="t" anchorCtr="0" compatLnSpc="1"/>
          <a:lstStyle>
            <a:lvl1pPr algn="r">
              <a:defRPr sz="1200"/>
            </a:lvl1pPr>
          </a:lstStyle>
          <a:p>
            <a:endParaRPr lang="en-US" altLang="ko-K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7" y="4715914"/>
            <a:ext cx="4890664" cy="44677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771" tIns="45386" rIns="90771" bIns="45386" numCol="1" anchor="t" anchorCtr="0" compatLnSpc="1"/>
          <a:lstStyle/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 smtClean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" y="9431824"/>
            <a:ext cx="2889938" cy="496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771" tIns="45386" rIns="90771" bIns="45386" numCol="1" anchor="b" anchorCtr="0" compatLnSpc="1"/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68" y="9431824"/>
            <a:ext cx="2889938" cy="496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771" tIns="45386" rIns="90771" bIns="45386" numCol="1" anchor="b" anchorCtr="0" compatLnSpc="1"/>
          <a:lstStyle>
            <a:lvl1pPr algn="r">
              <a:defRPr sz="1200"/>
            </a:lvl1pPr>
          </a:lstStyle>
          <a:p>
            <a:fld id="{9BEFD254-8331-4B3A-B475-4EC4FB1AC3C6}" type="slidenum">
              <a:rPr lang="en-US" altLang="ko-KR"/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FD254-8331-4B3A-B475-4EC4FB1AC3C6}" type="slidenum">
              <a:rPr lang="en-US" altLang="ko-KR" smtClean="0"/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hasCustomPrompt="1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333333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 userDrawn="1"/>
        </p:nvSpPr>
        <p:spPr>
          <a:xfrm>
            <a:off x="8532440" y="6596390"/>
            <a:ext cx="611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879D0C-AC94-4C0A-8099-4C76C92F349B}" type="slidenum">
              <a:rPr lang="ko-KR" altLang="en-US" sz="1100" b="1" smtClean="0">
                <a:latin typeface="Malgun Gothic" panose="020B0503020000020004" pitchFamily="50" charset="-127"/>
                <a:ea typeface="Malgun Gothic" panose="020B0503020000020004" pitchFamily="50" charset="-127"/>
              </a:rPr>
            </a:fld>
            <a:endParaRPr lang="ko-KR" altLang="en-US" sz="1100" b="1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anose="020B0600000101010101" pitchFamily="50" charset="-127"/>
          <a:ea typeface="Gulim" panose="020B0600000101010101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anose="020B0600000101010101" pitchFamily="50" charset="-127"/>
          <a:ea typeface="Gulim" panose="020B0600000101010101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anose="020B0600000101010101" pitchFamily="50" charset="-127"/>
          <a:ea typeface="Gulim" panose="020B0600000101010101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anose="020B0600000101010101" pitchFamily="50" charset="-127"/>
          <a:ea typeface="Gulim" panose="020B0600000101010101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anose="020B0600000101010101" pitchFamily="50" charset="-127"/>
          <a:ea typeface="Gulim" panose="020B0600000101010101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anose="020B0600000101010101" pitchFamily="50" charset="-127"/>
          <a:ea typeface="Gulim" panose="020B0600000101010101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anose="020B0600000101010101" pitchFamily="50" charset="-127"/>
          <a:ea typeface="Gulim" panose="020B0600000101010101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anose="020B0600000101010101" pitchFamily="50" charset="-127"/>
          <a:ea typeface="Gulim" panose="020B0600000101010101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16689" y="4221088"/>
            <a:ext cx="183575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smtClean="0">
                <a:ln>
                  <a:solidFill>
                    <a:schemeClr val="tx1">
                      <a:alpha val="30000"/>
                    </a:schemeClr>
                  </a:solidFill>
                </a:ln>
                <a:latin typeface="Malgun Gothic" panose="020B0503020000020004" pitchFamily="50" charset="-127"/>
                <a:ea typeface="Malgun Gothic" panose="020B0503020000020004" pitchFamily="50" charset="-127"/>
                <a:cs typeface="조선일보명조" pitchFamily="18" charset="-127"/>
              </a:rPr>
              <a:t>IoT</a:t>
            </a:r>
            <a:r>
              <a:rPr kumimoji="0" lang="ko-KR" altLang="en-US" sz="2000" b="1" dirty="0" smtClean="0">
                <a:ln>
                  <a:solidFill>
                    <a:schemeClr val="tx1">
                      <a:alpha val="30000"/>
                    </a:schemeClr>
                  </a:solidFill>
                </a:ln>
                <a:latin typeface="Malgun Gothic" panose="020B0503020000020004" pitchFamily="50" charset="-127"/>
                <a:ea typeface="Malgun Gothic" panose="020B0503020000020004" pitchFamily="50" charset="-127"/>
                <a:cs typeface="조선일보명조" pitchFamily="18" charset="-127"/>
              </a:rPr>
              <a:t>연구본부</a:t>
            </a:r>
            <a:endParaRPr kumimoji="0" lang="en-US" altLang="ko-KR" sz="2000" b="1" dirty="0" smtClean="0">
              <a:ln>
                <a:solidFill>
                  <a:schemeClr val="tx1">
                    <a:alpha val="30000"/>
                  </a:schemeClr>
                </a:solidFill>
              </a:ln>
              <a:latin typeface="Malgun Gothic" panose="020B0503020000020004" pitchFamily="50" charset="-127"/>
              <a:ea typeface="Malgun Gothic" panose="020B0503020000020004" pitchFamily="50" charset="-127"/>
              <a:cs typeface="조선일보명조" pitchFamily="18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b="1" dirty="0" smtClean="0">
                <a:ln>
                  <a:solidFill>
                    <a:schemeClr val="tx1">
                      <a:alpha val="30000"/>
                    </a:schemeClr>
                  </a:solidFill>
                </a:ln>
                <a:latin typeface="Malgun Gothic" panose="020B0503020000020004" pitchFamily="50" charset="-127"/>
                <a:ea typeface="Malgun Gothic" panose="020B0503020000020004" pitchFamily="50" charset="-127"/>
                <a:cs typeface="조선일보명조" pitchFamily="18" charset="-127"/>
              </a:rPr>
              <a:t>강태규</a:t>
            </a:r>
            <a:r>
              <a:rPr kumimoji="0" lang="en-US" altLang="ko-KR" sz="2000" b="1" dirty="0" smtClean="0">
                <a:ln>
                  <a:solidFill>
                    <a:schemeClr val="tx1">
                      <a:alpha val="30000"/>
                    </a:schemeClr>
                  </a:solidFill>
                </a:ln>
                <a:latin typeface="Malgun Gothic" panose="020B0503020000020004" pitchFamily="50" charset="-127"/>
                <a:ea typeface="Malgun Gothic" panose="020B0503020000020004" pitchFamily="50" charset="-127"/>
                <a:cs typeface="조선일보명조" pitchFamily="18" charset="-127"/>
              </a:rPr>
              <a:t>/</a:t>
            </a:r>
            <a:r>
              <a:rPr kumimoji="0" lang="ko-KR" altLang="en-US" sz="2000" b="1" dirty="0" smtClean="0">
                <a:ln>
                  <a:solidFill>
                    <a:schemeClr val="tx1">
                      <a:alpha val="30000"/>
                    </a:schemeClr>
                  </a:solidFill>
                </a:ln>
                <a:latin typeface="Malgun Gothic" panose="020B0503020000020004" pitchFamily="50" charset="-127"/>
                <a:ea typeface="Malgun Gothic" panose="020B0503020000020004" pitchFamily="50" charset="-127"/>
                <a:cs typeface="조선일보명조" pitchFamily="18" charset="-127"/>
              </a:rPr>
              <a:t>성정식</a:t>
            </a:r>
            <a:endParaRPr kumimoji="0" lang="ko-KR" altLang="en-US" sz="2000" b="1" dirty="0">
              <a:ln>
                <a:solidFill>
                  <a:schemeClr val="tx1">
                    <a:alpha val="30000"/>
                  </a:schemeClr>
                </a:solidFill>
              </a:ln>
              <a:latin typeface="Malgun Gothic" panose="020B0503020000020004" pitchFamily="50" charset="-127"/>
              <a:ea typeface="Malgun Gothic" panose="020B0503020000020004" pitchFamily="50" charset="-127"/>
              <a:cs typeface="조선일보명조" pitchFamily="18" charset="-127"/>
            </a:endParaRPr>
          </a:p>
        </p:txBody>
      </p:sp>
      <p:sp>
        <p:nvSpPr>
          <p:cNvPr id="4" name="Rectangle 98"/>
          <p:cNvSpPr>
            <a:spLocks noChangeArrowheads="1"/>
          </p:cNvSpPr>
          <p:nvPr/>
        </p:nvSpPr>
        <p:spPr bwMode="auto">
          <a:xfrm>
            <a:off x="221847" y="2141323"/>
            <a:ext cx="8712968" cy="1446550"/>
          </a:xfrm>
          <a:prstGeom prst="rect">
            <a:avLst/>
          </a:prstGeom>
          <a:noFill/>
          <a:ln w="3175" algn="ctr">
            <a:noFill/>
            <a:miter lim="800000"/>
          </a:ln>
          <a:effectLst/>
        </p:spPr>
        <p:txBody>
          <a:bodyPr wrap="square" lIns="0" rIns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latinLnBrk="0">
              <a:defRPr/>
            </a:pPr>
            <a:r>
              <a:rPr kumimoji="0" lang="en-US" altLang="ko-KR" sz="34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REST/</a:t>
            </a:r>
            <a:r>
              <a:rPr kumimoji="0" lang="en-US" altLang="ko-KR" sz="3400" b="1" spc="-150" dirty="0" err="1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CoAP</a:t>
            </a:r>
            <a:r>
              <a:rPr kumimoji="0" lang="en-US" altLang="ko-KR" sz="34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 </a:t>
            </a:r>
            <a:r>
              <a:rPr kumimoji="0" lang="ko-KR" altLang="en-US" sz="34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기반 </a:t>
            </a:r>
            <a:r>
              <a:rPr kumimoji="0" lang="en-US" altLang="ko-KR" sz="3400" b="1" spc="-150" dirty="0" err="1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IoT</a:t>
            </a:r>
            <a:r>
              <a:rPr kumimoji="0" lang="en-US" altLang="ko-KR" sz="34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 </a:t>
            </a:r>
            <a:r>
              <a:rPr kumimoji="0" lang="ko-KR" altLang="en-US" sz="34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조명 </a:t>
            </a:r>
            <a:endParaRPr kumimoji="0" lang="en-US" altLang="ko-KR" sz="3400" b="1" spc="-150" dirty="0" smtClean="0">
              <a:ln w="18000">
                <a:solidFill>
                  <a:srgbClr val="00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 r="-100000" b="-100000"/>
              </a:gradFill>
              <a:latin typeface="Verdana" panose="020B0604030504040204" pitchFamily="34" charset="0"/>
              <a:ea typeface="HY헤드라인M" pitchFamily="18" charset="-127"/>
            </a:endParaRPr>
          </a:p>
          <a:p>
            <a:pPr algn="ctr" latinLnBrk="0">
              <a:defRPr/>
            </a:pPr>
            <a:r>
              <a:rPr kumimoji="0" lang="ko-KR" altLang="en-US" sz="3400" b="1" spc="-150" dirty="0" err="1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게이트웨이</a:t>
            </a:r>
            <a:r>
              <a:rPr kumimoji="0" lang="ko-KR" altLang="en-US" sz="34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 플랫폼 기술 </a:t>
            </a:r>
            <a:endParaRPr kumimoji="0" lang="en-US" altLang="ko-KR" sz="3400" b="1" spc="-150" dirty="0" smtClean="0">
              <a:ln w="18000">
                <a:solidFill>
                  <a:srgbClr val="00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 r="-100000" b="-100000"/>
              </a:gradFill>
              <a:latin typeface="Verdana" panose="020B0604030504040204" pitchFamily="34" charset="0"/>
              <a:ea typeface="HY헤드라인M" pitchFamily="18" charset="-127"/>
            </a:endParaRPr>
          </a:p>
          <a:p>
            <a:pPr algn="ctr" latinLnBrk="0">
              <a:defRPr/>
            </a:pPr>
            <a:r>
              <a:rPr kumimoji="0" lang="en-US" altLang="ko-KR" sz="20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(REST/</a:t>
            </a:r>
            <a:r>
              <a:rPr kumimoji="0" lang="en-US" altLang="ko-KR" sz="2000" b="1" spc="-150" dirty="0" err="1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CoAP</a:t>
            </a:r>
            <a:r>
              <a:rPr kumimoji="0" lang="en-US" altLang="ko-KR" sz="20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 based </a:t>
            </a:r>
            <a:r>
              <a:rPr kumimoji="0" lang="en-US" altLang="ko-KR" sz="2000" b="1" spc="-150" dirty="0" err="1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IoT</a:t>
            </a:r>
            <a:r>
              <a:rPr kumimoji="0" lang="en-US" altLang="ko-KR" sz="20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anose="020B0604030504040204" pitchFamily="34" charset="0"/>
                <a:ea typeface="HY헤드라인M" pitchFamily="18" charset="-127"/>
              </a:rPr>
              <a:t> Lighting Gateway Platform Technology)</a:t>
            </a:r>
            <a:endParaRPr kumimoji="0" lang="en-US" altLang="ko-KR" sz="2000" b="1" spc="-150" dirty="0">
              <a:ln w="18000">
                <a:solidFill>
                  <a:srgbClr val="00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 r="-100000" b="-100000"/>
              </a:gradFill>
              <a:latin typeface="Verdana" panose="020B0604030504040204" pitchFamily="34" charset="0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79512" y="1111399"/>
            <a:ext cx="2539330" cy="733425"/>
            <a:chOff x="141412" y="1124744"/>
            <a:chExt cx="3240360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1412" y="1124744"/>
              <a:ext cx="3240360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287724" y="1268760"/>
              <a:ext cx="2977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solidFill>
                    <a:srgbClr val="000000"/>
                  </a:solidFill>
                  <a:latin typeface="HYgtrE" panose="02030600000101010101" pitchFamily="18" charset="-127"/>
                  <a:ea typeface="HYgtrE" panose="02030600000101010101" pitchFamily="18" charset="-127"/>
                </a:rPr>
                <a:t>4. </a:t>
              </a:r>
              <a:r>
                <a:rPr lang="ko-KR" altLang="en-US" sz="1800" dirty="0" smtClean="0">
                  <a:solidFill>
                    <a:srgbClr val="000000"/>
                  </a:solidFill>
                  <a:latin typeface="HYgtrE" panose="02030600000101010101" pitchFamily="18" charset="-127"/>
                  <a:ea typeface="HYgtrE" panose="02030600000101010101" pitchFamily="18" charset="-127"/>
                </a:rPr>
                <a:t>기술문서 및 특허</a:t>
              </a:r>
              <a:endParaRPr lang="ko-KR" altLang="en-US" sz="1800" dirty="0">
                <a:solidFill>
                  <a:srgbClr val="000000"/>
                </a:solidFill>
                <a:latin typeface="HYgtrE" panose="02030600000101010101" pitchFamily="18" charset="-127"/>
                <a:ea typeface="HYgtrE" panose="02030600000101010101" pitchFamily="18" charset="-127"/>
              </a:endParaRPr>
            </a:p>
          </p:txBody>
        </p:sp>
      </p:grpSp>
      <p:grpSp>
        <p:nvGrpSpPr>
          <p:cNvPr id="41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43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4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fontAlgn="auto">
                <a:lnSpc>
                  <a:spcPct val="120000"/>
                </a:lnSpc>
                <a:spcAft>
                  <a:spcPts val="0"/>
                </a:spcAft>
                <a:defRPr/>
              </a:pPr>
              <a:endParaRPr lang="en-US" altLang="ko-KR" kern="0">
                <a:solidFill>
                  <a:sysClr val="windowText" lastClr="000000"/>
                </a:solidFill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45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en-US" altLang="ko-KR" sz="2800" b="1" kern="0" dirty="0" smtClean="0">
                <a:solidFill>
                  <a:srgbClr val="FFFFFF"/>
                </a:solidFill>
                <a:latin typeface="HYgtrE" panose="02030600000101010101" pitchFamily="18" charset="-127"/>
                <a:ea typeface="HYgtrE" panose="02030600000101010101" pitchFamily="18" charset="-127"/>
              </a:rPr>
              <a:t>Ⅱ</a:t>
            </a:r>
            <a:endParaRPr kumimoji="0" lang="ko-KR" altLang="en-US" sz="2800" b="1" kern="0" dirty="0">
              <a:solidFill>
                <a:srgbClr val="FFFFFF"/>
              </a:solidFill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ko-KR" altLang="en-US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개발기술의</a:t>
            </a: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 주요내용</a:t>
            </a:r>
            <a:endParaRPr kumimoji="0" lang="ko-KR" alt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212970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  <a:sym typeface="Wingdings" panose="05000000000000000000"/>
              </a:rPr>
              <a:t>   보유특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  <a:sym typeface="Wingdings" panose="05000000000000000000"/>
              </a:rPr>
              <a:t>허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520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세부기술명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: REST/</a:t>
            </a:r>
            <a:r>
              <a:rPr lang="en-US" altLang="ko-KR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기반 </a:t>
            </a:r>
            <a:r>
              <a:rPr lang="en-US" altLang="ko-KR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 </a:t>
            </a:r>
            <a:r>
              <a:rPr lang="ko-KR" altLang="en-US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플랫폼 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</a:t>
            </a:r>
            <a:endParaRPr lang="ko-KR" altLang="en-US" sz="1800" b="1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/>
        </p:nvGraphicFramePr>
        <p:xfrm>
          <a:off x="701837" y="2636912"/>
          <a:ext cx="8136905" cy="1619844"/>
        </p:xfrm>
        <a:graphic>
          <a:graphicData uri="http://schemas.openxmlformats.org/drawingml/2006/table">
            <a:tbl>
              <a:tblPr firstRow="1" bandRow="1">
                <a:effectLst/>
                <a:tableStyleId>{7DF18680-E054-41AD-8BC1-D1AEF772440D}</a:tableStyleId>
              </a:tblPr>
              <a:tblGrid>
                <a:gridCol w="850450"/>
                <a:gridCol w="4032448"/>
                <a:gridCol w="936104"/>
                <a:gridCol w="1152128"/>
                <a:gridCol w="1165775"/>
              </a:tblGrid>
              <a:tr h="322364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출원</a:t>
                      </a:r>
                      <a:r>
                        <a:rPr lang="en-US" altLang="ko-KR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/</a:t>
                      </a:r>
                      <a:br>
                        <a:rPr lang="en-US" altLang="ko-KR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</a:br>
                      <a:r>
                        <a:rPr lang="ko-KR" altLang="en-US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등록 구분</a:t>
                      </a:r>
                      <a:endParaRPr lang="ko-KR" altLang="en-US" sz="11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100" b="1" kern="1200" dirty="0" err="1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특허명</a:t>
                      </a:r>
                      <a:endParaRPr lang="ko-KR" altLang="en-US" sz="11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100" b="1" kern="1200" dirty="0" err="1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출원국</a:t>
                      </a:r>
                      <a:endParaRPr lang="en-US" altLang="ko-KR" sz="1100" b="1" kern="1200" dirty="0" smtClean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출원</a:t>
                      </a:r>
                      <a:r>
                        <a:rPr lang="en-US" altLang="ko-KR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등록</a:t>
                      </a:r>
                      <a:r>
                        <a:rPr lang="en-US" altLang="ko-KR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번호</a:t>
                      </a:r>
                      <a:endParaRPr lang="ko-KR" altLang="en-US" sz="11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출원</a:t>
                      </a:r>
                      <a:r>
                        <a:rPr lang="en-US" altLang="ko-KR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등록</a:t>
                      </a:r>
                      <a:r>
                        <a:rPr lang="en-US" altLang="ko-KR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100" b="1" kern="12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년도</a:t>
                      </a:r>
                      <a:endParaRPr lang="ko-KR" altLang="en-US" sz="11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977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출원</a:t>
                      </a:r>
                      <a:endParaRPr lang="ko-KR" altLang="en-US" sz="1200" kern="1200" dirty="0" smtClean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사용자의 위치에 기반한 자동 조명 제어 장치 및 방법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대한민국</a:t>
                      </a:r>
                      <a:endParaRPr lang="ko-KR" altLang="en-US" sz="1100" kern="1200" dirty="0" smtClean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2017-0043060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2017-04-03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77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출원</a:t>
                      </a:r>
                      <a:endParaRPr lang="ko-KR" altLang="en-US" sz="1200" kern="1200" dirty="0" smtClean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 제어 안내 장치 및 그 방법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대한민국</a:t>
                      </a:r>
                      <a:endParaRPr lang="ko-KR" altLang="en-US" sz="1100" kern="1200" dirty="0" smtClean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2017-0184468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2017-12-29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77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출원</a:t>
                      </a:r>
                      <a:endParaRPr lang="ko-KR" altLang="en-US" sz="1200" kern="1200" dirty="0" smtClean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위치 정보를 이용한 조명 기기 제어 방법 및 장치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대한민국</a:t>
                      </a:r>
                      <a:endParaRPr lang="ko-KR" altLang="en-US" sz="1100" kern="1200" dirty="0" smtClean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2017-0056443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2017-05-02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79512" y="1111399"/>
            <a:ext cx="2539330" cy="733425"/>
            <a:chOff x="141412" y="1124744"/>
            <a:chExt cx="3240360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1412" y="1124744"/>
              <a:ext cx="3240360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287724" y="1268760"/>
              <a:ext cx="2977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solidFill>
                    <a:srgbClr val="000000"/>
                  </a:solidFill>
                  <a:latin typeface="HYgtrE" panose="02030600000101010101" pitchFamily="18" charset="-127"/>
                  <a:ea typeface="HYgtrE" panose="02030600000101010101" pitchFamily="18" charset="-127"/>
                </a:rPr>
                <a:t>4. </a:t>
              </a:r>
              <a:r>
                <a:rPr lang="ko-KR" altLang="en-US" sz="1800" dirty="0" smtClean="0">
                  <a:solidFill>
                    <a:srgbClr val="000000"/>
                  </a:solidFill>
                  <a:latin typeface="HYgtrE" panose="02030600000101010101" pitchFamily="18" charset="-127"/>
                  <a:ea typeface="HYgtrE" panose="02030600000101010101" pitchFamily="18" charset="-127"/>
                </a:rPr>
                <a:t>기술문서 및 특허</a:t>
              </a:r>
              <a:endParaRPr lang="ko-KR" altLang="en-US" sz="1800" dirty="0">
                <a:solidFill>
                  <a:srgbClr val="000000"/>
                </a:solidFill>
                <a:latin typeface="HYgtrE" panose="02030600000101010101" pitchFamily="18" charset="-127"/>
                <a:ea typeface="HYgtrE" panose="02030600000101010101" pitchFamily="18" charset="-127"/>
              </a:endParaRPr>
            </a:p>
          </p:txBody>
        </p:sp>
      </p:grpSp>
      <p:grpSp>
        <p:nvGrpSpPr>
          <p:cNvPr id="41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43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4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fontAlgn="auto">
                <a:lnSpc>
                  <a:spcPct val="120000"/>
                </a:lnSpc>
                <a:spcAft>
                  <a:spcPts val="0"/>
                </a:spcAft>
                <a:defRPr/>
              </a:pPr>
              <a:endParaRPr lang="en-US" altLang="ko-KR" kern="0">
                <a:solidFill>
                  <a:sysClr val="windowText" lastClr="000000"/>
                </a:solidFill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45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en-US" altLang="ko-KR" sz="2800" b="1" kern="0" dirty="0" smtClean="0">
                <a:solidFill>
                  <a:srgbClr val="FFFFFF"/>
                </a:solidFill>
                <a:latin typeface="HYgtrE" panose="02030600000101010101" pitchFamily="18" charset="-127"/>
                <a:ea typeface="HYgtrE" panose="02030600000101010101" pitchFamily="18" charset="-127"/>
              </a:rPr>
              <a:t>Ⅱ</a:t>
            </a:r>
            <a:endParaRPr kumimoji="0" lang="ko-KR" altLang="en-US" sz="2800" b="1" kern="0" dirty="0">
              <a:solidFill>
                <a:srgbClr val="FFFFFF"/>
              </a:solidFill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ko-KR" altLang="en-US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개발기술의</a:t>
            </a: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 주요내용</a:t>
            </a:r>
            <a:endParaRPr kumimoji="0" lang="ko-KR" alt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212970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  <a:sym typeface="Wingdings" panose="05000000000000000000"/>
              </a:rPr>
              <a:t>   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기술문서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755576" y="2511567"/>
          <a:ext cx="7560840" cy="2152650"/>
        </p:xfrm>
        <a:graphic>
          <a:graphicData uri="http://schemas.openxmlformats.org/drawingml/2006/table">
            <a:tbl>
              <a:tblPr firstRow="1" bandRow="1">
                <a:effectLst/>
                <a:tableStyleId>{7DF18680-E054-41AD-8BC1-D1AEF772440D}</a:tableStyleId>
              </a:tblPr>
              <a:tblGrid>
                <a:gridCol w="2171439"/>
                <a:gridCol w="5389401"/>
              </a:tblGrid>
              <a:tr h="22011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chemeClr val="bg1"/>
                          </a:solidFill>
                          <a:effectLst/>
                          <a:ea typeface="Malgun Gothic" panose="020B0503020000020004" pitchFamily="50" charset="-127"/>
                        </a:rPr>
                        <a:t>문서번호</a:t>
                      </a:r>
                      <a:endParaRPr lang="ko-KR" altLang="en-US" sz="1200" kern="0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chemeClr val="bg1"/>
                          </a:solidFill>
                          <a:effectLst/>
                          <a:ea typeface="Malgun Gothic" panose="020B0503020000020004" pitchFamily="50" charset="-127"/>
                        </a:rPr>
                        <a:t>기술자료 명칭</a:t>
                      </a:r>
                      <a:endParaRPr lang="ko-KR" altLang="en-US" sz="1200" kern="0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2300-2018-01425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센서 연결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요구사항정의서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2300-2018-01445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</a:t>
                      </a: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IoT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시험절차서 및 결과서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2300-2018-01433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개발환경 구축서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2300-2018-01427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백본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연결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요구사항정의서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2300-2018-01442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REST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</a:t>
                      </a: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IoT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시험절차서 및 결과서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2300-2018-01431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REST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개발환경 구축서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1520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세부기술명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: REST/</a:t>
            </a:r>
            <a:r>
              <a:rPr lang="en-US" altLang="ko-KR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기반 </a:t>
            </a:r>
            <a:r>
              <a:rPr lang="en-US" altLang="ko-KR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 </a:t>
            </a:r>
            <a:r>
              <a:rPr lang="ko-KR" altLang="en-US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플랫폼 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바이너리 기술</a:t>
            </a:r>
            <a:endParaRPr lang="ko-KR" altLang="en-US" sz="1800" b="1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742124" y="5199417"/>
          <a:ext cx="8150356" cy="1330698"/>
        </p:xfrm>
        <a:graphic>
          <a:graphicData uri="http://schemas.openxmlformats.org/drawingml/2006/table">
            <a:tbl>
              <a:tblPr firstRow="1" bandRow="1">
                <a:effectLst/>
                <a:tableStyleId>{7DF18680-E054-41AD-8BC1-D1AEF772440D}</a:tableStyleId>
              </a:tblPr>
              <a:tblGrid>
                <a:gridCol w="949556"/>
                <a:gridCol w="936104"/>
                <a:gridCol w="6264696"/>
              </a:tblGrid>
              <a:tr h="26948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관리번호</a:t>
                      </a:r>
                      <a:endParaRPr lang="ko-KR" altLang="en-US" sz="1100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자료구분</a:t>
                      </a:r>
                      <a:endParaRPr lang="ko-KR" altLang="en-US" sz="1100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120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자료 명칭</a:t>
                      </a:r>
                      <a:endParaRPr lang="ko-KR" altLang="en-US" sz="1100" kern="120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422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PG20170336</a:t>
                      </a:r>
                      <a:endParaRPr lang="en-US" sz="1100" kern="0" spc="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프로그램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100" kern="0" spc="0" dirty="0" err="1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리눅스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 err="1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씨오에이피</a:t>
                      </a: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</a:t>
                      </a:r>
                      <a:r>
                        <a:rPr lang="en-US" altLang="ko-KR" sz="1100" kern="0" spc="0" dirty="0" err="1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</a:t>
                      </a: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) 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시스템조명 </a:t>
                      </a:r>
                      <a:r>
                        <a:rPr lang="ko-KR" altLang="en-US" sz="1100" kern="0" spc="0" dirty="0" err="1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 smtClean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프로그램 </a:t>
                      </a: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바이너리 파일</a:t>
                      </a:r>
                      <a:endParaRPr lang="ko-KR" altLang="en-US" sz="1100" kern="0" spc="0" dirty="0" smtClean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22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PG20170337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프로그램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리눅스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레스트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(REST)/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제이손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(JSON)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시스템조명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웹 서버 </a:t>
                      </a: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프로그램 바이너리 파일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22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PG20170326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프로그램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(System)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(Gateway)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엠큐티티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(MQTT) </a:t>
                      </a: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연동프로그램 바이너리 파일</a:t>
                      </a:r>
                      <a:endParaRPr lang="ko-KR" altLang="en-US" sz="1100" kern="0" spc="0" dirty="0" smtClean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94170" y="480951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  <a:sym typeface="Wingdings" panose="05000000000000000000"/>
              </a:rPr>
              <a:t>  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프로그램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830263" y="53975"/>
            <a:ext cx="7342137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기술적용 분야 및 기술의 시장성</a:t>
            </a:r>
            <a:r>
              <a:rPr kumimoji="0" lang="en-US" altLang="ko-KR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(1)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grpSp>
        <p:nvGrpSpPr>
          <p:cNvPr id="2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15" name="Picture 33" descr="육면체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gtrE" panose="02030600000101010101" pitchFamily="18" charset="-127"/>
                <a:ea typeface="HYgtrE" panose="02030600000101010101" pitchFamily="18" charset="-127"/>
              </a:rPr>
              <a:t>Ⅲ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179512" y="1124744"/>
            <a:ext cx="4824536" cy="733425"/>
            <a:chOff x="179512" y="1183407"/>
            <a:chExt cx="5040560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1183407"/>
              <a:ext cx="4321819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452686" y="1331476"/>
              <a:ext cx="47673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1. </a:t>
              </a:r>
              <a:r>
                <a:rPr lang="ko-KR" altLang="en-US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기술이 적용되는 제품</a:t>
              </a:r>
              <a:r>
                <a:rPr lang="en-US" altLang="ko-KR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/</a:t>
              </a:r>
              <a:r>
                <a:rPr lang="ko-KR" altLang="en-US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서비스</a:t>
              </a:r>
              <a:endParaRPr lang="ko-KR" altLang="en-US" sz="1800" dirty="0">
                <a:latin typeface="HYgtrE" panose="02030600000101010101" pitchFamily="18" charset="-127"/>
                <a:ea typeface="HYgtrE" panose="02030600000101010101" pitchFamily="18" charset="-127"/>
              </a:endParaRPr>
            </a:p>
          </p:txBody>
        </p:sp>
      </p:grp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39552" y="2204863"/>
            <a:ext cx="7992888" cy="446449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적용 분야 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: </a:t>
            </a:r>
            <a:endParaRPr lang="en-US" altLang="ko-KR" sz="16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640080" lvl="1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/>
              <a:t>빌딩 및 복합공간의 </a:t>
            </a:r>
            <a:r>
              <a:rPr lang="ko-KR" altLang="en-US" sz="1600" dirty="0"/>
              <a:t>단위공간별 관리가 가능한 조명 제어 시스템</a:t>
            </a:r>
            <a:endParaRPr lang="ko-KR" altLang="en-US" sz="1600" dirty="0"/>
          </a:p>
          <a:p>
            <a:pPr marL="640080" lvl="1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/>
              <a:t>가정용 </a:t>
            </a:r>
            <a:r>
              <a:rPr lang="ko-KR" altLang="en-US" sz="1600" dirty="0"/>
              <a:t>원격 제어 및 관리가 가능한 조명 제어 </a:t>
            </a:r>
            <a:r>
              <a:rPr lang="ko-KR" altLang="en-US" sz="1600" dirty="0" smtClean="0"/>
              <a:t>시스템</a:t>
            </a:r>
            <a:endParaRPr lang="ko-KR" altLang="en-US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ko-KR" sz="16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제품 서비스 장점 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: </a:t>
            </a:r>
            <a:endParaRPr lang="en-US" altLang="ko-KR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640080" lvl="1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smtClean="0"/>
              <a:t>REST,</a:t>
            </a:r>
            <a:r>
              <a:rPr lang="ko-KR" altLang="en-US" sz="1600" dirty="0" smtClean="0"/>
              <a:t> </a:t>
            </a:r>
            <a:r>
              <a:rPr lang="en-US" altLang="ko-KR" sz="1600" dirty="0" err="1" smtClean="0"/>
              <a:t>CoAP</a:t>
            </a:r>
            <a:r>
              <a:rPr lang="en-US" altLang="ko-KR" sz="1600" dirty="0" smtClean="0"/>
              <a:t>, MQTT </a:t>
            </a:r>
            <a:r>
              <a:rPr lang="ko-KR" altLang="en-US" sz="1600" dirty="0" smtClean="0"/>
              <a:t>표준 프로토콜을 기반으로 </a:t>
            </a:r>
            <a:r>
              <a:rPr lang="ko-KR" altLang="en-US" sz="1600" dirty="0"/>
              <a:t>조명 제어 </a:t>
            </a:r>
            <a:r>
              <a:rPr lang="ko-KR" altLang="en-US" sz="1600" dirty="0" smtClean="0"/>
              <a:t>프로파일 </a:t>
            </a:r>
            <a:r>
              <a:rPr lang="en-US" altLang="ko-KR" sz="1600" dirty="0" smtClean="0"/>
              <a:t>API </a:t>
            </a:r>
            <a:r>
              <a:rPr lang="ko-KR" altLang="en-US" sz="1600" dirty="0" smtClean="0"/>
              <a:t>지원</a:t>
            </a:r>
            <a:endParaRPr lang="en-US" altLang="ko-KR" sz="16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640080" lvl="1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/>
              <a:t>원격제어 </a:t>
            </a:r>
            <a:r>
              <a:rPr lang="ko-KR" altLang="en-US" sz="1600" dirty="0"/>
              <a:t>및 관리</a:t>
            </a:r>
            <a:r>
              <a:rPr lang="en-US" altLang="ko-KR" sz="1600" dirty="0"/>
              <a:t>, </a:t>
            </a:r>
            <a:r>
              <a:rPr lang="ko-KR" altLang="en-US" sz="1600" dirty="0"/>
              <a:t>다양한 조명 제어 </a:t>
            </a:r>
            <a:r>
              <a:rPr lang="ko-KR" altLang="en-US" sz="1600" dirty="0" smtClean="0"/>
              <a:t>서비스 제공에 따른 편리성 제공</a:t>
            </a:r>
            <a:endParaRPr lang="ko-KR" altLang="en-US" sz="1600" dirty="0"/>
          </a:p>
          <a:p>
            <a:pPr eaLnBrk="0" hangingPunct="0">
              <a:buClr>
                <a:srgbClr val="0070C0"/>
              </a:buClr>
              <a:buSzPct val="80000"/>
              <a:defRPr/>
            </a:pPr>
            <a:endParaRPr lang="en-US" altLang="ko-KR" sz="16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주요 서비스  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:</a:t>
            </a:r>
            <a:endParaRPr lang="en-US" altLang="ko-KR" sz="16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640080" lvl="1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스마트홈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 조명 제어 서비스</a:t>
            </a:r>
            <a:endParaRPr lang="ko-KR" altLang="en-US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640080" lvl="1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빌딩용 조명 제어 서비스 및 관리 서비스</a:t>
            </a:r>
            <a:endParaRPr lang="ko-KR" altLang="en-US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640080" lvl="1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에너지 피크 관리 및 에너지 절감 서비스</a:t>
            </a:r>
            <a:endParaRPr lang="en-US" altLang="ko-KR" sz="16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640080" lvl="1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유지보수 및 고장 상태 관리 서비스</a:t>
            </a:r>
            <a:endParaRPr lang="en-US" altLang="ko-KR" sz="16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640080" lvl="1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홈킷에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연결하여 음성 조명 제어 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서비스</a:t>
            </a:r>
            <a:endParaRPr lang="en-US" altLang="ko-KR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내용 작성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64844" y="1086713"/>
            <a:ext cx="5616624" cy="733425"/>
            <a:chOff x="179512" y="1124744"/>
            <a:chExt cx="5616624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79512" y="1124744"/>
              <a:ext cx="5616624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530115" y="1268760"/>
              <a:ext cx="5194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2. </a:t>
              </a:r>
              <a:r>
                <a:rPr lang="ko-KR" altLang="en-US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해당 제품</a:t>
              </a:r>
              <a:r>
                <a:rPr lang="en-US" altLang="ko-KR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/</a:t>
              </a:r>
              <a:r>
                <a:rPr lang="ko-KR" altLang="en-US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서비스 시장 규모 및 국내외 동향</a:t>
              </a:r>
              <a:endParaRPr lang="ko-KR" altLang="en-US" sz="1800" dirty="0">
                <a:latin typeface="HYgtrE" panose="02030600000101010101" pitchFamily="18" charset="-127"/>
                <a:ea typeface="HYgtrE" panose="02030600000101010101" pitchFamily="18" charset="-127"/>
              </a:endParaRPr>
            </a:p>
          </p:txBody>
        </p:sp>
      </p:grpSp>
      <p:grpSp>
        <p:nvGrpSpPr>
          <p:cNvPr id="92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93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9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95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gtrE" panose="02030600000101010101" pitchFamily="18" charset="-127"/>
                <a:ea typeface="HYgtrE" panose="02030600000101010101" pitchFamily="18" charset="-127"/>
              </a:rPr>
              <a:t>Ⅲ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ko-KR" altLang="en-US"/>
          </a:p>
        </p:txBody>
      </p:sp>
      <p:sp>
        <p:nvSpPr>
          <p:cNvPr id="25" name="Rectangle 30"/>
          <p:cNvSpPr>
            <a:spLocks noChangeArrowheads="1"/>
          </p:cNvSpPr>
          <p:nvPr/>
        </p:nvSpPr>
        <p:spPr bwMode="auto">
          <a:xfrm>
            <a:off x="830263" y="53975"/>
            <a:ext cx="7342137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기술적용 분야 및 기술의 시장성</a:t>
            </a:r>
            <a:r>
              <a:rPr kumimoji="0" lang="en-US" altLang="ko-KR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(2)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7816" y="2128752"/>
            <a:ext cx="7992888" cy="223635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880" lvl="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스마트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LED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조명을 포함한 다양한 </a:t>
            </a:r>
            <a:r>
              <a:rPr lang="en-US" altLang="ko-KR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장치를 제어할 수 있는 지능형 개인비서 기술에 글로벌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IT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기업들의 대규모 투자가 이어지며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2024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년까지 연평균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34.9%,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규모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110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억 달러로 성장할 전망임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(Global Market Insight, 2016.12.)</a:t>
            </a:r>
            <a:endParaRPr lang="en-US" altLang="ko-KR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중국 정부의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LED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산업 보조금 중단과 공급과잉이 완화되면서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2021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년 상업용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LED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조명시장은 약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171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억 달러 규모로 확대될 것으로 기대함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(</a:t>
            </a:r>
            <a:r>
              <a:rPr lang="en-US" altLang="ko-KR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NanoMarkets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2014)</a:t>
            </a:r>
            <a:endParaRPr lang="ko-KR" altLang="en-US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본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REST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와 </a:t>
            </a:r>
            <a:r>
              <a:rPr lang="en-US" altLang="ko-KR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기반 스마트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LED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 제어 프로파일 기술은 다양한 </a:t>
            </a:r>
            <a:r>
              <a:rPr lang="en-US" altLang="ko-KR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네트워크에 적용될 수 있어 글로벌 스마트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LED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 시스템 시장 진입을 용이하게 하며 고부가가치를 창출할 수 있을 것으로 예상함</a:t>
            </a:r>
            <a:endParaRPr lang="ko-KR" altLang="en-US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시장 규모 및 향후 전망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051" y="4839060"/>
            <a:ext cx="8333996" cy="142278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오스람의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LIGHTIFY,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필립스의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Hue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등은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브리짓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형태의 제품으로 조명의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색온도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디밍제어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프리셋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기능 등 다양한 서비스를 제공</a:t>
            </a:r>
            <a:endParaRPr lang="ko-KR" altLang="en-US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이케아의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TRÅDFRI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는 </a:t>
            </a:r>
            <a:r>
              <a:rPr lang="en-US" altLang="ko-KR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기반으로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색온도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디밍제어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등의 서비스를 제공</a:t>
            </a:r>
            <a:endParaRPr lang="en-US" altLang="ko-KR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REST/</a:t>
            </a:r>
            <a:r>
              <a:rPr lang="en-US" altLang="ko-KR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기반의 </a:t>
            </a:r>
            <a:r>
              <a:rPr lang="en-US" altLang="ko-KR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 제어 솔루션은 아직 출시되지 않았으며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각 사에서 개발한 프로토콜을 이용하여 조명 제어 서비스 제공</a:t>
            </a:r>
            <a:endParaRPr lang="en-US" altLang="ko-KR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890" y="450912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국내외 주요 사업자 및 시장동향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기대효과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grpSp>
        <p:nvGrpSpPr>
          <p:cNvPr id="2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15" name="Picture 33" descr="육면체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ko-KR" altLang="en-US"/>
          </a:p>
        </p:txBody>
      </p:sp>
      <p:pic>
        <p:nvPicPr>
          <p:cNvPr id="29" name="Picture 127" descr="4_4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2304256" cy="68743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437649" y="1243821"/>
            <a:ext cx="1800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 smtClean="0">
                <a:latin typeface="HYgtrE" panose="02030600000101010101" pitchFamily="18" charset="-127"/>
                <a:ea typeface="HYgtrE" panose="02030600000101010101" pitchFamily="18" charset="-127"/>
              </a:rPr>
              <a:t>기술 도입 효과</a:t>
            </a:r>
            <a:endParaRPr lang="ko-KR" altLang="en-US" sz="1800" dirty="0"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2204864"/>
            <a:ext cx="7992888" cy="11821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빌딩관리 시스템 등과 상호 호환성 제공 용이하고 구축 비용 저렴</a:t>
            </a:r>
            <a:endParaRPr lang="en-US" altLang="ko-KR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시나리오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기반 조명 제어를 통한 에너지 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절감을 통한 비용 감축</a:t>
            </a:r>
            <a:endParaRPr lang="en-US" altLang="ko-KR" sz="16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표준 프로토콜을 통한 유지 보수 용이 관리업체 변경에 따른 기존 비용 감축 </a:t>
            </a:r>
            <a:endParaRPr lang="en-US" altLang="ko-KR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 도입으로 인한 경제적 효과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552" y="4149080"/>
            <a:ext cx="7992888" cy="144016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원격 제어 및 관리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다양한 조명 제어 서비스를 제공함으로 관리자 및 사용자에게 편리성 제공</a:t>
            </a:r>
            <a:endParaRPr lang="en-US" altLang="ko-KR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에너지 실시간 모니터링을 통한 에너지 사용한 측정 가능</a:t>
            </a:r>
            <a:endParaRPr lang="en-US" altLang="ko-KR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시나리오 기반 조명 제어를 통한 에너지 절감 효과 증대</a:t>
            </a:r>
            <a:endParaRPr lang="en-US" altLang="ko-KR" sz="16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ko-KR" sz="1600" dirty="0" smtClean="0"/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ko-KR" sz="1800" b="1" dirty="0" smtClean="0">
              <a:ln>
                <a:solidFill>
                  <a:schemeClr val="accent1">
                    <a:shade val="50000"/>
                    <a:alpha val="30000"/>
                  </a:schemeClr>
                </a:solidFill>
              </a:ln>
              <a:latin typeface="+mn-ea"/>
              <a:cs typeface="조선일보명조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371703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기술사업화로 인한 파급효과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lvl="0" fontAlgn="auto" latinLnBrk="0">
              <a:spcAft>
                <a:spcPts val="0"/>
              </a:spcAft>
              <a:defRPr/>
            </a:pPr>
            <a:r>
              <a:rPr kumimoji="0" lang="en-US" altLang="ko-KR" sz="2800" b="1" kern="0" dirty="0">
                <a:solidFill>
                  <a:srgbClr val="FFFFFF"/>
                </a:solidFill>
                <a:latin typeface="HYgtrE" panose="02030600000101010101" pitchFamily="18" charset="-127"/>
                <a:ea typeface="HYgtrE" panose="02030600000101010101" pitchFamily="18" charset="-127"/>
              </a:rPr>
              <a:t>Ⅳ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43" name="Picture 33" descr="육면체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4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fontAlgn="auto">
                <a:lnSpc>
                  <a:spcPct val="120000"/>
                </a:lnSpc>
                <a:spcAft>
                  <a:spcPts val="0"/>
                </a:spcAft>
                <a:defRPr/>
              </a:pPr>
              <a:endParaRPr lang="en-US" altLang="ko-KR" kern="0">
                <a:solidFill>
                  <a:sysClr val="windowText" lastClr="000000"/>
                </a:solidFill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기술이전 세부정보</a:t>
            </a:r>
            <a:endParaRPr kumimoji="0" lang="ko-KR" alt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gtrE" panose="02030600000101010101" pitchFamily="18" charset="-127"/>
                <a:ea typeface="HYgtrE" panose="02030600000101010101" pitchFamily="18" charset="-127"/>
              </a:rPr>
              <a:t>Ⅴ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pic>
        <p:nvPicPr>
          <p:cNvPr id="24" name="Picture 127" descr="4_4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2304256" cy="68743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437649" y="1243821"/>
            <a:ext cx="1800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 smtClean="0">
                <a:latin typeface="HYgtrE" panose="02030600000101010101" pitchFamily="18" charset="-127"/>
                <a:ea typeface="HYgtrE" panose="02030600000101010101" pitchFamily="18" charset="-127"/>
              </a:rPr>
              <a:t>기술이전 정보</a:t>
            </a:r>
            <a:endParaRPr lang="ko-KR" altLang="en-US" sz="1800" dirty="0"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5536" y="1772816"/>
            <a:ext cx="828092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세부기술명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: REST/</a:t>
            </a:r>
            <a:r>
              <a:rPr lang="en-US" altLang="ko-KR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기반 </a:t>
            </a:r>
            <a:r>
              <a:rPr lang="en-US" altLang="ko-KR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 </a:t>
            </a:r>
            <a:r>
              <a:rPr lang="ko-KR" altLang="en-US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플랫폼 기술</a:t>
            </a:r>
            <a:endParaRPr lang="ko-KR" altLang="en-US" sz="1800" b="1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endParaRPr lang="en-US" altLang="ko-KR" sz="1800" b="1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>
              <a:spcBef>
                <a:spcPts val="600"/>
              </a:spcBef>
            </a:pPr>
            <a:endParaRPr lang="en-US" altLang="ko-KR" sz="32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77800" indent="-177800">
              <a:spcBef>
                <a:spcPts val="600"/>
              </a:spcBef>
            </a:pP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※ REST/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기반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조명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플랫폼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바이너리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기술을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먼저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이전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한 후, REST/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기반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조명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플랫폼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기술을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이전할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경우에는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해당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기술이전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금액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감액</a:t>
            </a:r>
            <a:endParaRPr lang="en-US" altLang="ko-KR" sz="12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77800" indent="-177800">
              <a:spcBef>
                <a:spcPts val="0"/>
              </a:spcBef>
            </a:pPr>
            <a:endParaRPr lang="en-US" altLang="ko-KR" sz="8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세부기술명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: REST/</a:t>
            </a:r>
            <a:r>
              <a:rPr lang="en-US" altLang="ko-KR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기반 </a:t>
            </a:r>
            <a:r>
              <a:rPr lang="en-US" altLang="ko-KR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 </a:t>
            </a:r>
            <a:r>
              <a:rPr lang="ko-KR" altLang="en-US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플랫폼 바이너리 기술</a:t>
            </a:r>
            <a:endParaRPr lang="ko-KR" altLang="en-US" sz="1800" b="1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506976" y="2196358"/>
          <a:ext cx="8061181" cy="15361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12885"/>
                <a:gridCol w="1076918"/>
                <a:gridCol w="1076918"/>
                <a:gridCol w="1023615"/>
                <a:gridCol w="1023615"/>
                <a:gridCol w="1023615"/>
                <a:gridCol w="1023615"/>
              </a:tblGrid>
              <a:tr h="17970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구분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실질기여 공동연구 참여기업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일반 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211455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중소기업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중견기업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대기업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중소기업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중견기업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대기업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  <a:tr h="2162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착수기본료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원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120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120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30,000,000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60,000,000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60,000,000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</a:tr>
              <a:tr h="2228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매출정률사용료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(%)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120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120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 1.25%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3.75%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 5%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505122" y="4707383"/>
          <a:ext cx="8061181" cy="15361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12885"/>
                <a:gridCol w="1076918"/>
                <a:gridCol w="1076918"/>
                <a:gridCol w="1023615"/>
                <a:gridCol w="1023615"/>
                <a:gridCol w="1023615"/>
                <a:gridCol w="1023615"/>
              </a:tblGrid>
              <a:tr h="17970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구분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실질기여 공동연구 참여기업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일반 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211455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중소기업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중견기업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대기업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중소기업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중견기업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대기업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  <a:tr h="2162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착수기본료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원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120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120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5,000,000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10,000,000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10,000,000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</a:tr>
              <a:tr h="2228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매출정률사용료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(%)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120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 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0%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0%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0%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567264" y="6309319"/>
            <a:ext cx="64223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※ </a:t>
            </a:r>
            <a:r>
              <a:rPr lang="en-US" altLang="ko-KR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 </a:t>
            </a:r>
            <a:r>
              <a:rPr lang="ko-KR" altLang="en-US" sz="12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ko-KR" altLang="en-US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실험용으로 사용하고</a:t>
            </a:r>
            <a:r>
              <a:rPr lang="en-US" altLang="ko-KR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2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특허권 실시는 허용되지 않음 </a:t>
            </a:r>
            <a:endParaRPr lang="ko-KR" altLang="en-US" sz="12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47529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7" descr="ppp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-19050" y="-1905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그룹 3"/>
          <p:cNvGrpSpPr/>
          <p:nvPr/>
        </p:nvGrpSpPr>
        <p:grpSpPr>
          <a:xfrm>
            <a:off x="2226150" y="1772816"/>
            <a:ext cx="5418511" cy="746139"/>
            <a:chOff x="2226150" y="1412776"/>
            <a:chExt cx="5418511" cy="746139"/>
          </a:xfrm>
        </p:grpSpPr>
        <p:pic>
          <p:nvPicPr>
            <p:cNvPr id="7" name="그림 17" descr="016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66422" y="1412790"/>
              <a:ext cx="5178239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159"/>
            <p:cNvSpPr txBox="1">
              <a:spLocks noChangeArrowheads="1"/>
            </p:cNvSpPr>
            <p:nvPr/>
          </p:nvSpPr>
          <p:spPr bwMode="auto">
            <a:xfrm>
              <a:off x="2898037" y="1546687"/>
              <a:ext cx="4446144" cy="535531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17961" dir="2700000" algn="ctr" rotWithShape="0">
                <a:sysClr val="window" lastClr="FFFFFF"/>
              </a:outerShdw>
            </a:effectLst>
          </p:spPr>
          <p:txBody>
            <a:bodyPr wrap="square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ko-KR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kumimoji="0" lang="ko-KR" altLang="en-US" kern="0" dirty="0" smtClean="0">
                  <a:solidFill>
                    <a:sysClr val="windowText" lastClr="000000"/>
                  </a:solidFill>
                  <a:latin typeface="HY헤드라인M" pitchFamily="18" charset="-127"/>
                  <a:ea typeface="HY헤드라인M" pitchFamily="18" charset="-127"/>
                </a:rPr>
                <a:t>기술 개요</a:t>
              </a:r>
              <a:endParaRPr kumimoji="0" lang="ko-KR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grpSp>
          <p:nvGrpSpPr>
            <p:cNvPr id="18" name="Group 156"/>
            <p:cNvGrpSpPr/>
            <p:nvPr/>
          </p:nvGrpSpPr>
          <p:grpSpPr bwMode="auto">
            <a:xfrm>
              <a:off x="2226150" y="1412776"/>
              <a:ext cx="729993" cy="720725"/>
              <a:chOff x="1725" y="1728"/>
              <a:chExt cx="384" cy="387"/>
            </a:xfrm>
          </p:grpSpPr>
          <p:pic>
            <p:nvPicPr>
              <p:cNvPr id="19" name="Picture 157" descr="0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25" y="1728"/>
                <a:ext cx="384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AutoShape 158"/>
              <p:cNvSpPr>
                <a:spLocks noChangeArrowheads="1"/>
              </p:cNvSpPr>
              <p:nvPr/>
            </p:nvSpPr>
            <p:spPr bwMode="auto">
              <a:xfrm>
                <a:off x="1747" y="1744"/>
                <a:ext cx="325" cy="327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none" lIns="96741" tIns="48370" rIns="96741" bIns="48370" anchor="ctr"/>
              <a:lstStyle/>
              <a:p>
                <a:pPr defTabSz="968375">
                  <a:defRPr/>
                </a:pPr>
                <a:r>
                  <a:rPr lang="en-US" altLang="ko-KR" sz="2000" b="1" i="1" dirty="0" smtClean="0">
                    <a:solidFill>
                      <a:schemeClr val="bg1"/>
                    </a:solidFill>
                    <a:latin typeface="HYgtrE" panose="02030600000101010101" pitchFamily="18" charset="-127"/>
                    <a:ea typeface="HYgtrE" panose="02030600000101010101" pitchFamily="18" charset="-127"/>
                  </a:rPr>
                  <a:t>Ⅰ</a:t>
                </a:r>
                <a:endParaRPr lang="en-US" altLang="ko-KR" sz="2000" b="1" i="1" dirty="0">
                  <a:solidFill>
                    <a:schemeClr val="bg1"/>
                  </a:solidFill>
                  <a:latin typeface="HYgtrE" panose="02030600000101010101" pitchFamily="18" charset="-127"/>
                  <a:ea typeface="HYgtrE" panose="02030600000101010101" pitchFamily="18" charset="-127"/>
                </a:endParaRPr>
              </a:p>
            </p:txBody>
          </p:sp>
        </p:grpSp>
      </p:grpSp>
      <p:grpSp>
        <p:nvGrpSpPr>
          <p:cNvPr id="6" name="그룹 5"/>
          <p:cNvGrpSpPr/>
          <p:nvPr/>
        </p:nvGrpSpPr>
        <p:grpSpPr>
          <a:xfrm>
            <a:off x="2226930" y="2669705"/>
            <a:ext cx="6161539" cy="759295"/>
            <a:chOff x="2226930" y="2132856"/>
            <a:chExt cx="6161539" cy="759295"/>
          </a:xfrm>
        </p:grpSpPr>
        <p:pic>
          <p:nvPicPr>
            <p:cNvPr id="5" name="그림 18" descr="017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05314" y="2136501"/>
              <a:ext cx="5130801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" name="Group 156"/>
            <p:cNvGrpSpPr/>
            <p:nvPr/>
          </p:nvGrpSpPr>
          <p:grpSpPr bwMode="auto">
            <a:xfrm>
              <a:off x="2226930" y="2132856"/>
              <a:ext cx="714375" cy="720725"/>
              <a:chOff x="1725" y="1728"/>
              <a:chExt cx="384" cy="387"/>
            </a:xfrm>
          </p:grpSpPr>
          <p:pic>
            <p:nvPicPr>
              <p:cNvPr id="25" name="Picture 157" descr="0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25" y="1728"/>
                <a:ext cx="384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" name="AutoShape 158"/>
              <p:cNvSpPr>
                <a:spLocks noChangeArrowheads="1"/>
              </p:cNvSpPr>
              <p:nvPr/>
            </p:nvSpPr>
            <p:spPr bwMode="auto">
              <a:xfrm>
                <a:off x="1747" y="1744"/>
                <a:ext cx="325" cy="327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none" lIns="96741" tIns="48370" rIns="96741" bIns="48370" anchor="ctr"/>
              <a:lstStyle/>
              <a:p>
                <a:pPr defTabSz="968375">
                  <a:defRPr/>
                </a:pPr>
                <a:r>
                  <a:rPr lang="en-US" altLang="ko-KR" sz="2000" b="1" i="1" dirty="0" smtClean="0">
                    <a:solidFill>
                      <a:schemeClr val="bg1"/>
                    </a:solidFill>
                    <a:latin typeface="HYgtrE" panose="02030600000101010101" pitchFamily="18" charset="-127"/>
                    <a:ea typeface="HYgtrE" panose="02030600000101010101" pitchFamily="18" charset="-127"/>
                  </a:rPr>
                  <a:t>Ⅱ</a:t>
                </a:r>
                <a:endParaRPr lang="en-US" altLang="ko-KR" sz="2000" b="1" i="1" dirty="0">
                  <a:solidFill>
                    <a:schemeClr val="bg1"/>
                  </a:solidFill>
                  <a:latin typeface="HYgtrE" panose="02030600000101010101" pitchFamily="18" charset="-127"/>
                  <a:ea typeface="HYgtrE" panose="02030600000101010101" pitchFamily="18" charset="-127"/>
                </a:endParaRPr>
              </a:p>
            </p:txBody>
          </p:sp>
        </p:grpSp>
        <p:sp>
          <p:nvSpPr>
            <p:cNvPr id="28" name="Text Box 159"/>
            <p:cNvSpPr txBox="1">
              <a:spLocks noChangeArrowheads="1"/>
            </p:cNvSpPr>
            <p:nvPr/>
          </p:nvSpPr>
          <p:spPr bwMode="auto">
            <a:xfrm>
              <a:off x="2857488" y="2275732"/>
              <a:ext cx="5530981" cy="535531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17961" dir="2700000" algn="ctr" rotWithShape="0">
                <a:sysClr val="window" lastClr="FFFFFF"/>
              </a:outerShdw>
            </a:effectLst>
          </p:spPr>
          <p:txBody>
            <a:bodyPr wrap="square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ko-KR" altLang="en-US" kern="0" dirty="0" smtClean="0">
                  <a:solidFill>
                    <a:sysClr val="windowText" lastClr="000000"/>
                  </a:solidFill>
                  <a:latin typeface="HY헤드라인M" pitchFamily="18" charset="-127"/>
                  <a:ea typeface="HY헤드라인M" pitchFamily="18" charset="-127"/>
                </a:rPr>
                <a:t> 개발기술의 주요내용</a:t>
              </a:r>
              <a:endParaRPr kumimoji="0" lang="ko-KR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pic>
        <p:nvPicPr>
          <p:cNvPr id="62" name="그림 61" descr="그림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2656"/>
            <a:ext cx="457203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그룹 7"/>
          <p:cNvGrpSpPr/>
          <p:nvPr/>
        </p:nvGrpSpPr>
        <p:grpSpPr>
          <a:xfrm>
            <a:off x="2217252" y="3573016"/>
            <a:ext cx="6296162" cy="785818"/>
            <a:chOff x="2217252" y="2852936"/>
            <a:chExt cx="6296162" cy="785818"/>
          </a:xfrm>
        </p:grpSpPr>
        <p:pic>
          <p:nvPicPr>
            <p:cNvPr id="3" name="그림 17" descr="104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14503" y="2883104"/>
              <a:ext cx="5193050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9" name="Group 156"/>
            <p:cNvGrpSpPr/>
            <p:nvPr/>
          </p:nvGrpSpPr>
          <p:grpSpPr bwMode="auto">
            <a:xfrm>
              <a:off x="2217252" y="2852936"/>
              <a:ext cx="714375" cy="720725"/>
              <a:chOff x="1725" y="1728"/>
              <a:chExt cx="384" cy="387"/>
            </a:xfrm>
          </p:grpSpPr>
          <p:pic>
            <p:nvPicPr>
              <p:cNvPr id="30" name="Picture 157" descr="0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25" y="1728"/>
                <a:ext cx="384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" name="AutoShape 158"/>
              <p:cNvSpPr>
                <a:spLocks noChangeArrowheads="1"/>
              </p:cNvSpPr>
              <p:nvPr/>
            </p:nvSpPr>
            <p:spPr bwMode="auto">
              <a:xfrm>
                <a:off x="1752" y="1744"/>
                <a:ext cx="325" cy="327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none" lIns="96741" tIns="48370" rIns="96741" bIns="48370" anchor="ctr"/>
              <a:lstStyle/>
              <a:p>
                <a:pPr defTabSz="968375">
                  <a:defRPr/>
                </a:pPr>
                <a:r>
                  <a:rPr lang="en-US" altLang="ko-KR" sz="2000" b="1" i="1" dirty="0" smtClean="0">
                    <a:solidFill>
                      <a:schemeClr val="bg1"/>
                    </a:solidFill>
                    <a:latin typeface="HYgtrE" panose="02030600000101010101" pitchFamily="18" charset="-127"/>
                    <a:ea typeface="HYgtrE" panose="02030600000101010101" pitchFamily="18" charset="-127"/>
                  </a:rPr>
                  <a:t>Ⅲ</a:t>
                </a:r>
                <a:endParaRPr lang="en-US" altLang="ko-KR" sz="2000" b="1" i="1" dirty="0">
                  <a:solidFill>
                    <a:schemeClr val="bg1"/>
                  </a:solidFill>
                  <a:latin typeface="HYgtrE" panose="02030600000101010101" pitchFamily="18" charset="-127"/>
                  <a:ea typeface="HYgtrE" panose="02030600000101010101" pitchFamily="18" charset="-127"/>
                </a:endParaRPr>
              </a:p>
            </p:txBody>
          </p:sp>
        </p:grpSp>
        <p:sp>
          <p:nvSpPr>
            <p:cNvPr id="49" name="Text Box 159"/>
            <p:cNvSpPr txBox="1">
              <a:spLocks noChangeArrowheads="1"/>
            </p:cNvSpPr>
            <p:nvPr/>
          </p:nvSpPr>
          <p:spPr bwMode="auto">
            <a:xfrm>
              <a:off x="2857487" y="2999385"/>
              <a:ext cx="5655927" cy="535531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17961" dir="2700000" algn="ctr" rotWithShape="0">
                <a:sysClr val="window" lastClr="FFFFFF"/>
              </a:outerShdw>
            </a:effectLst>
          </p:spPr>
          <p:txBody>
            <a:bodyPr wrap="square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ko-KR" altLang="en-US" kern="0" dirty="0" smtClean="0">
                  <a:solidFill>
                    <a:sysClr val="windowText" lastClr="000000"/>
                  </a:solidFill>
                  <a:latin typeface="HY헤드라인M" pitchFamily="18" charset="-127"/>
                  <a:ea typeface="HY헤드라인M" pitchFamily="18" charset="-127"/>
                </a:rPr>
                <a:t> 기술적용 분야 및 기술의 시장성</a:t>
              </a:r>
              <a:endParaRPr kumimoji="0" lang="ko-KR" altLang="en-US" kern="0" dirty="0">
                <a:solidFill>
                  <a:sysClr val="windowText" lastClr="000000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2214546" y="4543316"/>
            <a:ext cx="6298869" cy="757892"/>
            <a:chOff x="2214546" y="3645024"/>
            <a:chExt cx="6298869" cy="757892"/>
          </a:xfrm>
        </p:grpSpPr>
        <p:pic>
          <p:nvPicPr>
            <p:cNvPr id="43" name="그림 17" descr="104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11797" y="3647266"/>
              <a:ext cx="5193050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6" name="Group 156"/>
            <p:cNvGrpSpPr/>
            <p:nvPr/>
          </p:nvGrpSpPr>
          <p:grpSpPr bwMode="auto">
            <a:xfrm>
              <a:off x="2214546" y="3645024"/>
              <a:ext cx="714375" cy="720725"/>
              <a:chOff x="1725" y="1728"/>
              <a:chExt cx="384" cy="387"/>
            </a:xfrm>
          </p:grpSpPr>
          <p:pic>
            <p:nvPicPr>
              <p:cNvPr id="47" name="Picture 157" descr="0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25" y="1728"/>
                <a:ext cx="384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8" name="AutoShape 158"/>
              <p:cNvSpPr>
                <a:spLocks noChangeArrowheads="1"/>
              </p:cNvSpPr>
              <p:nvPr/>
            </p:nvSpPr>
            <p:spPr bwMode="auto">
              <a:xfrm>
                <a:off x="1754" y="1744"/>
                <a:ext cx="325" cy="327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none" lIns="96741" tIns="48370" rIns="96741" bIns="48370" anchor="ctr"/>
              <a:lstStyle/>
              <a:p>
                <a:pPr defTabSz="968375">
                  <a:defRPr/>
                </a:pPr>
                <a:r>
                  <a:rPr lang="en-US" altLang="ko-KR" sz="2000" b="1" i="1" dirty="0" smtClean="0">
                    <a:solidFill>
                      <a:schemeClr val="bg1"/>
                    </a:solidFill>
                    <a:latin typeface="HYgtrE" panose="02030600000101010101" pitchFamily="18" charset="-127"/>
                    <a:ea typeface="HYgtrE" panose="02030600000101010101" pitchFamily="18" charset="-127"/>
                  </a:rPr>
                  <a:t>Ⅳ</a:t>
                </a:r>
                <a:endParaRPr lang="en-US" altLang="ko-KR" sz="2000" b="1" i="1" dirty="0">
                  <a:solidFill>
                    <a:schemeClr val="bg1"/>
                  </a:solidFill>
                  <a:latin typeface="HYgtrE" panose="02030600000101010101" pitchFamily="18" charset="-127"/>
                  <a:ea typeface="HYgtrE" panose="02030600000101010101" pitchFamily="18" charset="-127"/>
                </a:endParaRPr>
              </a:p>
            </p:txBody>
          </p:sp>
        </p:grpSp>
        <p:sp>
          <p:nvSpPr>
            <p:cNvPr id="50" name="Text Box 159"/>
            <p:cNvSpPr txBox="1">
              <a:spLocks noChangeArrowheads="1"/>
            </p:cNvSpPr>
            <p:nvPr/>
          </p:nvSpPr>
          <p:spPr bwMode="auto">
            <a:xfrm>
              <a:off x="2857488" y="3759974"/>
              <a:ext cx="5655927" cy="477054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17961" dir="2700000" algn="ctr" rotWithShape="0">
                <a:sysClr val="window" lastClr="FFFFFF"/>
              </a:outerShdw>
            </a:effectLst>
          </p:spPr>
          <p:txBody>
            <a:bodyPr wrap="square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ko-KR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kumimoji="0" lang="ko-KR" altLang="en-US" kern="0" dirty="0" smtClean="0">
                  <a:solidFill>
                    <a:sysClr val="windowText" lastClr="000000"/>
                  </a:solidFill>
                  <a:latin typeface="HY헤드라인M" pitchFamily="18" charset="-127"/>
                  <a:ea typeface="HY헤드라인M" pitchFamily="18" charset="-127"/>
                </a:rPr>
                <a:t>기대효과</a:t>
              </a:r>
              <a:endParaRPr kumimoji="0" lang="ko-KR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2214546" y="5479420"/>
            <a:ext cx="6298869" cy="757892"/>
            <a:chOff x="2214546" y="3645024"/>
            <a:chExt cx="6298869" cy="757892"/>
          </a:xfrm>
        </p:grpSpPr>
        <p:pic>
          <p:nvPicPr>
            <p:cNvPr id="33" name="그림 17" descr="104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11797" y="3647266"/>
              <a:ext cx="5193050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4" name="Group 156"/>
            <p:cNvGrpSpPr/>
            <p:nvPr/>
          </p:nvGrpSpPr>
          <p:grpSpPr bwMode="auto">
            <a:xfrm>
              <a:off x="2214546" y="3645024"/>
              <a:ext cx="714375" cy="720725"/>
              <a:chOff x="1725" y="1728"/>
              <a:chExt cx="384" cy="387"/>
            </a:xfrm>
          </p:grpSpPr>
          <p:pic>
            <p:nvPicPr>
              <p:cNvPr id="36" name="Picture 157" descr="0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25" y="1728"/>
                <a:ext cx="384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7" name="AutoShape 158"/>
              <p:cNvSpPr>
                <a:spLocks noChangeArrowheads="1"/>
              </p:cNvSpPr>
              <p:nvPr/>
            </p:nvSpPr>
            <p:spPr bwMode="auto">
              <a:xfrm>
                <a:off x="1754" y="1744"/>
                <a:ext cx="325" cy="327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none" lIns="96741" tIns="48370" rIns="96741" bIns="48370" anchor="ctr"/>
              <a:lstStyle/>
              <a:p>
                <a:pPr defTabSz="968375">
                  <a:defRPr/>
                </a:pPr>
                <a:endParaRPr lang="en-US" altLang="ko-KR" sz="2000" b="1" i="1" dirty="0">
                  <a:solidFill>
                    <a:schemeClr val="bg1"/>
                  </a:solidFill>
                  <a:latin typeface="HYgtrE" panose="02030600000101010101" pitchFamily="18" charset="-127"/>
                  <a:ea typeface="HYgtrE" panose="02030600000101010101" pitchFamily="18" charset="-127"/>
                </a:endParaRPr>
              </a:p>
            </p:txBody>
          </p:sp>
        </p:grpSp>
        <p:sp>
          <p:nvSpPr>
            <p:cNvPr id="35" name="Text Box 159"/>
            <p:cNvSpPr txBox="1">
              <a:spLocks noChangeArrowheads="1"/>
            </p:cNvSpPr>
            <p:nvPr/>
          </p:nvSpPr>
          <p:spPr bwMode="auto">
            <a:xfrm>
              <a:off x="2857488" y="3759974"/>
              <a:ext cx="5655927" cy="477054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17961" dir="2700000" algn="ctr" rotWithShape="0">
                <a:sysClr val="window" lastClr="FFFFFF"/>
              </a:outerShdw>
            </a:effectLst>
          </p:spPr>
          <p:txBody>
            <a:bodyPr wrap="square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ko-KR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Y헤드라인M" pitchFamily="18" charset="-127"/>
                  <a:ea typeface="HY헤드라인M" pitchFamily="18" charset="-127"/>
                </a:rPr>
                <a:t> 기술이전 정보</a:t>
              </a:r>
              <a:endParaRPr kumimoji="0" lang="ko-KR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38" name="AutoShape 158"/>
          <p:cNvSpPr>
            <a:spLocks noChangeArrowheads="1"/>
          </p:cNvSpPr>
          <p:nvPr/>
        </p:nvSpPr>
        <p:spPr bwMode="auto">
          <a:xfrm>
            <a:off x="2267744" y="5484311"/>
            <a:ext cx="604614" cy="608985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lIns="96741" tIns="48370" rIns="96741" bIns="48370" anchor="ctr"/>
          <a:lstStyle/>
          <a:p>
            <a:pPr defTabSz="968375">
              <a:defRPr/>
            </a:pPr>
            <a:r>
              <a:rPr lang="en-US" altLang="ko-KR" sz="2000" b="1" i="1" dirty="0" smtClean="0">
                <a:solidFill>
                  <a:srgbClr val="FFFFFF"/>
                </a:solidFill>
                <a:latin typeface="HYgtrE" panose="02030600000101010101" pitchFamily="18" charset="-127"/>
                <a:ea typeface="HYgtrE" panose="02030600000101010101" pitchFamily="18" charset="-127"/>
              </a:rPr>
              <a:t>Ⅴ</a:t>
            </a:r>
            <a:endParaRPr lang="en-US" altLang="ko-KR" sz="2000" b="1" i="1" dirty="0">
              <a:solidFill>
                <a:schemeClr val="bg1"/>
              </a:solidFill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기술 개요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grpSp>
        <p:nvGrpSpPr>
          <p:cNvPr id="13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15" name="Picture 33" descr="육면체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234306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gtrE" panose="02030600000101010101" pitchFamily="18" charset="-127"/>
                <a:ea typeface="HYgtrE" panose="02030600000101010101" pitchFamily="18" charset="-127"/>
              </a:rPr>
              <a:t>Ⅰ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89037" y="1124744"/>
            <a:ext cx="2952328" cy="733425"/>
            <a:chOff x="179512" y="1124744"/>
            <a:chExt cx="2952328" cy="733425"/>
          </a:xfrm>
        </p:grpSpPr>
        <p:pic>
          <p:nvPicPr>
            <p:cNvPr id="21" name="Picture 127" descr="4_4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1124744"/>
              <a:ext cx="2952328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405061" y="1244377"/>
              <a:ext cx="2439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1. </a:t>
              </a:r>
              <a:r>
                <a:rPr lang="ko-KR" altLang="en-US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기술개발의 필요성</a:t>
              </a:r>
              <a:endParaRPr lang="ko-KR" altLang="en-US" sz="1800" dirty="0">
                <a:latin typeface="HYgtrE" panose="02030600000101010101" pitchFamily="18" charset="-127"/>
                <a:ea typeface="HYgtrE" panose="02030600000101010101" pitchFamily="18" charset="-127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95536" y="177281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고객 및 시장의 </a:t>
            </a:r>
            <a:r>
              <a:rPr lang="ko-KR" altLang="en-US" sz="1800" b="1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니즈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2204864"/>
            <a:ext cx="7992888" cy="424847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/>
              <a:t>기존의 </a:t>
            </a:r>
            <a:r>
              <a:rPr lang="en-US" altLang="ko-KR" sz="1600" dirty="0" smtClean="0"/>
              <a:t>DALI</a:t>
            </a:r>
            <a:r>
              <a:rPr lang="ko-KR" altLang="en-US" sz="1600" dirty="0"/>
              <a:t>와 </a:t>
            </a:r>
            <a:r>
              <a:rPr lang="en-US" altLang="ko-KR" sz="1600" dirty="0"/>
              <a:t>DMX512</a:t>
            </a:r>
            <a:r>
              <a:rPr lang="ko-KR" altLang="en-US" sz="1600" dirty="0"/>
              <a:t>와 같은 조명 제어 시스템은 별도의 통신 선로를 조명과 제어 시스템 사이에 구축하여 추가적인 구축비용이 </a:t>
            </a:r>
            <a:r>
              <a:rPr lang="ko-KR" altLang="en-US" sz="1600" dirty="0" smtClean="0"/>
              <a:t>소요되고 </a:t>
            </a:r>
            <a:r>
              <a:rPr lang="ko-KR" altLang="en-US" sz="1600" dirty="0"/>
              <a:t>제어 시스템을 원격에서 관리 및 제어하기 위해서는 업체의 </a:t>
            </a:r>
            <a:r>
              <a:rPr lang="ko-KR" altLang="en-US" sz="1600" dirty="0" err="1"/>
              <a:t>비표준</a:t>
            </a:r>
            <a:r>
              <a:rPr lang="ko-KR" altLang="en-US" sz="1600" dirty="0"/>
              <a:t> </a:t>
            </a:r>
            <a:r>
              <a:rPr lang="ko-KR" altLang="en-US" sz="1600" dirty="0" smtClean="0"/>
              <a:t>프로토콜 사용</a:t>
            </a:r>
            <a:endParaRPr lang="ko-KR" altLang="en-US" sz="1600" dirty="0"/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ko-KR" altLang="en-US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본 기술은 </a:t>
            </a:r>
            <a:r>
              <a:rPr lang="en-US" altLang="ko-KR" sz="1600" dirty="0" err="1" smtClean="0"/>
              <a:t>IoT</a:t>
            </a:r>
            <a:r>
              <a:rPr lang="en-US" altLang="ko-KR" sz="1600" dirty="0" smtClean="0"/>
              <a:t> </a:t>
            </a:r>
            <a:r>
              <a:rPr lang="ko-KR" altLang="en-US" sz="1600" dirty="0"/>
              <a:t>기술의 핵심인 </a:t>
            </a:r>
            <a:r>
              <a:rPr lang="en-US" altLang="ko-KR" sz="1600" dirty="0"/>
              <a:t>REST</a:t>
            </a:r>
            <a:r>
              <a:rPr lang="ko-KR" altLang="en-US" sz="1600" dirty="0"/>
              <a:t>와 </a:t>
            </a:r>
            <a:r>
              <a:rPr lang="en-US" altLang="ko-KR" sz="1600" dirty="0" err="1"/>
              <a:t>CoAP</a:t>
            </a:r>
            <a:r>
              <a:rPr lang="ko-KR" altLang="en-US" sz="1600" dirty="0"/>
              <a:t>를 도입하여 </a:t>
            </a:r>
            <a:r>
              <a:rPr lang="en-US" altLang="ko-KR" sz="1600" dirty="0"/>
              <a:t>TCP/UDP/IP </a:t>
            </a:r>
            <a:r>
              <a:rPr lang="ko-KR" altLang="en-US" sz="1600" dirty="0"/>
              <a:t>기반의 조명 제어 네트워크 </a:t>
            </a:r>
            <a:r>
              <a:rPr lang="ko-KR" altLang="en-US" sz="1600" dirty="0" smtClean="0"/>
              <a:t>적용이 가능함에 따라 </a:t>
            </a:r>
            <a:r>
              <a:rPr lang="en-US" altLang="ko-KR" sz="1600" dirty="0" smtClean="0"/>
              <a:t>Ethernet, Wi-Fi </a:t>
            </a:r>
            <a:r>
              <a:rPr lang="ko-KR" altLang="en-US" sz="1600" dirty="0" smtClean="0"/>
              <a:t>등 유무선 네트워크 적용 가능</a:t>
            </a:r>
            <a:endParaRPr lang="ko-KR" altLang="en-US" sz="16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ko-KR" altLang="en-US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시스템조명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2.0 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국책과제를 통하여 조명업체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관제업체 등과 함께 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REST 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및 </a:t>
            </a:r>
            <a:r>
              <a:rPr lang="en-US" altLang="ko-KR" sz="1600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기반의 조명 제어 프로파일 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API 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개발하여 적용</a:t>
            </a:r>
            <a:endParaRPr lang="ko-KR" altLang="en-US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ko-KR" altLang="en-US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시스템조명의 일반요구사항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주소체계에 대한 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KS 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표준 진행 후 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(2018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년 상반기 내 가능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)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 제어 프로파일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API 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표준화 진행 예정임</a:t>
            </a:r>
            <a:endParaRPr lang="en-US" altLang="ko-KR" sz="16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55616" y="1142129"/>
            <a:ext cx="3192248" cy="733425"/>
            <a:chOff x="179512" y="1196752"/>
            <a:chExt cx="3528392" cy="733425"/>
          </a:xfrm>
        </p:grpSpPr>
        <p:pic>
          <p:nvPicPr>
            <p:cNvPr id="38" name="Picture 127" descr="4_444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79512" y="1196752"/>
              <a:ext cx="3528392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39" name="TextBox 38"/>
            <p:cNvSpPr txBox="1"/>
            <p:nvPr/>
          </p:nvSpPr>
          <p:spPr>
            <a:xfrm>
              <a:off x="558602" y="1321718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2. </a:t>
              </a:r>
              <a:r>
                <a:rPr lang="ko-KR" altLang="en-US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기술의 개념 및 구성</a:t>
              </a:r>
              <a:endParaRPr lang="ko-KR" altLang="en-US" sz="1800" dirty="0">
                <a:latin typeface="HYgtrE" panose="02030600000101010101" pitchFamily="18" charset="-127"/>
                <a:ea typeface="HYgtrE" panose="02030600000101010101" pitchFamily="18" charset="-127"/>
              </a:endParaRPr>
            </a:p>
          </p:txBody>
        </p:sp>
      </p:grp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gtrE" panose="02030600000101010101" pitchFamily="18" charset="-127"/>
                <a:ea typeface="HYgtrE" panose="02030600000101010101" pitchFamily="18" charset="-127"/>
              </a:rPr>
              <a:t>기술 </a:t>
            </a: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개요</a:t>
            </a:r>
            <a:endParaRPr kumimoji="0" lang="ko-KR" alt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grpSp>
        <p:nvGrpSpPr>
          <p:cNvPr id="18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20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2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234306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gtrE" panose="02030600000101010101" pitchFamily="18" charset="-127"/>
                <a:ea typeface="HYgtrE" panose="02030600000101010101" pitchFamily="18" charset="-127"/>
              </a:rPr>
              <a:t>Ⅰ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177281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기술의 개념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2204864"/>
            <a:ext cx="7992888" cy="144016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err="1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를 기반으로 하여 로컬 조명 네트워크를 통하여 조명 제어</a:t>
            </a:r>
            <a:endParaRPr lang="en-US" altLang="ko-KR" sz="8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백본망에서는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REST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를 기반으로 하여 </a:t>
            </a: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게이트웨이를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통하여 조명 제어</a:t>
            </a:r>
            <a:endParaRPr lang="en-US" altLang="ko-KR" sz="800" dirty="0" smtClean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백본망의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관제서버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사용자제어장치 등은 </a:t>
            </a: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게이트웨이의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MQTT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메시지를 통하여 조명의 상태에 대한 일관성 유지</a:t>
            </a: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조명의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점소등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밝기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(1~100%),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색온도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(3000K~6000K)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제어 등의 조명의 개별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/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그룹 제어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장면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(Scene)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제어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스케줄 제어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시나리오 제어 지원</a:t>
            </a:r>
            <a:endParaRPr lang="en-US" altLang="ko-KR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eaLnBrk="0" hangingPunct="0">
              <a:buClr>
                <a:srgbClr val="0070C0"/>
              </a:buClr>
              <a:buSzPct val="80000"/>
              <a:defRPr/>
            </a:pP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5744" y="386104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기술의 구성도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39752" y="34038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ko-KR" altLang="en-US"/>
          </a:p>
        </p:txBody>
      </p:sp>
      <p:pic>
        <p:nvPicPr>
          <p:cNvPr id="5" name="_x361789472" descr="EMB000042843a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890" y="4045714"/>
            <a:ext cx="5149850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ko-KR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gtrE" panose="02030600000101010101" pitchFamily="18" charset="-127"/>
                <a:ea typeface="HYgtrE" panose="02030600000101010101" pitchFamily="18" charset="-127"/>
              </a:rPr>
              <a:t>개발기술의</a:t>
            </a:r>
            <a:r>
              <a:rPr kumimoji="0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gtrE" panose="02030600000101010101" pitchFamily="18" charset="-127"/>
                <a:ea typeface="HYgtrE" panose="02030600000101010101" pitchFamily="18" charset="-127"/>
              </a:rPr>
              <a:t> 주요내용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grpSp>
        <p:nvGrpSpPr>
          <p:cNvPr id="2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15" name="Picture 33" descr="육면체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gtrE" panose="02030600000101010101" pitchFamily="18" charset="-127"/>
                <a:ea typeface="HYgtrE" panose="02030600000101010101" pitchFamily="18" charset="-127"/>
              </a:rPr>
              <a:t>Ⅱ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251520" y="1124744"/>
            <a:ext cx="3240360" cy="733425"/>
            <a:chOff x="179512" y="1124744"/>
            <a:chExt cx="3240360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1124744"/>
              <a:ext cx="2304256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403920" y="1268760"/>
              <a:ext cx="3015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1. </a:t>
              </a:r>
              <a:r>
                <a:rPr lang="ko-KR" altLang="en-US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기술의 특징</a:t>
              </a:r>
              <a:endParaRPr lang="ko-KR" altLang="en-US" sz="1800" dirty="0">
                <a:latin typeface="HYgtrE" panose="02030600000101010101" pitchFamily="18" charset="-127"/>
                <a:ea typeface="HYgtrE" panose="02030600000101010101" pitchFamily="18" charset="-127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39552" y="2204864"/>
            <a:ext cx="7992888" cy="129614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조명의 위치 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ID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를 이용하여 조명을 제어할 </a:t>
            </a:r>
            <a:r>
              <a:rPr lang="ko-KR" altLang="en-US" sz="160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수 있음</a:t>
            </a:r>
            <a:endParaRPr lang="en-US" altLang="ko-KR" sz="1400" dirty="0" smtClean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그룹 조명 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40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개 이상 시험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Wi-Fi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조명 제어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조명에 대한 실시간 상태 모니터링</a:t>
            </a: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MQTT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기반으로 조명 상태에 대한 일관성 유지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536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고객</a:t>
            </a:r>
            <a:r>
              <a:rPr lang="en-US" altLang="ko-KR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/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시장의 </a:t>
            </a:r>
            <a:r>
              <a:rPr lang="ko-KR" altLang="en-US" sz="1800" b="1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니즈를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 충족시키는 독특한 점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974" y="371703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기술의 상세 사양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5291" y="4086364"/>
            <a:ext cx="4425064" cy="222716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리눅스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OS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사용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조명 연결 수락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조명 개별 제어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조명 그룹 제어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장면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(Scene)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제어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조명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점소등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조명 밝기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(1%~100%)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제어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조명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색온도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(3000K~6000K)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제어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70355" y="4098976"/>
            <a:ext cx="4425064" cy="222716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REST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조명 개별 제어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REST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조명 그룹 제어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REST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장면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(Scene)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제어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REST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관제서버 및 사용자제어장치 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 연결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REST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점소등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밝기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색온도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제어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MQTT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조명 상태 일관성 유지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Web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개별 및 그룹 조명 제어 기능 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60462" y="1111399"/>
            <a:ext cx="3240360" cy="733425"/>
            <a:chOff x="141412" y="1124744"/>
            <a:chExt cx="3240360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1412" y="1124744"/>
              <a:ext cx="3240360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403920" y="1268760"/>
              <a:ext cx="2977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2. </a:t>
              </a:r>
              <a:r>
                <a:rPr lang="ko-KR" altLang="en-US" sz="1800" dirty="0" smtClean="0">
                  <a:latin typeface="HYgtrE" panose="02030600000101010101" pitchFamily="18" charset="-127"/>
                  <a:ea typeface="HYgtrE" panose="02030600000101010101" pitchFamily="18" charset="-127"/>
                </a:rPr>
                <a:t>경쟁기술대비 우수성</a:t>
              </a:r>
              <a:endParaRPr lang="ko-KR" altLang="en-US" sz="1800" dirty="0">
                <a:latin typeface="HYgtrE" panose="02030600000101010101" pitchFamily="18" charset="-127"/>
                <a:ea typeface="HYgtrE" panose="02030600000101010101" pitchFamily="18" charset="-127"/>
              </a:endParaRPr>
            </a:p>
          </p:txBody>
        </p:sp>
      </p:grpSp>
      <p:grpSp>
        <p:nvGrpSpPr>
          <p:cNvPr id="41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43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4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45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gtrE" panose="02030600000101010101" pitchFamily="18" charset="-127"/>
                <a:ea typeface="HYgtrE" panose="02030600000101010101" pitchFamily="18" charset="-127"/>
              </a:rPr>
              <a:t>Ⅱ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ko-KR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gtrE" panose="02030600000101010101" pitchFamily="18" charset="-127"/>
                <a:ea typeface="HYgtrE" panose="02030600000101010101" pitchFamily="18" charset="-127"/>
              </a:rPr>
              <a:t>개발기술의</a:t>
            </a:r>
            <a:r>
              <a:rPr kumimoji="0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gtrE" panose="02030600000101010101" pitchFamily="18" charset="-127"/>
                <a:ea typeface="HYgtrE" panose="02030600000101010101" pitchFamily="18" charset="-127"/>
              </a:rPr>
              <a:t> 주요내용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2204864"/>
            <a:ext cx="7992888" cy="151216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Hue (</a:t>
            </a:r>
            <a:r>
              <a:rPr lang="ko-KR" altLang="en-US" sz="1600" b="1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필립스</a:t>
            </a:r>
            <a:r>
              <a:rPr lang="en-US" altLang="ko-KR" sz="16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)</a:t>
            </a:r>
            <a:endParaRPr lang="en-US" altLang="ko-KR" sz="16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640080" lvl="1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이더넷과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ZigBee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를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브릿지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형태로 구성하여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스마트폰이나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태블릿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앱을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통해 조명을 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제어</a:t>
            </a:r>
            <a:r>
              <a:rPr lang="en-US" altLang="ko-KR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, ZigBee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기반으로 조명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50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개까지 제어 가능</a:t>
            </a:r>
            <a:endParaRPr lang="en-US" altLang="ko-KR" sz="1600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TRÅDFRI Gateway (</a:t>
            </a:r>
            <a:r>
              <a:rPr lang="ko-KR" altLang="en-US" sz="1600" b="1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이케아</a:t>
            </a:r>
            <a:r>
              <a:rPr lang="en-US" altLang="ko-KR" sz="16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)</a:t>
            </a:r>
            <a:endParaRPr lang="en-US" altLang="ko-KR" sz="16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640080" lvl="1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게이트웨이와</a:t>
            </a:r>
            <a:r>
              <a:rPr lang="ko-KR" altLang="en-US" sz="1600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스마트폰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및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태블릿에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프로토콜을 반영하고 조명과 </a:t>
            </a:r>
            <a:r>
              <a:rPr lang="ko-KR" altLang="en-US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게이트웨이는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ZigBee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를 적용한 </a:t>
            </a:r>
            <a:r>
              <a:rPr lang="en-US" altLang="ko-KR" sz="1600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Tradfri</a:t>
            </a:r>
            <a:r>
              <a:rPr lang="en-US" altLang="ko-KR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Smart lighting system </a:t>
            </a:r>
            <a:r>
              <a:rPr lang="ko-KR" altLang="en-US" sz="1600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출시</a:t>
            </a:r>
            <a:endParaRPr lang="ko-KR" altLang="en-US" sz="1600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640080" lvl="1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ko-KR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경쟁기술</a:t>
            </a:r>
            <a:r>
              <a:rPr lang="en-US" altLang="ko-KR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/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대체기술 현황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890" y="385175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경쟁기술</a:t>
            </a:r>
            <a:r>
              <a:rPr lang="en-US" altLang="ko-KR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/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대체기술 대비 우수한 점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669922" y="4405392"/>
          <a:ext cx="7862518" cy="2133955"/>
        </p:xfrm>
        <a:graphic>
          <a:graphicData uri="http://schemas.openxmlformats.org/drawingml/2006/table">
            <a:tbl>
              <a:tblPr firstRow="1" bandRow="1">
                <a:effectLst/>
                <a:tableStyleId>{7DF18680-E054-41AD-8BC1-D1AEF772440D}</a:tableStyleId>
              </a:tblPr>
              <a:tblGrid>
                <a:gridCol w="2359954"/>
                <a:gridCol w="5502564"/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경쟁기술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91437" marR="91437" marT="45749" marB="4574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본 기술의 우수성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91437" marR="91437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886933"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400" b="1" dirty="0" smtClean="0">
                          <a:solidFill>
                            <a:schemeClr val="dk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Hue</a:t>
                      </a:r>
                      <a:endParaRPr lang="ko-KR" alt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91437" marR="91437" marT="45749" marB="4574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1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스마트폰이나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태블릿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앱과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간에는 </a:t>
                      </a:r>
                      <a:r>
                        <a:rPr lang="ko-KR" altLang="en-US" sz="1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필립스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전용 프로토콜 사용</a:t>
                      </a:r>
                      <a:r>
                        <a:rPr lang="en-US" altLang="ko-K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, </a:t>
                      </a:r>
                      <a:r>
                        <a:rPr lang="ko-KR" altLang="en-US" sz="1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게이트웨이와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조명 간에는 </a:t>
                      </a:r>
                      <a:r>
                        <a:rPr lang="en-US" altLang="ko-K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ZigBee 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적용함</a:t>
                      </a:r>
                      <a:r>
                        <a:rPr lang="en-US" altLang="ko-K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endParaRPr lang="en-US" altLang="ko-K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algn="just" latinLnBrk="1"/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호환성 떨어짐</a:t>
                      </a:r>
                      <a:endParaRPr lang="ko-KR" alt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91437" marR="91437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421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dk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TRÅDFRI Gateway</a:t>
                      </a:r>
                      <a:endParaRPr lang="ko-KR" alt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91437" marR="91437" marT="45749" marB="4574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스마트폰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또는 </a:t>
                      </a:r>
                      <a:r>
                        <a:rPr lang="ko-KR" altLang="en-US" sz="1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태블릿과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간에 </a:t>
                      </a:r>
                      <a:r>
                        <a:rPr lang="en-US" altLang="ko-KR" sz="1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</a:t>
                      </a:r>
                      <a:r>
                        <a:rPr lang="en-US" altLang="ko-K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프로토콜 반영</a:t>
                      </a:r>
                      <a:r>
                        <a:rPr lang="en-US" altLang="ko-K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, 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조명과 </a:t>
                      </a:r>
                      <a:r>
                        <a:rPr lang="ko-KR" altLang="en-US" sz="1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간에는 </a:t>
                      </a:r>
                      <a:r>
                        <a:rPr lang="en-US" altLang="ko-K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ZigBee</a:t>
                      </a:r>
                      <a:r>
                        <a:rPr lang="en-US" altLang="ko-KR" sz="1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적용하였음</a:t>
                      </a:r>
                      <a:endParaRPr lang="en-US" altLang="ko-KR" sz="14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본 기술은 </a:t>
                      </a:r>
                      <a:r>
                        <a:rPr lang="ko-KR" altLang="en-US" sz="1400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스마트폰에서</a:t>
                      </a:r>
                      <a:r>
                        <a:rPr lang="ko-KR" altLang="en-US" sz="1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조명까지 모두 </a:t>
                      </a:r>
                      <a:r>
                        <a:rPr lang="en-US" altLang="ko-KR" sz="1400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</a:t>
                      </a:r>
                      <a:r>
                        <a:rPr lang="ko-KR" altLang="en-US" sz="1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으로 적용 가능함</a:t>
                      </a:r>
                      <a:endParaRPr lang="en-US" altLang="ko-KR" sz="14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91437" marR="91437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79512" y="1104045"/>
            <a:ext cx="2606005" cy="733425"/>
            <a:chOff x="141412" y="1124744"/>
            <a:chExt cx="3325442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1412" y="1124744"/>
              <a:ext cx="3240360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489002" y="1268760"/>
              <a:ext cx="2977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>
                  <a:solidFill>
                    <a:srgbClr val="000000"/>
                  </a:solidFill>
                  <a:latin typeface="HYgtrE" panose="02030600000101010101" pitchFamily="18" charset="-127"/>
                  <a:ea typeface="HYgtrE" panose="02030600000101010101" pitchFamily="18" charset="-127"/>
                </a:rPr>
                <a:t>3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HYgtrE" panose="02030600000101010101" pitchFamily="18" charset="-127"/>
                  <a:ea typeface="HYgtrE" panose="02030600000101010101" pitchFamily="18" charset="-127"/>
                </a:rPr>
                <a:t>. </a:t>
              </a:r>
              <a:r>
                <a:rPr lang="ko-KR" altLang="en-US" sz="1800" dirty="0" smtClean="0">
                  <a:solidFill>
                    <a:srgbClr val="000000"/>
                  </a:solidFill>
                  <a:latin typeface="HYgtrE" panose="02030600000101010101" pitchFamily="18" charset="-127"/>
                  <a:ea typeface="HYgtrE" panose="02030600000101010101" pitchFamily="18" charset="-127"/>
                </a:rPr>
                <a:t>기술의 완성도</a:t>
              </a:r>
              <a:endParaRPr lang="ko-KR" altLang="en-US" sz="1800" dirty="0">
                <a:solidFill>
                  <a:srgbClr val="000000"/>
                </a:solidFill>
                <a:latin typeface="HYgtrE" panose="02030600000101010101" pitchFamily="18" charset="-127"/>
                <a:ea typeface="HYgtrE" panose="02030600000101010101" pitchFamily="18" charset="-127"/>
              </a:endParaRPr>
            </a:p>
          </p:txBody>
        </p:sp>
      </p:grpSp>
      <p:grpSp>
        <p:nvGrpSpPr>
          <p:cNvPr id="41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43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4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fontAlgn="auto">
                <a:lnSpc>
                  <a:spcPct val="120000"/>
                </a:lnSpc>
                <a:spcAft>
                  <a:spcPts val="0"/>
                </a:spcAft>
                <a:defRPr/>
              </a:pPr>
              <a:endParaRPr lang="en-US" altLang="ko-KR" kern="0">
                <a:solidFill>
                  <a:sysClr val="windowText" lastClr="000000"/>
                </a:solidFill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45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en-US" altLang="ko-KR" sz="2800" b="1" kern="0" dirty="0" smtClean="0">
                <a:solidFill>
                  <a:srgbClr val="FFFFFF"/>
                </a:solidFill>
                <a:latin typeface="HYgtrE" panose="02030600000101010101" pitchFamily="18" charset="-127"/>
                <a:ea typeface="HYgtrE" panose="02030600000101010101" pitchFamily="18" charset="-127"/>
              </a:rPr>
              <a:t>Ⅱ</a:t>
            </a:r>
            <a:endParaRPr kumimoji="0" lang="ko-KR" altLang="en-US" sz="2800" b="1" kern="0" dirty="0">
              <a:solidFill>
                <a:srgbClr val="FFFFFF"/>
              </a:solidFill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ko-KR" altLang="en-US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개발기술의</a:t>
            </a: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 주요내용</a:t>
            </a:r>
            <a:endParaRPr kumimoji="0" lang="ko-KR" alt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2204864"/>
            <a:ext cx="7992888" cy="144016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2017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년 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1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월 기술 개발 완료</a:t>
            </a: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2017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년 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2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월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~12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월 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: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테스트 및 시험</a:t>
            </a:r>
            <a:endParaRPr lang="en-US" altLang="ko-KR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742950" lvl="1" indent="-285750" eaLnBrk="0" hangingPunct="0">
              <a:buClr>
                <a:srgbClr val="0070C0"/>
              </a:buClr>
              <a:buSzPct val="80000"/>
              <a:buFontTx/>
              <a:buChar char="-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자체 시험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-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조명 연동시험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관제서버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-</a:t>
            </a: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-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조명 연동시험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조명제어장치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-</a:t>
            </a: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-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조명 연동시험</a:t>
            </a: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742950" lvl="1" indent="-285750" eaLnBrk="0" hangingPunct="0">
              <a:buClr>
                <a:srgbClr val="0070C0"/>
              </a:buClr>
              <a:buSzPct val="80000"/>
              <a:buFontTx/>
              <a:buChar char="-"/>
              <a:defRPr/>
            </a:pP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빌딩 테스트베드 구축하여 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3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월 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~ 6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월까지 테스트 진행함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7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월 이후 수정 보완</a:t>
            </a: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182880" indent="-182880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2018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년 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2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월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기술이전 추진</a:t>
            </a:r>
            <a:endParaRPr lang="en-US" altLang="ko-KR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기술개발 완료시기 및 완성도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3198" y="4230380"/>
            <a:ext cx="7992888" cy="20882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세부기술명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: REST/</a:t>
            </a:r>
            <a:r>
              <a:rPr lang="en-US" altLang="ko-KR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</a:t>
            </a:r>
            <a:r>
              <a:rPr lang="en-US" altLang="ko-KR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조명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플랫폼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기술</a:t>
            </a: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742950" lvl="1" indent="-285750">
              <a:buFontTx/>
              <a:buChar char="-"/>
            </a:pPr>
            <a:r>
              <a:rPr lang="en-US" altLang="ko-KR" sz="1600" dirty="0" err="1" smtClean="0"/>
              <a:t>CoAP</a:t>
            </a:r>
            <a:r>
              <a:rPr lang="en-US" altLang="ko-KR" sz="1600" dirty="0" smtClean="0"/>
              <a:t> </a:t>
            </a:r>
            <a:r>
              <a:rPr lang="ko-KR" altLang="en-US" sz="1600" dirty="0"/>
              <a:t>기반 개별 조명 연결 수락 </a:t>
            </a:r>
            <a:r>
              <a:rPr lang="ko-KR" altLang="en-US" sz="1600" dirty="0" smtClean="0"/>
              <a:t>기능</a:t>
            </a:r>
            <a:endParaRPr lang="en-US" altLang="ko-KR" sz="1600" dirty="0" smtClean="0"/>
          </a:p>
          <a:p>
            <a:pPr marL="742950" lvl="1" indent="-285750">
              <a:buFontTx/>
              <a:buChar char="-"/>
            </a:pPr>
            <a:r>
              <a:rPr lang="en-US" altLang="ko-KR" sz="1600" dirty="0" err="1"/>
              <a:t>CoAP</a:t>
            </a:r>
            <a:r>
              <a:rPr lang="en-US" altLang="ko-KR" sz="1600" dirty="0"/>
              <a:t> </a:t>
            </a:r>
            <a:r>
              <a:rPr lang="ko-KR" altLang="en-US" sz="1600" dirty="0"/>
              <a:t>기반 개별 </a:t>
            </a:r>
            <a:r>
              <a:rPr lang="ko-KR" altLang="en-US" sz="1600" dirty="0" smtClean="0"/>
              <a:t>조명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그룹 조명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제어 기능 </a:t>
            </a:r>
            <a:r>
              <a:rPr lang="en-US" altLang="ko-KR" sz="1600" dirty="0" smtClean="0"/>
              <a:t>(on/off, </a:t>
            </a:r>
            <a:r>
              <a:rPr lang="ko-KR" altLang="en-US" sz="1600" dirty="0" smtClean="0"/>
              <a:t>밝기조절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색온도</a:t>
            </a:r>
            <a:r>
              <a:rPr lang="ko-KR" altLang="en-US" sz="1600" dirty="0" smtClean="0"/>
              <a:t> 제어 등</a:t>
            </a:r>
            <a:r>
              <a:rPr lang="en-US" altLang="ko-KR" sz="1600" dirty="0" smtClean="0"/>
              <a:t>)</a:t>
            </a:r>
            <a:endParaRPr lang="en-US" altLang="ko-KR" sz="1600" dirty="0" smtClean="0"/>
          </a:p>
          <a:p>
            <a:pPr marL="742950" lvl="1" indent="-285750">
              <a:buFontTx/>
              <a:buChar char="-"/>
            </a:pPr>
            <a:r>
              <a:rPr lang="en-US" altLang="ko-KR" sz="1600" dirty="0" err="1" smtClean="0"/>
              <a:t>CoAP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기반 장면 제어 기능</a:t>
            </a:r>
            <a:endParaRPr lang="en-US" altLang="ko-KR" sz="1600" dirty="0" smtClean="0"/>
          </a:p>
          <a:p>
            <a:pPr marL="742950" lvl="1" indent="-285750">
              <a:buFontTx/>
              <a:buChar char="-"/>
            </a:pPr>
            <a:r>
              <a:rPr lang="en-US" altLang="ko-KR" sz="1600" dirty="0" smtClean="0"/>
              <a:t>REST </a:t>
            </a:r>
            <a:r>
              <a:rPr lang="ko-KR" altLang="en-US" sz="1600" dirty="0" smtClean="0"/>
              <a:t>기반 개별 조명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그룹 조명 제어 기능</a:t>
            </a:r>
            <a:endParaRPr lang="en-US" altLang="ko-KR" sz="1600" dirty="0" smtClean="0"/>
          </a:p>
          <a:p>
            <a:pPr marL="742950" lvl="1" indent="-285750">
              <a:buFontTx/>
              <a:buChar char="-"/>
            </a:pPr>
            <a:r>
              <a:rPr lang="en-US" altLang="ko-KR" sz="1600" dirty="0" smtClean="0"/>
              <a:t>REST </a:t>
            </a:r>
            <a:r>
              <a:rPr lang="ko-KR" altLang="en-US" sz="1600" dirty="0" smtClean="0"/>
              <a:t>기반 장면 제어 기능</a:t>
            </a:r>
            <a:endParaRPr lang="en-US" altLang="ko-KR" sz="1600" dirty="0"/>
          </a:p>
          <a:p>
            <a:pPr marL="742950" lvl="1" indent="-285750">
              <a:buFontTx/>
              <a:buChar char="-"/>
            </a:pPr>
            <a:r>
              <a:rPr lang="en-US" altLang="ko-KR" sz="1600" dirty="0" smtClean="0"/>
              <a:t>MQTT </a:t>
            </a:r>
            <a:r>
              <a:rPr lang="ko-KR" altLang="en-US" sz="1600" dirty="0" smtClean="0"/>
              <a:t>기반 정보 제공</a:t>
            </a:r>
            <a:endParaRPr lang="en-US" altLang="ko-KR" sz="1600" dirty="0" smtClean="0"/>
          </a:p>
          <a:p>
            <a:pPr marL="742950" lvl="1" indent="-285750">
              <a:buFontTx/>
              <a:buChar char="-"/>
            </a:pPr>
            <a:r>
              <a:rPr lang="en-US" altLang="ko-KR" sz="1600" dirty="0" smtClean="0"/>
              <a:t>Web </a:t>
            </a:r>
            <a:r>
              <a:rPr lang="ko-KR" altLang="en-US" sz="1600" dirty="0" smtClean="0"/>
              <a:t>기반 개별 및 그룹 조명 제어 기능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세부기술명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: REST/</a:t>
            </a:r>
            <a:r>
              <a:rPr lang="en-US" altLang="ko-KR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기반 </a:t>
            </a:r>
            <a:r>
              <a:rPr lang="en-US" altLang="ko-KR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조명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플랫폼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바이너리 기술</a:t>
            </a:r>
            <a:endParaRPr lang="en-US" altLang="ko-KR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457200" lvl="2"/>
            <a:r>
              <a:rPr lang="en-US" altLang="ko-KR" sz="1600" dirty="0" smtClean="0"/>
              <a:t>- </a:t>
            </a:r>
            <a:r>
              <a:rPr lang="ko-KR" altLang="en-US" sz="1600" dirty="0" smtClean="0"/>
              <a:t>상기와 동일한 기능이나 소스가 없는 바이너리 파일로 </a:t>
            </a:r>
            <a:r>
              <a:rPr lang="ko-KR" altLang="en-US" sz="1600" dirty="0" err="1" smtClean="0"/>
              <a:t>릴리즈</a:t>
            </a:r>
            <a:r>
              <a:rPr lang="ko-KR" altLang="en-US" sz="1600" dirty="0" smtClean="0"/>
              <a:t> 됨</a:t>
            </a: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386104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기술이전 범위 및 내용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79512" y="1111399"/>
            <a:ext cx="2539330" cy="733425"/>
            <a:chOff x="141412" y="1124744"/>
            <a:chExt cx="3240360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1412" y="1124744"/>
              <a:ext cx="3240360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287724" y="1268760"/>
              <a:ext cx="2977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solidFill>
                    <a:srgbClr val="000000"/>
                  </a:solidFill>
                  <a:latin typeface="HYgtrE" panose="02030600000101010101" pitchFamily="18" charset="-127"/>
                  <a:ea typeface="HYgtrE" panose="02030600000101010101" pitchFamily="18" charset="-127"/>
                </a:rPr>
                <a:t>4. </a:t>
              </a:r>
              <a:r>
                <a:rPr lang="ko-KR" altLang="en-US" sz="1800" dirty="0" smtClean="0">
                  <a:solidFill>
                    <a:srgbClr val="000000"/>
                  </a:solidFill>
                  <a:latin typeface="HYgtrE" panose="02030600000101010101" pitchFamily="18" charset="-127"/>
                  <a:ea typeface="HYgtrE" panose="02030600000101010101" pitchFamily="18" charset="-127"/>
                </a:rPr>
                <a:t>기술문서 및 특허</a:t>
              </a:r>
              <a:endParaRPr lang="ko-KR" altLang="en-US" sz="1800" dirty="0">
                <a:solidFill>
                  <a:srgbClr val="000000"/>
                </a:solidFill>
                <a:latin typeface="HYgtrE" panose="02030600000101010101" pitchFamily="18" charset="-127"/>
                <a:ea typeface="HYgtrE" panose="02030600000101010101" pitchFamily="18" charset="-127"/>
              </a:endParaRPr>
            </a:p>
          </p:txBody>
        </p:sp>
      </p:grpSp>
      <p:grpSp>
        <p:nvGrpSpPr>
          <p:cNvPr id="41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43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4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fontAlgn="auto">
                <a:lnSpc>
                  <a:spcPct val="120000"/>
                </a:lnSpc>
                <a:spcAft>
                  <a:spcPts val="0"/>
                </a:spcAft>
                <a:defRPr/>
              </a:pPr>
              <a:endParaRPr lang="en-US" altLang="ko-KR" kern="0">
                <a:solidFill>
                  <a:sysClr val="windowText" lastClr="000000"/>
                </a:solidFill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45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en-US" altLang="ko-KR" sz="2800" b="1" kern="0" dirty="0" smtClean="0">
                <a:solidFill>
                  <a:srgbClr val="FFFFFF"/>
                </a:solidFill>
                <a:latin typeface="HYgtrE" panose="02030600000101010101" pitchFamily="18" charset="-127"/>
                <a:ea typeface="HYgtrE" panose="02030600000101010101" pitchFamily="18" charset="-127"/>
              </a:rPr>
              <a:t>Ⅱ</a:t>
            </a:r>
            <a:endParaRPr kumimoji="0" lang="ko-KR" altLang="en-US" sz="2800" b="1" kern="0" dirty="0">
              <a:solidFill>
                <a:srgbClr val="FFFFFF"/>
              </a:solidFill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ko-KR" altLang="en-US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개발기술의</a:t>
            </a: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 주요내용</a:t>
            </a:r>
            <a:endParaRPr kumimoji="0" lang="ko-KR" alt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212970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  <a:sym typeface="Wingdings" panose="05000000000000000000"/>
              </a:rPr>
              <a:t>   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기술문서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755576" y="2511567"/>
          <a:ext cx="6912769" cy="4280916"/>
        </p:xfrm>
        <a:graphic>
          <a:graphicData uri="http://schemas.openxmlformats.org/drawingml/2006/table">
            <a:tbl>
              <a:tblPr firstRow="1" bandRow="1">
                <a:effectLst/>
                <a:tableStyleId>{7DF18680-E054-41AD-8BC1-D1AEF772440D}</a:tableStyleId>
              </a:tblPr>
              <a:tblGrid>
                <a:gridCol w="1985316"/>
                <a:gridCol w="4927453"/>
              </a:tblGrid>
              <a:tr h="22011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chemeClr val="bg1"/>
                          </a:solidFill>
                          <a:effectLst/>
                          <a:ea typeface="Malgun Gothic" panose="020B0503020000020004" pitchFamily="50" charset="-127"/>
                        </a:rPr>
                        <a:t>문서번호</a:t>
                      </a:r>
                      <a:endParaRPr lang="ko-KR" altLang="en-US" sz="1200" kern="0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chemeClr val="bg1"/>
                          </a:solidFill>
                          <a:effectLst/>
                          <a:ea typeface="Malgun Gothic" panose="020B0503020000020004" pitchFamily="50" charset="-127"/>
                        </a:rPr>
                        <a:t>기술자료 명칭</a:t>
                      </a:r>
                      <a:endParaRPr lang="ko-KR" altLang="en-US" sz="1200" kern="0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2300-2018-01425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센서 연결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요구사항정의서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2300-2018-01445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</a:t>
                      </a: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IoT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시험절차서 및 결과서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2300-2018-01433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개발환경 구축서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2300-2018-01434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구현설명서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2300-2018-01444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L-SLP(</a:t>
                      </a: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CoAP_PL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) API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규격서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2300-2018-01423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센서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L-SLP(</a:t>
                      </a: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CoAP_PL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) API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규격서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2300-2018-01417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조명시스템 주소체계 설명자료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2300-2018-01419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프로파일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API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설명자료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2300-2018-01446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L-SLP(</a:t>
                      </a: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CoAP_PL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) API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설명자료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2300-2018-01420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센서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L-SLP(</a:t>
                      </a: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CoAP_PL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) API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설명자료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2300-2018-01427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백본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연결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요구사항정의서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2300-2018-01442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REST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</a:t>
                      </a:r>
                      <a:r>
                        <a:rPr lang="en-US" altLang="ko-KR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IoT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시험절차서 및 결과서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2300-2018-01431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REST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개발환경 구축서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1520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세부기술명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: REST/</a:t>
            </a:r>
            <a:r>
              <a:rPr lang="en-US" altLang="ko-KR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기반 </a:t>
            </a:r>
            <a:r>
              <a:rPr lang="en-US" altLang="ko-KR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 </a:t>
            </a:r>
            <a:r>
              <a:rPr lang="ko-KR" altLang="en-US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플랫폼 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</a:t>
            </a:r>
            <a:endParaRPr lang="ko-KR" altLang="en-US" sz="1800" b="1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79512" y="1111399"/>
            <a:ext cx="2539330" cy="733425"/>
            <a:chOff x="141412" y="1124744"/>
            <a:chExt cx="3240360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1412" y="1124744"/>
              <a:ext cx="3240360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287724" y="1268760"/>
              <a:ext cx="2977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solidFill>
                    <a:srgbClr val="000000"/>
                  </a:solidFill>
                  <a:latin typeface="HYgtrE" panose="02030600000101010101" pitchFamily="18" charset="-127"/>
                  <a:ea typeface="HYgtrE" panose="02030600000101010101" pitchFamily="18" charset="-127"/>
                </a:rPr>
                <a:t>4. </a:t>
              </a:r>
              <a:r>
                <a:rPr lang="ko-KR" altLang="en-US" sz="1800" dirty="0" smtClean="0">
                  <a:solidFill>
                    <a:srgbClr val="000000"/>
                  </a:solidFill>
                  <a:latin typeface="HYgtrE" panose="02030600000101010101" pitchFamily="18" charset="-127"/>
                  <a:ea typeface="HYgtrE" panose="02030600000101010101" pitchFamily="18" charset="-127"/>
                </a:rPr>
                <a:t>기술문서 및 특허</a:t>
              </a:r>
              <a:endParaRPr lang="ko-KR" altLang="en-US" sz="1800" dirty="0">
                <a:solidFill>
                  <a:srgbClr val="000000"/>
                </a:solidFill>
                <a:latin typeface="HYgtrE" panose="02030600000101010101" pitchFamily="18" charset="-127"/>
                <a:ea typeface="HYgtrE" panose="02030600000101010101" pitchFamily="18" charset="-127"/>
              </a:endParaRPr>
            </a:p>
          </p:txBody>
        </p:sp>
      </p:grpSp>
      <p:grpSp>
        <p:nvGrpSpPr>
          <p:cNvPr id="41" name="Group 32"/>
          <p:cNvGrpSpPr/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43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4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fontAlgn="auto">
                <a:lnSpc>
                  <a:spcPct val="120000"/>
                </a:lnSpc>
                <a:spcAft>
                  <a:spcPts val="0"/>
                </a:spcAft>
                <a:defRPr/>
              </a:pPr>
              <a:endParaRPr lang="en-US" altLang="ko-KR" kern="0">
                <a:solidFill>
                  <a:sysClr val="windowText" lastClr="000000"/>
                </a:solidFill>
                <a:latin typeface="MS PMincho" pitchFamily="18" charset="-128"/>
                <a:ea typeface="휴먼옛체" panose="02010504000101010101" pitchFamily="18" charset="-127"/>
              </a:endParaRPr>
            </a:p>
          </p:txBody>
        </p:sp>
      </p:grpSp>
      <p:sp>
        <p:nvSpPr>
          <p:cNvPr id="45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en-US" altLang="ko-KR" sz="2800" b="1" kern="0" dirty="0" smtClean="0">
                <a:solidFill>
                  <a:srgbClr val="FFFFFF"/>
                </a:solidFill>
                <a:latin typeface="HYgtrE" panose="02030600000101010101" pitchFamily="18" charset="-127"/>
                <a:ea typeface="HYgtrE" panose="02030600000101010101" pitchFamily="18" charset="-127"/>
              </a:rPr>
              <a:t>Ⅱ</a:t>
            </a:r>
            <a:endParaRPr kumimoji="0" lang="ko-KR" altLang="en-US" sz="2800" b="1" kern="0" dirty="0">
              <a:solidFill>
                <a:srgbClr val="FFFFFF"/>
              </a:solidFill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ko-KR" altLang="en-US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개발기술의</a:t>
            </a: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</a:rPr>
              <a:t> 주요내용</a:t>
            </a:r>
            <a:endParaRPr kumimoji="0" lang="ko-KR" alt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212970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  <a:sym typeface="Wingdings" panose="05000000000000000000"/>
              </a:rPr>
              <a:t>   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기술문서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755576" y="2511567"/>
          <a:ext cx="6912769" cy="1848612"/>
        </p:xfrm>
        <a:graphic>
          <a:graphicData uri="http://schemas.openxmlformats.org/drawingml/2006/table">
            <a:tbl>
              <a:tblPr firstRow="1" bandRow="1">
                <a:effectLst/>
                <a:tableStyleId>{7DF18680-E054-41AD-8BC1-D1AEF772440D}</a:tableStyleId>
              </a:tblPr>
              <a:tblGrid>
                <a:gridCol w="1985316"/>
                <a:gridCol w="4927453"/>
              </a:tblGrid>
              <a:tr h="22011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chemeClr val="bg1"/>
                          </a:solidFill>
                          <a:effectLst/>
                          <a:ea typeface="Malgun Gothic" panose="020B0503020000020004" pitchFamily="50" charset="-127"/>
                        </a:rPr>
                        <a:t>문서번호</a:t>
                      </a:r>
                      <a:endParaRPr lang="ko-KR" altLang="en-US" sz="1200" kern="0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chemeClr val="bg1"/>
                          </a:solidFill>
                          <a:effectLst/>
                          <a:ea typeface="Malgun Gothic" panose="020B0503020000020004" pitchFamily="50" charset="-127"/>
                        </a:rPr>
                        <a:t>기술자료 명칭</a:t>
                      </a:r>
                      <a:endParaRPr lang="ko-KR" altLang="en-US" sz="1200" kern="0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2300-2018-01432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REST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게이트웨이 구현설명서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2300-2018-01443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B-SLP(REST) API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규격서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2300-2018-01476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B-SLP(MQTT) API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규격서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2300-2018-01447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B-SLP(REST) API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설명자료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2300-2018-01475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시스템조명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2.0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B-SLP(MQTT) API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설명자료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1520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err="1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세부기술명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: REST/</a:t>
            </a:r>
            <a:r>
              <a:rPr lang="en-US" altLang="ko-KR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CoAP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기반 </a:t>
            </a:r>
            <a:r>
              <a:rPr lang="en-US" altLang="ko-KR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IoT</a:t>
            </a:r>
            <a:r>
              <a:rPr lang="en-US" altLang="ko-KR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조명 </a:t>
            </a:r>
            <a:r>
              <a:rPr lang="ko-KR" altLang="en-US" sz="18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게이트웨이</a:t>
            </a:r>
            <a:r>
              <a:rPr lang="ko-KR" altLang="en-US" sz="18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플랫폼 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기술</a:t>
            </a:r>
            <a:endParaRPr lang="ko-KR" altLang="en-US" sz="1800" b="1" dirty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742124" y="4952393"/>
          <a:ext cx="6926220" cy="1560740"/>
        </p:xfrm>
        <a:graphic>
          <a:graphicData uri="http://schemas.openxmlformats.org/drawingml/2006/table">
            <a:tbl>
              <a:tblPr firstRow="1" bandRow="1">
                <a:effectLst/>
                <a:tableStyleId>{7DF18680-E054-41AD-8BC1-D1AEF772440D}</a:tableStyleId>
              </a:tblPr>
              <a:tblGrid>
                <a:gridCol w="1064715"/>
                <a:gridCol w="952292"/>
                <a:gridCol w="4909213"/>
              </a:tblGrid>
              <a:tr h="26948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관리번호</a:t>
                      </a:r>
                      <a:endParaRPr lang="ko-KR" altLang="en-US" sz="1100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1200" dirty="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자료구분</a:t>
                      </a:r>
                      <a:endParaRPr lang="ko-KR" altLang="en-US" sz="1100" kern="1200" dirty="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1200">
                          <a:solidFill>
                            <a:schemeClr val="bg1"/>
                          </a:solidFill>
                          <a:latin typeface="Malgun Gothic" panose="020B0503020000020004" pitchFamily="50" charset="-127"/>
                          <a:ea typeface="Malgun Gothic" panose="020B0503020000020004" pitchFamily="50" charset="-127"/>
                          <a:cs typeface="+mn-cs"/>
                        </a:rPr>
                        <a:t>자료 명칭</a:t>
                      </a:r>
                      <a:endParaRPr lang="ko-KR" altLang="en-US" sz="1100" kern="1200">
                        <a:solidFill>
                          <a:schemeClr val="bg1"/>
                        </a:solidFill>
                        <a:latin typeface="Malgun Gothic" panose="020B0503020000020004" pitchFamily="50" charset="-127"/>
                        <a:ea typeface="Malgun Gothic" panose="020B0503020000020004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422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PG20170336</a:t>
                      </a:r>
                      <a:endParaRPr lang="en-US" sz="1100" kern="0" spc="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프로그램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리눅스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 err="1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씨오에이피</a:t>
                      </a: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</a:t>
                      </a:r>
                      <a:r>
                        <a:rPr lang="en-US" altLang="ko-KR" sz="1100" kern="0" spc="0" dirty="0" err="1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CoAP</a:t>
                      </a: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) 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시스템조명 </a:t>
                      </a:r>
                      <a:r>
                        <a:rPr lang="ko-KR" altLang="en-US" sz="1100" kern="0" spc="0" dirty="0" err="1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프로그램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22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PG20170337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프로그램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리눅스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레스트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(REST)/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제이손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(JSON)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기반 시스템조명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 웹 서버 프로그램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22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PG20170326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프로그램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(System)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조명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게이트웨이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(Gateway)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엠큐티티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(MQTT)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연동프로그램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94170" y="45624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  <a:sym typeface="Wingdings" panose="05000000000000000000"/>
              </a:rPr>
              <a:t>  </a:t>
            </a:r>
            <a:r>
              <a:rPr lang="ko-KR" altLang="en-US" sz="1800" b="1" dirty="0" smtClean="0">
                <a:latin typeface="Malgun Gothic" panose="020B0503020000020004" pitchFamily="50" charset="-127"/>
                <a:ea typeface="Malgun Gothic" panose="020B0503020000020004" pitchFamily="50" charset="-127"/>
              </a:rPr>
              <a:t>프로그램</a:t>
            </a:r>
            <a:endParaRPr lang="en-US" altLang="ko-KR" sz="1800" b="1" dirty="0" smtClean="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고구려 벽화">
      <a:majorFont>
        <a:latin typeface="Georgia"/>
        <a:ea typeface=""/>
        <a:cs typeface=""/>
        <a:font script="Grek" typeface="Times New Roman"/>
        <a:font script="Cyrl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Grek" typeface="Times New Roman"/>
        <a:font script="Cyrl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0" cap="flat" cmpd="sng" algn="ctr">
          <a:solidFill>
            <a:srgbClr val="FFFF99"/>
          </a:solidFill>
          <a:prstDash val="solid"/>
          <a:round/>
          <a:headEnd type="oval" w="med" len="med"/>
          <a:tailEnd type="oval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anose="020B0600000101010101" pitchFamily="50" charset="-127"/>
            <a:ea typeface="Gulim" panose="020B0600000101010101" pitchFamily="50" charset="-127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5977</Words>
  <Application>WPS 演示</Application>
  <PresentationFormat>화면 슬라이드 쇼(4:3)</PresentationFormat>
  <Paragraphs>558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7" baseType="lpstr">
      <vt:lpstr>Arial</vt:lpstr>
      <vt:lpstr>宋体</vt:lpstr>
      <vt:lpstr>Wingdings</vt:lpstr>
      <vt:lpstr>Gulim</vt:lpstr>
      <vt:lpstr>Malgun Gothic</vt:lpstr>
      <vt:lpstr>조선일보명조</vt:lpstr>
      <vt:lpstr>FZSong_Superfont</vt:lpstr>
      <vt:lpstr>Verdana</vt:lpstr>
      <vt:lpstr>HY헤드라인M</vt:lpstr>
      <vt:lpstr>HYgtrE</vt:lpstr>
      <vt:lpstr>MS PMincho</vt:lpstr>
      <vt:lpstr>휴먼옛체</vt:lpstr>
      <vt:lpstr>Wingdings</vt:lpstr>
      <vt:lpstr>Haansoft Batang</vt:lpstr>
      <vt:lpstr>BatangChe</vt:lpstr>
      <vt:lpstr>微软雅黑</vt:lpstr>
      <vt:lpstr>Arial Unicode MS</vt:lpstr>
      <vt:lpstr>Yu Gothic</vt:lpstr>
      <vt:lpstr>HYmjrE</vt:lpstr>
      <vt:lpstr>Georgia</vt:lpstr>
      <vt:lpstr>기본 디자인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kic</cp:lastModifiedBy>
  <cp:revision>1603</cp:revision>
  <cp:lastPrinted>2012-03-26T07:31:00Z</cp:lastPrinted>
  <dcterms:created xsi:type="dcterms:W3CDTF">2004-10-26T02:12:00Z</dcterms:created>
  <dcterms:modified xsi:type="dcterms:W3CDTF">2020-09-14T05:33:08Z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