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24" r:id="rId3"/>
    <p:sldId id="347" r:id="rId4"/>
    <p:sldId id="449" r:id="rId5"/>
    <p:sldId id="444" r:id="rId6"/>
    <p:sldId id="446" r:id="rId7"/>
    <p:sldId id="448" r:id="rId8"/>
    <p:sldId id="452" r:id="rId9"/>
    <p:sldId id="453" r:id="rId10"/>
    <p:sldId id="443" r:id="rId11"/>
    <p:sldId id="434" r:id="rId12"/>
  </p:sldIdLst>
  <p:sldSz cx="9144000" cy="6858000" type="screen4x3"/>
  <p:notesSz cx="6797675" cy="9874250"/>
  <p:defaultTextStyle>
    <a:defPPr>
      <a:defRPr lang="ko-K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50" charset="-127"/>
        <a:ea typeface="Gulim" panose="020B0600000101010101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FF"/>
    <a:srgbClr val="DDDDDD"/>
    <a:srgbClr val="FFCCFF"/>
    <a:srgbClr val="BDEEFF"/>
    <a:srgbClr val="3333CC"/>
    <a:srgbClr val="800000"/>
    <a:srgbClr val="FF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 showGuides="1">
      <p:cViewPr varScale="1">
        <p:scale>
          <a:sx n="137" d="100"/>
          <a:sy n="137" d="100"/>
        </p:scale>
        <p:origin x="96" y="804"/>
      </p:cViewPr>
      <p:guideLst>
        <p:guide orient="horz" pos="11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2075"/>
            <a:ext cx="187325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711" tIns="46356" rIns="92711" bIns="46356" numCol="1" anchor="ctr" anchorCtr="0" compatLnSpc="1">
            <a:spAutoFit/>
          </a:bodyPr>
          <a:lstStyle>
            <a:lvl1pPr defTabSz="927100" eaLnBrk="1" latinLnBrk="1" hangingPunct="1">
              <a:defRPr sz="1200">
                <a:latin typeface="Gulim" panose="020B0600000101010101" pitchFamily="50" charset="-127"/>
                <a:ea typeface="Gulim" panose="020B0600000101010101" pitchFamily="50" charset="-127"/>
              </a:defRPr>
            </a:lvl1pPr>
          </a:lstStyle>
          <a:p>
            <a:pPr marL="0" marR="0" lvl="0" indent="0" algn="l" defTabSz="9271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575425" y="92075"/>
            <a:ext cx="187325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711" tIns="46356" rIns="92711" bIns="46356" numCol="1" anchor="ctr" anchorCtr="0" compatLnSpc="1">
            <a:spAutoFit/>
          </a:bodyPr>
          <a:lstStyle>
            <a:lvl1pPr algn="r" defTabSz="927100" eaLnBrk="1" latinLnBrk="1" hangingPunct="1">
              <a:defRPr sz="1200">
                <a:latin typeface="Gulim" panose="020B0600000101010101" pitchFamily="50" charset="-127"/>
                <a:ea typeface="Gulim" panose="020B0600000101010101" pitchFamily="50" charset="-127"/>
              </a:defRPr>
            </a:lvl1pPr>
          </a:lstStyle>
          <a:p>
            <a:pPr marL="0" marR="0" lvl="0" indent="0" algn="r" defTabSz="9271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94850"/>
            <a:ext cx="187325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711" tIns="46356" rIns="92711" bIns="46356" numCol="1" anchor="b" anchorCtr="0" compatLnSpc="1">
            <a:spAutoFit/>
          </a:bodyPr>
          <a:lstStyle>
            <a:lvl1pPr defTabSz="927100" eaLnBrk="1" latinLnBrk="1" hangingPunct="1">
              <a:defRPr sz="1200">
                <a:latin typeface="Gulim" panose="020B0600000101010101" pitchFamily="50" charset="-127"/>
                <a:ea typeface="Gulim" panose="020B0600000101010101" pitchFamily="50" charset="-127"/>
              </a:defRPr>
            </a:lvl1pPr>
          </a:lstStyle>
          <a:p>
            <a:pPr marL="0" marR="0" lvl="0" indent="0" algn="l" defTabSz="9271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45238" y="9594850"/>
            <a:ext cx="417513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711" tIns="46356" rIns="92711" bIns="46356" numCol="1" anchor="b" anchorCtr="0" compatLnSpc="1">
            <a:spAutoFit/>
          </a:bodyPr>
          <a:lstStyle>
            <a:lvl1pPr algn="r" defTabSz="925830" eaLnBrk="1" latinLnBrk="1" hangingPunct="1">
              <a:defRPr sz="1200"/>
            </a:lvl1pPr>
          </a:lstStyle>
          <a:p>
            <a:pPr marL="0" marR="0" lvl="0" indent="0" algn="r" defTabSz="92583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C54CE6-C17D-44DD-8F6D-C4254ADCA0F8}" type="slidenum">
              <a:rPr kumimoji="1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63" tIns="46032" rIns="92063" bIns="46032" numCol="1" anchor="t" anchorCtr="0" compatLnSpc="1"/>
          <a:lstStyle>
            <a:lvl1pPr defTabSz="920115" eaLnBrk="1" latinLnBrk="1" hangingPunct="1">
              <a:defRPr sz="1200">
                <a:latin typeface="Times New Roman" panose="02020603050405020304" pitchFamily="18" charset="0"/>
                <a:ea typeface="Gulim" panose="020B0600000101010101" pitchFamily="50" charset="-127"/>
              </a:defRPr>
            </a:lvl1pPr>
          </a:lstStyle>
          <a:p>
            <a:pPr marL="0" marR="0" lvl="0" indent="0" algn="l" defTabSz="92011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63" tIns="46032" rIns="92063" bIns="46032" numCol="1" anchor="t" anchorCtr="0" compatLnSpc="1"/>
          <a:lstStyle>
            <a:lvl1pPr algn="r" defTabSz="920115" eaLnBrk="1" latinLnBrk="1" hangingPunct="1">
              <a:defRPr sz="1200">
                <a:latin typeface="Times New Roman" panose="02020603050405020304" pitchFamily="18" charset="0"/>
                <a:ea typeface="Gulim" panose="020B0600000101010101" pitchFamily="50" charset="-127"/>
              </a:defRPr>
            </a:lvl1pPr>
          </a:lstStyle>
          <a:p>
            <a:pPr marL="0" marR="0" lvl="0" indent="0" algn="r" defTabSz="92011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</p:txBody>
      </p:sp>
      <p:sp>
        <p:nvSpPr>
          <p:cNvPr id="4100" name="Rectangle 4"/>
          <p:cNvSpPr>
            <a:spLocks noTextEdit="1"/>
          </p:cNvSpPr>
          <p:nvPr>
            <p:ph type="sldImg" idx="2"/>
          </p:nvPr>
        </p:nvSpPr>
        <p:spPr>
          <a:xfrm>
            <a:off x="931863" y="741363"/>
            <a:ext cx="4937125" cy="37020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1063"/>
            <a:ext cx="4984750" cy="4441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63" tIns="46032" rIns="92063" bIns="46032" numCol="1" anchor="t" anchorCtr="0" compatLnSpc="1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마스터 문자열 유형을 편집하려면 누르십시오</a:t>
            </a:r>
            <a:r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.</a:t>
            </a:r>
            <a:endParaRPr kumimoji="1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  <a:p>
            <a:pPr marL="45720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둘째 수준</a:t>
            </a:r>
            <a:endParaRPr kumimoji="1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  <a:p>
            <a:pPr marL="914400" marR="0" lvl="2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세째 수준</a:t>
            </a:r>
            <a:endParaRPr kumimoji="1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  <a:p>
            <a:pPr marL="1371600" marR="0" lvl="3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네째 수준</a:t>
            </a:r>
            <a:endParaRPr kumimoji="1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  <a:p>
            <a:pPr marL="1828800" marR="0" lvl="4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다섯째 수준</a:t>
            </a:r>
            <a:endParaRPr kumimoji="1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63" tIns="46032" rIns="92063" bIns="46032" numCol="1" anchor="b" anchorCtr="0" compatLnSpc="1"/>
          <a:lstStyle>
            <a:lvl1pPr defTabSz="920115" eaLnBrk="1" latinLnBrk="1" hangingPunct="1">
              <a:defRPr sz="1200">
                <a:latin typeface="Times New Roman" panose="02020603050405020304" pitchFamily="18" charset="0"/>
                <a:ea typeface="Gulim" panose="020B0600000101010101" pitchFamily="50" charset="-127"/>
              </a:defRPr>
            </a:lvl1pPr>
          </a:lstStyle>
          <a:p>
            <a:pPr marL="0" marR="0" lvl="0" indent="0" algn="l" defTabSz="92011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63" tIns="46032" rIns="92063" bIns="46032" numCol="1" anchor="b" anchorCtr="0" compatLnSpc="1"/>
          <a:lstStyle>
            <a:lvl1pPr algn="r" defTabSz="919480" eaLnBrk="1" latin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94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EFF5C7-3790-4FF5-B8E8-2D351619AF32}" type="slidenum">
              <a:rPr kumimoji="1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Gulim" panose="020B0600000101010101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제목 슬라이드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30" descr="C:\My Documents\DS\New Folder\로고심볼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5410200"/>
            <a:ext cx="3124200" cy="604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27" descr="D:\pskwork\ETRI\bmp\title.bmp"/>
          <p:cNvPicPr>
            <a:picLocks noChangeAspect="1"/>
          </p:cNvPicPr>
          <p:nvPr/>
        </p:nvPicPr>
        <p:blipFill>
          <a:blip r:embed="rId3">
            <a:lum bright="20001" contrast="-20000"/>
          </a:blip>
          <a:stretch>
            <a:fillRect/>
          </a:stretch>
        </p:blipFill>
        <p:spPr>
          <a:xfrm>
            <a:off x="609600" y="685800"/>
            <a:ext cx="7496175" cy="4954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8962" name="Rectangle 1026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4343400"/>
            <a:ext cx="6400800" cy="838200"/>
          </a:xfrm>
        </p:spPr>
        <p:txBody>
          <a:bodyPr/>
          <a:lstStyle>
            <a:lvl1pPr marL="0" indent="0" algn="ctr">
              <a:buFont typeface="GulimChe" panose="020B0609000101010101" pitchFamily="49" charset="-127"/>
              <a:buNone/>
              <a:defRPr sz="1800"/>
            </a:lvl1pPr>
          </a:lstStyle>
          <a:p>
            <a:r>
              <a:rPr lang="ko-KR" altLang="en-US"/>
              <a:t>마스터 부제목을  입력하십시요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70EA3B-A7E6-470B-9A58-308AFFCBDD3D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hasCustomPrompt="1"/>
          </p:nvPr>
        </p:nvSpPr>
        <p:spPr>
          <a:xfrm>
            <a:off x="6496050" y="890588"/>
            <a:ext cx="1962150" cy="505301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890588"/>
            <a:ext cx="5734050" cy="505301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70EA3B-A7E6-470B-9A58-308AFFCBDD3D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609600" y="890588"/>
            <a:ext cx="7772400" cy="57943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39624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Char char="▣"/>
              <a:defRPr/>
            </a:pPr>
            <a:endParaRPr kumimoji="1" lang="ko-KR" altLang="en-US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19750" y="6415088"/>
            <a:ext cx="2711450" cy="276225"/>
          </a:xfrm>
          <a:prstGeom prst="rect">
            <a:avLst/>
          </a:prstGeom>
          <a:ln w="101600">
            <a:miter lim="800000"/>
          </a:ln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latinLnBrk="0" hangingPunct="0">
              <a:defRPr kumimoji="0" sz="1200" b="0" i="0">
                <a:solidFill>
                  <a:srgbClr val="000000"/>
                </a:solidFill>
                <a:effectLst/>
                <a:latin typeface="HYgtrE" panose="02030600000101010101" pitchFamily="18" charset="-127"/>
                <a:ea typeface="HYgtrE" panose="02030600000101010101" pitchFamily="18" charset="-127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초연결통신연구소</a:t>
            </a: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정보보호연구본부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  <p:sp>
        <p:nvSpPr>
          <p:cNvPr id="12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4225" y="6400800"/>
            <a:ext cx="434975" cy="304800"/>
          </a:xfrm>
          <a:prstGeom prst="rect">
            <a:avLst/>
          </a:prstGeom>
          <a:ln w="101600">
            <a:miter lim="800000"/>
          </a:ln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22383D-BE56-4144-A75C-41C8346522AF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70EA3B-A7E6-470B-9A58-308AFFCBDD3D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70EA3B-A7E6-470B-9A58-308AFFCBDD3D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70EA3B-A7E6-470B-9A58-308AFFCBDD3D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70EA3B-A7E6-470B-9A58-308AFFCBDD3D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70EA3B-A7E6-470B-9A58-308AFFCBDD3D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70EA3B-A7E6-470B-9A58-308AFFCBDD3D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  <a:p>
            <a:pPr lvl="1"/>
            <a:r>
              <a:rPr lang="ko-KR" altLang="en-US" smtClean="0"/>
              <a:t>둘째 수준</a:t>
            </a:r>
            <a:endParaRPr lang="ko-KR" altLang="en-US" smtClean="0"/>
          </a:p>
          <a:p>
            <a:pPr lvl="2"/>
            <a:r>
              <a:rPr lang="ko-KR" altLang="en-US" smtClean="0"/>
              <a:t>셋째 수준</a:t>
            </a:r>
            <a:endParaRPr lang="ko-KR" altLang="en-US" smtClean="0"/>
          </a:p>
          <a:p>
            <a:pPr lvl="3"/>
            <a:r>
              <a:rPr lang="ko-KR" altLang="en-US" smtClean="0"/>
              <a:t>넷째 수준</a:t>
            </a:r>
            <a:endParaRPr lang="ko-KR" altLang="en-US" smtClean="0"/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70EA3B-A7E6-470B-9A58-308AFFCBDD3D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None/>
              <a:defRPr/>
            </a:pPr>
            <a:endParaRPr kumimoji="1" lang="ko-KR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  <a:endParaRPr lang="ko-KR" altLang="en-US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70EA3B-A7E6-470B-9A58-308AFFCBDD3D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wmf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47"/>
          <p:cNvSpPr>
            <a:spLocks noChangeArrowheads="1"/>
          </p:cNvSpPr>
          <p:nvPr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CDE6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39624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ko-KR" altLang="en-US" dirty="0"/>
              <a:t>마스터 문자열 유형을 편집하려면 누르십시오</a:t>
            </a:r>
            <a:r>
              <a:rPr lang="en-US" altLang="ko-KR" dirty="0"/>
              <a:t>.</a:t>
            </a:r>
            <a:endParaRPr lang="en-US" altLang="ko-KR" dirty="0"/>
          </a:p>
          <a:p>
            <a:pPr lvl="1"/>
            <a:r>
              <a:rPr lang="ko-KR" altLang="en-US" dirty="0"/>
              <a:t>둘째 수준</a:t>
            </a:r>
            <a:endParaRPr lang="ko-KR" altLang="en-US" dirty="0"/>
          </a:p>
          <a:p>
            <a:pPr lvl="2"/>
            <a:r>
              <a:rPr lang="ko-KR" altLang="en-US" dirty="0"/>
              <a:t>세째 수준</a:t>
            </a:r>
            <a:endParaRPr lang="ko-KR" altLang="en-US" dirty="0"/>
          </a:p>
          <a:p>
            <a:pPr lvl="3"/>
            <a:r>
              <a:rPr lang="ko-KR" altLang="en-US" dirty="0"/>
              <a:t>네째 수준</a:t>
            </a:r>
            <a:endParaRPr lang="ko-KR" altLang="en-US" dirty="0"/>
          </a:p>
          <a:p>
            <a:pPr lvl="4"/>
            <a:r>
              <a:rPr lang="ko-KR" altLang="en-US" dirty="0"/>
              <a:t>다섯째 수준</a:t>
            </a:r>
            <a:endParaRPr lang="ko-KR" altLang="en-US" dirty="0"/>
          </a:p>
        </p:txBody>
      </p:sp>
      <p:sp>
        <p:nvSpPr>
          <p:cNvPr id="1028" name="Rectangle 28"/>
          <p:cNvSpPr>
            <a:spLocks noGrp="1"/>
          </p:cNvSpPr>
          <p:nvPr>
            <p:ph type="title"/>
          </p:nvPr>
        </p:nvSpPr>
        <p:spPr>
          <a:xfrm>
            <a:off x="609600" y="890588"/>
            <a:ext cx="7772400" cy="579437"/>
          </a:xfrm>
          <a:prstGeom prst="rect">
            <a:avLst/>
          </a:prstGeom>
          <a:noFill/>
          <a:ln w="101600">
            <a:noFill/>
          </a:ln>
        </p:spPr>
        <p:txBody>
          <a:bodyPr anchor="ctr">
            <a:spAutoFit/>
          </a:bodyPr>
          <a:p>
            <a:pPr lvl="0"/>
            <a:r>
              <a:rPr lang="ko-KR" altLang="en-US" dirty="0"/>
              <a:t>제목 작성</a:t>
            </a:r>
            <a:endParaRPr lang="ko-KR" altLang="en-US" dirty="0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0125" y="6400800"/>
            <a:ext cx="2530475" cy="304800"/>
          </a:xfrm>
          <a:prstGeom prst="rect">
            <a:avLst/>
          </a:prstGeom>
          <a:noFill/>
          <a:ln w="101600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algn="ctr" eaLnBrk="1" latinLnBrk="1" hangingPunct="1">
              <a:defRPr sz="1400" b="1">
                <a:latin typeface="Gulim" panose="020B0600000101010101" pitchFamily="50" charset="-127"/>
                <a:ea typeface="Gulim" panose="020B0600000101010101" pitchFamily="50" charset="-127"/>
              </a:defRPr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ETRI OOO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연구소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본부</a:t>
            </a:r>
            <a:r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명</a:t>
            </a:r>
            <a:endParaRPr kumimoji="1" lang="ko-KR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4225" y="6400800"/>
            <a:ext cx="434975" cy="304800"/>
          </a:xfrm>
          <a:prstGeom prst="rect">
            <a:avLst/>
          </a:prstGeom>
          <a:noFill/>
          <a:ln w="101600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algn="r" eaLnBrk="1" latinLnBrk="1" hangingPunct="1">
              <a:defRPr sz="1400" b="1"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70EA3B-A7E6-470B-9A58-308AFFCBDD3D}" type="slidenum">
              <a:rPr kumimoji="1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</a:fld>
            <a:endParaRPr kumimoji="1" lang="en-US" altLang="ko-KR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pic>
        <p:nvPicPr>
          <p:cNvPr id="1031" name="Picture 46" descr="D:\홍보실\●홍보실 업무 자료\2003홍보실업무보고\상단 이미지(4)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2" name="Picture 50" descr="D:\2004 기술이전\ETRI CI\2004 변경 로고심볼.wmf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01000" y="152400"/>
            <a:ext cx="914400" cy="192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3" name="Text Box 92"/>
          <p:cNvSpPr txBox="1">
            <a:spLocks noChangeArrowheads="1"/>
          </p:cNvSpPr>
          <p:nvPr/>
        </p:nvSpPr>
        <p:spPr bwMode="auto">
          <a:xfrm>
            <a:off x="1066800" y="640080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새내기체" pitchFamily="18" charset="-127"/>
                <a:ea typeface="휴먼새내기체" pitchFamily="18" charset="-127"/>
                <a:cs typeface="+mn-cs"/>
              </a:rPr>
              <a:t>Proprietary</a:t>
            </a:r>
            <a:endParaRPr kumimoji="1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새내기체" pitchFamily="18" charset="-127"/>
              <a:ea typeface="휴먼새내기체" pitchFamily="18" charset="-127"/>
              <a:cs typeface="+mn-cs"/>
            </a:endParaRPr>
          </a:p>
        </p:txBody>
      </p:sp>
      <p:pic>
        <p:nvPicPr>
          <p:cNvPr id="1034" name="Picture 93" descr="D:\2004 기술이전\ETRI CI\2004 변경 로고심볼.wmf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57200" y="6500813"/>
            <a:ext cx="609600" cy="128587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Gulim" panose="020B0600000101010101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CC0066"/>
        </a:buClr>
        <a:buFont typeface="GulimChe" panose="020B0609000101010101" pitchFamily="49" charset="-127"/>
        <a:buChar char="▣"/>
        <a:defRPr kumimoji="1"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6600CC"/>
        </a:buClr>
        <a:buFont typeface="GulimChe" panose="020B0609000101010101" pitchFamily="49" charset="-127"/>
        <a:buChar char="◈"/>
        <a:defRPr kumimoji="1" sz="1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wmf"/><Relationship Id="rId2" Type="http://schemas.openxmlformats.org/officeDocument/2006/relationships/image" Target="../media/image6.wmf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hemeOverride" Target="../theme/themeOverride8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hemeOverride" Target="../theme/themeOverride3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hemeOverride" Target="../theme/themeOverride6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바닥글 개체 틀 1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wrap="none" anchor="ctr">
            <a:spAutoFit/>
          </a:bodyPr>
          <a:p>
            <a:pPr mar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400" b="1" dirty="0">
                <a:latin typeface="Gulim" panose="020B0600000101010101" pitchFamily="50" charset="-127"/>
              </a:rPr>
              <a:t>ETRI OOO</a:t>
            </a:r>
            <a:r>
              <a:rPr lang="ko-KR" altLang="en-US" sz="1400" b="1" dirty="0">
                <a:latin typeface="Gulim" panose="020B0600000101010101" pitchFamily="50" charset="-127"/>
              </a:rPr>
              <a:t>연구소</a:t>
            </a:r>
            <a:r>
              <a:rPr lang="en-US" altLang="ko-KR" sz="1400" b="1" dirty="0">
                <a:latin typeface="Gulim" panose="020B0600000101010101" pitchFamily="50" charset="-127"/>
              </a:rPr>
              <a:t>(</a:t>
            </a:r>
            <a:r>
              <a:rPr lang="ko-KR" altLang="en-US" sz="1400" b="1" dirty="0">
                <a:latin typeface="Gulim" panose="020B0600000101010101" pitchFamily="50" charset="-127"/>
              </a:rPr>
              <a:t>단</a:t>
            </a:r>
            <a:r>
              <a:rPr lang="en-US" altLang="ko-KR" sz="1400" b="1" dirty="0">
                <a:latin typeface="Gulim" panose="020B0600000101010101" pitchFamily="50" charset="-127"/>
              </a:rPr>
              <a:t>, </a:t>
            </a:r>
            <a:r>
              <a:rPr lang="ko-KR" altLang="en-US" sz="1400" b="1" dirty="0">
                <a:latin typeface="Gulim" panose="020B0600000101010101" pitchFamily="50" charset="-127"/>
              </a:rPr>
              <a:t>본부</a:t>
            </a:r>
            <a:r>
              <a:rPr lang="en-US" altLang="ko-KR" sz="1400" b="1" dirty="0">
                <a:latin typeface="Gulim" panose="020B0600000101010101" pitchFamily="50" charset="-127"/>
              </a:rPr>
              <a:t>)</a:t>
            </a:r>
            <a:r>
              <a:rPr lang="ko-KR" altLang="en-US" sz="1400" b="1" dirty="0">
                <a:latin typeface="Gulim" panose="020B0600000101010101" pitchFamily="50" charset="-127"/>
              </a:rPr>
              <a:t>명</a:t>
            </a:r>
            <a:endParaRPr lang="ko-KR" altLang="en-US" sz="1400" b="1" dirty="0">
              <a:latin typeface="Gulim" panose="020B0600000101010101" pitchFamily="50" charset="-127"/>
            </a:endParaRPr>
          </a:p>
        </p:txBody>
      </p:sp>
      <p:sp>
        <p:nvSpPr>
          <p:cNvPr id="6147" name="슬라이드 번호 개체 틀 2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ko-KR" sz="1400" b="1" dirty="0">
                <a:latin typeface="Gulim" panose="020B0600000101010101" pitchFamily="50" charset="-127"/>
              </a:rPr>
            </a:fld>
            <a:endParaRPr lang="en-US" altLang="ko-KR" sz="1400" b="1" dirty="0">
              <a:latin typeface="Gulim" panose="020B0600000101010101" pitchFamily="50" charset="-127"/>
            </a:endParaRPr>
          </a:p>
        </p:txBody>
      </p:sp>
      <p:sp>
        <p:nvSpPr>
          <p:cNvPr id="6148" name="Rectangle 2054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rgbClr val="FFFFFF"/>
          </a:solidFill>
          <a:ln w="101600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dirty="0">
              <a:latin typeface="Gulim" panose="020B0600000101010101" pitchFamily="50" charset="-127"/>
            </a:endParaRPr>
          </a:p>
        </p:txBody>
      </p:sp>
      <p:sp>
        <p:nvSpPr>
          <p:cNvPr id="6149" name="Rectangle 2060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FFFFFF"/>
          </a:solidFill>
          <a:ln w="101600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dirty="0">
              <a:latin typeface="Gulim" panose="020B0600000101010101" pitchFamily="50" charset="-127"/>
            </a:endParaRPr>
          </a:p>
        </p:txBody>
      </p:sp>
      <p:sp>
        <p:nvSpPr>
          <p:cNvPr id="334851" name="Rectangle 2051"/>
          <p:cNvSpPr/>
          <p:nvPr/>
        </p:nvSpPr>
        <p:spPr>
          <a:xfrm>
            <a:off x="803275" y="1031875"/>
            <a:ext cx="7585075" cy="647700"/>
          </a:xfrm>
          <a:prstGeom prst="rect">
            <a:avLst/>
          </a:prstGeom>
          <a:noFill/>
          <a:ln w="101600">
            <a:noFill/>
          </a:ln>
          <a:effectLst>
            <a:outerShdw dist="63500" dir="2212193" algn="ctr" rotWithShape="0">
              <a:srgbClr val="D3D3D3"/>
            </a:outerShdw>
          </a:effectLst>
        </p:spPr>
        <p:txBody>
          <a:bodyPr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ko-KR" altLang="en-US" sz="3600" dirty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단방향 파일 송수신 프록시 기술</a:t>
            </a:r>
            <a:endParaRPr lang="en-US" altLang="ko-KR" sz="3600" dirty="0">
              <a:solidFill>
                <a:srgbClr val="000099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34863" name="Picture 2063" descr="보고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90800"/>
            <a:ext cx="9144000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4865" name="Text Box 2065"/>
          <p:cNvSpPr txBox="1"/>
          <p:nvPr/>
        </p:nvSpPr>
        <p:spPr>
          <a:xfrm>
            <a:off x="6934200" y="2743200"/>
            <a:ext cx="2133600" cy="1495425"/>
          </a:xfrm>
          <a:prstGeom prst="rect">
            <a:avLst/>
          </a:prstGeom>
          <a:noFill/>
          <a:ln w="101600">
            <a:noFill/>
          </a:ln>
          <a:effectLst>
            <a:outerShdw dist="53882" dir="2699999" algn="ctr" rotWithShape="0">
              <a:srgbClr val="003366"/>
            </a:outerShdw>
          </a:effectLst>
        </p:spPr>
        <p:txBody>
          <a:bodyPr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 dirty="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ETRI</a:t>
            </a:r>
            <a:endParaRPr lang="en-US" altLang="ko-KR" sz="2300" dirty="0">
              <a:solidFill>
                <a:srgbClr val="ECECEC"/>
              </a:solidFill>
              <a:latin typeface="Arial Black" panose="020B0A04020102020204" pitchFamily="34" charset="0"/>
              <a:ea typeface="휴먼각진헤드라인" pitchFamily="18" charset="-127"/>
            </a:endParaRPr>
          </a:p>
          <a:p>
            <a:pPr marL="0" lvl="0" indent="0"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 dirty="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Technology Marketing</a:t>
            </a:r>
            <a:endParaRPr lang="en-US" altLang="ko-KR" sz="2300" dirty="0">
              <a:solidFill>
                <a:srgbClr val="ECECEC"/>
              </a:solidFill>
              <a:latin typeface="Arial Black" panose="020B0A04020102020204" pitchFamily="34" charset="0"/>
              <a:ea typeface="휴먼각진헤드라인" pitchFamily="18" charset="-127"/>
            </a:endParaRPr>
          </a:p>
          <a:p>
            <a:pPr marL="0" lvl="0" indent="0"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 dirty="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Strategy</a:t>
            </a:r>
            <a:endParaRPr lang="en-US" altLang="ko-KR" sz="2300" dirty="0">
              <a:solidFill>
                <a:srgbClr val="ECECEC"/>
              </a:solidFill>
              <a:latin typeface="Arial Black" panose="020B0A04020102020204" pitchFamily="34" charset="0"/>
              <a:ea typeface="휴먼각진헤드라인" pitchFamily="18" charset="-127"/>
            </a:endParaRPr>
          </a:p>
        </p:txBody>
      </p:sp>
      <p:sp>
        <p:nvSpPr>
          <p:cNvPr id="334866" name="Rectangle 2066"/>
          <p:cNvSpPr/>
          <p:nvPr/>
        </p:nvSpPr>
        <p:spPr>
          <a:xfrm>
            <a:off x="76200" y="76200"/>
            <a:ext cx="3429000" cy="366713"/>
          </a:xfrm>
          <a:prstGeom prst="rect">
            <a:avLst/>
          </a:prstGeom>
          <a:noFill/>
          <a:ln w="101600">
            <a:noFill/>
          </a:ln>
        </p:spPr>
        <p:txBody>
          <a:bodyPr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 i="1" dirty="0">
                <a:solidFill>
                  <a:srgbClr val="5F5F5F"/>
                </a:solidFill>
                <a:latin typeface="HY헤드라인M" pitchFamily="18" charset="-127"/>
                <a:ea typeface="HY헤드라인M" pitchFamily="18" charset="-127"/>
              </a:rPr>
              <a:t>IT R&amp;D Global Leader</a:t>
            </a:r>
            <a:endParaRPr lang="en-US" altLang="ko-KR" sz="1800" i="1" dirty="0">
              <a:solidFill>
                <a:srgbClr val="5F5F5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34870" name="Picture 2070" descr="좌우로고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6076950"/>
            <a:ext cx="2816225" cy="32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4871" name="Picture 2071" descr="2004 변경 로고심볼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667000"/>
            <a:ext cx="914400" cy="192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 Box 2061"/>
          <p:cNvSpPr txBox="1">
            <a:spLocks noChangeArrowheads="1"/>
          </p:cNvSpPr>
          <p:nvPr/>
        </p:nvSpPr>
        <p:spPr bwMode="auto">
          <a:xfrm>
            <a:off x="2460625" y="4657725"/>
            <a:ext cx="4214813" cy="646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ko-KR" altLang="en-US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김병구 </a:t>
            </a:r>
            <a:r>
              <a:rPr kumimoji="0" lang="en-US" altLang="ko-KR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(bkkim05@etri.re.kr)</a:t>
            </a:r>
            <a:endParaRPr kumimoji="0" lang="en-US" altLang="ko-KR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  <a:p>
            <a:pPr marR="0" algn="ctr" defTabSz="914400">
              <a:buClrTx/>
              <a:buSzTx/>
              <a:buFontTx/>
              <a:defRPr/>
            </a:pPr>
            <a:r>
              <a:rPr kumimoji="0" lang="ko-KR" altLang="en-US" b="1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시스템보안연구그룹</a:t>
            </a:r>
            <a:endParaRPr kumimoji="0" lang="ko-KR" altLang="en-US" b="1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  <p:sp>
        <p:nvSpPr>
          <p:cNvPr id="17" name="Text Box 2061"/>
          <p:cNvSpPr txBox="1">
            <a:spLocks noChangeArrowheads="1"/>
          </p:cNvSpPr>
          <p:nvPr/>
        </p:nvSpPr>
        <p:spPr bwMode="auto">
          <a:xfrm>
            <a:off x="5964238" y="6416675"/>
            <a:ext cx="3000375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ko-KR" altLang="en-US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초연결통신연구소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</a:t>
            </a:r>
            <a:r>
              <a:rPr kumimoji="0" lang="ko-KR" altLang="en-US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정보보호연구본부</a:t>
            </a:r>
            <a:endParaRPr kumimoji="0" lang="ko-KR" altLang="en-US" sz="1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/>
      <p:bldP spid="334865" grpId="0"/>
      <p:bldP spid="334866" grpId="0"/>
      <p:bldP spid="14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바닥글 개체 틀 3"/>
          <p:cNvSpPr txBox="1">
            <a:spLocks noGrp="1"/>
          </p:cNvSpPr>
          <p:nvPr>
            <p:ph type="ftr" sz="quarter" idx="3"/>
          </p:nvPr>
        </p:nvSpPr>
        <p:spPr>
          <a:ln/>
        </p:spPr>
        <p:txBody>
          <a:bodyPr wrap="none" anchor="ctr">
            <a:spAutoFit/>
          </a:bodyPr>
          <a:p>
            <a:pPr marL="0" indent="0" algn="ctr" eaLnBrk="1" latinLnBrk="1" hangingPunct="1">
              <a:spcBef>
                <a:spcPct val="0"/>
              </a:spcBef>
              <a:buClrTx/>
              <a:buFontTx/>
              <a:buNone/>
            </a:pPr>
            <a:r>
              <a:rPr kumimoji="1" lang="en-US" altLang="ko-KR" dirty="0">
                <a:solidFill>
                  <a:schemeClr val="tx1"/>
                </a:solidFill>
                <a:latin typeface="Gulim" panose="020B0600000101010101" pitchFamily="50" charset="-127"/>
                <a:ea typeface="+mn-ea"/>
                <a:cs typeface="+mn-cs"/>
              </a:rPr>
              <a:t>ETRI OOO</a:t>
            </a:r>
            <a:r>
              <a:rPr kumimoji="1" lang="ko-KR" altLang="en-US" dirty="0">
                <a:solidFill>
                  <a:schemeClr val="tx1"/>
                </a:solidFill>
                <a:latin typeface="Gulim" panose="020B0600000101010101" pitchFamily="50" charset="-127"/>
                <a:ea typeface="+mn-ea"/>
                <a:cs typeface="+mn-cs"/>
              </a:rPr>
              <a:t>연구소</a:t>
            </a:r>
            <a:r>
              <a:rPr kumimoji="1" lang="en-US" altLang="ko-KR" dirty="0">
                <a:solidFill>
                  <a:schemeClr val="tx1"/>
                </a:solidFill>
                <a:latin typeface="Gulim" panose="020B0600000101010101" pitchFamily="50" charset="-127"/>
                <a:ea typeface="+mn-ea"/>
                <a:cs typeface="+mn-cs"/>
              </a:rPr>
              <a:t>(</a:t>
            </a:r>
            <a:r>
              <a:rPr kumimoji="1" lang="ko-KR" altLang="en-US" dirty="0">
                <a:solidFill>
                  <a:schemeClr val="tx1"/>
                </a:solidFill>
                <a:latin typeface="Gulim" panose="020B0600000101010101" pitchFamily="50" charset="-127"/>
                <a:ea typeface="+mn-ea"/>
                <a:cs typeface="+mn-cs"/>
              </a:rPr>
              <a:t>단</a:t>
            </a:r>
            <a:r>
              <a:rPr kumimoji="1" lang="en-US" altLang="ko-KR" dirty="0">
                <a:solidFill>
                  <a:schemeClr val="tx1"/>
                </a:solidFill>
                <a:latin typeface="Gulim" panose="020B0600000101010101" pitchFamily="50" charset="-127"/>
                <a:ea typeface="+mn-ea"/>
                <a:cs typeface="+mn-cs"/>
              </a:rPr>
              <a:t>, </a:t>
            </a:r>
            <a:r>
              <a:rPr kumimoji="1" lang="ko-KR" altLang="en-US" dirty="0">
                <a:solidFill>
                  <a:schemeClr val="tx1"/>
                </a:solidFill>
                <a:latin typeface="Gulim" panose="020B0600000101010101" pitchFamily="50" charset="-127"/>
                <a:ea typeface="+mn-ea"/>
                <a:cs typeface="+mn-cs"/>
              </a:rPr>
              <a:t>본부</a:t>
            </a:r>
            <a:r>
              <a:rPr kumimoji="1" lang="en-US" altLang="ko-KR" dirty="0">
                <a:solidFill>
                  <a:schemeClr val="tx1"/>
                </a:solidFill>
                <a:latin typeface="Gulim" panose="020B0600000101010101" pitchFamily="50" charset="-127"/>
                <a:ea typeface="+mn-ea"/>
                <a:cs typeface="+mn-cs"/>
              </a:rPr>
              <a:t>)</a:t>
            </a:r>
            <a:r>
              <a:rPr kumimoji="1" lang="ko-KR" altLang="en-US" dirty="0">
                <a:solidFill>
                  <a:schemeClr val="tx1"/>
                </a:solidFill>
                <a:latin typeface="Gulim" panose="020B0600000101010101" pitchFamily="50" charset="-127"/>
                <a:ea typeface="+mn-ea"/>
                <a:cs typeface="+mn-cs"/>
              </a:rPr>
              <a:t>명</a:t>
            </a:r>
            <a:endParaRPr kumimoji="1" lang="ko-KR" altLang="en-US" dirty="0">
              <a:solidFill>
                <a:schemeClr val="tx1"/>
              </a:solidFill>
              <a:latin typeface="Gulim" panose="020B0600000101010101" pitchFamily="50" charset="-127"/>
              <a:ea typeface="+mn-ea"/>
              <a:cs typeface="+mn-cs"/>
            </a:endParaRPr>
          </a:p>
        </p:txBody>
      </p:sp>
      <p:sp>
        <p:nvSpPr>
          <p:cNvPr id="15363" name="슬라이드 번호 개체 틀 4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kumimoji="1" lang="en-US" altLang="ko-KR" sz="1400" b="1" dirty="0">
                <a:latin typeface="Gulim" panose="020B0600000101010101" pitchFamily="50" charset="-127"/>
                <a:ea typeface="+mn-ea"/>
                <a:cs typeface="+mn-cs"/>
              </a:rPr>
            </a:fld>
            <a:endParaRPr kumimoji="1" lang="en-US" altLang="ko-KR" sz="1400" b="1" dirty="0">
              <a:latin typeface="Gulim" panose="020B0600000101010101" pitchFamily="50" charset="-127"/>
              <a:ea typeface="+mn-ea"/>
              <a:cs typeface="+mn-cs"/>
            </a:endParaRPr>
          </a:p>
        </p:txBody>
      </p:sp>
      <p:pic>
        <p:nvPicPr>
          <p:cNvPr id="15364" name="Picture 522" descr="D:\과거홍보\●ETRI CIS\연구원 이미지\연구장면(4개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2025650"/>
            <a:ext cx="4572000" cy="3579813"/>
          </a:xfrm>
          <a:prstGeom prst="rect">
            <a:avLst/>
          </a:prstGeom>
          <a:noFill/>
          <a:ln w="9525">
            <a:noFill/>
          </a:ln>
          <a:effectLst>
            <a:outerShdw dist="89803" dir="2699999" algn="ctr" rotWithShape="0">
              <a:srgbClr val="4D4D4D">
                <a:alpha val="50000"/>
              </a:srgbClr>
            </a:outerShdw>
          </a:effectLst>
        </p:spPr>
      </p:pic>
      <p:sp>
        <p:nvSpPr>
          <p:cNvPr id="15365" name="Text Box 523"/>
          <p:cNvSpPr txBox="1"/>
          <p:nvPr/>
        </p:nvSpPr>
        <p:spPr>
          <a:xfrm>
            <a:off x="2057400" y="1339850"/>
            <a:ext cx="2667000" cy="565150"/>
          </a:xfrm>
          <a:prstGeom prst="rect">
            <a:avLst/>
          </a:prstGeom>
          <a:noFill/>
          <a:ln w="101600">
            <a:noFill/>
          </a:ln>
        </p:spPr>
        <p:txBody>
          <a:bodyPr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ko-KR" altLang="en-US" sz="3100" dirty="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감사합니다</a:t>
            </a:r>
            <a:r>
              <a:rPr lang="en-US" altLang="ko-KR" sz="3100" dirty="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100" dirty="0">
              <a:solidFill>
                <a:srgbClr val="FF66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366" name="Rectangle 529"/>
          <p:cNvSpPr/>
          <p:nvPr/>
        </p:nvSpPr>
        <p:spPr>
          <a:xfrm>
            <a:off x="0" y="6400800"/>
            <a:ext cx="9144000" cy="304800"/>
          </a:xfrm>
          <a:prstGeom prst="rect">
            <a:avLst/>
          </a:prstGeom>
          <a:solidFill>
            <a:srgbClr val="CCECFF"/>
          </a:solidFill>
          <a:ln w="101600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dirty="0">
              <a:latin typeface="Gulim" panose="020B0600000101010101" pitchFamily="50" charset="-127"/>
            </a:endParaRPr>
          </a:p>
        </p:txBody>
      </p:sp>
      <p:sp>
        <p:nvSpPr>
          <p:cNvPr id="15367" name="Rectangle 530"/>
          <p:cNvSpPr/>
          <p:nvPr/>
        </p:nvSpPr>
        <p:spPr>
          <a:xfrm>
            <a:off x="0" y="6400800"/>
            <a:ext cx="91440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342900" lvl="0" indent="-342900" eaLnBrk="1" hangingPunct="1">
              <a:lnSpc>
                <a:spcPct val="90000"/>
              </a:lnSpc>
              <a:buNone/>
            </a:pPr>
            <a:r>
              <a:rPr lang="en-US" altLang="ko-KR" b="1" dirty="0">
                <a:solidFill>
                  <a:srgbClr val="000099"/>
                </a:solidFill>
                <a:latin typeface="Gulim" panose="020B0600000101010101" pitchFamily="50" charset="-127"/>
              </a:rPr>
              <a:t>♣ </a:t>
            </a:r>
            <a:r>
              <a:rPr lang="ko-KR" altLang="en-US" b="1" dirty="0">
                <a:solidFill>
                  <a:srgbClr val="000099"/>
                </a:solidFill>
                <a:latin typeface="Gulim" panose="020B0600000101010101" pitchFamily="50" charset="-127"/>
              </a:rPr>
              <a:t>연락처 </a:t>
            </a:r>
            <a:r>
              <a:rPr lang="en-US" altLang="ko-KR" b="1" dirty="0">
                <a:solidFill>
                  <a:srgbClr val="000099"/>
                </a:solidFill>
                <a:latin typeface="Gulim" panose="020B0600000101010101" pitchFamily="50" charset="-127"/>
              </a:rPr>
              <a:t>:</a:t>
            </a:r>
            <a:r>
              <a:rPr lang="ko-KR" altLang="en-US" b="1" dirty="0">
                <a:solidFill>
                  <a:srgbClr val="000099"/>
                </a:solidFill>
                <a:latin typeface="Gulim" panose="020B0600000101010101" pitchFamily="50" charset="-127"/>
              </a:rPr>
              <a:t>초연결통신연구소</a:t>
            </a:r>
            <a:r>
              <a:rPr lang="en-US" altLang="ko-KR" b="1" dirty="0">
                <a:solidFill>
                  <a:srgbClr val="000099"/>
                </a:solidFill>
                <a:latin typeface="Gulim" panose="020B0600000101010101" pitchFamily="50" charset="-127"/>
              </a:rPr>
              <a:t>(</a:t>
            </a:r>
            <a:r>
              <a:rPr lang="ko-KR" altLang="en-US" b="1" dirty="0">
                <a:solidFill>
                  <a:srgbClr val="000099"/>
                </a:solidFill>
                <a:latin typeface="Gulim" panose="020B0600000101010101" pitchFamily="50" charset="-127"/>
              </a:rPr>
              <a:t>정보보호연구본부</a:t>
            </a:r>
            <a:r>
              <a:rPr lang="en-US" altLang="ko-KR" b="1" dirty="0">
                <a:solidFill>
                  <a:srgbClr val="000099"/>
                </a:solidFill>
                <a:latin typeface="Gulim" panose="020B0600000101010101" pitchFamily="50" charset="-127"/>
              </a:rPr>
              <a:t>), </a:t>
            </a:r>
            <a:r>
              <a:rPr lang="ko-KR" altLang="en-US" b="1" dirty="0">
                <a:solidFill>
                  <a:srgbClr val="000099"/>
                </a:solidFill>
                <a:latin typeface="Gulim" panose="020B0600000101010101" pitchFamily="50" charset="-127"/>
              </a:rPr>
              <a:t>김병구 책연 </a:t>
            </a:r>
            <a:r>
              <a:rPr lang="en-US" altLang="ko-KR" b="1" dirty="0">
                <a:solidFill>
                  <a:srgbClr val="000099"/>
                </a:solidFill>
                <a:latin typeface="Gulim" panose="020B0600000101010101" pitchFamily="50" charset="-127"/>
              </a:rPr>
              <a:t>(042-860-4888, bkkim05@etri.re.kr)</a:t>
            </a:r>
            <a:endParaRPr lang="en-US" altLang="ko-KR" b="1" dirty="0">
              <a:solidFill>
                <a:srgbClr val="000099"/>
              </a:solidFill>
              <a:latin typeface="Gulim" panose="020B0600000101010101" pitchFamily="50" charset="-127"/>
            </a:endParaRPr>
          </a:p>
        </p:txBody>
      </p:sp>
      <p:sp>
        <p:nvSpPr>
          <p:cNvPr id="15368" name="Text Box 531"/>
          <p:cNvSpPr txBox="1"/>
          <p:nvPr/>
        </p:nvSpPr>
        <p:spPr>
          <a:xfrm>
            <a:off x="5562600" y="5715000"/>
            <a:ext cx="1600200" cy="320675"/>
          </a:xfrm>
          <a:prstGeom prst="rect">
            <a:avLst/>
          </a:prstGeom>
          <a:noFill/>
          <a:ln w="101600">
            <a:noFill/>
          </a:ln>
        </p:spPr>
        <p:txBody>
          <a:bodyPr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500" b="1" dirty="0">
                <a:solidFill>
                  <a:srgbClr val="3333CC"/>
                </a:solidFill>
                <a:latin typeface="Arial" panose="020B0604020202020204" pitchFamily="34" charset="0"/>
                <a:ea typeface="Dotum" panose="020B0600000101010101" pitchFamily="50" charset="-127"/>
              </a:rPr>
              <a:t>www.etri.re.kr</a:t>
            </a:r>
            <a:endParaRPr lang="en-US" altLang="ko-KR" sz="1500" b="1" dirty="0">
              <a:solidFill>
                <a:srgbClr val="3333CC"/>
              </a:solidFill>
              <a:latin typeface="Arial" panose="020B0604020202020204" pitchFamily="34" charset="0"/>
              <a:ea typeface="Dotum" panose="020B0600000101010101" pitchFamily="50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슬라이드 번호 개체 틀 4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kumimoji="1" lang="en-US" altLang="ko-KR" sz="1400" b="1" dirty="0">
                <a:latin typeface="Gulim" panose="020B0600000101010101" pitchFamily="50" charset="-127"/>
                <a:ea typeface="+mn-ea"/>
                <a:cs typeface="+mn-cs"/>
              </a:rPr>
            </a:fld>
            <a:endParaRPr kumimoji="1" lang="en-US" altLang="ko-KR" sz="1400" b="1" dirty="0">
              <a:latin typeface="Gulim" panose="020B0600000101010101" pitchFamily="50" charset="-127"/>
              <a:ea typeface="+mn-ea"/>
              <a:cs typeface="+mn-cs"/>
            </a:endParaRPr>
          </a:p>
        </p:txBody>
      </p:sp>
      <p:pic>
        <p:nvPicPr>
          <p:cNvPr id="7171" name="Picture 742" descr="D:\홍보실\●홍보실 업무 자료\2003홍보실업무보고\상단 이미지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2447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AutoShape 743"/>
          <p:cNvSpPr/>
          <p:nvPr/>
        </p:nvSpPr>
        <p:spPr>
          <a:xfrm>
            <a:off x="1143000" y="1524000"/>
            <a:ext cx="5715000" cy="4119563"/>
          </a:xfrm>
          <a:prstGeom prst="roundRect">
            <a:avLst>
              <a:gd name="adj" fmla="val 4852"/>
            </a:avLst>
          </a:prstGeom>
          <a:solidFill>
            <a:srgbClr val="FFFFFF"/>
          </a:solidFill>
          <a:ln w="2857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895350" lvl="1" indent="-609600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ko-KR" altLang="en-US" sz="2900" dirty="0">
                <a:solidFill>
                  <a:srgbClr val="0000CC"/>
                </a:solidFill>
                <a:latin typeface="Dotum" panose="020B0600000101010101" pitchFamily="50" charset="-127"/>
                <a:ea typeface="Dotum" panose="020B0600000101010101" pitchFamily="50" charset="-127"/>
              </a:rPr>
              <a:t>목    차</a:t>
            </a:r>
            <a:endParaRPr lang="ko-KR" altLang="en-US" sz="2900" dirty="0">
              <a:solidFill>
                <a:srgbClr val="0000CC"/>
              </a:solidFill>
              <a:latin typeface="Dotum" panose="020B0600000101010101" pitchFamily="50" charset="-127"/>
              <a:ea typeface="Dotum" panose="020B0600000101010101" pitchFamily="50" charset="-127"/>
            </a:endParaRPr>
          </a:p>
          <a:p>
            <a:pPr marL="895350" lvl="1" indent="-609600" eaLnBrk="1" hangingPunct="1">
              <a:lnSpc>
                <a:spcPct val="11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 dirty="0">
                <a:solidFill>
                  <a:srgbClr val="FF6600"/>
                </a:solidFill>
                <a:latin typeface="Dotum" panose="020B0600000101010101" pitchFamily="50" charset="-127"/>
                <a:ea typeface="Dotum" panose="020B0600000101010101" pitchFamily="50" charset="-127"/>
              </a:rPr>
              <a:t>----------------------------------------------</a:t>
            </a:r>
            <a:endParaRPr lang="en-US" altLang="ko-KR" sz="2500" b="1" dirty="0">
              <a:solidFill>
                <a:srgbClr val="FF6600"/>
              </a:solidFill>
              <a:latin typeface="Dotum" panose="020B0600000101010101" pitchFamily="50" charset="-127"/>
              <a:ea typeface="Dotum" panose="020B0600000101010101" pitchFamily="50" charset="-127"/>
            </a:endParaRPr>
          </a:p>
          <a:p>
            <a:pPr marL="895350" lvl="1" indent="-609600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 dirty="0">
                <a:latin typeface="Dotum" panose="020B0600000101010101" pitchFamily="50" charset="-127"/>
                <a:ea typeface="Dotum" panose="020B0600000101010101" pitchFamily="50" charset="-127"/>
              </a:rPr>
              <a:t>1. </a:t>
            </a:r>
            <a:r>
              <a:rPr lang="ko-KR" altLang="en-US" sz="2500" b="1" dirty="0">
                <a:latin typeface="Dotum" panose="020B0600000101010101" pitchFamily="50" charset="-127"/>
                <a:ea typeface="Dotum" panose="020B0600000101010101" pitchFamily="50" charset="-127"/>
              </a:rPr>
              <a:t>기술의 개요</a:t>
            </a:r>
            <a:endParaRPr lang="ko-KR" altLang="en-US" sz="2500" b="1" dirty="0">
              <a:latin typeface="Dotum" panose="020B0600000101010101" pitchFamily="50" charset="-127"/>
              <a:ea typeface="Dotum" panose="020B0600000101010101" pitchFamily="50" charset="-127"/>
            </a:endParaRPr>
          </a:p>
          <a:p>
            <a:pPr marL="895350" lvl="1" indent="-609600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 dirty="0">
                <a:latin typeface="Dotum" panose="020B0600000101010101" pitchFamily="50" charset="-127"/>
                <a:ea typeface="Dotum" panose="020B0600000101010101" pitchFamily="50" charset="-127"/>
              </a:rPr>
              <a:t>2. </a:t>
            </a:r>
            <a:r>
              <a:rPr lang="ko-KR" altLang="en-US" sz="2500" b="1" dirty="0">
                <a:latin typeface="Dotum" panose="020B0600000101010101" pitchFamily="50" charset="-127"/>
                <a:ea typeface="Dotum" panose="020B0600000101010101" pitchFamily="50" charset="-127"/>
              </a:rPr>
              <a:t>기술이전 내용 및 범위</a:t>
            </a:r>
            <a:endParaRPr lang="ko-KR" altLang="en-US" sz="2500" b="1" dirty="0">
              <a:latin typeface="Dotum" panose="020B0600000101010101" pitchFamily="50" charset="-127"/>
              <a:ea typeface="Dotum" panose="020B0600000101010101" pitchFamily="50" charset="-127"/>
            </a:endParaRPr>
          </a:p>
          <a:p>
            <a:pPr marL="895350" lvl="1" indent="-609600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 dirty="0">
                <a:latin typeface="Dotum" panose="020B0600000101010101" pitchFamily="50" charset="-127"/>
                <a:ea typeface="Dotum" panose="020B0600000101010101" pitchFamily="50" charset="-127"/>
              </a:rPr>
              <a:t>3. </a:t>
            </a:r>
            <a:r>
              <a:rPr lang="ko-KR" altLang="en-US" sz="2500" b="1" dirty="0">
                <a:latin typeface="Dotum" panose="020B0600000101010101" pitchFamily="50" charset="-127"/>
                <a:ea typeface="Dotum" panose="020B0600000101010101" pitchFamily="50" charset="-127"/>
              </a:rPr>
              <a:t>기술의 사업성 </a:t>
            </a:r>
            <a:endParaRPr lang="en-US" altLang="ko-KR" sz="2500" b="1" dirty="0">
              <a:latin typeface="Dotum" panose="020B0600000101010101" pitchFamily="50" charset="-127"/>
              <a:ea typeface="Dotum" panose="020B0600000101010101" pitchFamily="50" charset="-127"/>
            </a:endParaRPr>
          </a:p>
          <a:p>
            <a:pPr marL="895350" lvl="1" indent="-609600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 dirty="0">
                <a:latin typeface="Dotum" panose="020B0600000101010101" pitchFamily="50" charset="-127"/>
                <a:ea typeface="Dotum" panose="020B0600000101010101" pitchFamily="50" charset="-127"/>
              </a:rPr>
              <a:t>4. </a:t>
            </a:r>
            <a:r>
              <a:rPr lang="ko-KR" altLang="en-US" sz="2500" b="1" dirty="0">
                <a:latin typeface="Dotum" panose="020B0600000101010101" pitchFamily="50" charset="-127"/>
                <a:ea typeface="Dotum" panose="020B0600000101010101" pitchFamily="50" charset="-127"/>
              </a:rPr>
              <a:t>국내외 시장 동향</a:t>
            </a:r>
            <a:endParaRPr lang="ko-KR" altLang="en-US" sz="2500" b="1" dirty="0">
              <a:latin typeface="Dotum" panose="020B0600000101010101" pitchFamily="50" charset="-127"/>
              <a:ea typeface="Dotum" panose="020B0600000101010101" pitchFamily="50" charset="-127"/>
            </a:endParaRPr>
          </a:p>
        </p:txBody>
      </p:sp>
      <p:sp>
        <p:nvSpPr>
          <p:cNvPr id="6" name="Text Box 2061"/>
          <p:cNvSpPr txBox="1">
            <a:spLocks noChangeArrowheads="1"/>
          </p:cNvSpPr>
          <p:nvPr/>
        </p:nvSpPr>
        <p:spPr bwMode="auto">
          <a:xfrm>
            <a:off x="5724525" y="6416675"/>
            <a:ext cx="3000375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SW</a:t>
            </a:r>
            <a:r>
              <a:rPr kumimoji="0" lang="ko-KR" altLang="en-US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콘텐츠연구소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</a:t>
            </a:r>
            <a:r>
              <a:rPr kumimoji="0" lang="ko-KR" altLang="en-US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사이버보안연구본부</a:t>
            </a:r>
            <a:endParaRPr kumimoji="0" lang="ko-KR" altLang="en-US" sz="1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슬라이드 번호 개체 틀 4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kumimoji="1" lang="en-US" altLang="ko-KR" sz="1400" b="1" dirty="0">
                <a:latin typeface="Gulim" panose="020B0600000101010101" pitchFamily="50" charset="-127"/>
                <a:ea typeface="+mn-ea"/>
                <a:cs typeface="+mn-cs"/>
              </a:rPr>
            </a:fld>
            <a:endParaRPr kumimoji="1" lang="en-US" altLang="ko-KR" sz="1400" b="1" dirty="0">
              <a:latin typeface="Gulim" panose="020B0600000101010101" pitchFamily="50" charset="-127"/>
              <a:ea typeface="+mn-ea"/>
              <a:cs typeface="+mn-cs"/>
            </a:endParaRPr>
          </a:p>
        </p:txBody>
      </p:sp>
      <p:sp>
        <p:nvSpPr>
          <p:cNvPr id="8195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8763"/>
            <a:ext cx="5867400" cy="519112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1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개요 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(1) -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개념구조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196" name="Rectangle 5"/>
          <p:cNvSpPr/>
          <p:nvPr/>
        </p:nvSpPr>
        <p:spPr>
          <a:xfrm>
            <a:off x="357188" y="1033463"/>
            <a:ext cx="8501062" cy="47529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342900" lvl="0" indent="-342900" algn="just" eaLnBrk="1" hangingPunct="1"/>
            <a:r>
              <a:rPr lang="en-US" altLang="ko-KR" sz="2800" b="1" dirty="0">
                <a:solidFill>
                  <a:srgbClr val="CC0066"/>
                </a:solidFill>
                <a:latin typeface="Gulim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Gulim" panose="020B0600000101010101" pitchFamily="50" charset="-127"/>
              </a:rPr>
              <a:t>기술</a:t>
            </a:r>
            <a:r>
              <a:rPr lang="en-US" altLang="ko-KR" sz="2800" b="1" dirty="0">
                <a:solidFill>
                  <a:srgbClr val="CC0066"/>
                </a:solidFill>
                <a:latin typeface="Gulim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Gulim" panose="020B0600000101010101" pitchFamily="50" charset="-127"/>
              </a:rPr>
              <a:t>개요</a:t>
            </a:r>
            <a:endParaRPr lang="en-US" altLang="ko-KR" sz="2800" b="1" dirty="0">
              <a:solidFill>
                <a:srgbClr val="CC0066"/>
              </a:solidFill>
              <a:latin typeface="Gulim" panose="020B0600000101010101" pitchFamily="50" charset="-127"/>
            </a:endParaRPr>
          </a:p>
          <a:p>
            <a:pPr marL="762000" lvl="1" indent="-285750" algn="just" eaLnBrk="1" hangingPunct="1">
              <a:buFont typeface="Wingdings" panose="05000000000000000000" pitchFamily="2" charset="2"/>
              <a:buChar char="v"/>
            </a:pPr>
            <a:r>
              <a:rPr lang="ko-KR" altLang="en-US" sz="2000" dirty="0"/>
              <a:t>본 이전기술은 하드웨어 기반 단방향 통신 보안 게이트웨이 기술 위에서</a:t>
            </a:r>
            <a:r>
              <a:rPr lang="en-US" altLang="ko-KR" sz="2000" dirty="0"/>
              <a:t>, FTP/FTPS/SFTP/TFTP </a:t>
            </a:r>
            <a:r>
              <a:rPr lang="ko-KR" altLang="en-US" sz="2000" dirty="0"/>
              <a:t>기반의 파일 전송 응용서비스에 대한 단방향 파일 송수신 프록시 기능을 제공함</a:t>
            </a:r>
            <a:r>
              <a:rPr lang="en-US" altLang="ko-KR" sz="2000" dirty="0"/>
              <a:t>.</a:t>
            </a:r>
            <a:endParaRPr lang="en-US" altLang="ko-KR" sz="2000" dirty="0">
              <a:latin typeface="Gulim" panose="020B0600000101010101" pitchFamily="50" charset="-127"/>
            </a:endParaRPr>
          </a:p>
        </p:txBody>
      </p:sp>
      <p:sp>
        <p:nvSpPr>
          <p:cNvPr id="7" name="Text Box 2061"/>
          <p:cNvSpPr txBox="1">
            <a:spLocks noChangeArrowheads="1"/>
          </p:cNvSpPr>
          <p:nvPr/>
        </p:nvSpPr>
        <p:spPr bwMode="auto">
          <a:xfrm>
            <a:off x="5724525" y="6416675"/>
            <a:ext cx="3000375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ko-KR" altLang="en-US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초연결통신연구소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</a:t>
            </a:r>
            <a:r>
              <a:rPr kumimoji="0" lang="ko-KR" altLang="en-US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정보보호연구본부</a:t>
            </a:r>
            <a:endParaRPr kumimoji="0" lang="ko-KR" altLang="en-US" sz="1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  <p:sp>
        <p:nvSpPr>
          <p:cNvPr id="8198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101600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dirty="0">
              <a:latin typeface="Gulim" panose="020B0600000101010101" pitchFamily="50" charset="-127"/>
            </a:endParaRPr>
          </a:p>
        </p:txBody>
      </p:sp>
      <p:sp>
        <p:nvSpPr>
          <p:cNvPr id="8199" name="Rectangle 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101600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dirty="0">
              <a:latin typeface="Gulim" panose="020B0600000101010101" pitchFamily="50" charset="-127"/>
            </a:endParaRPr>
          </a:p>
        </p:txBody>
      </p:sp>
      <p:sp>
        <p:nvSpPr>
          <p:cNvPr id="8200" name="Rectangle 1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101600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dirty="0">
              <a:latin typeface="Gulim" panose="020B0600000101010101" pitchFamily="50" charset="-127"/>
            </a:endParaRPr>
          </a:p>
        </p:txBody>
      </p:sp>
      <p:sp>
        <p:nvSpPr>
          <p:cNvPr id="8201" name="Rectangle 2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101600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dirty="0">
              <a:latin typeface="Gulim" panose="020B0600000101010101" pitchFamily="50" charset="-127"/>
            </a:endParaRPr>
          </a:p>
        </p:txBody>
      </p:sp>
      <p:sp>
        <p:nvSpPr>
          <p:cNvPr id="8202" name="Rectangle 1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101600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dirty="0">
              <a:latin typeface="Gulim" panose="020B0600000101010101" pitchFamily="50" charset="-127"/>
            </a:endParaRPr>
          </a:p>
        </p:txBody>
      </p:sp>
      <p:sp>
        <p:nvSpPr>
          <p:cNvPr id="8203" name="Rectangle 14"/>
          <p:cNvSpPr/>
          <p:nvPr/>
        </p:nvSpPr>
        <p:spPr>
          <a:xfrm>
            <a:off x="1835150" y="2747963"/>
            <a:ext cx="9144000" cy="457200"/>
          </a:xfrm>
          <a:prstGeom prst="rect">
            <a:avLst/>
          </a:prstGeom>
          <a:noFill/>
          <a:ln w="101600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latinLnBrk="0">
              <a:spcBef>
                <a:spcPct val="0"/>
              </a:spcBef>
              <a:buClrTx/>
              <a:buFontTx/>
              <a:buNone/>
            </a:pPr>
            <a:endParaRPr lang="ko-KR" altLang="en-US" sz="1800" dirty="0">
              <a:latin typeface="Gulim" panose="020B0600000101010101" pitchFamily="50" charset="-127"/>
            </a:endParaRPr>
          </a:p>
        </p:txBody>
      </p:sp>
      <p:pic>
        <p:nvPicPr>
          <p:cNvPr id="8204" name="그림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8688" y="2622550"/>
            <a:ext cx="7315200" cy="3808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슬라이드 번호 개체 틀 4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kumimoji="1" lang="en-US" altLang="ko-KR" sz="1400" b="1" dirty="0">
                <a:latin typeface="Gulim" panose="020B0600000101010101" pitchFamily="50" charset="-127"/>
                <a:ea typeface="+mn-ea"/>
                <a:cs typeface="+mn-cs"/>
              </a:rPr>
            </a:fld>
            <a:endParaRPr kumimoji="1" lang="en-US" altLang="ko-KR" sz="1400" b="1" dirty="0">
              <a:latin typeface="Gulim" panose="020B0600000101010101" pitchFamily="50" charset="-127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7175"/>
            <a:ext cx="6570663" cy="522288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1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개요 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(2) </a:t>
            </a:r>
            <a:r>
              <a:rPr lang="en-US" altLang="ko-KR" sz="24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– </a:t>
            </a:r>
            <a:r>
              <a:rPr lang="ko-KR" altLang="en-US" sz="24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데이터 흐름 및 내부구조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101600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dirty="0">
              <a:latin typeface="Gulim" panose="020B0600000101010101" pitchFamily="50" charset="-127"/>
            </a:endParaRPr>
          </a:p>
        </p:txBody>
      </p:sp>
      <p:sp>
        <p:nvSpPr>
          <p:cNvPr id="9221" name="Rectangle 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101600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dirty="0">
              <a:latin typeface="Gulim" panose="020B0600000101010101" pitchFamily="50" charset="-127"/>
            </a:endParaRPr>
          </a:p>
        </p:txBody>
      </p:sp>
      <p:sp>
        <p:nvSpPr>
          <p:cNvPr id="8" name="Text Box 2061"/>
          <p:cNvSpPr txBox="1">
            <a:spLocks noChangeArrowheads="1"/>
          </p:cNvSpPr>
          <p:nvPr/>
        </p:nvSpPr>
        <p:spPr bwMode="auto">
          <a:xfrm>
            <a:off x="5724525" y="6416675"/>
            <a:ext cx="3000375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ko-KR" altLang="en-US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초연결통신연구소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</a:t>
            </a:r>
            <a:r>
              <a:rPr kumimoji="0" lang="ko-KR" altLang="en-US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정보보호연구본부</a:t>
            </a:r>
            <a:endParaRPr kumimoji="0" lang="ko-KR" altLang="en-US" sz="1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  <p:pic>
        <p:nvPicPr>
          <p:cNvPr id="9223" name="그림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350" y="1125538"/>
            <a:ext cx="7099300" cy="5019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슬라이드 번호 개체 틀 4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kumimoji="1" lang="en-US" altLang="ko-KR" sz="1400" b="1" dirty="0">
                <a:latin typeface="Gulim" panose="020B0600000101010101" pitchFamily="50" charset="-127"/>
                <a:ea typeface="+mn-ea"/>
                <a:cs typeface="+mn-cs"/>
              </a:rPr>
            </a:fld>
            <a:endParaRPr kumimoji="1" lang="en-US" altLang="ko-KR" sz="1400" b="1" dirty="0">
              <a:latin typeface="Gulim" panose="020B0600000101010101" pitchFamily="50" charset="-127"/>
              <a:ea typeface="+mn-ea"/>
              <a:cs typeface="+mn-cs"/>
            </a:endParaRPr>
          </a:p>
        </p:txBody>
      </p:sp>
      <p:sp>
        <p:nvSpPr>
          <p:cNvPr id="10243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8763"/>
            <a:ext cx="7162800" cy="519112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2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기술이전 내용 및 범위 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[1/2]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357188" y="928688"/>
            <a:ext cx="867886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GulimChe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GulimChe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2pPr>
            <a:lvl3pPr marL="990600" indent="-276225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Gulim" panose="020B0600000101010101" pitchFamily="50" charset="-127"/>
              </a:defRPr>
            </a:lvl9pPr>
          </a:lstStyle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Char char="▣"/>
              <a:defRPr/>
            </a:pPr>
            <a:r>
              <a:rPr kumimoji="1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기술이전 내용</a:t>
            </a:r>
            <a:endParaRPr kumimoji="1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ko-KR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단방향</a:t>
            </a:r>
            <a:r>
              <a:rPr kumimoji="1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 파일 송수신 </a:t>
            </a:r>
            <a:r>
              <a:rPr kumimoji="1" lang="ko-KR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프록시</a:t>
            </a:r>
            <a:r>
              <a:rPr kumimoji="1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50" charset="-127"/>
                <a:cs typeface="+mn-cs"/>
              </a:rPr>
              <a:t> 기술</a:t>
            </a:r>
            <a:endParaRPr kumimoji="1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Char char="▣"/>
              <a:defRPr/>
            </a:pPr>
            <a:r>
              <a:rPr kumimoji="1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기술이전 범위</a:t>
            </a:r>
            <a:endParaRPr kumimoji="1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기술개발문서</a:t>
            </a: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90600" marR="0" lvl="2" indent="-276225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UNIWAY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요구사항정의서 외 관련 </a:t>
            </a: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기술문서들</a:t>
            </a:r>
            <a:endParaRPr kumimoji="1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특허</a:t>
            </a: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endParaRPr kumimoji="1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Tx/>
              <a:buFont typeface="Arial" panose="020B0604020202020204" pitchFamily="34" charset="0"/>
              <a:buChar char="•"/>
              <a:defRPr/>
            </a:pPr>
            <a:endParaRPr kumimoji="1" lang="ko-KR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50" charset="-127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개발 프로그램</a:t>
            </a: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sp>
        <p:nvSpPr>
          <p:cNvPr id="8" name="Text Box 2061"/>
          <p:cNvSpPr txBox="1">
            <a:spLocks noChangeArrowheads="1"/>
          </p:cNvSpPr>
          <p:nvPr/>
        </p:nvSpPr>
        <p:spPr bwMode="auto">
          <a:xfrm>
            <a:off x="5724525" y="6416675"/>
            <a:ext cx="3000375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ko-KR" altLang="en-US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초연결통신연구소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</a:t>
            </a:r>
            <a:r>
              <a:rPr kumimoji="0" lang="ko-KR" altLang="en-US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정보보호연구본부</a:t>
            </a:r>
            <a:endParaRPr kumimoji="0" lang="ko-KR" altLang="en-US" sz="1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331913" y="3533775"/>
          <a:ext cx="6840538" cy="857250"/>
        </p:xfrm>
        <a:graphic>
          <a:graphicData uri="http://schemas.openxmlformats.org/drawingml/2006/table">
            <a:tbl>
              <a:tblPr/>
              <a:tblGrid>
                <a:gridCol w="769775"/>
                <a:gridCol w="789885"/>
                <a:gridCol w="693758"/>
                <a:gridCol w="763225"/>
                <a:gridCol w="677001"/>
                <a:gridCol w="3146894"/>
              </a:tblGrid>
              <a:tr h="30657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HCR Batang" panose="02030504000101010101" pitchFamily="18" charset="-127"/>
                          <a:ea typeface="HCR Batang" panose="02030504000101010101" pitchFamily="18" charset="-127"/>
                        </a:rPr>
                        <a:t>관리번호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HCR Batang" panose="02030504000101010101" pitchFamily="18" charset="-127"/>
                          <a:ea typeface="HCR Batang" panose="02030504000101010101" pitchFamily="18" charset="-127"/>
                        </a:rPr>
                        <a:t>출원번호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HCR Batang" panose="02030504000101010101" pitchFamily="18" charset="-127"/>
                          <a:ea typeface="HCR Batang" panose="02030504000101010101" pitchFamily="18" charset="-127"/>
                        </a:rPr>
                        <a:t>출원일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HCR Batang" panose="02030504000101010101" pitchFamily="18" charset="-127"/>
                          <a:ea typeface="HCR Batang" panose="02030504000101010101" pitchFamily="18" charset="-127"/>
                        </a:rPr>
                        <a:t>등록번호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HCR Batang" panose="02030504000101010101" pitchFamily="18" charset="-127"/>
                          <a:ea typeface="HCR Batang" panose="02030504000101010101" pitchFamily="18" charset="-127"/>
                        </a:rPr>
                        <a:t>등록일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HCR Batang" panose="02030504000101010101" pitchFamily="18" charset="-127"/>
                          <a:ea typeface="HCR Batang" panose="02030504000101010101" pitchFamily="18" charset="-127"/>
                        </a:rPr>
                        <a:t>발명명칭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</a:tr>
              <a:tr h="55029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HCR Batang" panose="02030504000101010101" pitchFamily="18" charset="-127"/>
                          <a:ea typeface="HCR Batang" panose="02030504000101010101" pitchFamily="18" charset="-127"/>
                        </a:rPr>
                        <a:t>PR20151677KR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HCR Batang" panose="02030504000101010101" pitchFamily="18" charset="-127"/>
                          <a:ea typeface="HCR Batang" panose="02030504000101010101" pitchFamily="18" charset="-127"/>
                        </a:rPr>
                        <a:t>2016-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HCR Batang" panose="02030504000101010101" pitchFamily="18" charset="-127"/>
                          <a:ea typeface="HCR Batang" panose="02030504000101010101" pitchFamily="18" charset="-127"/>
                        </a:rPr>
                        <a:t>0009966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HCR Batang" panose="02030504000101010101" pitchFamily="18" charset="-127"/>
                          <a:ea typeface="HCR Batang" panose="02030504000101010101" pitchFamily="18" charset="-127"/>
                        </a:rPr>
                        <a:t>2016.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HCR Batang" panose="02030504000101010101" pitchFamily="18" charset="-127"/>
                          <a:ea typeface="HCR Batang" panose="02030504000101010101" pitchFamily="18" charset="-127"/>
                        </a:rPr>
                        <a:t>01.27 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HCR Batang" panose="02030504000101010101" pitchFamily="18" charset="-127"/>
                          <a:ea typeface="HCR Batang" panose="02030504000101010101" pitchFamily="18" charset="-127"/>
                        </a:rPr>
                        <a:t>-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HCR Batang" panose="02030504000101010101" pitchFamily="18" charset="-127"/>
                          <a:ea typeface="HCR Batang" panose="02030504000101010101" pitchFamily="18" charset="-127"/>
                        </a:rPr>
                        <a:t>-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err="1">
                          <a:solidFill>
                            <a:srgbClr val="0000FF"/>
                          </a:solidFill>
                          <a:effectLst/>
                          <a:latin typeface="HCR Batang" panose="02030504000101010101" pitchFamily="18" charset="-127"/>
                          <a:ea typeface="HCR Batang" panose="02030504000101010101" pitchFamily="18" charset="-127"/>
                        </a:rPr>
                        <a:t>단방향</a:t>
                      </a:r>
                      <a:r>
                        <a:rPr lang="ko-KR" altLang="en-US" sz="1000" kern="0" spc="0" dirty="0">
                          <a:solidFill>
                            <a:srgbClr val="0000FF"/>
                          </a:solidFill>
                          <a:effectLst/>
                          <a:latin typeface="HCR Batang" panose="02030504000101010101" pitchFamily="18" charset="-127"/>
                          <a:ea typeface="HCR Batang" panose="02030504000101010101" pitchFamily="18" charset="-127"/>
                        </a:rPr>
                        <a:t> 파일 전송 시스템 및 방법</a:t>
                      </a:r>
                      <a:endParaRPr lang="ko-KR" altLang="en-US" sz="1000" kern="0" spc="0" dirty="0">
                        <a:solidFill>
                          <a:srgbClr val="0000FF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1331913" y="5210175"/>
          <a:ext cx="6840538" cy="800100"/>
        </p:xfrm>
        <a:graphic>
          <a:graphicData uri="http://schemas.openxmlformats.org/drawingml/2006/table">
            <a:tbl>
              <a:tblPr/>
              <a:tblGrid>
                <a:gridCol w="1031941"/>
                <a:gridCol w="918553"/>
                <a:gridCol w="961741"/>
                <a:gridCol w="3928304"/>
              </a:tblGrid>
              <a:tr h="30657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HCR Batang" panose="02030504000101010101" pitchFamily="18" charset="-127"/>
                          <a:ea typeface="HCR Batang" panose="02030504000101010101" pitchFamily="18" charset="-127"/>
                        </a:rPr>
                        <a:t>관리번호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HCR Batang" panose="02030504000101010101" pitchFamily="18" charset="-127"/>
                          <a:ea typeface="HCR Batang" panose="02030504000101010101" pitchFamily="18" charset="-127"/>
                        </a:rPr>
                        <a:t>등록번호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HCR Batang" panose="02030504000101010101" pitchFamily="18" charset="-127"/>
                          <a:ea typeface="HCR Batang" panose="02030504000101010101" pitchFamily="18" charset="-127"/>
                        </a:rPr>
                        <a:t>등록일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HCR Batang" panose="02030504000101010101" pitchFamily="18" charset="-127"/>
                          <a:ea typeface="HCR Batang" panose="02030504000101010101" pitchFamily="18" charset="-127"/>
                        </a:rPr>
                        <a:t>발명명칭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</a:tr>
              <a:tr h="49301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HCR Batang" panose="02030504000101010101" pitchFamily="18" charset="-127"/>
                          <a:ea typeface="HCR Batang" panose="02030504000101010101" pitchFamily="18" charset="-127"/>
                        </a:rPr>
                        <a:t>PG20170878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70">
                          <a:solidFill>
                            <a:srgbClr val="000000"/>
                          </a:solidFill>
                          <a:effectLst/>
                          <a:latin typeface="HCR Batang" panose="02030504000101010101" pitchFamily="18" charset="-127"/>
                          <a:ea typeface="HCR Batang" panose="02030504000101010101" pitchFamily="18" charset="-127"/>
                        </a:rPr>
                        <a:t>C-2017-033733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-70">
                          <a:solidFill>
                            <a:srgbClr val="000000"/>
                          </a:solidFill>
                          <a:effectLst/>
                          <a:latin typeface="HCR Batang" panose="02030504000101010101" pitchFamily="18" charset="-127"/>
                          <a:ea typeface="HCR Batang" panose="02030504000101010101" pitchFamily="18" charset="-127"/>
                        </a:rPr>
                        <a:t>2017-12-14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HCR Batang" panose="02030504000101010101" pitchFamily="18" charset="-127"/>
                          <a:ea typeface="HCR Batang" panose="02030504000101010101" pitchFamily="18" charset="-127"/>
                        </a:rPr>
                        <a:t>단방향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HCR Batang" panose="02030504000101010101" pitchFamily="18" charset="-127"/>
                          <a:ea typeface="HCR Batang" panose="02030504000101010101" pitchFamily="18" charset="-127"/>
                        </a:rPr>
                        <a:t> 파일 전송을 위한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HCR Batang" panose="02030504000101010101" pitchFamily="18" charset="-127"/>
                          <a:ea typeface="HCR Batang" panose="02030504000101010101" pitchFamily="18" charset="-127"/>
                        </a:rPr>
                        <a:t>에프티피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HCR Batang" panose="02030504000101010101" pitchFamily="18" charset="-127"/>
                          <a:ea typeface="HCR Batang" panose="02030504000101010101" pitchFamily="18" charset="-127"/>
                        </a:rPr>
                        <a:t>/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HCR Batang" panose="02030504000101010101" pitchFamily="18" charset="-127"/>
                          <a:ea typeface="HCR Batang" panose="02030504000101010101" pitchFamily="18" charset="-127"/>
                        </a:rPr>
                        <a:t>에스에프티피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HCR Batang" panose="02030504000101010101" pitchFamily="18" charset="-127"/>
                          <a:ea typeface="HCR Batang" panose="02030504000101010101" pitchFamily="18" charset="-127"/>
                        </a:rPr>
                        <a:t>/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HCR Batang" panose="02030504000101010101" pitchFamily="18" charset="-127"/>
                          <a:ea typeface="HCR Batang" panose="02030504000101010101" pitchFamily="18" charset="-127"/>
                        </a:rPr>
                        <a:t>에프티피에스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HCR Batang" panose="02030504000101010101" pitchFamily="18" charset="-127"/>
                          <a:ea typeface="HCR Batang" panose="02030504000101010101" pitchFamily="18" charset="-127"/>
                        </a:rPr>
                        <a:t>/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HCR Batang" panose="02030504000101010101" pitchFamily="18" charset="-127"/>
                          <a:ea typeface="HCR Batang" panose="02030504000101010101" pitchFamily="18" charset="-127"/>
                        </a:rPr>
                        <a:t>티에프티피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HCR Batang" panose="02030504000101010101" pitchFamily="18" charset="-127"/>
                          <a:ea typeface="HCR Batang" panose="02030504000101010101" pitchFamily="18" charset="-127"/>
                        </a:rPr>
                        <a:t> 서버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HCR Batang" panose="02030504000101010101" pitchFamily="18" charset="-127"/>
                          <a:ea typeface="HCR Batang" panose="02030504000101010101" pitchFamily="18" charset="-127"/>
                        </a:rPr>
                        <a:t>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HCR Batang" panose="02030504000101010101" pitchFamily="18" charset="-127"/>
                          <a:ea typeface="HCR Batang" panose="02030504000101010101" pitchFamily="18" charset="-127"/>
                        </a:rPr>
                        <a:t>클라이언트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HCR Batang" panose="02030504000101010101" pitchFamily="18" charset="-127"/>
                          <a:ea typeface="HCR Batang" panose="02030504000101010101" pitchFamily="18" charset="-127"/>
                        </a:rPr>
                        <a:t>프록시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HCR Batang" panose="02030504000101010101" pitchFamily="18" charset="-127"/>
                          <a:ea typeface="HCR Batang" panose="02030504000101010101" pitchFamily="18" charset="-127"/>
                        </a:rPr>
                        <a:t> 프로그램 버전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HCR Batang" panose="02030504000101010101" pitchFamily="18" charset="-127"/>
                          <a:ea typeface="HCR Batang" panose="02030504000101010101" pitchFamily="18" charset="-127"/>
                        </a:rPr>
                        <a:t>3.0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슬라이드 번호 개체 틀 4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kumimoji="1" lang="en-US" altLang="ko-KR" sz="1400" b="1" dirty="0">
                <a:latin typeface="Gulim" panose="020B0600000101010101" pitchFamily="50" charset="-127"/>
                <a:ea typeface="+mn-ea"/>
                <a:cs typeface="+mn-cs"/>
              </a:rPr>
            </a:fld>
            <a:endParaRPr kumimoji="1" lang="en-US" altLang="ko-KR" sz="1400" b="1" dirty="0">
              <a:latin typeface="Gulim" panose="020B0600000101010101" pitchFamily="50" charset="-127"/>
              <a:ea typeface="+mn-ea"/>
              <a:cs typeface="+mn-cs"/>
            </a:endParaRPr>
          </a:p>
        </p:txBody>
      </p:sp>
      <p:sp>
        <p:nvSpPr>
          <p:cNvPr id="11267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8763"/>
            <a:ext cx="7162800" cy="519112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2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기술이전 내용 및 범위 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[2/2]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7188" y="928688"/>
            <a:ext cx="8501063" cy="987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Char char="▣"/>
              <a:defRPr/>
            </a:pPr>
            <a:r>
              <a:rPr kumimoji="1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기술 개발 현황</a:t>
            </a:r>
            <a:endParaRPr kumimoji="1" lang="en-US" altLang="ko-KR" sz="1100" b="1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기술성숙도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(</a:t>
            </a:r>
            <a:r>
              <a:rPr kumimoji="1" lang="en-US" altLang="ko-KR" sz="2000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TRL : Technology Readiness Level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)</a:t>
            </a:r>
            <a:r>
              <a:rPr kumimoji="1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단계 </a:t>
            </a:r>
            <a:r>
              <a:rPr kumimoji="1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:  (   5   )</a:t>
            </a:r>
            <a:r>
              <a:rPr kumimoji="1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단계</a:t>
            </a:r>
            <a:endParaRPr kumimoji="1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pic>
        <p:nvPicPr>
          <p:cNvPr id="1126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113" y="1916113"/>
            <a:ext cx="8572500" cy="4181475"/>
          </a:xfrm>
          <a:prstGeom prst="rect">
            <a:avLst/>
          </a:prstGeom>
          <a:noFill/>
          <a:ln w="101600">
            <a:noFill/>
          </a:ln>
        </p:spPr>
      </p:pic>
      <p:sp>
        <p:nvSpPr>
          <p:cNvPr id="8" name="Text Box 2061"/>
          <p:cNvSpPr txBox="1">
            <a:spLocks noChangeArrowheads="1"/>
          </p:cNvSpPr>
          <p:nvPr/>
        </p:nvSpPr>
        <p:spPr bwMode="auto">
          <a:xfrm>
            <a:off x="5724525" y="6416675"/>
            <a:ext cx="3000375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ko-KR" altLang="en-US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초연결통신연구소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</a:t>
            </a:r>
            <a:r>
              <a:rPr kumimoji="0" lang="ko-KR" altLang="en-US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정보보호연구본부</a:t>
            </a:r>
            <a:endParaRPr kumimoji="0" lang="ko-KR" altLang="en-US" sz="1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슬라이드 번호 개체 틀 4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kumimoji="1" lang="en-US" altLang="ko-KR" sz="1400" b="1" dirty="0">
                <a:latin typeface="Gulim" panose="020B0600000101010101" pitchFamily="50" charset="-127"/>
                <a:ea typeface="+mn-ea"/>
                <a:cs typeface="+mn-cs"/>
              </a:rPr>
            </a:fld>
            <a:endParaRPr kumimoji="1" lang="en-US" altLang="ko-KR" sz="1400" b="1" dirty="0">
              <a:latin typeface="Gulim" panose="020B0600000101010101" pitchFamily="50" charset="-127"/>
              <a:ea typeface="+mn-ea"/>
              <a:cs typeface="+mn-cs"/>
            </a:endParaRPr>
          </a:p>
        </p:txBody>
      </p:sp>
      <p:sp>
        <p:nvSpPr>
          <p:cNvPr id="12291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8763"/>
            <a:ext cx="7162800" cy="519112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3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사업성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285750" y="1071563"/>
            <a:ext cx="8572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1pPr>
            <a:lvl2pPr marL="762000" indent="-28575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50" charset="-127"/>
                <a:ea typeface="Gulim" panose="020B0600000101010101" pitchFamily="50" charset="-127"/>
              </a:defRPr>
            </a:lvl9pPr>
          </a:lstStyle>
          <a:p>
            <a:pPr marL="342900" marR="0" lvl="0" indent="-34290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Char char="▣"/>
              <a:defRPr/>
            </a:pPr>
            <a:r>
              <a:rPr kumimoji="1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</a:t>
            </a:r>
            <a:r>
              <a:rPr kumimoji="1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상용화 가능성</a:t>
            </a:r>
            <a:endParaRPr kumimoji="1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예상 응용 제품 및 사업성</a:t>
            </a: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476250" marR="0" lvl="1" indent="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Tx/>
              <a:buNone/>
              <a:defRPr/>
            </a:pP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762000" marR="0" lvl="1" indent="-28575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사업화 시 제약 조건</a:t>
            </a:r>
            <a:endParaRPr kumimoji="1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1187450" y="5029200"/>
          <a:ext cx="7537450" cy="920750"/>
        </p:xfrm>
        <a:graphic>
          <a:graphicData uri="http://schemas.openxmlformats.org/drawingml/2006/table">
            <a:tbl>
              <a:tblPr/>
              <a:tblGrid>
                <a:gridCol w="3592522"/>
                <a:gridCol w="3944928"/>
              </a:tblGrid>
              <a:tr h="33547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spc="0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애로점 </a:t>
                      </a:r>
                      <a:r>
                        <a:rPr lang="en-US" altLang="ko-KR" sz="1000" kern="100" spc="0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(</a:t>
                      </a:r>
                      <a:r>
                        <a:rPr lang="ko-KR" altLang="en-US" sz="1000" kern="100" spc="0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시장 및 기술적 제약</a:t>
                      </a:r>
                      <a:r>
                        <a:rPr lang="en-US" altLang="ko-KR" sz="1000" kern="100" spc="0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1447" marR="91447" marT="45746" marB="4574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00" spc="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극복</a:t>
                      </a:r>
                      <a:r>
                        <a:rPr lang="en-US" altLang="ko-KR" sz="1000" kern="100" spc="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(</a:t>
                      </a:r>
                      <a:r>
                        <a:rPr lang="ko-KR" altLang="en-US" sz="1000" kern="100" spc="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개선</a:t>
                      </a:r>
                      <a:r>
                        <a:rPr lang="en-US" altLang="ko-KR" sz="1000" kern="100" spc="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)</a:t>
                      </a:r>
                      <a:r>
                        <a:rPr lang="ko-KR" altLang="en-US" sz="1000" kern="100" spc="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방안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1447" marR="91447" marT="45746" marB="4574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585277">
                <a:tc>
                  <a:txBody>
                    <a:bodyPr/>
                    <a:lstStyle/>
                    <a:p>
                      <a:pPr marL="171450" marR="0" indent="-17145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ko-KR" altLang="en-US" sz="1000" kern="100" spc="0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안전성이 우선이 제어 네트워크에서의 실제 필드 테스트가 용이하지 않음</a:t>
                      </a:r>
                      <a:endParaRPr lang="ko-KR" altLang="en-US" sz="1000" kern="100" spc="0" dirty="0" smtClean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</a:txBody>
                  <a:tcPr marL="91447" marR="91447" marT="45746" marB="4574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530" marR="0" indent="-17653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ko-KR" altLang="en-US" sz="1000" kern="100" spc="0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  <a:cs typeface="+mn-cs"/>
                        </a:rPr>
                        <a:t>제어시스템을 실제 운영 중인 유관 기관과의 협조</a:t>
                      </a:r>
                      <a:endParaRPr lang="ko-KR" altLang="en-US" sz="1000" kern="100" spc="0" dirty="0" smtClean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  <a:cs typeface="+mn-cs"/>
                      </a:endParaRPr>
                    </a:p>
                    <a:p>
                      <a:pPr marL="171450" marR="0" indent="-1714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000" kern="100" spc="0" dirty="0" smtClean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제어 </a:t>
                      </a:r>
                      <a:r>
                        <a:rPr lang="ko-KR" altLang="en-US" sz="1000" kern="100" spc="0" dirty="0">
                          <a:solidFill>
                            <a:srgbClr val="000000"/>
                          </a:solidFill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테스트베드 시범서비스 등과의 연계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91447" marR="91447" marT="45746" marB="4574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 Box 2061"/>
          <p:cNvSpPr txBox="1">
            <a:spLocks noChangeArrowheads="1"/>
          </p:cNvSpPr>
          <p:nvPr/>
        </p:nvSpPr>
        <p:spPr bwMode="auto">
          <a:xfrm>
            <a:off x="5724525" y="6416675"/>
            <a:ext cx="3000375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ko-KR" altLang="en-US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초연결통신연구소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</a:t>
            </a:r>
            <a:r>
              <a:rPr kumimoji="0" lang="ko-KR" altLang="en-US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정보보호연구본부</a:t>
            </a:r>
            <a:endParaRPr kumimoji="0" lang="ko-KR" altLang="en-US" sz="1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187450" y="2222500"/>
          <a:ext cx="7537450" cy="1492250"/>
        </p:xfrm>
        <a:graphic>
          <a:graphicData uri="http://schemas.openxmlformats.org/drawingml/2006/table">
            <a:tbl>
              <a:tblPr/>
              <a:tblGrid>
                <a:gridCol w="1200438"/>
                <a:gridCol w="993907"/>
                <a:gridCol w="1141296"/>
                <a:gridCol w="3084244"/>
                <a:gridCol w="1117566"/>
              </a:tblGrid>
              <a:tr h="3997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예상 제품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서비스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예상단가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(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천원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이전기술의 비중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(%)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3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잠</a:t>
                      </a:r>
                      <a:r>
                        <a:rPr lang="ko-KR" altLang="en-US" sz="1000" kern="0" spc="-4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재적</a:t>
                      </a:r>
                      <a:r>
                        <a:rPr lang="en-US" altLang="ko-KR" sz="1000" kern="0" spc="-4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/</a:t>
                      </a:r>
                      <a:r>
                        <a:rPr lang="ko-KR" altLang="en-US" sz="1000" kern="0" spc="-4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현재적 경쟁자와 가격</a:t>
                      </a:r>
                      <a:r>
                        <a:rPr lang="en-US" altLang="ko-KR" sz="1000" kern="0" spc="-4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,</a:t>
                      </a:r>
                      <a:r>
                        <a:rPr lang="ko-KR" altLang="en-US" sz="1000" kern="0" spc="-4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시장 등에서 경쟁상 유리한 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8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판매 가능 시기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1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 err="1" smtClean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FTPseries</a:t>
                      </a:r>
                      <a:br>
                        <a:rPr 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</a:br>
                      <a:r>
                        <a:rPr 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@UNIWAY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 smtClean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7,000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70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marR="0" indent="-16002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a.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가격경쟁력면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: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일반 네트워크 장비에 비해 특정 제어시스템 영역 단위로 적용 가능함으로써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,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비용 절감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  <a:p>
                      <a:pPr marL="193040" marR="0" indent="-19304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b.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시장환경면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: 2017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년 이후 연간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20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억 이상 예상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HCR Dotum" panose="02030504000101010101" pitchFamily="50" charset="-127"/>
                          <a:ea typeface="HCR Dotum" panose="02030504000101010101" pitchFamily="50" charset="-127"/>
                        </a:rPr>
                        <a:t>2018.06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Haansoft Batang" panose="02030600000101010101" charset="-122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슬라이드 번호 개체 틀 4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kumimoji="1" lang="en-US" altLang="ko-KR" sz="1400" b="1" dirty="0">
                <a:latin typeface="Gulim" panose="020B0600000101010101" pitchFamily="50" charset="-127"/>
                <a:ea typeface="+mn-ea"/>
                <a:cs typeface="+mn-cs"/>
              </a:rPr>
            </a:fld>
            <a:endParaRPr kumimoji="1" lang="en-US" altLang="ko-KR" sz="1400" b="1" dirty="0">
              <a:latin typeface="Gulim" panose="020B0600000101010101" pitchFamily="50" charset="-127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7175"/>
            <a:ext cx="7162800" cy="522288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4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국내외 시장 동향 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(1)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Text Box 2061"/>
          <p:cNvSpPr txBox="1">
            <a:spLocks noChangeArrowheads="1"/>
          </p:cNvSpPr>
          <p:nvPr/>
        </p:nvSpPr>
        <p:spPr bwMode="auto">
          <a:xfrm>
            <a:off x="5724525" y="6416675"/>
            <a:ext cx="3000375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ko-KR" altLang="en-US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초연결통신연구소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</a:t>
            </a:r>
            <a:r>
              <a:rPr kumimoji="0" lang="ko-KR" altLang="en-US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정보보호연구본부</a:t>
            </a:r>
            <a:endParaRPr kumimoji="0" lang="ko-KR" altLang="en-US" sz="1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  <p:pic>
        <p:nvPicPr>
          <p:cNvPr id="13317" name="그림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13" y="1185863"/>
            <a:ext cx="8943975" cy="5267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슬라이드 번호 개체 틀 4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 wrap="none" anchor="ctr">
            <a:spAutoFit/>
          </a:bodyPr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kumimoji="1" lang="en-US" altLang="ko-KR" sz="1400" b="1" dirty="0">
                <a:latin typeface="Gulim" panose="020B0600000101010101" pitchFamily="50" charset="-127"/>
                <a:ea typeface="+mn-ea"/>
                <a:cs typeface="+mn-cs"/>
              </a:rPr>
            </a:fld>
            <a:endParaRPr kumimoji="1" lang="en-US" altLang="ko-KR" sz="1400" b="1" dirty="0">
              <a:latin typeface="Gulim" panose="020B0600000101010101" pitchFamily="50" charset="-127"/>
              <a:ea typeface="+mn-ea"/>
              <a:cs typeface="+mn-cs"/>
            </a:endParaRPr>
          </a:p>
        </p:txBody>
      </p:sp>
      <p:sp>
        <p:nvSpPr>
          <p:cNvPr id="14339" name="Rectangle 2"/>
          <p:cNvSpPr>
            <a:spLocks noGrp="1"/>
          </p:cNvSpPr>
          <p:nvPr>
            <p:ph type="title" hasCustomPrompt="1"/>
          </p:nvPr>
        </p:nvSpPr>
        <p:spPr>
          <a:xfrm>
            <a:off x="304800" y="257175"/>
            <a:ext cx="7162800" cy="522288"/>
          </a:xfrm>
          <a:ln/>
        </p:spPr>
        <p:txBody>
          <a:bodyPr vert="horz" wrap="square" lIns="91440" tIns="45720" rIns="91440" bIns="45720" anchor="ctr">
            <a:spAutoFit/>
          </a:bodyPr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mjrE" panose="02030600000101010101" pitchFamily="18" charset="-127"/>
                <a:ea typeface="HYmjrE" panose="02030600000101010101" pitchFamily="18" charset="-127"/>
              </a:rPr>
              <a:t>4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국내외 시장 동향 </a:t>
            </a:r>
            <a:r>
              <a:rPr lang="en-US" altLang="ko-KR" sz="2600" b="0" dirty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(2)</a:t>
            </a:r>
            <a:endParaRPr lang="ko-KR" altLang="en-US" sz="2600" b="0" dirty="0">
              <a:solidFill>
                <a:srgbClr val="4D4D4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285750" y="1176338"/>
            <a:ext cx="8572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Char char="▣"/>
              <a:defRPr/>
            </a:pP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세계시장전망</a:t>
            </a: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14400" marR="0" lvl="1" indent="-4572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2017</a:t>
            </a: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년에는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14,497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억 원까지 추정되고 있으며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현재 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망분리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사업만을 구축한 기업과 향후 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망분리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·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망연계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사업을 동시에 진행하는 기업을 감안하면 시장규모는 기하급수적으로 확장 전망</a:t>
            </a: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Char char="▣"/>
              <a:defRPr/>
            </a:pP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Char char="▣"/>
              <a:defRPr/>
            </a:pP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Char char="▣"/>
              <a:defRPr/>
            </a:pP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GulimChe" panose="020B0609000101010101" pitchFamily="49" charset="-127"/>
              <a:buChar char="▣"/>
              <a:defRPr/>
            </a:pP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국내 시장 전망</a:t>
            </a: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14400" marR="0" lvl="1" indent="-4572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망연계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솔루션은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3.20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전산대란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6.25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사이버테러 등으로 인해 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망분리가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공공기관과 금융기관을 중심으로 의무화되면서 업무의 연속성을 확보하기 위한 방안으로 대두</a:t>
            </a: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914400" marR="0" lvl="1" indent="-4572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1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2017</a:t>
            </a: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년에는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725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억 원까지 성장할 것이라고 예측되고 있으며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, 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현재 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망분리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사업만을 구축한 기업과 향후 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망분리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·</a:t>
            </a:r>
            <a:r>
              <a:rPr kumimoji="1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망연계</a:t>
            </a:r>
            <a:r>
              <a: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50" charset="-127"/>
                <a:ea typeface="Gulim" panose="020B0600000101010101" pitchFamily="50" charset="-127"/>
                <a:cs typeface="+mn-cs"/>
              </a:rPr>
              <a:t> 사업을 동시에 진행하는 기업을 감안하면 시장규모는 기하급수적으로 확장 전망</a:t>
            </a: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  <a:p>
            <a:pPr marL="457200" marR="0" lvl="0" indent="-4572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Tx/>
              <a:buFont typeface="Wingdings" panose="05000000000000000000" pitchFamily="2" charset="2"/>
              <a:buChar char="v"/>
              <a:defRPr/>
            </a:pP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50" charset="-127"/>
              <a:ea typeface="Gulim" panose="020B0600000101010101" pitchFamily="50" charset="-127"/>
              <a:cs typeface="+mn-cs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1258888" y="2492375"/>
          <a:ext cx="6913563" cy="766763"/>
        </p:xfrm>
        <a:graphic>
          <a:graphicData uri="http://schemas.openxmlformats.org/drawingml/2006/table">
            <a:tbl>
              <a:tblPr/>
              <a:tblGrid>
                <a:gridCol w="2001520"/>
                <a:gridCol w="1649858"/>
                <a:gridCol w="1560908"/>
                <a:gridCol w="1701276"/>
              </a:tblGrid>
              <a:tr h="43825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년도 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중고딕"/>
                      </a:endParaRPr>
                    </a:p>
                  </a:txBody>
                  <a:tcPr marL="17909" marR="17909" marT="17911" marB="179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(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2017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년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)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현재년도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9" marR="17909" marT="17911" marB="179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(2018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년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)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개발 종료후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1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년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9" marR="17909" marT="17911" marB="179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(2020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년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)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개발 종료후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3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년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9" marR="17909" marT="17911" marB="179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32850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세계 시장 규모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9" marR="17909" marT="17911" marB="179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14,497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9" marR="17909" marT="17911" marB="179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19,042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9" marR="17909" marT="17911" marB="179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22,816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9" marR="17909" marT="17911" marB="179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258888" y="5583238"/>
          <a:ext cx="6913563" cy="766763"/>
        </p:xfrm>
        <a:graphic>
          <a:graphicData uri="http://schemas.openxmlformats.org/drawingml/2006/table">
            <a:tbl>
              <a:tblPr/>
              <a:tblGrid>
                <a:gridCol w="2001521"/>
                <a:gridCol w="1649857"/>
                <a:gridCol w="1560908"/>
                <a:gridCol w="1701276"/>
              </a:tblGrid>
              <a:tr h="43825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년도 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  <a:ea typeface="한양중고딕"/>
                      </a:endParaRPr>
                    </a:p>
                  </a:txBody>
                  <a:tcPr marL="17909" marR="17909" marT="17911" marB="179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(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2017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년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)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현재년도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9" marR="17909" marT="17911" marB="179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(2018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년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)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개발 종료후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1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년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9" marR="17909" marT="17911" marB="179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(2020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년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)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개발 종료후 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3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년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9" marR="17909" marT="17911" marB="179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32850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한국 시장 규모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9" marR="17909" marT="17911" marB="1791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725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9" marR="17909" marT="17911" marB="179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952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9" marR="17909" marT="17911" marB="179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1,142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17909" marR="17909" marT="17911" marB="1791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 Box 2061"/>
          <p:cNvSpPr txBox="1">
            <a:spLocks noChangeArrowheads="1"/>
          </p:cNvSpPr>
          <p:nvPr/>
        </p:nvSpPr>
        <p:spPr bwMode="auto">
          <a:xfrm>
            <a:off x="5724525" y="6416675"/>
            <a:ext cx="3000375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ko-KR" altLang="en-US" sz="1200" kern="1200" cap="none" spc="0" normalizeH="0" baseline="0" noProof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초연결통신연구소</a:t>
            </a:r>
            <a:r>
              <a:rPr kumimoji="0" lang="en-US" altLang="ko-KR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/</a:t>
            </a:r>
            <a:r>
              <a:rPr kumimoji="0" lang="ko-KR" altLang="en-US" sz="1200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gtrE" panose="02030600000101010101" pitchFamily="18" charset="-127"/>
                <a:ea typeface="HYgtrE" panose="02030600000101010101" pitchFamily="18" charset="-127"/>
                <a:cs typeface="+mn-cs"/>
              </a:rPr>
              <a:t>정보보호연구본부</a:t>
            </a:r>
            <a:endParaRPr kumimoji="0" lang="ko-KR" altLang="en-US" sz="1200" kern="1200" cap="none" spc="0" normalizeH="0" baseline="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gtrE" panose="02030600000101010101" pitchFamily="18" charset="-127"/>
              <a:ea typeface="HYgtrE" panose="02030600000101010101" pitchFamily="18" charset="-127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기본 디자인">
  <a:themeElements>
    <a:clrScheme name="기본 디자인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기본 디자인">
      <a:majorFont>
        <a:latin typeface="Times New Roman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50" charset="-127"/>
            <a:ea typeface="Gulim" panose="020B0600000101010101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50" charset="-127"/>
            <a:ea typeface="Gulim" panose="020B0600000101010101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1840</Words>
  <Application>WPS 演示</Application>
  <PresentationFormat/>
  <Paragraphs>229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4" baseType="lpstr">
      <vt:lpstr>Arial</vt:lpstr>
      <vt:lpstr>宋体</vt:lpstr>
      <vt:lpstr>Wingdings</vt:lpstr>
      <vt:lpstr>Gulim</vt:lpstr>
      <vt:lpstr>Times New Roman</vt:lpstr>
      <vt:lpstr>GulimChe</vt:lpstr>
      <vt:lpstr>휴먼새내기체</vt:lpstr>
      <vt:lpstr>FZSong_Superfont</vt:lpstr>
      <vt:lpstr>HYgtrE</vt:lpstr>
      <vt:lpstr>HY헤드라인M</vt:lpstr>
      <vt:lpstr>Arial Black</vt:lpstr>
      <vt:lpstr>휴먼각진헤드라인</vt:lpstr>
      <vt:lpstr>Dotum</vt:lpstr>
      <vt:lpstr>HYmjrE</vt:lpstr>
      <vt:lpstr>HCR Batang</vt:lpstr>
      <vt:lpstr>Haansoft Batang</vt:lpstr>
      <vt:lpstr>Malgun Gothic</vt:lpstr>
      <vt:lpstr>HCR Dotum</vt:lpstr>
      <vt:lpstr>한양중고딕</vt:lpstr>
      <vt:lpstr>한양신명조</vt:lpstr>
      <vt:lpstr>BatangChe</vt:lpstr>
      <vt:lpstr>微软雅黑</vt:lpstr>
      <vt:lpstr>Arial Unicode MS</vt:lpstr>
      <vt:lpstr>기본 디자인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제목 없음</dc:title>
  <dc:creator>장지훈</dc:creator>
  <cp:lastModifiedBy>kic</cp:lastModifiedBy>
  <cp:revision>1272</cp:revision>
  <cp:lastPrinted>2000-01-26T07:28:59Z</cp:lastPrinted>
  <dcterms:created xsi:type="dcterms:W3CDTF">1998-07-27T04:31:16Z</dcterms:created>
  <dcterms:modified xsi:type="dcterms:W3CDTF">2020-09-15T03:38:11Z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