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24" r:id="rId3"/>
    <p:sldId id="347" r:id="rId4"/>
    <p:sldId id="448" r:id="rId5"/>
    <p:sldId id="459" r:id="rId6"/>
    <p:sldId id="446" r:id="rId7"/>
    <p:sldId id="472" r:id="rId8"/>
    <p:sldId id="473" r:id="rId9"/>
    <p:sldId id="467" r:id="rId10"/>
    <p:sldId id="442" r:id="rId11"/>
    <p:sldId id="465" r:id="rId12"/>
    <p:sldId id="434" r:id="rId13"/>
  </p:sldIdLst>
  <p:sldSz cx="9144000" cy="6858000" type="screen4x3"/>
  <p:notesSz cx="6797675" cy="9928225"/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69696"/>
    <a:srgbClr val="BDEEFF"/>
    <a:srgbClr val="3333CC"/>
    <a:srgbClr val="66CCFF"/>
    <a:srgbClr val="FF9900"/>
    <a:srgbClr val="FFCC66"/>
    <a:srgbClr val="DDDDD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 showGuides="1">
      <p:cViewPr varScale="1">
        <p:scale>
          <a:sx n="128" d="100"/>
          <a:sy n="128" d="100"/>
        </p:scale>
        <p:origin x="1056" y="120"/>
      </p:cViewPr>
      <p:guideLst>
        <p:guide orient="horz" pos="1104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75"/>
            <a:ext cx="187325" cy="2778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711" tIns="46356" rIns="92711" bIns="46356" numCol="1" anchor="ctr" anchorCtr="0" compatLnSpc="1">
            <a:spAutoFit/>
          </a:bodyPr>
          <a:lstStyle>
            <a:lvl1pPr defTabSz="927100" eaLnBrk="1" latinLnBrk="1" hangingPunct="1">
              <a:defRPr sz="1200"/>
            </a:lvl1pPr>
          </a:lstStyle>
          <a:p>
            <a:pPr marL="0" marR="0" lvl="0" indent="0" algn="l" defTabSz="9271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575425" y="92075"/>
            <a:ext cx="187325" cy="2778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711" tIns="46356" rIns="92711" bIns="46356" numCol="1" anchor="ctr" anchorCtr="0" compatLnSpc="1">
            <a:spAutoFit/>
          </a:bodyPr>
          <a:lstStyle>
            <a:lvl1pPr algn="r" defTabSz="927100" eaLnBrk="1" latinLnBrk="1" hangingPunct="1">
              <a:defRPr sz="1200"/>
            </a:lvl1pPr>
          </a:lstStyle>
          <a:p>
            <a:pPr marL="0" marR="0" lvl="0" indent="0" algn="r" defTabSz="9271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47238"/>
            <a:ext cx="187325" cy="2778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711" tIns="46356" rIns="92711" bIns="46356" numCol="1" anchor="b" anchorCtr="0" compatLnSpc="1">
            <a:spAutoFit/>
          </a:bodyPr>
          <a:lstStyle>
            <a:lvl1pPr defTabSz="927100" eaLnBrk="1" latinLnBrk="1" hangingPunct="1">
              <a:defRPr sz="1200"/>
            </a:lvl1pPr>
          </a:lstStyle>
          <a:p>
            <a:pPr marL="0" marR="0" lvl="0" indent="0" algn="l" defTabSz="9271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45238" y="9647238"/>
            <a:ext cx="417513" cy="2778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711" tIns="46356" rIns="92711" bIns="46356" numCol="1" anchor="b" anchorCtr="0" compatLnSpc="1">
            <a:spAutoFit/>
          </a:bodyPr>
          <a:lstStyle>
            <a:lvl1pPr algn="r" defTabSz="925830" eaLnBrk="1" latinLnBrk="1" hangingPunct="1">
              <a:defRPr sz="1200"/>
            </a:lvl1pPr>
          </a:lstStyle>
          <a:p>
            <a:pPr marL="0" marR="0" lvl="0" indent="0" algn="r" defTabSz="92583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805B9F-6E28-4FFD-8932-42BDEC5C929F}" type="slidenum">
              <a:rPr kumimoji="1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63" tIns="46032" rIns="92063" bIns="46032" numCol="1" anchor="t" anchorCtr="0" compatLnSpc="1"/>
          <a:lstStyle>
            <a:lvl1pPr defTabSz="920115" eaLnBrk="1" latin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2011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63" tIns="46032" rIns="92063" bIns="46032" numCol="1" anchor="t" anchorCtr="0" compatLnSpc="1"/>
          <a:lstStyle>
            <a:lvl1pPr algn="r" defTabSz="920115" eaLnBrk="1" latin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2011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</p:txBody>
      </p:sp>
      <p:sp>
        <p:nvSpPr>
          <p:cNvPr id="3076" name="Rectangle 4"/>
          <p:cNvSpPr>
            <a:spLocks noTextEdit="1"/>
          </p:cNvSpPr>
          <p:nvPr>
            <p:ph type="sldImg" idx="2"/>
          </p:nvPr>
        </p:nvSpPr>
        <p:spPr>
          <a:xfrm>
            <a:off x="919163" y="746125"/>
            <a:ext cx="4962525" cy="3721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63" tIns="46032" rIns="92063" bIns="46032" numCol="1" anchor="t" anchorCtr="0" compatLnSpc="1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마스터 문자열 유형을 편집하려면 누르십시오</a:t>
            </a:r>
            <a:r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.</a:t>
            </a:r>
            <a:endParaRPr kumimoji="1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  <a:p>
            <a:pPr marL="45720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둘째 수준</a:t>
            </a:r>
            <a:endParaRPr kumimoji="1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  <a:p>
            <a:pPr marL="914400" marR="0" lvl="2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세째 수준</a:t>
            </a:r>
            <a:endParaRPr kumimoji="1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  <a:p>
            <a:pPr marL="1371600" marR="0" lvl="3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네째 수준</a:t>
            </a:r>
            <a:endParaRPr kumimoji="1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  <a:p>
            <a:pPr marL="1828800" marR="0" lvl="4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다섯째 수준</a:t>
            </a:r>
            <a:endParaRPr kumimoji="1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63" tIns="46032" rIns="92063" bIns="46032" numCol="1" anchor="b" anchorCtr="0" compatLnSpc="1"/>
          <a:lstStyle>
            <a:lvl1pPr defTabSz="920115" eaLnBrk="1" latin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2011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63" tIns="46032" rIns="92063" bIns="46032" numCol="1" anchor="b" anchorCtr="0" compatLnSpc="1"/>
          <a:lstStyle>
            <a:lvl1pPr algn="r" defTabSz="919480" eaLnBrk="1" latin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94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CBEBCB-ADEE-441C-9625-C848B27285FA}" type="slidenum">
              <a:rPr kumimoji="1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제목 슬라이드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30" descr="C:\My Documents\DS\New Folder\로고심볼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5410200"/>
            <a:ext cx="3124200" cy="604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27" descr="D:\pskwork\ETRI\bmp\title.bmp"/>
          <p:cNvPicPr>
            <a:picLocks noChangeAspect="1"/>
          </p:cNvPicPr>
          <p:nvPr/>
        </p:nvPicPr>
        <p:blipFill>
          <a:blip r:embed="rId3">
            <a:lum bright="20001" contrast="-20000"/>
          </a:blip>
          <a:stretch>
            <a:fillRect/>
          </a:stretch>
        </p:blipFill>
        <p:spPr>
          <a:xfrm>
            <a:off x="609600" y="685800"/>
            <a:ext cx="7496175" cy="4954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8962" name="Rectangle 1026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4343400"/>
            <a:ext cx="6400800" cy="838200"/>
          </a:xfrm>
        </p:spPr>
        <p:txBody>
          <a:bodyPr/>
          <a:lstStyle>
            <a:lvl1pPr marL="0" indent="0" algn="ctr">
              <a:buFont typeface="GulimChe" panose="020B0609000101010101" pitchFamily="49" charset="-127"/>
              <a:buNone/>
              <a:defRPr sz="1800"/>
            </a:lvl1pPr>
          </a:lstStyle>
          <a:p>
            <a:r>
              <a:rPr lang="ko-KR" altLang="en-US"/>
              <a:t>마스터 부제목을  입력하십시요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C4B1BD-D54C-4AA6-89D8-7F0C12F11788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hasCustomPrompt="1"/>
          </p:nvPr>
        </p:nvSpPr>
        <p:spPr>
          <a:xfrm>
            <a:off x="6496050" y="890588"/>
            <a:ext cx="1962150" cy="505301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890588"/>
            <a:ext cx="5734050" cy="505301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C4B1BD-D54C-4AA6-89D8-7F0C12F11788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609600" y="890588"/>
            <a:ext cx="7772400" cy="57943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39624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endParaRPr kumimoji="1" lang="ko-KR" altLang="en-US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C4B1BD-D54C-4AA6-89D8-7F0C12F11788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C4B1BD-D54C-4AA6-89D8-7F0C12F11788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C4B1BD-D54C-4AA6-89D8-7F0C12F11788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C4B1BD-D54C-4AA6-89D8-7F0C12F11788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C4B1BD-D54C-4AA6-89D8-7F0C12F11788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C4B1BD-D54C-4AA6-89D8-7F0C12F11788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C4B1BD-D54C-4AA6-89D8-7F0C12F11788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C4B1BD-D54C-4AA6-89D8-7F0C12F11788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None/>
              <a:defRPr/>
            </a:pPr>
            <a:endParaRPr kumimoji="1" lang="ko-KR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C4B1BD-D54C-4AA6-89D8-7F0C12F11788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wmf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47"/>
          <p:cNvSpPr>
            <a:spLocks noChangeArrowheads="1"/>
          </p:cNvSpPr>
          <p:nvPr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DE6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39624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ko-KR" altLang="en-US" dirty="0"/>
              <a:t>마스터 문자열 유형을 편집하려면 누르십시오</a:t>
            </a:r>
            <a:r>
              <a:rPr lang="en-US" altLang="ko-KR" dirty="0"/>
              <a:t>.</a:t>
            </a:r>
            <a:endParaRPr lang="en-US" altLang="ko-KR" dirty="0"/>
          </a:p>
          <a:p>
            <a:pPr lvl="1"/>
            <a:r>
              <a:rPr lang="ko-KR" altLang="en-US" dirty="0"/>
              <a:t>둘째 수준</a:t>
            </a:r>
            <a:endParaRPr lang="ko-KR" altLang="en-US" dirty="0"/>
          </a:p>
          <a:p>
            <a:pPr lvl="2"/>
            <a:r>
              <a:rPr lang="ko-KR" altLang="en-US" dirty="0"/>
              <a:t>세째 수준</a:t>
            </a:r>
            <a:endParaRPr lang="ko-KR" altLang="en-US" dirty="0"/>
          </a:p>
          <a:p>
            <a:pPr lvl="3"/>
            <a:r>
              <a:rPr lang="ko-KR" altLang="en-US" dirty="0"/>
              <a:t>네째 수준</a:t>
            </a:r>
            <a:endParaRPr lang="ko-KR" altLang="en-US" dirty="0"/>
          </a:p>
          <a:p>
            <a:pPr lvl="4"/>
            <a:r>
              <a:rPr lang="ko-KR" altLang="en-US" dirty="0"/>
              <a:t>다섯째 수준</a:t>
            </a:r>
            <a:endParaRPr lang="ko-KR" altLang="en-US" dirty="0"/>
          </a:p>
        </p:txBody>
      </p:sp>
      <p:sp>
        <p:nvSpPr>
          <p:cNvPr id="1028" name="Rectangle 28"/>
          <p:cNvSpPr>
            <a:spLocks noGrp="1"/>
          </p:cNvSpPr>
          <p:nvPr>
            <p:ph type="title"/>
          </p:nvPr>
        </p:nvSpPr>
        <p:spPr>
          <a:xfrm>
            <a:off x="609600" y="890588"/>
            <a:ext cx="7772400" cy="579437"/>
          </a:xfrm>
          <a:prstGeom prst="rect">
            <a:avLst/>
          </a:prstGeom>
          <a:noFill/>
          <a:ln w="101600">
            <a:noFill/>
          </a:ln>
        </p:spPr>
        <p:txBody>
          <a:bodyPr anchor="ctr">
            <a:spAutoFit/>
          </a:bodyPr>
          <a:p>
            <a:pPr lvl="0"/>
            <a:r>
              <a:rPr lang="ko-KR" altLang="en-US" dirty="0"/>
              <a:t>제목 작성</a:t>
            </a:r>
            <a:endParaRPr lang="ko-KR" altLang="en-US" dirty="0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0125" y="6400800"/>
            <a:ext cx="2530475" cy="304800"/>
          </a:xfrm>
          <a:prstGeom prst="rect">
            <a:avLst/>
          </a:prstGeom>
          <a:noFill/>
          <a:ln w="101600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algn="ctr" eaLnBrk="1" latinLnBrk="1" hangingPunct="1">
              <a:defRPr sz="1400" b="1"/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4225" y="6400800"/>
            <a:ext cx="434975" cy="304800"/>
          </a:xfrm>
          <a:prstGeom prst="rect">
            <a:avLst/>
          </a:prstGeom>
          <a:noFill/>
          <a:ln w="101600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algn="r" eaLnBrk="1" latinLnBrk="1" hangingPunct="1">
              <a:defRPr sz="1400" b="1"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C4B1BD-D54C-4AA6-89D8-7F0C12F11788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pic>
        <p:nvPicPr>
          <p:cNvPr id="1031" name="Picture 46" descr="D:\홍보실\●홍보실 업무 자료\2003홍보실업무보고\상단 이미지(4)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2" name="Picture 50" descr="D:\2004 기술이전\ETRI CI\2004 변경 로고심볼.wm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01000" y="152400"/>
            <a:ext cx="914400" cy="192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3" name="Text Box 92"/>
          <p:cNvSpPr txBox="1">
            <a:spLocks noChangeArrowheads="1"/>
          </p:cNvSpPr>
          <p:nvPr/>
        </p:nvSpPr>
        <p:spPr bwMode="auto">
          <a:xfrm>
            <a:off x="1066800" y="640080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새내기체" pitchFamily="18" charset="-127"/>
                <a:ea typeface="휴먼새내기체" pitchFamily="18" charset="-127"/>
                <a:cs typeface="+mn-cs"/>
              </a:rPr>
              <a:t>Proprietary</a:t>
            </a:r>
            <a:endParaRPr kumimoji="1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새내기체" pitchFamily="18" charset="-127"/>
              <a:ea typeface="휴먼새내기체" pitchFamily="18" charset="-127"/>
              <a:cs typeface="+mn-cs"/>
            </a:endParaRPr>
          </a:p>
        </p:txBody>
      </p:sp>
      <p:pic>
        <p:nvPicPr>
          <p:cNvPr id="1034" name="Picture 93" descr="D:\2004 기술이전\ETRI CI\2004 변경 로고심볼.wm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57200" y="6500813"/>
            <a:ext cx="609600" cy="128587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CC0066"/>
        </a:buClr>
        <a:buFont typeface="GulimChe" panose="020B0609000101010101" pitchFamily="49" charset="-127"/>
        <a:buChar char="▣"/>
        <a:defRPr kumimoji="1"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6600CC"/>
        </a:buClr>
        <a:buFont typeface="GulimChe" panose="020B0609000101010101" pitchFamily="49" charset="-127"/>
        <a:buChar char="◈"/>
        <a:defRPr kumimoji="1"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wmf"/><Relationship Id="rId2" Type="http://schemas.openxmlformats.org/officeDocument/2006/relationships/image" Target="../media/image6.wmf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image" Target="../media/image46.png"/><Relationship Id="rId7" Type="http://schemas.openxmlformats.org/officeDocument/2006/relationships/image" Target="../media/image45.pn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48.png"/><Relationship Id="rId1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4.xml"/><Relationship Id="rId1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wmf"/><Relationship Id="rId3" Type="http://schemas.openxmlformats.org/officeDocument/2006/relationships/image" Target="../media/image10.png"/><Relationship Id="rId22" Type="http://schemas.openxmlformats.org/officeDocument/2006/relationships/slideLayout" Target="../slideLayouts/slideLayout12.xml"/><Relationship Id="rId21" Type="http://schemas.openxmlformats.org/officeDocument/2006/relationships/image" Target="../media/image28.png"/><Relationship Id="rId20" Type="http://schemas.openxmlformats.org/officeDocument/2006/relationships/image" Target="../media/image27.png"/><Relationship Id="rId2" Type="http://schemas.openxmlformats.org/officeDocument/2006/relationships/image" Target="../media/image9.png"/><Relationship Id="rId19" Type="http://schemas.openxmlformats.org/officeDocument/2006/relationships/image" Target="../media/image26.png"/><Relationship Id="rId18" Type="http://schemas.openxmlformats.org/officeDocument/2006/relationships/image" Target="../media/image25.png"/><Relationship Id="rId17" Type="http://schemas.openxmlformats.org/officeDocument/2006/relationships/image" Target="../media/image24.jpeg"/><Relationship Id="rId16" Type="http://schemas.openxmlformats.org/officeDocument/2006/relationships/image" Target="../media/image23.png"/><Relationship Id="rId15" Type="http://schemas.openxmlformats.org/officeDocument/2006/relationships/image" Target="../media/image22.png"/><Relationship Id="rId14" Type="http://schemas.openxmlformats.org/officeDocument/2006/relationships/image" Target="../media/image21.jpeg"/><Relationship Id="rId13" Type="http://schemas.openxmlformats.org/officeDocument/2006/relationships/image" Target="../media/image20.png"/><Relationship Id="rId12" Type="http://schemas.openxmlformats.org/officeDocument/2006/relationships/image" Target="../media/image19.jpe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36.png"/><Relationship Id="rId7" Type="http://schemas.openxmlformats.org/officeDocument/2006/relationships/image" Target="../media/image35.jpe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9.png"/><Relationship Id="rId3" Type="http://schemas.openxmlformats.org/officeDocument/2006/relationships/image" Target="../media/image36.png"/><Relationship Id="rId2" Type="http://schemas.openxmlformats.org/officeDocument/2006/relationships/image" Target="../media/image38.jpeg"/><Relationship Id="rId1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바닥글 개체 틀 1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wrap="none" anchor="ctr">
            <a:spAutoFit/>
          </a:bodyPr>
          <a:p>
            <a:pPr mar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400" b="1" dirty="0">
                <a:latin typeface="Gulim" panose="020B0600000101010101" pitchFamily="50" charset="-127"/>
              </a:rPr>
              <a:t>ETRI OOO</a:t>
            </a:r>
            <a:r>
              <a:rPr lang="ko-KR" altLang="en-US" sz="1400" b="1" dirty="0">
                <a:latin typeface="Gulim" panose="020B0600000101010101" pitchFamily="50" charset="-127"/>
              </a:rPr>
              <a:t>연구소</a:t>
            </a:r>
            <a:r>
              <a:rPr lang="en-US" altLang="ko-KR" sz="1400" b="1" dirty="0">
                <a:latin typeface="Gulim" panose="020B0600000101010101" pitchFamily="50" charset="-127"/>
              </a:rPr>
              <a:t>(</a:t>
            </a:r>
            <a:r>
              <a:rPr lang="ko-KR" altLang="en-US" sz="1400" b="1" dirty="0">
                <a:latin typeface="Gulim" panose="020B0600000101010101" pitchFamily="50" charset="-127"/>
              </a:rPr>
              <a:t>단</a:t>
            </a:r>
            <a:r>
              <a:rPr lang="en-US" altLang="ko-KR" sz="1400" b="1" dirty="0">
                <a:latin typeface="Gulim" panose="020B0600000101010101" pitchFamily="50" charset="-127"/>
              </a:rPr>
              <a:t>, </a:t>
            </a:r>
            <a:r>
              <a:rPr lang="ko-KR" altLang="en-US" sz="1400" b="1" dirty="0">
                <a:latin typeface="Gulim" panose="020B0600000101010101" pitchFamily="50" charset="-127"/>
              </a:rPr>
              <a:t>본부</a:t>
            </a:r>
            <a:r>
              <a:rPr lang="en-US" altLang="ko-KR" sz="1400" b="1" dirty="0">
                <a:latin typeface="Gulim" panose="020B0600000101010101" pitchFamily="50" charset="-127"/>
              </a:rPr>
              <a:t>)</a:t>
            </a:r>
            <a:r>
              <a:rPr lang="ko-KR" altLang="en-US" sz="1400" b="1" dirty="0">
                <a:latin typeface="Gulim" panose="020B0600000101010101" pitchFamily="50" charset="-127"/>
              </a:rPr>
              <a:t>명</a:t>
            </a:r>
            <a:endParaRPr lang="ko-KR" altLang="en-US" sz="1400" b="1" dirty="0">
              <a:latin typeface="Gulim" panose="020B0600000101010101" pitchFamily="50" charset="-127"/>
            </a:endParaRPr>
          </a:p>
        </p:txBody>
      </p:sp>
      <p:sp>
        <p:nvSpPr>
          <p:cNvPr id="5123" name="슬라이드 번호 개체 틀 2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5124" name="Rectangle 2054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rgbClr val="FFFFFF"/>
          </a:solidFill>
          <a:ln w="101600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sp>
        <p:nvSpPr>
          <p:cNvPr id="5125" name="Rectangle 2060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FFFFFF"/>
          </a:solidFill>
          <a:ln w="101600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sp>
        <p:nvSpPr>
          <p:cNvPr id="5126" name="Rectangle 2051"/>
          <p:cNvSpPr/>
          <p:nvPr/>
        </p:nvSpPr>
        <p:spPr>
          <a:xfrm>
            <a:off x="684213" y="977900"/>
            <a:ext cx="7469187" cy="755650"/>
          </a:xfrm>
          <a:prstGeom prst="rect">
            <a:avLst/>
          </a:prstGeom>
          <a:noFill/>
          <a:ln w="101600">
            <a:noFill/>
          </a:ln>
          <a:effectLst>
            <a:outerShdw dist="63500" dir="2212193" algn="ctr" rotWithShape="0">
              <a:srgbClr val="D3D3D3"/>
            </a:outerShdw>
          </a:effectLst>
        </p:spPr>
        <p:txBody>
          <a:bodyPr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latinLnBrk="0">
              <a:lnSpc>
                <a:spcPct val="120000"/>
              </a:lnSpc>
              <a:spcBef>
                <a:spcPct val="0"/>
              </a:spcBef>
              <a:buNone/>
            </a:pPr>
            <a:r>
              <a:rPr lang="ko-KR" altLang="en-US" sz="3600" dirty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자가망 </a:t>
            </a:r>
            <a:r>
              <a:rPr lang="en-US" altLang="ko-KR" sz="3600" dirty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LPWA </a:t>
            </a:r>
            <a:r>
              <a:rPr lang="ko-KR" altLang="en-US" sz="3600" dirty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시스템 기술</a:t>
            </a:r>
            <a:endParaRPr lang="ko-KR" altLang="en-US" sz="3600" dirty="0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127" name="Picture 2063" descr="보고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908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8" name="Text Box 2065"/>
          <p:cNvSpPr txBox="1"/>
          <p:nvPr/>
        </p:nvSpPr>
        <p:spPr>
          <a:xfrm>
            <a:off x="6934200" y="2743200"/>
            <a:ext cx="2133600" cy="1495425"/>
          </a:xfrm>
          <a:prstGeom prst="rect">
            <a:avLst/>
          </a:prstGeom>
          <a:noFill/>
          <a:ln w="101600">
            <a:noFill/>
          </a:ln>
          <a:effectLst>
            <a:outerShdw dist="53882" dir="2699999" algn="ctr" rotWithShape="0">
              <a:srgbClr val="003366"/>
            </a:outerShdw>
          </a:effectLst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 dirty="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ETRI</a:t>
            </a:r>
            <a:endParaRPr lang="en-US" altLang="ko-KR" sz="2300" dirty="0">
              <a:solidFill>
                <a:srgbClr val="ECECEC"/>
              </a:solidFill>
              <a:latin typeface="Arial Black" panose="020B0A04020102020204" pitchFamily="34" charset="0"/>
              <a:ea typeface="휴먼각진헤드라인" pitchFamily="18" charset="-127"/>
            </a:endParaRPr>
          </a:p>
          <a:p>
            <a:pPr marL="0" lvl="0" indent="0"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 dirty="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Technology Marketing</a:t>
            </a:r>
            <a:endParaRPr lang="en-US" altLang="ko-KR" sz="2300" dirty="0">
              <a:solidFill>
                <a:srgbClr val="ECECEC"/>
              </a:solidFill>
              <a:latin typeface="Arial Black" panose="020B0A04020102020204" pitchFamily="34" charset="0"/>
              <a:ea typeface="휴먼각진헤드라인" pitchFamily="18" charset="-127"/>
            </a:endParaRPr>
          </a:p>
          <a:p>
            <a:pPr marL="0" lvl="0" indent="0"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 dirty="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Strategy</a:t>
            </a:r>
            <a:endParaRPr lang="en-US" altLang="ko-KR" sz="2300" dirty="0">
              <a:solidFill>
                <a:srgbClr val="ECECEC"/>
              </a:solidFill>
              <a:latin typeface="Arial Black" panose="020B0A04020102020204" pitchFamily="34" charset="0"/>
              <a:ea typeface="휴먼각진헤드라인" pitchFamily="18" charset="-127"/>
            </a:endParaRPr>
          </a:p>
        </p:txBody>
      </p:sp>
      <p:sp>
        <p:nvSpPr>
          <p:cNvPr id="5129" name="Rectangle 2066"/>
          <p:cNvSpPr/>
          <p:nvPr/>
        </p:nvSpPr>
        <p:spPr>
          <a:xfrm>
            <a:off x="76200" y="76200"/>
            <a:ext cx="3429000" cy="366713"/>
          </a:xfrm>
          <a:prstGeom prst="rect">
            <a:avLst/>
          </a:prstGeom>
          <a:noFill/>
          <a:ln w="101600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 i="1" dirty="0">
                <a:solidFill>
                  <a:srgbClr val="5F5F5F"/>
                </a:solidFill>
                <a:latin typeface="HY헤드라인M" pitchFamily="18" charset="-127"/>
                <a:ea typeface="HY헤드라인M" pitchFamily="18" charset="-127"/>
              </a:rPr>
              <a:t>IT R&amp;D Global Leader</a:t>
            </a:r>
            <a:endParaRPr lang="en-US" altLang="ko-KR" sz="1800" i="1" dirty="0">
              <a:solidFill>
                <a:srgbClr val="5F5F5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130" name="Picture 2070" descr="좌우로고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6076950"/>
            <a:ext cx="2816225" cy="32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Picture 2071" descr="2004 변경 로고심볼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667000"/>
            <a:ext cx="914400" cy="192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2061"/>
          <p:cNvSpPr txBox="1">
            <a:spLocks noChangeArrowheads="1"/>
          </p:cNvSpPr>
          <p:nvPr/>
        </p:nvSpPr>
        <p:spPr bwMode="auto">
          <a:xfrm>
            <a:off x="2051050" y="4521200"/>
            <a:ext cx="5184775" cy="1241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lnSpc>
                <a:spcPct val="130000"/>
              </a:lnSpc>
              <a:buClrTx/>
              <a:buSzTx/>
              <a:buFontTx/>
              <a:defRPr/>
            </a:pPr>
            <a:r>
              <a:rPr kumimoji="0" lang="ko-KR" altLang="en-US" sz="24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박태준 </a:t>
            </a:r>
            <a:r>
              <a:rPr kumimoji="0" lang="en-US" altLang="ko-KR" sz="24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(tjpark@etri.re.kr)</a:t>
            </a:r>
            <a:endParaRPr kumimoji="0" lang="en-US" altLang="ko-KR" sz="24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  <a:p>
            <a:pPr marR="0" algn="ctr" defTabSz="914400">
              <a:lnSpc>
                <a:spcPct val="130000"/>
              </a:lnSpc>
              <a:buClrTx/>
              <a:buSzTx/>
              <a:buFontTx/>
              <a:defRPr/>
            </a:pPr>
            <a:r>
              <a:rPr kumimoji="0" lang="ko-KR" altLang="en-US" b="1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초연결통신연구소</a:t>
            </a:r>
            <a:endParaRPr kumimoji="0" lang="en-US" altLang="ko-KR" b="1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  <a:p>
            <a:pPr marR="0" algn="ctr" defTabSz="914400">
              <a:lnSpc>
                <a:spcPct val="130000"/>
              </a:lnSpc>
              <a:buClrTx/>
              <a:buSzTx/>
              <a:buFontTx/>
              <a:defRPr/>
            </a:pPr>
            <a:r>
              <a:rPr kumimoji="0" lang="en-US" altLang="ko-KR" b="1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IoT</a:t>
            </a:r>
            <a:r>
              <a:rPr kumimoji="0" lang="ko-KR" altLang="en-US" b="1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연구본부</a:t>
            </a:r>
            <a:endParaRPr kumimoji="0" lang="en-US" altLang="ko-KR" b="1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14339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8763"/>
            <a:ext cx="7162800" cy="519112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4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 사업화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285750" y="1071563"/>
            <a:ext cx="8572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1pPr>
            <a:lvl2pPr marL="762000" indent="-285750" eaLnBrk="0" hangingPunct="0">
              <a:spcBef>
                <a:spcPct val="20000"/>
              </a:spcBef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2pPr>
            <a:lvl3pPr marL="990600" indent="-276225" eaLnBrk="0" hangingPunct="0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9pPr>
          </a:lstStyle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소규모 </a:t>
            </a:r>
            <a:r>
              <a:rPr kumimoji="1" lang="ko-KR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자가망</a:t>
            </a: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비면허대역</a:t>
            </a: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LPWA </a:t>
            </a: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</a:t>
            </a:r>
            <a:endParaRPr kumimoji="1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예상 응용 제품</a:t>
            </a:r>
            <a:r>
              <a:rPr kumimoji="1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/</a:t>
            </a: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서비스</a:t>
            </a: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자가형</a:t>
            </a:r>
            <a:r>
              <a:rPr kumimoji="1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LPWA </a:t>
            </a:r>
            <a:r>
              <a:rPr kumimoji="1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게이트웨이</a:t>
            </a:r>
            <a:endParaRPr kumimoji="1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  <a:p>
            <a:pPr marL="1600200" marR="0" lvl="3" indent="-2286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골프장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운동장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공원 등 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옥외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 자산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상황 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관리 등 위한 </a:t>
            </a: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  <a:p>
            <a:pPr marL="1371600" marR="0" lvl="3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Tx/>
              <a:buNone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   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사용자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설치형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LPWA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서비스</a:t>
            </a: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전기</a:t>
            </a:r>
            <a:r>
              <a:rPr kumimoji="1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/</a:t>
            </a:r>
            <a:r>
              <a:rPr kumimoji="1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수도</a:t>
            </a:r>
            <a:r>
              <a:rPr kumimoji="1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/</a:t>
            </a:r>
            <a:r>
              <a:rPr kumimoji="1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가스 </a:t>
            </a:r>
            <a:r>
              <a:rPr kumimoji="1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AMI</a:t>
            </a:r>
            <a:endParaRPr kumimoji="1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범용 </a:t>
            </a:r>
            <a:r>
              <a:rPr kumimoji="1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서비스를 </a:t>
            </a:r>
            <a:r>
              <a:rPr kumimoji="1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위한</a:t>
            </a:r>
            <a:r>
              <a:rPr kumimoji="1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비인가대역</a:t>
            </a:r>
            <a:r>
              <a:rPr kumimoji="1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LPWA </a:t>
            </a:r>
            <a:r>
              <a:rPr kumimoji="1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시스템</a:t>
            </a:r>
            <a:endParaRPr kumimoji="1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  <a:p>
            <a:pPr marL="1600200" marR="0" lvl="3" indent="-2286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고도의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신뢰성부터 저가의 단순서비스까지 다양한 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중요도 서비스</a:t>
            </a: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  <a:p>
            <a:pPr marL="1371600" marR="0" lvl="3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Tx/>
              <a:buNone/>
              <a:defRPr/>
            </a:pP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  예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)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발전소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변전소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산업시설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주요설비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공공 시설물 관리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골프장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, </a:t>
            </a: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  <a:p>
            <a:pPr marL="1371600" marR="0" lvl="3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Tx/>
              <a:buNone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        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운동장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공원 등 넓은 지역의 자산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상황 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관리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  <a:p>
            <a:pPr marL="714375" marR="0" lvl="2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Tx/>
              <a:buNone/>
              <a:defRPr/>
            </a:pPr>
            <a:endParaRPr kumimoji="1" lang="en-US" altLang="ko-KR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en-US" altLang="ko-K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LoRa</a:t>
            </a:r>
            <a:r>
              <a:rPr kumimoji="1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version, ...</a:t>
            </a: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14375" marR="0" lvl="2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Tx/>
              <a:buNone/>
              <a:defRPr/>
            </a:pPr>
            <a:r>
              <a:rPr kumimoji="1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endParaRPr kumimoji="1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기술이전 업체 조건</a:t>
            </a: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특이사항 없음</a:t>
            </a: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7" name="Text Box 2061"/>
          <p:cNvSpPr txBox="1">
            <a:spLocks noChangeArrowheads="1"/>
          </p:cNvSpPr>
          <p:nvPr/>
        </p:nvSpPr>
        <p:spPr bwMode="auto">
          <a:xfrm>
            <a:off x="6084888" y="6400800"/>
            <a:ext cx="2540000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IoT</a:t>
            </a:r>
            <a:r>
              <a:rPr kumimoji="0" lang="ko-KR" altLang="en-US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연구본부 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 </a:t>
            </a: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초연결통신연구소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  <p:grpSp>
        <p:nvGrpSpPr>
          <p:cNvPr id="14342" name="그룹 2"/>
          <p:cNvGrpSpPr/>
          <p:nvPr/>
        </p:nvGrpSpPr>
        <p:grpSpPr>
          <a:xfrm>
            <a:off x="4070350" y="4679950"/>
            <a:ext cx="3240088" cy="2085975"/>
            <a:chOff x="1187624" y="2050624"/>
            <a:chExt cx="4707742" cy="3382507"/>
          </a:xfrm>
        </p:grpSpPr>
        <p:sp>
          <p:nvSpPr>
            <p:cNvPr id="8" name="모서리가 둥근 직사각형 7"/>
            <p:cNvSpPr/>
            <p:nvPr/>
          </p:nvSpPr>
          <p:spPr bwMode="auto">
            <a:xfrm>
              <a:off x="1187624" y="2205076"/>
              <a:ext cx="4606252" cy="3155977"/>
            </a:xfrm>
            <a:prstGeom prst="roundRect">
              <a:avLst>
                <a:gd name="adj" fmla="val 358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lIns="288000" tIns="216000" rIns="180000" anchor="ctr"/>
            <a:lstStyle/>
            <a:p>
              <a:pPr marL="180975" marR="0" lvl="0" indent="-180975" algn="just" defTabSz="914400" rtl="0" eaLnBrk="0" fontAlgn="auto" latinLnBrk="0" hangingPunct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Blip>
                  <a:blip r:embed="rId1"/>
                </a:buBlip>
                <a:defRPr/>
              </a:pP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Gulim" panose="020B0600000101010101" pitchFamily="50" charset="-127"/>
                <a:cs typeface="+mn-cs"/>
              </a:endParaRPr>
            </a:p>
          </p:txBody>
        </p:sp>
        <p:grpSp>
          <p:nvGrpSpPr>
            <p:cNvPr id="14344" name="그룹 15"/>
            <p:cNvGrpSpPr/>
            <p:nvPr/>
          </p:nvGrpSpPr>
          <p:grpSpPr>
            <a:xfrm>
              <a:off x="1284700" y="2595453"/>
              <a:ext cx="4610666" cy="2837678"/>
              <a:chOff x="611560" y="2581616"/>
              <a:chExt cx="8431867" cy="4547983"/>
            </a:xfrm>
          </p:grpSpPr>
          <p:pic>
            <p:nvPicPr>
              <p:cNvPr id="14346" name="그림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87093" y="3771749"/>
                <a:ext cx="880400" cy="8804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4347" name="그림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1560" y="2905270"/>
                <a:ext cx="2163674" cy="216367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48" name="TextBox 18"/>
              <p:cNvSpPr txBox="1"/>
              <p:nvPr/>
            </p:nvSpPr>
            <p:spPr>
              <a:xfrm>
                <a:off x="695144" y="3163690"/>
                <a:ext cx="1956290" cy="11593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66"/>
                  </a:buClr>
                  <a:buFont typeface="GulimChe" panose="020B0609000101010101" pitchFamily="49" charset="-127"/>
                  <a:buChar char="▣"/>
                  <a:defRPr kumimoji="1"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00CC"/>
                  </a:buClr>
                  <a:buFont typeface="GulimChe" panose="020B0609000101010101" pitchFamily="49" charset="-127"/>
                  <a:buChar char="◈"/>
                  <a:defRPr kumimoji="1" sz="1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latinLnBrk="0">
                  <a:spcBef>
                    <a:spcPct val="0"/>
                  </a:spcBef>
                  <a:buClrTx/>
                  <a:buFontTx/>
                  <a:buNone/>
                </a:pPr>
                <a:r>
                  <a:rPr lang="ko-KR" altLang="en-US" sz="400" b="1" dirty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</a:rPr>
                  <a:t>원격검침</a:t>
                </a:r>
                <a:endParaRPr lang="en-US" altLang="ko-KR" sz="400" b="1" dirty="0">
                  <a:solidFill>
                    <a:srgbClr val="0000FF"/>
                  </a:solidFill>
                  <a:latin typeface="Arial Unicode MS" pitchFamily="50" charset="-127"/>
                  <a:ea typeface="Arial Unicode MS" pitchFamily="50" charset="-127"/>
                </a:endParaRPr>
              </a:p>
              <a:p>
                <a:pPr marL="0" lvl="0" indent="0" latinLnBrk="0">
                  <a:spcBef>
                    <a:spcPct val="0"/>
                  </a:spcBef>
                  <a:buClrTx/>
                  <a:buFontTx/>
                  <a:buNone/>
                </a:pPr>
                <a:r>
                  <a:rPr lang="ko-KR" altLang="en-US" sz="300" b="1" dirty="0">
                    <a:latin typeface="Arial Unicode MS" pitchFamily="50" charset="-127"/>
                    <a:ea typeface="Arial Unicode MS" pitchFamily="50" charset="-127"/>
                  </a:rPr>
                  <a:t>계량기</a:t>
                </a:r>
                <a:r>
                  <a:rPr lang="en-US" altLang="ko-KR" sz="300" b="1" dirty="0">
                    <a:latin typeface="Arial Unicode MS" pitchFamily="50" charset="-127"/>
                    <a:ea typeface="Arial Unicode MS" pitchFamily="50" charset="-127"/>
                  </a:rPr>
                  <a:t>1:  xx kW</a:t>
                </a:r>
                <a:endParaRPr lang="en-US" altLang="ko-KR" sz="300" b="1" dirty="0">
                  <a:latin typeface="Arial Unicode MS" pitchFamily="50" charset="-127"/>
                  <a:ea typeface="Arial Unicode MS" pitchFamily="50" charset="-127"/>
                </a:endParaRPr>
              </a:p>
              <a:p>
                <a:pPr marL="0" lvl="0" indent="0" latinLnBrk="0">
                  <a:spcBef>
                    <a:spcPct val="0"/>
                  </a:spcBef>
                  <a:buClrTx/>
                  <a:buFontTx/>
                  <a:buNone/>
                </a:pPr>
                <a:r>
                  <a:rPr lang="ko-KR" altLang="en-US" sz="300" b="1" dirty="0">
                    <a:latin typeface="Arial Unicode MS" pitchFamily="50" charset="-127"/>
                    <a:ea typeface="Arial Unicode MS" pitchFamily="50" charset="-127"/>
                  </a:rPr>
                  <a:t>계량기</a:t>
                </a:r>
                <a:r>
                  <a:rPr lang="en-US" altLang="ko-KR" sz="300" b="1" dirty="0">
                    <a:latin typeface="Arial Unicode MS" pitchFamily="50" charset="-127"/>
                    <a:ea typeface="Arial Unicode MS" pitchFamily="50" charset="-127"/>
                  </a:rPr>
                  <a:t>2:  xx kW</a:t>
                </a:r>
                <a:endParaRPr lang="en-US" altLang="ko-KR" sz="300" b="1" dirty="0">
                  <a:latin typeface="Arial Unicode MS" pitchFamily="50" charset="-127"/>
                  <a:ea typeface="Arial Unicode MS" pitchFamily="50" charset="-127"/>
                </a:endParaRPr>
              </a:p>
              <a:p>
                <a:pPr marL="0" lvl="0" indent="0" latinLnBrk="0">
                  <a:spcBef>
                    <a:spcPct val="0"/>
                  </a:spcBef>
                  <a:buClrTx/>
                  <a:buFontTx/>
                  <a:buNone/>
                </a:pPr>
                <a:endParaRPr lang="en-US" altLang="ko-KR" sz="300" b="1" dirty="0">
                  <a:latin typeface="Arial Unicode MS" pitchFamily="50" charset="-127"/>
                  <a:ea typeface="Arial Unicode MS" pitchFamily="50" charset="-127"/>
                </a:endParaRPr>
              </a:p>
              <a:p>
                <a:pPr marL="0" lvl="0" indent="0" latinLnBrk="0">
                  <a:spcBef>
                    <a:spcPct val="0"/>
                  </a:spcBef>
                  <a:buClrTx/>
                  <a:buFontTx/>
                  <a:buNone/>
                </a:pPr>
                <a:endParaRPr lang="en-US" altLang="ko-KR" sz="300" b="1" dirty="0">
                  <a:latin typeface="Arial Unicode MS" pitchFamily="50" charset="-127"/>
                  <a:ea typeface="Arial Unicode MS" pitchFamily="50" charset="-127"/>
                </a:endParaRPr>
              </a:p>
              <a:p>
                <a:pPr marL="0" lvl="0" indent="0" latinLnBrk="0">
                  <a:spcBef>
                    <a:spcPct val="0"/>
                  </a:spcBef>
                  <a:buClrTx/>
                  <a:buFontTx/>
                  <a:buNone/>
                </a:pPr>
                <a:endParaRPr lang="en-US" altLang="ko-KR" sz="300" b="1" dirty="0">
                  <a:latin typeface="Arial Unicode MS" pitchFamily="50" charset="-127"/>
                  <a:ea typeface="Arial Unicode MS" pitchFamily="50" charset="-127"/>
                </a:endParaRPr>
              </a:p>
              <a:p>
                <a:pPr marL="0" lvl="0" indent="0" latinLnBrk="0">
                  <a:spcBef>
                    <a:spcPct val="0"/>
                  </a:spcBef>
                  <a:buClrTx/>
                  <a:buFontTx/>
                  <a:buNone/>
                </a:pPr>
                <a:r>
                  <a:rPr lang="ko-KR" altLang="en-US" sz="400" b="1" dirty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</a:rPr>
                  <a:t>차단  </a:t>
                </a:r>
                <a:endParaRPr lang="ko-KR" altLang="en-US" sz="300" b="1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14" name="자유형 13"/>
              <p:cNvSpPr/>
              <p:nvPr/>
            </p:nvSpPr>
            <p:spPr>
              <a:xfrm>
                <a:off x="3551299" y="4286984"/>
                <a:ext cx="868954" cy="222788"/>
              </a:xfrm>
              <a:custGeom>
                <a:avLst/>
                <a:gdLst>
                  <a:gd name="connsiteX0" fmla="*/ 0 w 868102"/>
                  <a:gd name="connsiteY0" fmla="*/ 135086 h 220931"/>
                  <a:gd name="connsiteX1" fmla="*/ 219919 w 868102"/>
                  <a:gd name="connsiteY1" fmla="*/ 7765 h 220931"/>
                  <a:gd name="connsiteX2" fmla="*/ 451413 w 868102"/>
                  <a:gd name="connsiteY2" fmla="*/ 30914 h 220931"/>
                  <a:gd name="connsiteX3" fmla="*/ 451413 w 868102"/>
                  <a:gd name="connsiteY3" fmla="*/ 169810 h 220931"/>
                  <a:gd name="connsiteX4" fmla="*/ 590309 w 868102"/>
                  <a:gd name="connsiteY4" fmla="*/ 216109 h 220931"/>
                  <a:gd name="connsiteX5" fmla="*/ 868102 w 868102"/>
                  <a:gd name="connsiteY5" fmla="*/ 65638 h 22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8102" h="220931">
                    <a:moveTo>
                      <a:pt x="0" y="135086"/>
                    </a:moveTo>
                    <a:cubicBezTo>
                      <a:pt x="72341" y="80106"/>
                      <a:pt x="144683" y="25127"/>
                      <a:pt x="219919" y="7765"/>
                    </a:cubicBezTo>
                    <a:cubicBezTo>
                      <a:pt x="295155" y="-9597"/>
                      <a:pt x="412831" y="3906"/>
                      <a:pt x="451413" y="30914"/>
                    </a:cubicBezTo>
                    <a:cubicBezTo>
                      <a:pt x="489995" y="57922"/>
                      <a:pt x="428264" y="138944"/>
                      <a:pt x="451413" y="169810"/>
                    </a:cubicBezTo>
                    <a:cubicBezTo>
                      <a:pt x="474562" y="200676"/>
                      <a:pt x="520861" y="233471"/>
                      <a:pt x="590309" y="216109"/>
                    </a:cubicBezTo>
                    <a:cubicBezTo>
                      <a:pt x="659757" y="198747"/>
                      <a:pt x="763929" y="132192"/>
                      <a:pt x="868102" y="65638"/>
                    </a:cubicBezTo>
                  </a:path>
                </a:pathLst>
              </a:cu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4350" name="그림 21"/>
              <p:cNvPicPr>
                <a:picLocks noChangeAspect="1"/>
              </p:cNvPicPr>
              <p:nvPr/>
            </p:nvPicPr>
            <p:blipFill>
              <a:blip r:embed="rId4"/>
              <a:srcRect l="4430" r="34677"/>
              <a:stretch>
                <a:fillRect/>
              </a:stretch>
            </p:blipFill>
            <p:spPr>
              <a:xfrm>
                <a:off x="2873870" y="2924944"/>
                <a:ext cx="788698" cy="20414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4351" name="그림 22"/>
              <p:cNvPicPr>
                <a:picLocks noChangeAspect="1"/>
              </p:cNvPicPr>
              <p:nvPr/>
            </p:nvPicPr>
            <p:blipFill>
              <a:blip r:embed="rId5"/>
              <a:srcRect l="10506" t="7896" r="12485" b="7622"/>
              <a:stretch>
                <a:fillRect/>
              </a:stretch>
            </p:blipFill>
            <p:spPr>
              <a:xfrm>
                <a:off x="6780045" y="5678926"/>
                <a:ext cx="565266" cy="40772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4352" name="그림 23"/>
              <p:cNvPicPr>
                <a:picLocks noChangeAspect="1"/>
              </p:cNvPicPr>
              <p:nvPr/>
            </p:nvPicPr>
            <p:blipFill>
              <a:blip r:embed="rId5"/>
              <a:srcRect l="10506" t="7896" r="12485" b="7622"/>
              <a:stretch>
                <a:fillRect/>
              </a:stretch>
            </p:blipFill>
            <p:spPr>
              <a:xfrm>
                <a:off x="5372871" y="5575824"/>
                <a:ext cx="565266" cy="40772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4353" name="그림 24"/>
              <p:cNvPicPr>
                <a:picLocks noChangeAspect="1"/>
              </p:cNvPicPr>
              <p:nvPr/>
            </p:nvPicPr>
            <p:blipFill>
              <a:blip r:embed="rId6"/>
              <a:srcRect l="10506" t="7896" r="12485" b="7622"/>
              <a:stretch>
                <a:fillRect/>
              </a:stretch>
            </p:blipFill>
            <p:spPr>
              <a:xfrm>
                <a:off x="7452320" y="2957511"/>
                <a:ext cx="387092" cy="27920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4354" name="그림 2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69980" y="5085184"/>
                <a:ext cx="1070372" cy="10703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4355" name="그림 2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42644" y="5349608"/>
                <a:ext cx="541524" cy="5415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4356" name="그림 2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89396" y="3800615"/>
                <a:ext cx="650251" cy="65025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cxnSp>
            <p:nvCxnSpPr>
              <p:cNvPr id="22" name="직선 화살표 연결선 21"/>
              <p:cNvCxnSpPr/>
              <p:nvPr/>
            </p:nvCxnSpPr>
            <p:spPr>
              <a:xfrm flipV="1">
                <a:off x="5150005" y="3164790"/>
                <a:ext cx="2320023" cy="866400"/>
              </a:xfrm>
              <a:prstGeom prst="straightConnector1">
                <a:avLst/>
              </a:prstGeom>
              <a:ln w="31750">
                <a:solidFill>
                  <a:srgbClr val="3333CC"/>
                </a:solidFill>
                <a:prstDash val="dash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화살표 연결선 22"/>
              <p:cNvCxnSpPr/>
              <p:nvPr/>
            </p:nvCxnSpPr>
            <p:spPr>
              <a:xfrm flipH="1" flipV="1">
                <a:off x="4968623" y="4678926"/>
                <a:ext cx="468222" cy="622984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prstDash val="dash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화살표 연결선 23"/>
              <p:cNvCxnSpPr/>
              <p:nvPr/>
            </p:nvCxnSpPr>
            <p:spPr>
              <a:xfrm flipH="1" flipV="1">
                <a:off x="5204843" y="4612914"/>
                <a:ext cx="1602925" cy="622984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prstDash val="dash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60" name="TextBox 31"/>
              <p:cNvSpPr txBox="1"/>
              <p:nvPr/>
            </p:nvSpPr>
            <p:spPr>
              <a:xfrm>
                <a:off x="5566991" y="4275699"/>
                <a:ext cx="2547997" cy="5597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66"/>
                  </a:buClr>
                  <a:buFont typeface="GulimChe" panose="020B0609000101010101" pitchFamily="49" charset="-127"/>
                  <a:buChar char="▣"/>
                  <a:defRPr kumimoji="1"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00CC"/>
                  </a:buClr>
                  <a:buFont typeface="GulimChe" panose="020B0609000101010101" pitchFamily="49" charset="-127"/>
                  <a:buChar char="◈"/>
                  <a:defRPr kumimoji="1" sz="1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latinLnBrk="0">
                  <a:spcBef>
                    <a:spcPct val="0"/>
                  </a:spcBef>
                  <a:buClrTx/>
                  <a:buFontTx/>
                  <a:buNone/>
                </a:pPr>
                <a:r>
                  <a:rPr lang="ko-KR" altLang="en-US" sz="800" b="1" dirty="0">
                    <a:latin typeface="Gulim" panose="020B0600000101010101" pitchFamily="50" charset="-127"/>
                  </a:rPr>
                  <a:t>주기적 검침 정보</a:t>
                </a:r>
                <a:endParaRPr lang="ko-KR" altLang="en-US" sz="800" b="1" dirty="0">
                  <a:latin typeface="Gulim" panose="020B0600000101010101" pitchFamily="50" charset="-127"/>
                </a:endParaRPr>
              </a:p>
            </p:txBody>
          </p:sp>
          <p:sp>
            <p:nvSpPr>
              <p:cNvPr id="14361" name="TextBox 32"/>
              <p:cNvSpPr txBox="1"/>
              <p:nvPr/>
            </p:nvSpPr>
            <p:spPr>
              <a:xfrm>
                <a:off x="6669978" y="3417706"/>
                <a:ext cx="1116826" cy="5597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66"/>
                  </a:buClr>
                  <a:buFont typeface="GulimChe" panose="020B0609000101010101" pitchFamily="49" charset="-127"/>
                  <a:buChar char="▣"/>
                  <a:defRPr kumimoji="1"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00CC"/>
                  </a:buClr>
                  <a:buFont typeface="GulimChe" panose="020B0609000101010101" pitchFamily="49" charset="-127"/>
                  <a:buChar char="◈"/>
                  <a:defRPr kumimoji="1" sz="1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latinLnBrk="0">
                  <a:spcBef>
                    <a:spcPct val="0"/>
                  </a:spcBef>
                  <a:buClrTx/>
                  <a:buFontTx/>
                  <a:buNone/>
                </a:pPr>
                <a:r>
                  <a:rPr lang="ko-KR" altLang="en-US" sz="800" b="1" dirty="0">
                    <a:latin typeface="Gulim" panose="020B0600000101010101" pitchFamily="50" charset="-127"/>
                  </a:rPr>
                  <a:t>차단 </a:t>
                </a:r>
                <a:endParaRPr lang="ko-KR" altLang="en-US" sz="800" b="1" dirty="0">
                  <a:latin typeface="Gulim" panose="020B0600000101010101" pitchFamily="50" charset="-127"/>
                </a:endParaRPr>
              </a:p>
            </p:txBody>
          </p:sp>
          <p:pic>
            <p:nvPicPr>
              <p:cNvPr id="14362" name="그림 33"/>
              <p:cNvPicPr>
                <a:picLocks noChangeAspect="1"/>
              </p:cNvPicPr>
              <p:nvPr/>
            </p:nvPicPr>
            <p:blipFill>
              <a:blip r:embed="rId5"/>
              <a:srcRect l="10506" t="7896" r="12485" b="7622"/>
              <a:stretch>
                <a:fillRect/>
              </a:stretch>
            </p:blipFill>
            <p:spPr>
              <a:xfrm>
                <a:off x="3580038" y="5553565"/>
                <a:ext cx="565266" cy="40772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cxnSp>
            <p:nvCxnSpPr>
              <p:cNvPr id="28" name="직선 화살표 연결선 27"/>
              <p:cNvCxnSpPr/>
              <p:nvPr/>
            </p:nvCxnSpPr>
            <p:spPr>
              <a:xfrm flipV="1">
                <a:off x="4196686" y="4749064"/>
                <a:ext cx="236221" cy="573473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prstDash val="dash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64" name="TextBox 35"/>
              <p:cNvSpPr txBox="1"/>
              <p:nvPr/>
            </p:nvSpPr>
            <p:spPr>
              <a:xfrm>
                <a:off x="2176062" y="4889189"/>
                <a:ext cx="2279651" cy="5597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66"/>
                  </a:buClr>
                  <a:buFont typeface="GulimChe" panose="020B0609000101010101" pitchFamily="49" charset="-127"/>
                  <a:buChar char="▣"/>
                  <a:defRPr kumimoji="1"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00CC"/>
                  </a:buClr>
                  <a:buFont typeface="GulimChe" panose="020B0609000101010101" pitchFamily="49" charset="-127"/>
                  <a:buChar char="◈"/>
                  <a:defRPr kumimoji="1" sz="1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latinLnBrk="0">
                  <a:spcBef>
                    <a:spcPct val="0"/>
                  </a:spcBef>
                  <a:buClrTx/>
                  <a:buFontTx/>
                  <a:buNone/>
                </a:pPr>
                <a:r>
                  <a:rPr lang="ko-KR" altLang="en-US" sz="800" b="1" dirty="0">
                    <a:latin typeface="Gulim" panose="020B0600000101010101" pitchFamily="50" charset="-127"/>
                  </a:rPr>
                  <a:t>가스 누설 경보</a:t>
                </a:r>
                <a:endParaRPr lang="ko-KR" altLang="en-US" sz="800" b="1" dirty="0">
                  <a:latin typeface="Gulim" panose="020B0600000101010101" pitchFamily="50" charset="-127"/>
                </a:endParaRPr>
              </a:p>
            </p:txBody>
          </p:sp>
          <p:pic>
            <p:nvPicPr>
              <p:cNvPr id="14365" name="그림 3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09889" y="5323766"/>
                <a:ext cx="400845" cy="5480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66" name="TextBox 37"/>
              <p:cNvSpPr txBox="1"/>
              <p:nvPr/>
            </p:nvSpPr>
            <p:spPr>
              <a:xfrm>
                <a:off x="2824625" y="5964448"/>
                <a:ext cx="1461840" cy="4797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66"/>
                  </a:buClr>
                  <a:buFont typeface="GulimChe" panose="020B0609000101010101" pitchFamily="49" charset="-127"/>
                  <a:buChar char="▣"/>
                  <a:defRPr kumimoji="1"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00CC"/>
                  </a:buClr>
                  <a:buFont typeface="GulimChe" panose="020B0609000101010101" pitchFamily="49" charset="-127"/>
                  <a:buChar char="◈"/>
                  <a:defRPr kumimoji="1" sz="1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latinLnBrk="0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ko-KR" sz="600" b="1" dirty="0">
                    <a:solidFill>
                      <a:srgbClr val="FF0000"/>
                    </a:solidFill>
                    <a:latin typeface="Gulim" panose="020B0600000101010101" pitchFamily="50" charset="-127"/>
                  </a:rPr>
                  <a:t>* </a:t>
                </a:r>
                <a:r>
                  <a:rPr lang="ko-KR" altLang="en-US" sz="600" b="1" dirty="0">
                    <a:solidFill>
                      <a:srgbClr val="FF0000"/>
                    </a:solidFill>
                    <a:latin typeface="Gulim" panose="020B0600000101010101" pitchFamily="50" charset="-127"/>
                  </a:rPr>
                  <a:t>자원예약</a:t>
                </a:r>
                <a:endParaRPr lang="en-US" altLang="ko-KR" sz="600" b="1" dirty="0">
                  <a:solidFill>
                    <a:srgbClr val="FF0000"/>
                  </a:solidFill>
                  <a:latin typeface="Gulim" panose="020B0600000101010101" pitchFamily="50" charset="-127"/>
                </a:endParaRPr>
              </a:p>
            </p:txBody>
          </p:sp>
          <p:sp>
            <p:nvSpPr>
              <p:cNvPr id="14367" name="직사각형 38"/>
              <p:cNvSpPr/>
              <p:nvPr/>
            </p:nvSpPr>
            <p:spPr>
              <a:xfrm>
                <a:off x="692936" y="3755306"/>
                <a:ext cx="984903" cy="7196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66"/>
                  </a:buClr>
                  <a:buFont typeface="GulimChe" panose="020B0609000101010101" pitchFamily="49" charset="-127"/>
                  <a:buChar char="▣"/>
                  <a:defRPr kumimoji="1"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00CC"/>
                  </a:buClr>
                  <a:buFont typeface="GulimChe" panose="020B0609000101010101" pitchFamily="49" charset="-127"/>
                  <a:buChar char="◈"/>
                  <a:defRPr kumimoji="1" sz="1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latinLnBrk="0">
                  <a:spcBef>
                    <a:spcPct val="0"/>
                  </a:spcBef>
                  <a:buClrTx/>
                  <a:buFontTx/>
                  <a:buNone/>
                </a:pPr>
                <a:r>
                  <a:rPr lang="ko-KR" altLang="en-US" sz="600" b="1" dirty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</a:rPr>
                  <a:t>누설 경보</a:t>
                </a:r>
                <a:endParaRPr lang="ko-KR" altLang="en-US" sz="600" dirty="0">
                  <a:latin typeface="Gulim" panose="020B0600000101010101" pitchFamily="50" charset="-127"/>
                </a:endParaRPr>
              </a:p>
            </p:txBody>
          </p:sp>
          <p:sp>
            <p:nvSpPr>
              <p:cNvPr id="14368" name="직사각형 32"/>
              <p:cNvSpPr/>
              <p:nvPr/>
            </p:nvSpPr>
            <p:spPr>
              <a:xfrm>
                <a:off x="1548802" y="3715729"/>
                <a:ext cx="1265904" cy="6396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66"/>
                  </a:buClr>
                  <a:buFont typeface="GulimChe" panose="020B0609000101010101" pitchFamily="49" charset="-127"/>
                  <a:buChar char="▣"/>
                  <a:defRPr kumimoji="1"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00CC"/>
                  </a:buClr>
                  <a:buFont typeface="GulimChe" panose="020B0609000101010101" pitchFamily="49" charset="-127"/>
                  <a:buChar char="◈"/>
                  <a:defRPr kumimoji="1" sz="1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latinLnBrk="0">
                  <a:spcBef>
                    <a:spcPct val="0"/>
                  </a:spcBef>
                  <a:buClrTx/>
                  <a:buFontTx/>
                  <a:buNone/>
                </a:pPr>
                <a:r>
                  <a:rPr lang="ko-KR" altLang="en-US" sz="1000" b="1" dirty="0">
                    <a:latin typeface="Arial Unicode MS" pitchFamily="50" charset="-127"/>
                    <a:ea typeface="Arial Unicode MS" pitchFamily="50" charset="-127"/>
                  </a:rPr>
                  <a:t>주소 </a:t>
                </a:r>
                <a:endParaRPr lang="en-US" altLang="ko-KR" sz="1000" b="1" dirty="0">
                  <a:latin typeface="Arial Unicode MS" pitchFamily="50" charset="-127"/>
                  <a:ea typeface="Arial Unicode MS" pitchFamily="50" charset="-127"/>
                </a:endParaRPr>
              </a:p>
            </p:txBody>
          </p:sp>
          <p:sp>
            <p:nvSpPr>
              <p:cNvPr id="14369" name="TextBox 40"/>
              <p:cNvSpPr txBox="1"/>
              <p:nvPr/>
            </p:nvSpPr>
            <p:spPr>
              <a:xfrm>
                <a:off x="5907628" y="3781111"/>
                <a:ext cx="3135799" cy="4797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66"/>
                  </a:buClr>
                  <a:buFont typeface="GulimChe" panose="020B0609000101010101" pitchFamily="49" charset="-127"/>
                  <a:buChar char="▣"/>
                  <a:defRPr kumimoji="1"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00CC"/>
                  </a:buClr>
                  <a:buFont typeface="GulimChe" panose="020B0609000101010101" pitchFamily="49" charset="-127"/>
                  <a:buChar char="◈"/>
                  <a:defRPr kumimoji="1" sz="1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latinLnBrk="0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ko-KR" sz="600" b="1" dirty="0">
                    <a:latin typeface="Gulim" panose="020B0600000101010101" pitchFamily="50" charset="-127"/>
                  </a:rPr>
                  <a:t>* </a:t>
                </a:r>
                <a:r>
                  <a:rPr lang="ko-KR" altLang="en-US" sz="600" b="1" dirty="0">
                    <a:latin typeface="Gulim" panose="020B0600000101010101" pitchFamily="50" charset="-127"/>
                  </a:rPr>
                  <a:t>화재 위험 상황 시 전력차단</a:t>
                </a:r>
                <a:endParaRPr lang="en-US" altLang="ko-KR" sz="600" b="1" dirty="0">
                  <a:latin typeface="Gulim" panose="020B0600000101010101" pitchFamily="50" charset="-127"/>
                </a:endParaRPr>
              </a:p>
            </p:txBody>
          </p:sp>
          <p:sp>
            <p:nvSpPr>
              <p:cNvPr id="14370" name="TextBox 41"/>
              <p:cNvSpPr txBox="1"/>
              <p:nvPr/>
            </p:nvSpPr>
            <p:spPr>
              <a:xfrm>
                <a:off x="6754442" y="6409972"/>
                <a:ext cx="1998528" cy="7196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66"/>
                  </a:buClr>
                  <a:buFont typeface="GulimChe" panose="020B0609000101010101" pitchFamily="49" charset="-127"/>
                  <a:buChar char="▣"/>
                  <a:defRPr kumimoji="1"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00CC"/>
                  </a:buClr>
                  <a:buFont typeface="GulimChe" panose="020B0609000101010101" pitchFamily="49" charset="-127"/>
                  <a:buChar char="◈"/>
                  <a:defRPr kumimoji="1" sz="1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latinLnBrk="0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ko-KR" sz="600" b="1" dirty="0">
                    <a:solidFill>
                      <a:srgbClr val="FF0000"/>
                    </a:solidFill>
                    <a:latin typeface="Gulim" panose="020B0600000101010101" pitchFamily="50" charset="-127"/>
                  </a:rPr>
                  <a:t>* </a:t>
                </a:r>
                <a:r>
                  <a:rPr lang="ko-KR" altLang="en-US" sz="600" b="1" dirty="0">
                    <a:solidFill>
                      <a:srgbClr val="FF0000"/>
                    </a:solidFill>
                    <a:latin typeface="Gulim" panose="020B0600000101010101" pitchFamily="50" charset="-127"/>
                  </a:rPr>
                  <a:t>경쟁기반 </a:t>
                </a:r>
                <a:endParaRPr lang="en-US" altLang="ko-KR" sz="600" b="1" dirty="0">
                  <a:solidFill>
                    <a:srgbClr val="FF0000"/>
                  </a:solidFill>
                  <a:latin typeface="Gulim" panose="020B0600000101010101" pitchFamily="50" charset="-127"/>
                </a:endParaRPr>
              </a:p>
              <a:p>
                <a:pPr marL="0" lvl="0" indent="0" latinLnBrk="0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ko-KR" sz="600" b="1" dirty="0">
                    <a:solidFill>
                      <a:srgbClr val="FF0000"/>
                    </a:solidFill>
                    <a:latin typeface="Gulim" panose="020B0600000101010101" pitchFamily="50" charset="-127"/>
                  </a:rPr>
                  <a:t>* </a:t>
                </a:r>
                <a:r>
                  <a:rPr lang="ko-KR" altLang="en-US" sz="600" b="1" dirty="0">
                    <a:solidFill>
                      <a:srgbClr val="FF0000"/>
                    </a:solidFill>
                    <a:latin typeface="Gulim" panose="020B0600000101010101" pitchFamily="50" charset="-127"/>
                  </a:rPr>
                  <a:t>보급형 가입자 </a:t>
                </a:r>
                <a:endParaRPr lang="ko-KR" altLang="en-US" sz="600" b="1" dirty="0">
                  <a:solidFill>
                    <a:srgbClr val="FF0000"/>
                  </a:solidFill>
                  <a:latin typeface="Gulim" panose="020B0600000101010101" pitchFamily="50" charset="-127"/>
                </a:endParaRPr>
              </a:p>
            </p:txBody>
          </p:sp>
          <p:sp>
            <p:nvSpPr>
              <p:cNvPr id="14371" name="TextBox 42"/>
              <p:cNvSpPr txBox="1"/>
              <p:nvPr/>
            </p:nvSpPr>
            <p:spPr>
              <a:xfrm>
                <a:off x="4545674" y="6086651"/>
                <a:ext cx="1930377" cy="7196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66"/>
                  </a:buClr>
                  <a:buFont typeface="GulimChe" panose="020B0609000101010101" pitchFamily="49" charset="-127"/>
                  <a:buChar char="▣"/>
                  <a:defRPr kumimoji="1"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00CC"/>
                  </a:buClr>
                  <a:buFont typeface="GulimChe" panose="020B0609000101010101" pitchFamily="49" charset="-127"/>
                  <a:buChar char="◈"/>
                  <a:defRPr kumimoji="1" sz="1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latinLnBrk="0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ko-KR" sz="600" b="1" dirty="0">
                    <a:solidFill>
                      <a:srgbClr val="FF0000"/>
                    </a:solidFill>
                    <a:latin typeface="Gulim" panose="020B0600000101010101" pitchFamily="50" charset="-127"/>
                  </a:rPr>
                  <a:t>* </a:t>
                </a:r>
                <a:r>
                  <a:rPr lang="ko-KR" altLang="en-US" sz="600" b="1" dirty="0">
                    <a:solidFill>
                      <a:srgbClr val="FF0000"/>
                    </a:solidFill>
                    <a:latin typeface="Gulim" panose="020B0600000101010101" pitchFamily="50" charset="-127"/>
                  </a:rPr>
                  <a:t>자원예약</a:t>
                </a:r>
                <a:endParaRPr lang="en-US" altLang="ko-KR" sz="600" b="1" dirty="0">
                  <a:solidFill>
                    <a:srgbClr val="FF0000"/>
                  </a:solidFill>
                  <a:latin typeface="Gulim" panose="020B0600000101010101" pitchFamily="50" charset="-127"/>
                </a:endParaRPr>
              </a:p>
              <a:p>
                <a:pPr marL="0" lvl="0" indent="0" latinLnBrk="0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ko-KR" sz="600" b="1" dirty="0">
                    <a:solidFill>
                      <a:srgbClr val="FF0000"/>
                    </a:solidFill>
                    <a:latin typeface="Gulim" panose="020B0600000101010101" pitchFamily="50" charset="-127"/>
                  </a:rPr>
                  <a:t>* </a:t>
                </a:r>
                <a:r>
                  <a:rPr lang="ko-KR" altLang="en-US" sz="600" b="1" dirty="0">
                    <a:latin typeface="Gulim" panose="020B0600000101010101" pitchFamily="50" charset="-127"/>
                  </a:rPr>
                  <a:t>고급형 가입자</a:t>
                </a:r>
                <a:endParaRPr lang="en-US" altLang="ko-KR" sz="600" b="1" dirty="0">
                  <a:latin typeface="Gulim" panose="020B0600000101010101" pitchFamily="50" charset="-127"/>
                </a:endParaRPr>
              </a:p>
            </p:txBody>
          </p:sp>
          <p:pic>
            <p:nvPicPr>
              <p:cNvPr id="14372" name="그림 4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67643" y="2581616"/>
                <a:ext cx="400845" cy="5480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8" name="모서리가 둥근 직사각형 37"/>
              <p:cNvSpPr/>
              <p:nvPr/>
            </p:nvSpPr>
            <p:spPr>
              <a:xfrm>
                <a:off x="6183471" y="4728434"/>
                <a:ext cx="2062710" cy="1868949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직사각형 9"/>
            <p:cNvSpPr/>
            <p:nvPr/>
          </p:nvSpPr>
          <p:spPr>
            <a:xfrm>
              <a:off x="1358311" y="2050624"/>
              <a:ext cx="1538493" cy="373261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Gulim" panose="020B0600000101010101" pitchFamily="50" charset="-127"/>
                  <a:cs typeface="+mn-cs"/>
                </a:rPr>
                <a:t>서비스</a:t>
              </a:r>
              <a:r>
                <a:rPr kumimoji="1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Gulim" panose="020B0600000101010101" pitchFamily="50" charset="-127"/>
                  <a:cs typeface="+mn-cs"/>
                </a:rPr>
                <a:t> </a:t>
              </a:r>
              <a:r>
                <a:rPr kumimoji="1" lang="ko-KR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Gulim" panose="020B0600000101010101" pitchFamily="50" charset="-127"/>
                  <a:cs typeface="+mn-cs"/>
                </a:rPr>
                <a:t>시나리오 </a:t>
              </a:r>
              <a:endParaRPr kumimoji="0" lang="ko-KR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Gulim" panose="020B0600000101010101" pitchFamily="50" charset="-127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pic>
        <p:nvPicPr>
          <p:cNvPr id="15363" name="Picture 522" descr="D:\과거홍보\●ETRI CIS\연구원 이미지\연구장면(4개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6250" y="2060575"/>
            <a:ext cx="3078163" cy="2409825"/>
          </a:xfrm>
          <a:prstGeom prst="rect">
            <a:avLst/>
          </a:prstGeom>
          <a:noFill/>
          <a:ln w="9525">
            <a:noFill/>
          </a:ln>
          <a:effectLst>
            <a:outerShdw dist="89803" dir="2699999" algn="ctr" rotWithShape="0">
              <a:srgbClr val="4D4D4D">
                <a:alpha val="50000"/>
              </a:srgbClr>
            </a:outerShdw>
          </a:effectLst>
        </p:spPr>
      </p:pic>
      <p:sp>
        <p:nvSpPr>
          <p:cNvPr id="15364" name="Text Box 523"/>
          <p:cNvSpPr txBox="1"/>
          <p:nvPr/>
        </p:nvSpPr>
        <p:spPr>
          <a:xfrm>
            <a:off x="539750" y="1204913"/>
            <a:ext cx="2667000" cy="565150"/>
          </a:xfrm>
          <a:prstGeom prst="rect">
            <a:avLst/>
          </a:prstGeom>
          <a:noFill/>
          <a:ln w="101600">
            <a:noFill/>
          </a:ln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ko-KR" altLang="en-US" sz="3100" dirty="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감사합니다</a:t>
            </a:r>
            <a:r>
              <a:rPr lang="en-US" altLang="ko-KR" sz="3100" dirty="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100" dirty="0">
              <a:solidFill>
                <a:srgbClr val="FF66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365" name="Rectangle 529"/>
          <p:cNvSpPr/>
          <p:nvPr/>
        </p:nvSpPr>
        <p:spPr>
          <a:xfrm>
            <a:off x="1387475" y="4933950"/>
            <a:ext cx="6307138" cy="873125"/>
          </a:xfrm>
          <a:prstGeom prst="rect">
            <a:avLst/>
          </a:prstGeom>
          <a:solidFill>
            <a:srgbClr val="CCECFF"/>
          </a:solidFill>
          <a:ln w="101600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sp>
        <p:nvSpPr>
          <p:cNvPr id="15366" name="Rectangle 530"/>
          <p:cNvSpPr/>
          <p:nvPr/>
        </p:nvSpPr>
        <p:spPr>
          <a:xfrm>
            <a:off x="1387475" y="5084763"/>
            <a:ext cx="6307138" cy="5715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342900" lvl="0" indent="-3429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2000" b="1" dirty="0">
                <a:solidFill>
                  <a:srgbClr val="000099"/>
                </a:solidFill>
                <a:latin typeface="Gulim" panose="020B0600000101010101" pitchFamily="50" charset="-127"/>
              </a:rPr>
              <a:t>♣ </a:t>
            </a:r>
            <a:r>
              <a:rPr lang="ko-KR" altLang="en-US" sz="2000" b="1" dirty="0">
                <a:solidFill>
                  <a:srgbClr val="000099"/>
                </a:solidFill>
                <a:latin typeface="Gulim" panose="020B0600000101010101" pitchFamily="50" charset="-127"/>
              </a:rPr>
              <a:t>연락처 </a:t>
            </a:r>
            <a:r>
              <a:rPr lang="en-US" altLang="ko-KR" sz="2000" b="1" dirty="0">
                <a:solidFill>
                  <a:srgbClr val="000099"/>
                </a:solidFill>
                <a:latin typeface="Gulim" panose="020B0600000101010101" pitchFamily="50" charset="-127"/>
              </a:rPr>
              <a:t>: </a:t>
            </a:r>
            <a:r>
              <a:rPr lang="ko-KR" altLang="en-US" sz="2000" b="1" dirty="0">
                <a:solidFill>
                  <a:srgbClr val="000099"/>
                </a:solidFill>
                <a:latin typeface="Gulim" panose="020B0600000101010101" pitchFamily="50" charset="-127"/>
              </a:rPr>
              <a:t>박태준 </a:t>
            </a:r>
            <a:r>
              <a:rPr lang="en-US" altLang="ko-KR" sz="2000" b="1" dirty="0">
                <a:solidFill>
                  <a:srgbClr val="000099"/>
                </a:solidFill>
                <a:latin typeface="Gulim" panose="020B0600000101010101" pitchFamily="50" charset="-127"/>
              </a:rPr>
              <a:t>(042-860-6902, tjpark@etri.re.kr)</a:t>
            </a:r>
            <a:endParaRPr lang="en-US" altLang="ko-KR" sz="2000" b="1" dirty="0">
              <a:solidFill>
                <a:srgbClr val="000099"/>
              </a:solidFill>
              <a:latin typeface="Gulim" panose="020B0600000101010101" pitchFamily="50" charset="-127"/>
            </a:endParaRPr>
          </a:p>
        </p:txBody>
      </p:sp>
      <p:sp>
        <p:nvSpPr>
          <p:cNvPr id="15367" name="Text Box 531"/>
          <p:cNvSpPr txBox="1"/>
          <p:nvPr/>
        </p:nvSpPr>
        <p:spPr>
          <a:xfrm>
            <a:off x="3563938" y="6378575"/>
            <a:ext cx="1600200" cy="320675"/>
          </a:xfrm>
          <a:prstGeom prst="rect">
            <a:avLst/>
          </a:prstGeom>
          <a:noFill/>
          <a:ln w="101600">
            <a:noFill/>
          </a:ln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500" b="1" dirty="0">
                <a:solidFill>
                  <a:srgbClr val="3333CC"/>
                </a:solidFill>
                <a:latin typeface="Arial" panose="020B0604020202020204" pitchFamily="34" charset="0"/>
                <a:ea typeface="Dotum" panose="020B0600000101010101" pitchFamily="50" charset="-127"/>
              </a:rPr>
              <a:t>www.etri.re.kr</a:t>
            </a:r>
            <a:endParaRPr lang="en-US" altLang="ko-KR" sz="1500" b="1" dirty="0">
              <a:solidFill>
                <a:srgbClr val="3333CC"/>
              </a:solidFill>
              <a:latin typeface="Arial" panose="020B0604020202020204" pitchFamily="34" charset="0"/>
              <a:ea typeface="Dotum" panose="020B0600000101010101" pitchFamily="50" charset="-127"/>
            </a:endParaRPr>
          </a:p>
        </p:txBody>
      </p:sp>
      <p:sp>
        <p:nvSpPr>
          <p:cNvPr id="10" name="Text Box 2061"/>
          <p:cNvSpPr txBox="1">
            <a:spLocks noChangeArrowheads="1"/>
          </p:cNvSpPr>
          <p:nvPr/>
        </p:nvSpPr>
        <p:spPr bwMode="auto">
          <a:xfrm>
            <a:off x="6084888" y="6400800"/>
            <a:ext cx="2540000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IoT</a:t>
            </a:r>
            <a:r>
              <a:rPr kumimoji="0" lang="ko-KR" altLang="en-US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연구본부 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 </a:t>
            </a: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초연결통신연구소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pic>
        <p:nvPicPr>
          <p:cNvPr id="6147" name="Picture 742" descr="D:\홍보실\●홍보실 업무 자료\2003홍보실업무보고\상단 이미지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2447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AutoShape 743"/>
          <p:cNvSpPr/>
          <p:nvPr/>
        </p:nvSpPr>
        <p:spPr>
          <a:xfrm>
            <a:off x="1143000" y="2492375"/>
            <a:ext cx="5715000" cy="3151188"/>
          </a:xfrm>
          <a:prstGeom prst="roundRect">
            <a:avLst>
              <a:gd name="adj" fmla="val 4852"/>
            </a:avLst>
          </a:prstGeom>
          <a:solidFill>
            <a:srgbClr val="FFFFFF"/>
          </a:solidFill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895350" lvl="1" indent="-609600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ko-KR" altLang="en-US" sz="29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목    차</a:t>
            </a:r>
            <a:endParaRPr lang="ko-KR" altLang="en-US" sz="29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895350" lvl="1" indent="-609600" eaLnBrk="1" hangingPunct="1">
              <a:lnSpc>
                <a:spcPct val="11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 dirty="0">
                <a:solidFill>
                  <a:srgbClr val="FF6600"/>
                </a:solidFill>
              </a:rPr>
              <a:t>----------------------------------------------</a:t>
            </a:r>
            <a:endParaRPr lang="en-US" altLang="ko-KR" sz="2500" b="1" dirty="0">
              <a:solidFill>
                <a:srgbClr val="FF6600"/>
              </a:solidFill>
            </a:endParaRPr>
          </a:p>
          <a:p>
            <a:pPr marL="895350" lvl="1" indent="-609600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 dirty="0"/>
              <a:t>1. </a:t>
            </a:r>
            <a:r>
              <a:rPr lang="ko-KR" altLang="en-US" sz="2500" b="1" dirty="0"/>
              <a:t>기술의 개요</a:t>
            </a:r>
            <a:endParaRPr lang="ko-KR" altLang="en-US" sz="2500" b="1" dirty="0"/>
          </a:p>
          <a:p>
            <a:pPr marL="895350" lvl="1" indent="-609600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 dirty="0"/>
              <a:t>2. </a:t>
            </a:r>
            <a:r>
              <a:rPr lang="ko-KR" altLang="en-US" sz="2500" b="1" dirty="0"/>
              <a:t>기술이전 내용 및 범위</a:t>
            </a:r>
            <a:endParaRPr lang="ko-KR" altLang="en-US" sz="2500" b="1" dirty="0"/>
          </a:p>
          <a:p>
            <a:pPr marL="895350" lvl="1" indent="-609600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 dirty="0"/>
              <a:t>3. LPWA </a:t>
            </a:r>
            <a:r>
              <a:rPr lang="ko-KR" altLang="en-US" sz="2500" b="1" dirty="0"/>
              <a:t>기술 비교</a:t>
            </a:r>
            <a:endParaRPr lang="ko-KR" altLang="en-US" sz="2500" b="1" dirty="0"/>
          </a:p>
          <a:p>
            <a:pPr marL="895350" lvl="1" indent="-609600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 dirty="0"/>
              <a:t>4. </a:t>
            </a:r>
            <a:r>
              <a:rPr lang="ko-KR" altLang="en-US" sz="2500" b="1" dirty="0"/>
              <a:t>기술 사업화 </a:t>
            </a:r>
            <a:endParaRPr lang="en-US" altLang="ko-KR" sz="2500" b="1" dirty="0"/>
          </a:p>
        </p:txBody>
      </p:sp>
      <p:sp>
        <p:nvSpPr>
          <p:cNvPr id="6" name="Text Box 2061"/>
          <p:cNvSpPr txBox="1">
            <a:spLocks noChangeArrowheads="1"/>
          </p:cNvSpPr>
          <p:nvPr/>
        </p:nvSpPr>
        <p:spPr bwMode="auto">
          <a:xfrm>
            <a:off x="6084888" y="6400800"/>
            <a:ext cx="2540000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IoT</a:t>
            </a:r>
            <a:r>
              <a:rPr kumimoji="0" lang="ko-KR" altLang="en-US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연구본부 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 </a:t>
            </a: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초연결통신연구소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7171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8763"/>
            <a:ext cx="5867400" cy="519112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1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개요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172" name="Rectangle 5"/>
          <p:cNvSpPr/>
          <p:nvPr/>
        </p:nvSpPr>
        <p:spPr>
          <a:xfrm>
            <a:off x="357188" y="1033463"/>
            <a:ext cx="8501062" cy="47529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342900" lvl="0" indent="-342900" algn="just" eaLnBrk="1" hangingPunct="1"/>
            <a:r>
              <a:rPr lang="en-US" altLang="ko-KR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 </a:t>
            </a:r>
            <a:r>
              <a:rPr lang="en-US" altLang="ko-KR" sz="2400" b="1" dirty="0">
                <a:solidFill>
                  <a:srgbClr val="002060"/>
                </a:solidFill>
                <a:latin typeface="Gulim" panose="020B0600000101010101" pitchFamily="50" charset="-127"/>
              </a:rPr>
              <a:t>LPWA IoT </a:t>
            </a:r>
            <a:r>
              <a:rPr lang="ko-KR" altLang="en-US" sz="2400" b="1" dirty="0">
                <a:solidFill>
                  <a:srgbClr val="002060"/>
                </a:solidFill>
                <a:latin typeface="Gulim" panose="020B0600000101010101" pitchFamily="50" charset="-127"/>
              </a:rPr>
              <a:t>서비스</a:t>
            </a:r>
            <a:r>
              <a:rPr lang="en-US" altLang="ko-KR" sz="2400" b="1" dirty="0">
                <a:solidFill>
                  <a:srgbClr val="002060"/>
                </a:solidFill>
                <a:latin typeface="Gulim" panose="020B0600000101010101" pitchFamily="50" charset="-127"/>
              </a:rPr>
              <a:t> </a:t>
            </a:r>
            <a:endParaRPr lang="en-US" altLang="ko-KR" sz="2400" b="1" dirty="0">
              <a:solidFill>
                <a:srgbClr val="002060"/>
              </a:solidFill>
              <a:latin typeface="Gulim" panose="020B0600000101010101" pitchFamily="50" charset="-127"/>
            </a:endParaRPr>
          </a:p>
          <a:p>
            <a:pPr marL="762000" lvl="1" indent="-285750" algn="just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Gulim" panose="020B0600000101010101" pitchFamily="50" charset="-127"/>
              </a:rPr>
              <a:t>다양한 유형의 서비스 공존 </a:t>
            </a:r>
            <a:r>
              <a:rPr lang="en-US" altLang="ko-KR" sz="2000" b="1" dirty="0">
                <a:latin typeface="Gulim" panose="020B0600000101010101" pitchFamily="50" charset="-127"/>
              </a:rPr>
              <a:t>: </a:t>
            </a:r>
            <a:r>
              <a:rPr lang="ko-KR" altLang="en-US" sz="2000" b="1" dirty="0">
                <a:latin typeface="Gulim" panose="020B0600000101010101" pitchFamily="50" charset="-127"/>
              </a:rPr>
              <a:t>사용자 맞춤형 </a:t>
            </a:r>
            <a:r>
              <a:rPr lang="en-US" altLang="ko-KR" sz="2000" b="1" dirty="0">
                <a:latin typeface="Gulim" panose="020B0600000101010101" pitchFamily="50" charset="-127"/>
              </a:rPr>
              <a:t>LPWA </a:t>
            </a:r>
            <a:r>
              <a:rPr lang="ko-KR" altLang="en-US" sz="2000" b="1" dirty="0">
                <a:latin typeface="Gulim" panose="020B0600000101010101" pitchFamily="50" charset="-127"/>
              </a:rPr>
              <a:t>시스템 기술</a:t>
            </a:r>
            <a:endParaRPr lang="ko-KR" altLang="en-US" sz="2000" b="1" dirty="0">
              <a:latin typeface="Gulim" panose="020B0600000101010101" pitchFamily="50" charset="-127"/>
            </a:endParaRPr>
          </a:p>
        </p:txBody>
      </p:sp>
      <p:sp>
        <p:nvSpPr>
          <p:cNvPr id="7173" name="Rectangle 2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1016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grpSp>
        <p:nvGrpSpPr>
          <p:cNvPr id="7174" name="그룹 329"/>
          <p:cNvGrpSpPr/>
          <p:nvPr/>
        </p:nvGrpSpPr>
        <p:grpSpPr>
          <a:xfrm>
            <a:off x="357188" y="2060575"/>
            <a:ext cx="9677400" cy="4214813"/>
            <a:chOff x="287786" y="1543569"/>
            <a:chExt cx="9677780" cy="4214498"/>
          </a:xfrm>
        </p:grpSpPr>
        <p:pic>
          <p:nvPicPr>
            <p:cNvPr id="7176" name="Picture 2" descr="http://www.newsje.com/news/photo/201009/6164_9570_1920.jpg"/>
            <p:cNvPicPr>
              <a:picLocks noChangeAspect="1"/>
            </p:cNvPicPr>
            <p:nvPr/>
          </p:nvPicPr>
          <p:blipFill>
            <a:blip r:embed="rId1"/>
            <a:srcRect l="13940" t="-24207" r="-13940" b="24207"/>
            <a:stretch>
              <a:fillRect/>
            </a:stretch>
          </p:blipFill>
          <p:spPr>
            <a:xfrm>
              <a:off x="1979657" y="3107292"/>
              <a:ext cx="7985909" cy="2642848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7177" name="직선 연결선 86"/>
            <p:cNvCxnSpPr/>
            <p:nvPr/>
          </p:nvCxnSpPr>
          <p:spPr>
            <a:xfrm flipV="1">
              <a:off x="4273868" y="3095238"/>
              <a:ext cx="2966064" cy="589525"/>
            </a:xfrm>
            <a:prstGeom prst="line">
              <a:avLst/>
            </a:prstGeom>
            <a:ln w="12700" cap="rnd" cmpd="sng">
              <a:solidFill>
                <a:srgbClr val="AF8C13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7178" name="직선 연결선 86"/>
            <p:cNvCxnSpPr>
              <a:stCxn id="479" idx="0"/>
            </p:cNvCxnSpPr>
            <p:nvPr/>
          </p:nvCxnSpPr>
          <p:spPr>
            <a:xfrm flipV="1">
              <a:off x="4130902" y="3096392"/>
              <a:ext cx="313709" cy="572913"/>
            </a:xfrm>
            <a:prstGeom prst="line">
              <a:avLst/>
            </a:prstGeom>
            <a:ln w="12700" cap="rnd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7179" name="직선 연결선 86"/>
            <p:cNvCxnSpPr>
              <a:stCxn id="475" idx="0"/>
            </p:cNvCxnSpPr>
            <p:nvPr/>
          </p:nvCxnSpPr>
          <p:spPr>
            <a:xfrm flipH="1" flipV="1">
              <a:off x="5339938" y="3107242"/>
              <a:ext cx="96800" cy="541250"/>
            </a:xfrm>
            <a:prstGeom prst="line">
              <a:avLst/>
            </a:prstGeom>
            <a:ln w="12700" cap="rnd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7180" name="직선 연결선 86"/>
            <p:cNvCxnSpPr/>
            <p:nvPr/>
          </p:nvCxnSpPr>
          <p:spPr>
            <a:xfrm flipV="1">
              <a:off x="6900865" y="3107242"/>
              <a:ext cx="487899" cy="540763"/>
            </a:xfrm>
            <a:prstGeom prst="line">
              <a:avLst/>
            </a:prstGeom>
            <a:ln w="12700" cap="rnd" cmpd="sng">
              <a:solidFill>
                <a:srgbClr val="AF8C13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7181" name="직선 연결선 86"/>
            <p:cNvCxnSpPr/>
            <p:nvPr/>
          </p:nvCxnSpPr>
          <p:spPr>
            <a:xfrm flipV="1">
              <a:off x="5579704" y="3101483"/>
              <a:ext cx="1734476" cy="589389"/>
            </a:xfrm>
            <a:prstGeom prst="line">
              <a:avLst/>
            </a:prstGeom>
            <a:ln w="12700" cap="rnd" cmpd="sng">
              <a:solidFill>
                <a:srgbClr val="AF8C13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7182" name="직선 연결선 86"/>
            <p:cNvCxnSpPr/>
            <p:nvPr/>
          </p:nvCxnSpPr>
          <p:spPr>
            <a:xfrm flipH="1" flipV="1">
              <a:off x="6132955" y="3093854"/>
              <a:ext cx="595646" cy="575453"/>
            </a:xfrm>
            <a:prstGeom prst="line">
              <a:avLst/>
            </a:prstGeom>
            <a:ln w="12700" cap="rnd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7183" name="직선 연결선 86"/>
            <p:cNvCxnSpPr/>
            <p:nvPr/>
          </p:nvCxnSpPr>
          <p:spPr>
            <a:xfrm flipH="1" flipV="1">
              <a:off x="7597124" y="3077581"/>
              <a:ext cx="129851" cy="905773"/>
            </a:xfrm>
            <a:prstGeom prst="line">
              <a:avLst/>
            </a:prstGeom>
            <a:ln w="12700" cap="rnd" cmpd="sng">
              <a:solidFill>
                <a:srgbClr val="74330C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7184" name="직선 연결선 86"/>
            <p:cNvCxnSpPr/>
            <p:nvPr/>
          </p:nvCxnSpPr>
          <p:spPr>
            <a:xfrm flipV="1">
              <a:off x="7457540" y="3088720"/>
              <a:ext cx="61655" cy="913679"/>
            </a:xfrm>
            <a:prstGeom prst="line">
              <a:avLst/>
            </a:prstGeom>
            <a:ln w="12700" cap="rnd" cmpd="sng">
              <a:solidFill>
                <a:srgbClr val="74330C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7185" name="직선 연결선 86"/>
            <p:cNvCxnSpPr/>
            <p:nvPr/>
          </p:nvCxnSpPr>
          <p:spPr>
            <a:xfrm flipV="1">
              <a:off x="7098893" y="3082960"/>
              <a:ext cx="345718" cy="950983"/>
            </a:xfrm>
            <a:prstGeom prst="line">
              <a:avLst/>
            </a:prstGeom>
            <a:ln w="12700" cap="rnd" cmpd="sng">
              <a:solidFill>
                <a:srgbClr val="74330C"/>
              </a:solidFill>
              <a:prstDash val="solid"/>
              <a:headEnd type="none" w="med" len="med"/>
              <a:tailEnd type="none" w="med" len="med"/>
            </a:ln>
          </p:spPr>
        </p:cxnSp>
        <p:pic>
          <p:nvPicPr>
            <p:cNvPr id="341" name="Picture 47" descr="E:\센서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91865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3133" y="3646985"/>
              <a:ext cx="466792" cy="348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2" name="TextBox 341"/>
            <p:cNvSpPr txBox="1"/>
            <p:nvPr/>
          </p:nvSpPr>
          <p:spPr>
            <a:xfrm>
              <a:off x="6623747" y="3957977"/>
              <a:ext cx="525484" cy="1952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3429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ko-KR" altLang="en-US" sz="675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rPr>
                <a:t>기지국</a:t>
              </a:r>
              <a:endParaRPr kumimoji="0" lang="ko-KR" altLang="en-US" sz="675" kern="0" cap="none" spc="0" normalizeH="0" baseline="0" noProof="0" dirty="0">
                <a:solidFill>
                  <a:prstClr val="black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endParaRPr>
            </a:p>
          </p:txBody>
        </p:sp>
        <p:grpSp>
          <p:nvGrpSpPr>
            <p:cNvPr id="7188" name="Group 188"/>
            <p:cNvGrpSpPr/>
            <p:nvPr/>
          </p:nvGrpSpPr>
          <p:grpSpPr>
            <a:xfrm>
              <a:off x="7713226" y="3264436"/>
              <a:ext cx="887847" cy="196208"/>
              <a:chOff x="8186825" y="2666186"/>
              <a:chExt cx="888001" cy="257931"/>
            </a:xfrm>
          </p:grpSpPr>
          <p:pic>
            <p:nvPicPr>
              <p:cNvPr id="7331" name="그림 12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86825" y="2705649"/>
                <a:ext cx="236216" cy="15410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89" name="TextBox 488"/>
              <p:cNvSpPr txBox="1"/>
              <p:nvPr/>
            </p:nvSpPr>
            <p:spPr>
              <a:xfrm>
                <a:off x="8367427" y="2665994"/>
                <a:ext cx="708176" cy="25875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kumimoji="0" lang="ko-KR" altLang="en-US" sz="675" kern="0" cap="none" spc="0" normalizeH="0" baseline="0" noProof="0" dirty="0">
                    <a:solidFill>
                      <a:prstClr val="black"/>
                    </a:solidFill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검침단말</a:t>
                </a:r>
                <a:endParaRPr kumimoji="0" lang="ko-KR" altLang="en-US" sz="675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7189" name="Group 191"/>
            <p:cNvGrpSpPr/>
            <p:nvPr/>
          </p:nvGrpSpPr>
          <p:grpSpPr>
            <a:xfrm>
              <a:off x="7713226" y="3436940"/>
              <a:ext cx="982664" cy="196208"/>
              <a:chOff x="8182003" y="3064187"/>
              <a:chExt cx="982835" cy="257931"/>
            </a:xfrm>
          </p:grpSpPr>
          <p:pic>
            <p:nvPicPr>
              <p:cNvPr id="486" name="그림 126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E6B91E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2003" y="3103990"/>
                <a:ext cx="236216" cy="154109"/>
              </a:xfrm>
              <a:prstGeom prst="rect">
                <a:avLst/>
              </a:prstGeom>
              <a:noFill/>
            </p:spPr>
          </p:pic>
          <p:sp>
            <p:nvSpPr>
              <p:cNvPr id="487" name="TextBox 486"/>
              <p:cNvSpPr txBox="1"/>
              <p:nvPr/>
            </p:nvSpPr>
            <p:spPr>
              <a:xfrm>
                <a:off x="8367370" y="3064680"/>
                <a:ext cx="797095" cy="25666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kumimoji="0" lang="ko-KR" altLang="en-US" sz="675" kern="0" cap="none" spc="0" normalizeH="0" baseline="0" noProof="0" dirty="0">
                    <a:solidFill>
                      <a:prstClr val="black"/>
                    </a:solidFill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고령자단말</a:t>
                </a:r>
                <a:endParaRPr kumimoji="0" lang="en-US" altLang="ko-KR" sz="675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7190" name="Group 219"/>
            <p:cNvGrpSpPr/>
            <p:nvPr/>
          </p:nvGrpSpPr>
          <p:grpSpPr>
            <a:xfrm>
              <a:off x="7727496" y="3607619"/>
              <a:ext cx="982664" cy="196208"/>
              <a:chOff x="8182003" y="3433519"/>
              <a:chExt cx="982835" cy="257931"/>
            </a:xfrm>
          </p:grpSpPr>
          <p:pic>
            <p:nvPicPr>
              <p:cNvPr id="484" name="그림 126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54A02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2003" y="3477245"/>
                <a:ext cx="236216" cy="154109"/>
              </a:xfrm>
              <a:prstGeom prst="rect">
                <a:avLst/>
              </a:prstGeom>
              <a:noFill/>
            </p:spPr>
          </p:pic>
          <p:sp>
            <p:nvSpPr>
              <p:cNvPr id="485" name="TextBox 484"/>
              <p:cNvSpPr txBox="1"/>
              <p:nvPr/>
            </p:nvSpPr>
            <p:spPr>
              <a:xfrm>
                <a:off x="8367387" y="3432922"/>
                <a:ext cx="797095" cy="25875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kumimoji="0" lang="ko-KR" altLang="en-US" sz="675" kern="0" cap="none" spc="0" normalizeH="0" baseline="0" noProof="0" dirty="0">
                    <a:solidFill>
                      <a:prstClr val="black"/>
                    </a:solidFill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어린이단말</a:t>
                </a:r>
                <a:endParaRPr kumimoji="0" lang="en-US" altLang="ko-KR" sz="675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7191" name="Group 220"/>
            <p:cNvGrpSpPr/>
            <p:nvPr/>
          </p:nvGrpSpPr>
          <p:grpSpPr>
            <a:xfrm>
              <a:off x="3781325" y="3669307"/>
              <a:ext cx="938934" cy="875438"/>
              <a:chOff x="3436466" y="3764744"/>
              <a:chExt cx="939097" cy="1150835"/>
            </a:xfrm>
          </p:grpSpPr>
          <p:pic>
            <p:nvPicPr>
              <p:cNvPr id="479" name="Picture 47" descr="E:\센서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rgbClr val="E76618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666" y="3764744"/>
                <a:ext cx="466873" cy="457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0" name="TextBox 479"/>
              <p:cNvSpPr txBox="1"/>
              <p:nvPr/>
            </p:nvSpPr>
            <p:spPr>
              <a:xfrm>
                <a:off x="3541948" y="4152571"/>
                <a:ext cx="527162" cy="25666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kumimoji="0" lang="ko-KR" altLang="en-US" sz="675" kern="0" cap="none" spc="0" normalizeH="0" baseline="0" noProof="0" dirty="0">
                    <a:solidFill>
                      <a:prstClr val="black"/>
                    </a:solidFill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기지국</a:t>
                </a:r>
                <a:endParaRPr kumimoji="0" lang="ko-KR" altLang="en-US" sz="675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</p:txBody>
          </p:sp>
          <p:pic>
            <p:nvPicPr>
              <p:cNvPr id="7324" name="Picture 179" descr="flash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-5400000" flipH="1">
                <a:off x="3409916" y="4528702"/>
                <a:ext cx="712932" cy="6082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325" name="Picture 179" descr="flash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-8163989" flipH="1">
                <a:off x="3758374" y="4450830"/>
                <a:ext cx="617189" cy="5265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326" name="Picture 179" descr="flash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-3474405" flipH="1">
                <a:off x="3087796" y="4451361"/>
                <a:ext cx="762203" cy="6486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7192" name="Group 221"/>
            <p:cNvGrpSpPr/>
            <p:nvPr/>
          </p:nvGrpSpPr>
          <p:grpSpPr>
            <a:xfrm>
              <a:off x="4496809" y="3648490"/>
              <a:ext cx="1546288" cy="1000823"/>
              <a:chOff x="4726196" y="3761065"/>
              <a:chExt cx="1546556" cy="1315662"/>
            </a:xfrm>
          </p:grpSpPr>
          <p:sp>
            <p:nvSpPr>
              <p:cNvPr id="473" name="TextBox 472"/>
              <p:cNvSpPr txBox="1"/>
              <p:nvPr/>
            </p:nvSpPr>
            <p:spPr>
              <a:xfrm>
                <a:off x="5394280" y="4176257"/>
                <a:ext cx="527162" cy="25666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kumimoji="0" lang="ko-KR" altLang="en-US" sz="675" kern="0" cap="none" spc="0" normalizeH="0" baseline="0" noProof="0" dirty="0">
                    <a:solidFill>
                      <a:prstClr val="black"/>
                    </a:solidFill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기지국</a:t>
                </a:r>
                <a:endParaRPr kumimoji="0" lang="ko-KR" altLang="en-US" sz="675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</p:txBody>
          </p:sp>
          <p:grpSp>
            <p:nvGrpSpPr>
              <p:cNvPr id="7317" name="Group 347"/>
              <p:cNvGrpSpPr/>
              <p:nvPr/>
            </p:nvGrpSpPr>
            <p:grpSpPr>
              <a:xfrm>
                <a:off x="4726196" y="3761065"/>
                <a:ext cx="1546556" cy="1315662"/>
                <a:chOff x="4580540" y="3761065"/>
                <a:chExt cx="1546556" cy="1315662"/>
              </a:xfrm>
            </p:grpSpPr>
            <p:pic>
              <p:nvPicPr>
                <p:cNvPr id="475" name="Picture 47" descr="E:\센서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prstClr val="black"/>
                    <a:srgbClr val="E6B91E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7195" y="3761065"/>
                  <a:ext cx="466873" cy="4575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19" name="Picture 179" descr="flash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-5400000" flipH="1">
                  <a:off x="5161449" y="4689850"/>
                  <a:ext cx="712932" cy="608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7320" name="Picture 179" descr="flash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-8163989" flipH="1">
                  <a:off x="5509907" y="4611978"/>
                  <a:ext cx="617189" cy="5265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7321" name="Picture 179" descr="flash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-1285244" flipH="1">
                  <a:off x="4580540" y="4539735"/>
                  <a:ext cx="762203" cy="6486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  <p:pic>
          <p:nvPicPr>
            <p:cNvPr id="7193" name="Picture 179" descr="flash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5400000" flipH="1">
              <a:off x="6716273" y="4316221"/>
              <a:ext cx="542327" cy="608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4" name="Picture 179" descr="flash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8163989" flipH="1">
              <a:off x="6979430" y="4264255"/>
              <a:ext cx="617082" cy="4005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5" name="Picture 179" descr="flash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1285244" flipH="1">
              <a:off x="6050224" y="4209300"/>
              <a:ext cx="762071" cy="49341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7196" name="Group 228"/>
            <p:cNvGrpSpPr/>
            <p:nvPr/>
          </p:nvGrpSpPr>
          <p:grpSpPr>
            <a:xfrm>
              <a:off x="289386" y="1640510"/>
              <a:ext cx="1617440" cy="668000"/>
              <a:chOff x="518041" y="1970469"/>
              <a:chExt cx="1617721" cy="878141"/>
            </a:xfrm>
          </p:grpSpPr>
          <p:pic>
            <p:nvPicPr>
              <p:cNvPr id="7310" name="Picture 34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373" y="2346991"/>
                <a:ext cx="511088" cy="46298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68" name="Rectangle 341"/>
              <p:cNvSpPr/>
              <p:nvPr/>
            </p:nvSpPr>
            <p:spPr>
              <a:xfrm>
                <a:off x="575190" y="1970324"/>
                <a:ext cx="1560846" cy="878518"/>
              </a:xfrm>
              <a:prstGeom prst="rect">
                <a:avLst/>
              </a:prstGeom>
              <a:noFill/>
              <a:ln w="19050" cap="rnd" cmpd="sng" algn="ctr">
                <a:solidFill>
                  <a:srgbClr val="2C3C43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</p:txBody>
          </p:sp>
          <p:sp>
            <p:nvSpPr>
              <p:cNvPr id="469" name="TextBox 468"/>
              <p:cNvSpPr txBox="1"/>
              <p:nvPr/>
            </p:nvSpPr>
            <p:spPr>
              <a:xfrm>
                <a:off x="518028" y="1970324"/>
                <a:ext cx="1489393" cy="3025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kumimoji="0" lang="ko-KR" altLang="en-US" sz="900" b="1" kern="0" cap="none" spc="0" normalizeH="0" baseline="0" noProof="0" dirty="0">
                    <a:solidFill>
                      <a:prstClr val="black"/>
                    </a:solidFill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에너지</a:t>
                </a:r>
                <a:r>
                  <a:rPr kumimoji="0" lang="en-US" altLang="ko-KR" sz="900" b="1" kern="0" cap="none" spc="0" normalizeH="0" baseline="0" noProof="0" dirty="0" err="1">
                    <a:solidFill>
                      <a:prstClr val="black"/>
                    </a:solidFill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IoT</a:t>
                </a:r>
                <a:r>
                  <a:rPr kumimoji="0" lang="en-US" altLang="ko-KR" sz="900" b="1" kern="0" cap="none" spc="0" normalizeH="0" baseline="0" noProof="0" dirty="0">
                    <a:solidFill>
                      <a:prstClr val="black"/>
                    </a:solidFill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900" b="1" kern="0" cap="none" spc="0" normalizeH="0" baseline="0" noProof="0" dirty="0">
                    <a:solidFill>
                      <a:prstClr val="black"/>
                    </a:solidFill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서비스 </a:t>
                </a:r>
                <a:endParaRPr kumimoji="0" lang="ko-KR" altLang="en-US" sz="900" b="1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</p:txBody>
          </p:sp>
          <p:pic>
            <p:nvPicPr>
              <p:cNvPr id="7313" name="Picture 34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7695" y="2349670"/>
                <a:ext cx="473727" cy="4610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cxnSp>
            <p:nvCxnSpPr>
              <p:cNvPr id="7314" name="Straight Arrow Connector 344"/>
              <p:cNvCxnSpPr>
                <a:stCxn id="7310" idx="3"/>
                <a:endCxn id="7313" idx="1"/>
              </p:cNvCxnSpPr>
              <p:nvPr/>
            </p:nvCxnSpPr>
            <p:spPr>
              <a:xfrm>
                <a:off x="1099461" y="2578484"/>
                <a:ext cx="518234" cy="1733"/>
              </a:xfrm>
              <a:prstGeom prst="straightConnector1">
                <a:avLst/>
              </a:prstGeom>
              <a:ln w="28575" cap="rnd" cmpd="sng">
                <a:solidFill>
                  <a:srgbClr val="90C226"/>
                </a:solidFill>
                <a:prstDash val="sysDash"/>
                <a:headEnd type="triangle" w="med" len="med"/>
                <a:tailEnd type="triangle" w="med" len="med"/>
              </a:ln>
            </p:spPr>
          </p:cxnSp>
          <p:sp>
            <p:nvSpPr>
              <p:cNvPr id="472" name="TextBox 471"/>
              <p:cNvSpPr txBox="1"/>
              <p:nvPr/>
            </p:nvSpPr>
            <p:spPr>
              <a:xfrm>
                <a:off x="1016609" y="2308377"/>
                <a:ext cx="692298" cy="25875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kumimoji="0" lang="ko-KR" altLang="en-US" sz="675" kern="0" cap="none" spc="0" normalizeH="0" baseline="0" noProof="0" dirty="0">
                    <a:solidFill>
                      <a:prstClr val="black"/>
                    </a:solidFill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원격검침</a:t>
                </a:r>
                <a:endParaRPr kumimoji="0" lang="ko-KR" altLang="en-US" sz="675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7197" name="Group 229"/>
            <p:cNvGrpSpPr/>
            <p:nvPr/>
          </p:nvGrpSpPr>
          <p:grpSpPr>
            <a:xfrm>
              <a:off x="295690" y="2393995"/>
              <a:ext cx="1614638" cy="1157974"/>
              <a:chOff x="2875312" y="2447076"/>
              <a:chExt cx="1614918" cy="1522249"/>
            </a:xfrm>
          </p:grpSpPr>
          <p:sp>
            <p:nvSpPr>
              <p:cNvPr id="456" name="Rectangle 329"/>
              <p:cNvSpPr/>
              <p:nvPr/>
            </p:nvSpPr>
            <p:spPr>
              <a:xfrm>
                <a:off x="2929331" y="2468482"/>
                <a:ext cx="1560845" cy="1500366"/>
              </a:xfrm>
              <a:prstGeom prst="rect">
                <a:avLst/>
              </a:prstGeom>
              <a:noFill/>
              <a:ln w="19050" cap="rnd" cmpd="sng" algn="ctr">
                <a:solidFill>
                  <a:srgbClr val="2C3C43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</p:txBody>
          </p:sp>
          <p:sp>
            <p:nvSpPr>
              <p:cNvPr id="457" name="TextBox 456"/>
              <p:cNvSpPr txBox="1"/>
              <p:nvPr/>
            </p:nvSpPr>
            <p:spPr>
              <a:xfrm>
                <a:off x="2875345" y="2447615"/>
                <a:ext cx="1575135" cy="30257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kumimoji="0" lang="ko-KR" altLang="en-US" sz="900" b="1" kern="0" cap="none" spc="0" normalizeH="0" baseline="0" noProof="0" dirty="0">
                    <a:solidFill>
                      <a:prstClr val="black"/>
                    </a:solidFill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사회안전망 서비스</a:t>
                </a:r>
                <a:endParaRPr kumimoji="0" lang="ko-KR" altLang="en-US" sz="900" b="1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</p:txBody>
          </p:sp>
          <p:pic>
            <p:nvPicPr>
              <p:cNvPr id="7301" name="Picture 33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67270" y="2759764"/>
                <a:ext cx="485775" cy="48577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302" name="Picture 33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21619" y="3145765"/>
                <a:ext cx="570363" cy="74088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303" name="Picture 33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23167" y="3148154"/>
                <a:ext cx="447675" cy="4572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304" name="Picture 334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33242" y="3559905"/>
                <a:ext cx="394424" cy="37843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305" name="Picture 33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41802" y="2825989"/>
                <a:ext cx="619754" cy="34004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cxnSp>
            <p:nvCxnSpPr>
              <p:cNvPr id="7306" name="Straight Arrow Connector 336"/>
              <p:cNvCxnSpPr/>
              <p:nvPr/>
            </p:nvCxnSpPr>
            <p:spPr>
              <a:xfrm flipV="1">
                <a:off x="3351400" y="3199548"/>
                <a:ext cx="758708" cy="235672"/>
              </a:xfrm>
              <a:prstGeom prst="straightConnector1">
                <a:avLst/>
              </a:prstGeom>
              <a:ln w="28575" cap="rnd" cmpd="sng">
                <a:solidFill>
                  <a:srgbClr val="90C226"/>
                </a:solidFill>
                <a:prstDash val="sysDash"/>
                <a:headEnd type="triangle" w="med" len="med"/>
                <a:tailEnd type="triangle" w="med" len="med"/>
              </a:ln>
            </p:spPr>
          </p:cxnSp>
          <p:sp>
            <p:nvSpPr>
              <p:cNvPr id="464" name="TextBox 463"/>
              <p:cNvSpPr txBox="1"/>
              <p:nvPr/>
            </p:nvSpPr>
            <p:spPr>
              <a:xfrm>
                <a:off x="3304061" y="3161279"/>
                <a:ext cx="692297" cy="242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kumimoji="0" lang="ko-KR" altLang="en-US" sz="600" kern="0" cap="none" spc="0" normalizeH="0" baseline="0" noProof="0" dirty="0">
                    <a:solidFill>
                      <a:prstClr val="black"/>
                    </a:solidFill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응급상황 </a:t>
                </a:r>
                <a:endParaRPr kumimoji="0" lang="ko-KR" altLang="en-US" sz="600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</p:txBody>
          </p:sp>
          <p:sp>
            <p:nvSpPr>
              <p:cNvPr id="465" name="TextBox 464"/>
              <p:cNvSpPr txBox="1"/>
              <p:nvPr/>
            </p:nvSpPr>
            <p:spPr>
              <a:xfrm>
                <a:off x="3253250" y="3536892"/>
                <a:ext cx="871723" cy="242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kumimoji="0" lang="ko-KR" altLang="en-US" sz="600" kern="0" cap="none" spc="0" normalizeH="0" baseline="0" noProof="0" dirty="0">
                    <a:solidFill>
                      <a:prstClr val="black"/>
                    </a:solidFill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활동모니터링</a:t>
                </a:r>
                <a:endParaRPr kumimoji="0" lang="ko-KR" altLang="en-US" sz="600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</p:txBody>
          </p:sp>
          <p:cxnSp>
            <p:nvCxnSpPr>
              <p:cNvPr id="7309" name="Straight Arrow Connector 339"/>
              <p:cNvCxnSpPr/>
              <p:nvPr/>
            </p:nvCxnSpPr>
            <p:spPr>
              <a:xfrm flipV="1">
                <a:off x="3361438" y="3745169"/>
                <a:ext cx="440959" cy="963"/>
              </a:xfrm>
              <a:prstGeom prst="straightConnector1">
                <a:avLst/>
              </a:prstGeom>
              <a:ln w="28575" cap="rnd" cmpd="sng">
                <a:solidFill>
                  <a:srgbClr val="90C226"/>
                </a:solidFill>
                <a:prstDash val="sysDash"/>
                <a:headEnd type="triangle" w="med" len="med"/>
                <a:tailEnd type="triangle" w="med" len="med"/>
              </a:ln>
            </p:spPr>
          </p:cxnSp>
        </p:grpSp>
        <p:grpSp>
          <p:nvGrpSpPr>
            <p:cNvPr id="7198" name="Group 230"/>
            <p:cNvGrpSpPr/>
            <p:nvPr/>
          </p:nvGrpSpPr>
          <p:grpSpPr>
            <a:xfrm>
              <a:off x="292269" y="3630985"/>
              <a:ext cx="1617791" cy="1374049"/>
              <a:chOff x="2872158" y="3754755"/>
              <a:chExt cx="1618072" cy="1806299"/>
            </a:xfrm>
          </p:grpSpPr>
          <p:sp>
            <p:nvSpPr>
              <p:cNvPr id="444" name="Rectangle 317"/>
              <p:cNvSpPr/>
              <p:nvPr/>
            </p:nvSpPr>
            <p:spPr>
              <a:xfrm>
                <a:off x="2929599" y="3754743"/>
                <a:ext cx="1560846" cy="1807118"/>
              </a:xfrm>
              <a:prstGeom prst="rect">
                <a:avLst/>
              </a:prstGeom>
              <a:noFill/>
              <a:ln w="19050" cap="rnd" cmpd="sng" algn="ctr">
                <a:solidFill>
                  <a:srgbClr val="2C3C43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</p:txBody>
          </p:sp>
          <p:sp>
            <p:nvSpPr>
              <p:cNvPr id="445" name="TextBox 444"/>
              <p:cNvSpPr txBox="1"/>
              <p:nvPr/>
            </p:nvSpPr>
            <p:spPr>
              <a:xfrm>
                <a:off x="2872437" y="3769350"/>
                <a:ext cx="1597366" cy="30257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kumimoji="0" lang="ko-KR" altLang="en-US" sz="900" b="1" kern="0" cap="none" spc="0" normalizeH="0" baseline="0" noProof="0" dirty="0">
                    <a:solidFill>
                      <a:prstClr val="black"/>
                    </a:solidFill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어린이 안심 서비스</a:t>
                </a:r>
                <a:endParaRPr kumimoji="0" lang="ko-KR" altLang="en-US" sz="900" b="1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</p:txBody>
          </p:sp>
          <p:pic>
            <p:nvPicPr>
              <p:cNvPr id="7289" name="Picture 4" descr="http://www.landscapeonline.com/research/lol/2013/03/img/23816.JPG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08149" y="5002792"/>
                <a:ext cx="761082" cy="5234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290" name="Picture 320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68564" y="4774854"/>
                <a:ext cx="479980" cy="75138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cxnSp>
            <p:nvCxnSpPr>
              <p:cNvPr id="7291" name="Straight Arrow Connector 321"/>
              <p:cNvCxnSpPr/>
              <p:nvPr/>
            </p:nvCxnSpPr>
            <p:spPr>
              <a:xfrm>
                <a:off x="3366811" y="5337358"/>
                <a:ext cx="518234" cy="1733"/>
              </a:xfrm>
              <a:prstGeom prst="straightConnector1">
                <a:avLst/>
              </a:prstGeom>
              <a:ln w="28575" cap="rnd" cmpd="sng">
                <a:solidFill>
                  <a:srgbClr val="90C226"/>
                </a:solidFill>
                <a:prstDash val="sysDash"/>
                <a:headEnd type="triangle" w="med" len="med"/>
                <a:tailEnd type="triangle" w="med" len="med"/>
              </a:ln>
            </p:spPr>
          </p:cxnSp>
          <p:pic>
            <p:nvPicPr>
              <p:cNvPr id="7292" name="그림 31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41798" y="4157200"/>
                <a:ext cx="621806" cy="42282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293" name="Picture 323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48096" y="4143077"/>
                <a:ext cx="369539" cy="4117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cxnSp>
            <p:nvCxnSpPr>
              <p:cNvPr id="7294" name="Straight Arrow Connector 324"/>
              <p:cNvCxnSpPr>
                <a:endCxn id="7293" idx="2"/>
              </p:cNvCxnSpPr>
              <p:nvPr/>
            </p:nvCxnSpPr>
            <p:spPr>
              <a:xfrm flipV="1">
                <a:off x="3329235" y="4554849"/>
                <a:ext cx="3631" cy="231425"/>
              </a:xfrm>
              <a:prstGeom prst="straightConnector1">
                <a:avLst/>
              </a:prstGeom>
              <a:ln w="28575" cap="rnd" cmpd="sng">
                <a:solidFill>
                  <a:srgbClr val="90C226"/>
                </a:solidFill>
                <a:prstDash val="sysDash"/>
                <a:headEnd type="triangle" w="med" len="med"/>
                <a:tailEnd type="triangle" w="med" len="med"/>
              </a:ln>
            </p:spPr>
          </p:cxnSp>
          <p:sp>
            <p:nvSpPr>
              <p:cNvPr id="452" name="TextBox 451"/>
              <p:cNvSpPr txBox="1"/>
              <p:nvPr/>
            </p:nvSpPr>
            <p:spPr>
              <a:xfrm>
                <a:off x="2961356" y="4558138"/>
                <a:ext cx="449359" cy="25875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kumimoji="0" lang="ko-KR" altLang="en-US" sz="675" kern="0" cap="none" spc="0" normalizeH="0" baseline="0" noProof="0" dirty="0">
                    <a:solidFill>
                      <a:prstClr val="black"/>
                    </a:solidFill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위치</a:t>
                </a:r>
                <a:endParaRPr kumimoji="0" lang="ko-KR" altLang="en-US" sz="675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</p:txBody>
          </p:sp>
          <p:cxnSp>
            <p:nvCxnSpPr>
              <p:cNvPr id="7296" name="Straight Arrow Connector 326"/>
              <p:cNvCxnSpPr>
                <a:endCxn id="7292" idx="2"/>
              </p:cNvCxnSpPr>
              <p:nvPr/>
            </p:nvCxnSpPr>
            <p:spPr>
              <a:xfrm flipV="1">
                <a:off x="3442448" y="4580028"/>
                <a:ext cx="610253" cy="322323"/>
              </a:xfrm>
              <a:prstGeom prst="straightConnector1">
                <a:avLst/>
              </a:prstGeom>
              <a:ln w="28575" cap="rnd" cmpd="sng">
                <a:solidFill>
                  <a:srgbClr val="90C226"/>
                </a:solidFill>
                <a:prstDash val="sysDash"/>
                <a:headEnd type="triangle" w="med" len="med"/>
                <a:tailEnd type="triangle" w="med" len="med"/>
              </a:ln>
            </p:spPr>
          </p:cxnSp>
          <p:sp>
            <p:nvSpPr>
              <p:cNvPr id="454" name="TextBox 453"/>
              <p:cNvSpPr txBox="1"/>
              <p:nvPr/>
            </p:nvSpPr>
            <p:spPr>
              <a:xfrm>
                <a:off x="3717167" y="4652042"/>
                <a:ext cx="666892" cy="25875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kumimoji="0" lang="ko-KR" altLang="en-US" sz="675" kern="0" cap="none" spc="0" normalizeH="0" baseline="0" noProof="0" dirty="0">
                    <a:solidFill>
                      <a:prstClr val="black"/>
                    </a:solidFill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응급상황</a:t>
                </a:r>
                <a:endParaRPr kumimoji="0" lang="ko-KR" altLang="en-US" sz="675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</p:txBody>
          </p:sp>
          <p:sp>
            <p:nvSpPr>
              <p:cNvPr id="455" name="TextBox 454"/>
              <p:cNvSpPr txBox="1"/>
              <p:nvPr/>
            </p:nvSpPr>
            <p:spPr>
              <a:xfrm>
                <a:off x="3297978" y="5065217"/>
                <a:ext cx="549392" cy="4862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kumimoji="0" lang="ko-KR" altLang="en-US" sz="600" kern="0" cap="none" spc="0" normalizeH="0" baseline="0" noProof="0" dirty="0">
                    <a:solidFill>
                      <a:prstClr val="black"/>
                    </a:solidFill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야간 </a:t>
                </a:r>
                <a:endParaRPr kumimoji="0" lang="en-US" altLang="ko-KR" sz="600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  <a:p>
                <a:pPr marR="0"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kumimoji="0" lang="ko-KR" altLang="en-US" sz="600" kern="0" cap="none" spc="0" normalizeH="0" baseline="0" noProof="0" dirty="0">
                    <a:solidFill>
                      <a:prstClr val="black"/>
                    </a:solidFill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가로등 제어</a:t>
                </a:r>
                <a:endParaRPr kumimoji="0" lang="ko-KR" altLang="en-US" sz="600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7199" name="Group 231"/>
            <p:cNvGrpSpPr/>
            <p:nvPr/>
          </p:nvGrpSpPr>
          <p:grpSpPr>
            <a:xfrm>
              <a:off x="287786" y="5082139"/>
              <a:ext cx="1863112" cy="668000"/>
              <a:chOff x="516441" y="5645710"/>
              <a:chExt cx="1863435" cy="878141"/>
            </a:xfrm>
          </p:grpSpPr>
          <p:pic>
            <p:nvPicPr>
              <p:cNvPr id="7279" name="Picture 309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85711" y="6004443"/>
                <a:ext cx="393137" cy="39313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37" name="Rectangle 310"/>
              <p:cNvSpPr/>
              <p:nvPr/>
            </p:nvSpPr>
            <p:spPr>
              <a:xfrm>
                <a:off x="573603" y="5645321"/>
                <a:ext cx="1560844" cy="878518"/>
              </a:xfrm>
              <a:prstGeom prst="rect">
                <a:avLst/>
              </a:prstGeom>
              <a:noFill/>
              <a:ln w="19050" cap="rnd" cmpd="sng" algn="ctr">
                <a:solidFill>
                  <a:srgbClr val="2C3C43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</p:txBody>
          </p:sp>
          <p:sp>
            <p:nvSpPr>
              <p:cNvPr id="438" name="TextBox 437"/>
              <p:cNvSpPr txBox="1"/>
              <p:nvPr/>
            </p:nvSpPr>
            <p:spPr>
              <a:xfrm>
                <a:off x="516441" y="5645321"/>
                <a:ext cx="1864121" cy="28797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kumimoji="0" lang="ko-KR" altLang="en-US" sz="825" b="1" kern="0" cap="none" spc="0" normalizeH="0" baseline="0" noProof="0" dirty="0">
                    <a:solidFill>
                      <a:prstClr val="black"/>
                    </a:solidFill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이동체 도난방지 서비스</a:t>
                </a:r>
                <a:endParaRPr kumimoji="0" lang="ko-KR" altLang="en-US" sz="825" b="1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</p:txBody>
          </p:sp>
          <p:cxnSp>
            <p:nvCxnSpPr>
              <p:cNvPr id="7282" name="Straight Arrow Connector 312"/>
              <p:cNvCxnSpPr/>
              <p:nvPr/>
            </p:nvCxnSpPr>
            <p:spPr>
              <a:xfrm>
                <a:off x="1297846" y="6255458"/>
                <a:ext cx="439611" cy="0"/>
              </a:xfrm>
              <a:prstGeom prst="straightConnector1">
                <a:avLst/>
              </a:prstGeom>
              <a:ln w="28575" cap="rnd" cmpd="sng">
                <a:solidFill>
                  <a:srgbClr val="90C226"/>
                </a:solidFill>
                <a:prstDash val="sysDash"/>
                <a:headEnd type="triangle" w="med" len="med"/>
                <a:tailEnd type="triangle" w="med" len="med"/>
              </a:ln>
            </p:spPr>
          </p:cxnSp>
          <p:sp>
            <p:nvSpPr>
              <p:cNvPr id="440" name="TextBox 439"/>
              <p:cNvSpPr txBox="1"/>
              <p:nvPr/>
            </p:nvSpPr>
            <p:spPr>
              <a:xfrm>
                <a:off x="1172217" y="6020935"/>
                <a:ext cx="690710" cy="242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kumimoji="0" lang="ko-KR" altLang="en-US" sz="600" kern="0" cap="none" spc="0" normalizeH="0" baseline="0" noProof="0" dirty="0">
                    <a:solidFill>
                      <a:prstClr val="black"/>
                    </a:solidFill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위치추적</a:t>
                </a:r>
                <a:endParaRPr kumimoji="0" lang="ko-KR" altLang="en-US" sz="600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</p:txBody>
          </p:sp>
          <p:pic>
            <p:nvPicPr>
              <p:cNvPr id="7284" name="Picture 314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67143" y="6269703"/>
                <a:ext cx="311609" cy="23370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285" name="Picture 315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28943" y="5881730"/>
                <a:ext cx="297836" cy="17759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286" name="Picture 316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7694" y="5955457"/>
                <a:ext cx="514484" cy="27396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7200" name="Group 232"/>
            <p:cNvGrpSpPr/>
            <p:nvPr/>
          </p:nvGrpSpPr>
          <p:grpSpPr>
            <a:xfrm>
              <a:off x="7727496" y="3782934"/>
              <a:ext cx="982664" cy="196208"/>
              <a:chOff x="8182003" y="3774145"/>
              <a:chExt cx="982835" cy="257931"/>
            </a:xfrm>
          </p:grpSpPr>
          <p:pic>
            <p:nvPicPr>
              <p:cNvPr id="434" name="그림 126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90C226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2003" y="3817871"/>
                <a:ext cx="236216" cy="154109"/>
              </a:xfrm>
              <a:prstGeom prst="rect">
                <a:avLst/>
              </a:prstGeom>
              <a:noFill/>
            </p:spPr>
          </p:pic>
          <p:sp>
            <p:nvSpPr>
              <p:cNvPr id="435" name="TextBox 434"/>
              <p:cNvSpPr txBox="1"/>
              <p:nvPr/>
            </p:nvSpPr>
            <p:spPr>
              <a:xfrm>
                <a:off x="8367387" y="3774712"/>
                <a:ext cx="797095" cy="25666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kumimoji="0" lang="ko-KR" altLang="en-US" sz="675" kern="0" cap="none" spc="0" normalizeH="0" baseline="0" noProof="0" dirty="0">
                    <a:solidFill>
                      <a:prstClr val="black"/>
                    </a:solidFill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이동체단말</a:t>
                </a:r>
                <a:endParaRPr kumimoji="0" lang="en-US" altLang="ko-KR" sz="675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</p:txBody>
          </p:sp>
        </p:grpSp>
        <p:pic>
          <p:nvPicPr>
            <p:cNvPr id="7201" name="그림 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4851" y="4204010"/>
              <a:ext cx="236175" cy="1172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7" name="Rounded Rectangle 234"/>
            <p:cNvSpPr/>
            <p:nvPr/>
          </p:nvSpPr>
          <p:spPr>
            <a:xfrm>
              <a:off x="3488312" y="1543569"/>
              <a:ext cx="3321180" cy="1547697"/>
            </a:xfrm>
            <a:prstGeom prst="roundRect">
              <a:avLst>
                <a:gd name="adj" fmla="val 7956"/>
              </a:avLst>
            </a:prstGeom>
            <a:solidFill>
              <a:srgbClr val="EBEBEB"/>
            </a:solidFill>
            <a:ln w="1905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endParaRPr>
            </a:p>
          </p:txBody>
        </p:sp>
        <p:sp>
          <p:nvSpPr>
            <p:cNvPr id="358" name="Rounded Rectangle 235"/>
            <p:cNvSpPr/>
            <p:nvPr/>
          </p:nvSpPr>
          <p:spPr>
            <a:xfrm>
              <a:off x="2061093" y="2167410"/>
              <a:ext cx="1244649" cy="1690561"/>
            </a:xfrm>
            <a:prstGeom prst="roundRect">
              <a:avLst>
                <a:gd name="adj" fmla="val 7956"/>
              </a:avLst>
            </a:prstGeom>
            <a:solidFill>
              <a:srgbClr val="EBEBEB"/>
            </a:solidFill>
            <a:ln w="1905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endParaRPr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2083319" y="2211857"/>
              <a:ext cx="941425" cy="1952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3429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ko-KR" altLang="en-US" sz="675" b="1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rPr>
                <a:t>분산형 제어기</a:t>
              </a:r>
              <a:endParaRPr kumimoji="0" lang="en-US" altLang="ko-KR" sz="675" b="1" kern="0" cap="none" spc="0" normalizeH="0" baseline="0" noProof="0" dirty="0">
                <a:solidFill>
                  <a:prstClr val="black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endParaRPr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5660097" y="2930940"/>
              <a:ext cx="1171621" cy="1968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3429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ko-KR" altLang="en-US" sz="675" b="1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rPr>
                <a:t>집중형 제어시스템</a:t>
              </a:r>
              <a:endParaRPr kumimoji="0" lang="en-US" altLang="ko-KR" sz="675" b="1" kern="0" cap="none" spc="0" normalizeH="0" baseline="0" noProof="0" dirty="0">
                <a:solidFill>
                  <a:prstClr val="black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endParaRPr>
            </a:p>
          </p:txBody>
        </p:sp>
        <p:sp>
          <p:nvSpPr>
            <p:cNvPr id="361" name="Rounded Rectangle 296"/>
            <p:cNvSpPr/>
            <p:nvPr/>
          </p:nvSpPr>
          <p:spPr>
            <a:xfrm>
              <a:off x="6973010" y="2051531"/>
              <a:ext cx="1809821" cy="1034973"/>
            </a:xfrm>
            <a:prstGeom prst="roundRect">
              <a:avLst>
                <a:gd name="adj" fmla="val 7956"/>
              </a:avLst>
            </a:prstGeom>
            <a:solidFill>
              <a:srgbClr val="EBEBEB"/>
            </a:solidFill>
            <a:ln w="1905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endParaRPr>
            </a:p>
          </p:txBody>
        </p:sp>
        <p:pic>
          <p:nvPicPr>
            <p:cNvPr id="7207" name="Picture 298"/>
            <p:cNvPicPr>
              <a:picLocks noChangeAspect="1"/>
            </p:cNvPicPr>
            <p:nvPr/>
          </p:nvPicPr>
          <p:blipFill>
            <a:blip r:embed="rId20"/>
            <a:srcRect l="3340" t="2" r="2339" b="-2850"/>
            <a:stretch>
              <a:fillRect/>
            </a:stretch>
          </p:blipFill>
          <p:spPr>
            <a:xfrm>
              <a:off x="8189553" y="2221271"/>
              <a:ext cx="481168" cy="18106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3" name="Rounded Rectangle 299"/>
            <p:cNvSpPr/>
            <p:nvPr/>
          </p:nvSpPr>
          <p:spPr>
            <a:xfrm>
              <a:off x="7050802" y="2843635"/>
              <a:ext cx="931899" cy="190486"/>
            </a:xfrm>
            <a:prstGeom prst="roundRect">
              <a:avLst/>
            </a:prstGeom>
            <a:solidFill>
              <a:srgbClr val="EBEBEB"/>
            </a:solidFill>
            <a:ln w="9525" cap="rnd" cmpd="sng" algn="ctr">
              <a:solidFill>
                <a:srgbClr val="E6B91E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endParaRPr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6965073" y="2849984"/>
              <a:ext cx="1098593" cy="1968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ko-KR" altLang="en-US" sz="675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rPr>
                <a:t>단말</a:t>
              </a:r>
              <a:r>
                <a:rPr kumimoji="0" lang="en-US" altLang="ko-KR" sz="675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rPr>
                <a:t>/</a:t>
              </a:r>
              <a:r>
                <a:rPr kumimoji="0" lang="ko-KR" altLang="en-US" sz="675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rPr>
                <a:t>기지국 연동</a:t>
              </a:r>
              <a:endParaRPr kumimoji="0" lang="ko-KR" altLang="en-US" sz="675" kern="0" cap="none" spc="0" normalizeH="0" baseline="0" noProof="0" dirty="0">
                <a:solidFill>
                  <a:prstClr val="black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endParaRPr>
            </a:p>
          </p:txBody>
        </p:sp>
        <p:sp>
          <p:nvSpPr>
            <p:cNvPr id="365" name="Rounded Rectangle 301"/>
            <p:cNvSpPr/>
            <p:nvPr/>
          </p:nvSpPr>
          <p:spPr>
            <a:xfrm>
              <a:off x="7044451" y="2627751"/>
              <a:ext cx="930312" cy="190486"/>
            </a:xfrm>
            <a:prstGeom prst="roundRect">
              <a:avLst/>
            </a:prstGeom>
            <a:solidFill>
              <a:srgbClr val="EBEBEB"/>
            </a:solidFill>
            <a:ln w="9525" cap="rnd" cmpd="sng" algn="ctr">
              <a:solidFill>
                <a:srgbClr val="E6B91E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endParaRPr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6957135" y="2634100"/>
              <a:ext cx="1098593" cy="1968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ko-KR" altLang="en-US" sz="675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rPr>
                <a:t>데이터 분석</a:t>
              </a:r>
              <a:endParaRPr kumimoji="0" lang="ko-KR" altLang="en-US" sz="675" kern="0" cap="none" spc="0" normalizeH="0" baseline="0" noProof="0" dirty="0">
                <a:solidFill>
                  <a:prstClr val="black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endParaRPr>
            </a:p>
          </p:txBody>
        </p:sp>
        <p:sp>
          <p:nvSpPr>
            <p:cNvPr id="367" name="Rounded Rectangle 303"/>
            <p:cNvSpPr/>
            <p:nvPr/>
          </p:nvSpPr>
          <p:spPr>
            <a:xfrm>
              <a:off x="7046038" y="2399168"/>
              <a:ext cx="930312" cy="190486"/>
            </a:xfrm>
            <a:prstGeom prst="roundRect">
              <a:avLst/>
            </a:prstGeom>
            <a:solidFill>
              <a:srgbClr val="EBEBEB"/>
            </a:solidFill>
            <a:ln w="9525" cap="rnd" cmpd="sng" algn="ctr">
              <a:solidFill>
                <a:srgbClr val="E6B91E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endParaRPr>
            </a:p>
          </p:txBody>
        </p:sp>
        <p:sp>
          <p:nvSpPr>
            <p:cNvPr id="368" name="TextBox 367"/>
            <p:cNvSpPr txBox="1"/>
            <p:nvPr/>
          </p:nvSpPr>
          <p:spPr>
            <a:xfrm>
              <a:off x="6958723" y="2405518"/>
              <a:ext cx="1098593" cy="1968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ko-KR" altLang="en-US" sz="675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rPr>
                <a:t>서비스 활성화</a:t>
              </a:r>
              <a:endParaRPr kumimoji="0" lang="ko-KR" altLang="en-US" sz="675" kern="0" cap="none" spc="0" normalizeH="0" baseline="0" noProof="0" dirty="0">
                <a:solidFill>
                  <a:prstClr val="black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endParaRPr>
            </a:p>
          </p:txBody>
        </p:sp>
        <p:sp>
          <p:nvSpPr>
            <p:cNvPr id="369" name="Rectangle 305"/>
            <p:cNvSpPr/>
            <p:nvPr/>
          </p:nvSpPr>
          <p:spPr>
            <a:xfrm>
              <a:off x="7198444" y="2596003"/>
              <a:ext cx="571522" cy="38097"/>
            </a:xfrm>
            <a:prstGeom prst="rect">
              <a:avLst/>
            </a:prstGeom>
            <a:solidFill>
              <a:srgbClr val="EBEBEB">
                <a:lumMod val="75000"/>
              </a:srgbClr>
            </a:solidFill>
            <a:ln w="9525" cap="rnd" cmpd="sng" algn="ctr">
              <a:solidFill>
                <a:srgbClr val="E6B91E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endParaRPr>
            </a:p>
          </p:txBody>
        </p:sp>
        <p:sp>
          <p:nvSpPr>
            <p:cNvPr id="370" name="Rectangle 306"/>
            <p:cNvSpPr/>
            <p:nvPr/>
          </p:nvSpPr>
          <p:spPr>
            <a:xfrm>
              <a:off x="7217495" y="2807125"/>
              <a:ext cx="569935" cy="38097"/>
            </a:xfrm>
            <a:prstGeom prst="rect">
              <a:avLst/>
            </a:prstGeom>
            <a:solidFill>
              <a:srgbClr val="EBEBEB">
                <a:lumMod val="75000"/>
              </a:srgbClr>
            </a:solidFill>
            <a:ln w="9525" cap="rnd" cmpd="sng" algn="ctr">
              <a:solidFill>
                <a:srgbClr val="E6B91E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endParaRPr>
            </a:p>
          </p:txBody>
        </p:sp>
        <p:grpSp>
          <p:nvGrpSpPr>
            <p:cNvPr id="7216" name="Group 239"/>
            <p:cNvGrpSpPr/>
            <p:nvPr/>
          </p:nvGrpSpPr>
          <p:grpSpPr>
            <a:xfrm>
              <a:off x="3545347" y="1578118"/>
              <a:ext cx="3207156" cy="1349461"/>
              <a:chOff x="3782699" y="1185051"/>
              <a:chExt cx="3207713" cy="1773976"/>
            </a:xfrm>
          </p:grpSpPr>
          <p:sp>
            <p:nvSpPr>
              <p:cNvPr id="416" name="Rounded Rectangle 278"/>
              <p:cNvSpPr/>
              <p:nvPr/>
            </p:nvSpPr>
            <p:spPr>
              <a:xfrm>
                <a:off x="3782816" y="2333249"/>
                <a:ext cx="611317" cy="365180"/>
              </a:xfrm>
              <a:prstGeom prst="roundRect">
                <a:avLst/>
              </a:prstGeom>
              <a:solidFill>
                <a:srgbClr val="90C226">
                  <a:lumMod val="20000"/>
                  <a:lumOff val="80000"/>
                </a:srgbClr>
              </a:solidFill>
              <a:ln w="9525" cap="rnd" cmpd="sng" algn="ctr">
                <a:solidFill>
                  <a:srgbClr val="2C3C43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ko-KR" altLang="en-US" sz="675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기지국</a:t>
                </a:r>
                <a:endParaRPr kumimoji="0" lang="en-US" altLang="ko-KR" sz="67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ko-KR" altLang="en-US" sz="675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연동서버</a:t>
                </a:r>
                <a:endParaRPr kumimoji="0" lang="ko-KR" altLang="en-US" sz="67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</p:txBody>
          </p:sp>
          <p:sp>
            <p:nvSpPr>
              <p:cNvPr id="417" name="Rounded Rectangle 279"/>
              <p:cNvSpPr/>
              <p:nvPr/>
            </p:nvSpPr>
            <p:spPr>
              <a:xfrm>
                <a:off x="4538627" y="2337423"/>
                <a:ext cx="724054" cy="367266"/>
              </a:xfrm>
              <a:prstGeom prst="roundRect">
                <a:avLst/>
              </a:prstGeom>
              <a:solidFill>
                <a:srgbClr val="90C226">
                  <a:lumMod val="20000"/>
                  <a:lumOff val="80000"/>
                </a:srgbClr>
              </a:solidFill>
              <a:ln w="9525" cap="rnd" cmpd="sng" algn="ctr">
                <a:solidFill>
                  <a:srgbClr val="2C3C43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ko-KR" altLang="en-US" sz="675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네트워크</a:t>
                </a:r>
                <a:endParaRPr kumimoji="0" lang="ko-KR" altLang="en-US" sz="67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ko-KR" altLang="en-US" sz="675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정보관리서버</a:t>
                </a:r>
                <a:endParaRPr kumimoji="0" lang="ko-KR" altLang="en-US" sz="67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</p:txBody>
          </p:sp>
          <p:sp>
            <p:nvSpPr>
              <p:cNvPr id="418" name="Rounded Rectangle 280"/>
              <p:cNvSpPr/>
              <p:nvPr/>
            </p:nvSpPr>
            <p:spPr>
              <a:xfrm>
                <a:off x="5296025" y="2345770"/>
                <a:ext cx="781216" cy="352660"/>
              </a:xfrm>
              <a:prstGeom prst="roundRect">
                <a:avLst/>
              </a:prstGeom>
              <a:solidFill>
                <a:srgbClr val="90C226">
                  <a:lumMod val="20000"/>
                  <a:lumOff val="80000"/>
                </a:srgbClr>
              </a:solidFill>
              <a:ln w="9525" cap="rnd" cmpd="sng" algn="ctr">
                <a:solidFill>
                  <a:srgbClr val="2C3C43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ko-KR" altLang="en-US" sz="675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어플리케이션</a:t>
                </a:r>
                <a:endParaRPr kumimoji="0" lang="ko-KR" altLang="en-US" sz="67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ko-KR" altLang="en-US" sz="675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정보관리서버</a:t>
                </a:r>
                <a:endParaRPr kumimoji="0" lang="ko-KR" altLang="en-US" sz="67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</p:txBody>
          </p:sp>
          <p:sp>
            <p:nvSpPr>
              <p:cNvPr id="419" name="Rounded Rectangle 281"/>
              <p:cNvSpPr/>
              <p:nvPr/>
            </p:nvSpPr>
            <p:spPr>
              <a:xfrm>
                <a:off x="6207444" y="2345770"/>
                <a:ext cx="782805" cy="350573"/>
              </a:xfrm>
              <a:prstGeom prst="roundRect">
                <a:avLst/>
              </a:prstGeom>
              <a:solidFill>
                <a:srgbClr val="90C226">
                  <a:lumMod val="20000"/>
                  <a:lumOff val="80000"/>
                </a:srgbClr>
              </a:solidFill>
              <a:ln w="9525" cap="rnd" cmpd="sng" algn="ctr">
                <a:solidFill>
                  <a:srgbClr val="2C3C43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675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IoT</a:t>
                </a:r>
                <a:r>
                  <a:rPr kumimoji="0" lang="ko-KR" altLang="en-US" sz="675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플랫폼</a:t>
                </a:r>
                <a:endParaRPr kumimoji="0" lang="en-US" altLang="ko-KR" sz="67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ko-KR" altLang="en-US" sz="675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연동서버</a:t>
                </a:r>
                <a:endParaRPr kumimoji="0" lang="ko-KR" altLang="en-US" sz="67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</p:txBody>
          </p:sp>
          <p:sp>
            <p:nvSpPr>
              <p:cNvPr id="420" name="Rounded Rectangle 282"/>
              <p:cNvSpPr/>
              <p:nvPr/>
            </p:nvSpPr>
            <p:spPr>
              <a:xfrm>
                <a:off x="4537039" y="1419256"/>
                <a:ext cx="619257" cy="365180"/>
              </a:xfrm>
              <a:prstGeom prst="roundRect">
                <a:avLst/>
              </a:prstGeom>
              <a:solidFill>
                <a:srgbClr val="90C226">
                  <a:lumMod val="20000"/>
                  <a:lumOff val="80000"/>
                </a:srgbClr>
              </a:solidFill>
              <a:ln w="9525" cap="rnd" cmpd="sng" algn="ctr">
                <a:solidFill>
                  <a:srgbClr val="2C3C43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ko-KR" altLang="en-US" sz="675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네트워크 </a:t>
                </a:r>
                <a:endParaRPr kumimoji="0" lang="ko-KR" altLang="en-US" sz="67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ko-KR" altLang="en-US" sz="675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제어서버</a:t>
                </a:r>
                <a:endParaRPr kumimoji="0" lang="ko-KR" altLang="en-US" sz="67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</p:txBody>
          </p:sp>
          <p:sp>
            <p:nvSpPr>
              <p:cNvPr id="421" name="Rounded Rectangle 283"/>
              <p:cNvSpPr/>
              <p:nvPr/>
            </p:nvSpPr>
            <p:spPr>
              <a:xfrm>
                <a:off x="5464336" y="1417170"/>
                <a:ext cx="620845" cy="365179"/>
              </a:xfrm>
              <a:prstGeom prst="roundRect">
                <a:avLst/>
              </a:prstGeom>
              <a:solidFill>
                <a:srgbClr val="90C226">
                  <a:lumMod val="20000"/>
                  <a:lumOff val="80000"/>
                </a:srgbClr>
              </a:solidFill>
              <a:ln w="9525" cap="rnd" cmpd="sng" algn="ctr">
                <a:solidFill>
                  <a:srgbClr val="2C3C43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675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algun Gothic" panose="020B0503020000020004" pitchFamily="50" charset="-127"/>
                    <a:ea typeface="Malgun Gothic" panose="020B0503020000020004" pitchFamily="50" charset="-127"/>
                    <a:cs typeface="+mn-cs"/>
                  </a:rPr>
                  <a:t>EMS</a:t>
                </a:r>
                <a:endParaRPr kumimoji="0" lang="ko-KR" altLang="en-US" sz="67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endParaRPr>
              </a:p>
            </p:txBody>
          </p:sp>
          <p:pic>
            <p:nvPicPr>
              <p:cNvPr id="7265" name="Picture 284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56695" y="1837958"/>
                <a:ext cx="293892" cy="29389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cxnSp>
            <p:nvCxnSpPr>
              <p:cNvPr id="7266" name="Straight Connector 285"/>
              <p:cNvCxnSpPr>
                <a:stCxn id="420" idx="3"/>
                <a:endCxn id="421" idx="1"/>
              </p:cNvCxnSpPr>
              <p:nvPr/>
            </p:nvCxnSpPr>
            <p:spPr>
              <a:xfrm flipV="1">
                <a:off x="5156695" y="1599249"/>
                <a:ext cx="307791" cy="2158"/>
              </a:xfrm>
              <a:prstGeom prst="line">
                <a:avLst/>
              </a:prstGeom>
              <a:ln w="12700" cap="rnd" cmpd="sng">
                <a:solidFill>
                  <a:srgbClr val="7F7F7F"/>
                </a:solidFill>
                <a:prstDash val="sysDash"/>
                <a:headEnd type="none" w="med" len="med"/>
                <a:tailEnd type="none" w="med" len="med"/>
              </a:ln>
            </p:spPr>
          </p:cxnSp>
          <p:cxnSp>
            <p:nvCxnSpPr>
              <p:cNvPr id="7267" name="Straight Connector 286"/>
              <p:cNvCxnSpPr>
                <a:endCxn id="7265" idx="0"/>
              </p:cNvCxnSpPr>
              <p:nvPr/>
            </p:nvCxnSpPr>
            <p:spPr>
              <a:xfrm>
                <a:off x="5303641" y="1599249"/>
                <a:ext cx="0" cy="238709"/>
              </a:xfrm>
              <a:prstGeom prst="line">
                <a:avLst/>
              </a:prstGeom>
              <a:ln w="12700" cap="rnd" cmpd="sng">
                <a:solidFill>
                  <a:srgbClr val="7F7F7F"/>
                </a:solidFill>
                <a:prstDash val="sysDash"/>
                <a:headEnd type="none" w="med" len="med"/>
                <a:tailEnd type="none" w="med" len="med"/>
              </a:ln>
            </p:spPr>
          </p:cxnSp>
          <p:cxnSp>
            <p:nvCxnSpPr>
              <p:cNvPr id="7268" name="Straight Connector 287"/>
              <p:cNvCxnSpPr>
                <a:stCxn id="416" idx="2"/>
              </p:cNvCxnSpPr>
              <p:nvPr/>
            </p:nvCxnSpPr>
            <p:spPr>
              <a:xfrm flipH="1">
                <a:off x="4088511" y="2698036"/>
                <a:ext cx="1" cy="240696"/>
              </a:xfrm>
              <a:prstGeom prst="line">
                <a:avLst/>
              </a:prstGeom>
              <a:ln w="12700" cap="rnd" cmpd="sng">
                <a:solidFill>
                  <a:srgbClr val="7F7F7F"/>
                </a:solidFill>
                <a:prstDash val="sysDash"/>
                <a:headEnd type="none" w="med" len="med"/>
                <a:tailEnd type="none" w="med" len="med"/>
              </a:ln>
            </p:spPr>
          </p:cxnSp>
          <p:cxnSp>
            <p:nvCxnSpPr>
              <p:cNvPr id="7269" name="Straight Connector 288"/>
              <p:cNvCxnSpPr/>
              <p:nvPr/>
            </p:nvCxnSpPr>
            <p:spPr>
              <a:xfrm flipV="1">
                <a:off x="4088183" y="2938732"/>
                <a:ext cx="2510885" cy="1519"/>
              </a:xfrm>
              <a:prstGeom prst="line">
                <a:avLst/>
              </a:prstGeom>
              <a:ln w="12700" cap="rnd" cmpd="sng">
                <a:solidFill>
                  <a:srgbClr val="7F7F7F"/>
                </a:solidFill>
                <a:prstDash val="sysDash"/>
                <a:headEnd type="none" w="med" len="med"/>
                <a:tailEnd type="none" w="med" len="med"/>
              </a:ln>
            </p:spPr>
          </p:cxnSp>
          <p:cxnSp>
            <p:nvCxnSpPr>
              <p:cNvPr id="7270" name="Straight Connector 289"/>
              <p:cNvCxnSpPr>
                <a:endCxn id="419" idx="2"/>
              </p:cNvCxnSpPr>
              <p:nvPr/>
            </p:nvCxnSpPr>
            <p:spPr>
              <a:xfrm flipV="1">
                <a:off x="6599068" y="2696127"/>
                <a:ext cx="0" cy="262900"/>
              </a:xfrm>
              <a:prstGeom prst="line">
                <a:avLst/>
              </a:prstGeom>
              <a:ln w="12700" cap="rnd" cmpd="sng">
                <a:solidFill>
                  <a:srgbClr val="7F7F7F"/>
                </a:solidFill>
                <a:prstDash val="sysDash"/>
                <a:headEnd type="none" w="med" len="med"/>
                <a:tailEnd type="none" w="med" len="med"/>
              </a:ln>
            </p:spPr>
          </p:cxnSp>
          <p:cxnSp>
            <p:nvCxnSpPr>
              <p:cNvPr id="7271" name="Straight Connector 290"/>
              <p:cNvCxnSpPr>
                <a:stCxn id="417" idx="2"/>
              </p:cNvCxnSpPr>
              <p:nvPr/>
            </p:nvCxnSpPr>
            <p:spPr>
              <a:xfrm>
                <a:off x="4899967" y="2703471"/>
                <a:ext cx="0" cy="232999"/>
              </a:xfrm>
              <a:prstGeom prst="line">
                <a:avLst/>
              </a:prstGeom>
              <a:ln w="12700" cap="rnd" cmpd="sng">
                <a:solidFill>
                  <a:srgbClr val="7F7F7F"/>
                </a:solidFill>
                <a:prstDash val="sysDash"/>
                <a:headEnd type="none" w="med" len="med"/>
                <a:tailEnd type="none" w="med" len="med"/>
              </a:ln>
            </p:spPr>
          </p:cxnSp>
          <p:cxnSp>
            <p:nvCxnSpPr>
              <p:cNvPr id="7272" name="Straight Connector 291"/>
              <p:cNvCxnSpPr>
                <a:stCxn id="418" idx="2"/>
              </p:cNvCxnSpPr>
              <p:nvPr/>
            </p:nvCxnSpPr>
            <p:spPr>
              <a:xfrm>
                <a:off x="5686706" y="2697212"/>
                <a:ext cx="0" cy="241520"/>
              </a:xfrm>
              <a:prstGeom prst="line">
                <a:avLst/>
              </a:prstGeom>
              <a:ln w="12700" cap="rnd" cmpd="sng">
                <a:solidFill>
                  <a:srgbClr val="7F7F7F"/>
                </a:solidFill>
                <a:prstDash val="sysDash"/>
                <a:headEnd type="none" w="med" len="med"/>
                <a:tailEnd type="none" w="med" len="med"/>
              </a:ln>
            </p:spPr>
          </p:cxnSp>
          <p:cxnSp>
            <p:nvCxnSpPr>
              <p:cNvPr id="7273" name="Elbow Connector 292"/>
              <p:cNvCxnSpPr>
                <a:stCxn id="417" idx="0"/>
                <a:endCxn id="7265" idx="2"/>
              </p:cNvCxnSpPr>
              <p:nvPr/>
            </p:nvCxnSpPr>
            <p:spPr>
              <a:xfrm rot="5400000" flipH="1" flipV="1">
                <a:off x="4999001" y="2032816"/>
                <a:ext cx="205607" cy="403674"/>
              </a:xfrm>
              <a:prstGeom prst="bentConnector3">
                <a:avLst>
                  <a:gd name="adj1" fmla="val 50000"/>
                </a:avLst>
              </a:prstGeom>
              <a:ln w="12700" cap="rnd" cmpd="sng">
                <a:solidFill>
                  <a:srgbClr val="7F7F7F"/>
                </a:solidFill>
                <a:prstDash val="sysDash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7274" name="Elbow Connector 293"/>
              <p:cNvCxnSpPr>
                <a:stCxn id="418" idx="0"/>
                <a:endCxn id="7265" idx="2"/>
              </p:cNvCxnSpPr>
              <p:nvPr/>
            </p:nvCxnSpPr>
            <p:spPr>
              <a:xfrm rot="-5400000" flipV="1">
                <a:off x="5388155" y="2047335"/>
                <a:ext cx="214036" cy="383065"/>
              </a:xfrm>
              <a:prstGeom prst="bentConnector3">
                <a:avLst>
                  <a:gd name="adj1" fmla="val 50000"/>
                </a:avLst>
              </a:prstGeom>
              <a:ln w="12700" cap="rnd" cmpd="sng">
                <a:solidFill>
                  <a:srgbClr val="7F7F7F"/>
                </a:solidFill>
                <a:prstDash val="sysDash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7275" name="Elbow Connector 294"/>
              <p:cNvCxnSpPr>
                <a:endCxn id="421" idx="0"/>
              </p:cNvCxnSpPr>
              <p:nvPr/>
            </p:nvCxnSpPr>
            <p:spPr>
              <a:xfrm rot="5400000" flipH="1" flipV="1">
                <a:off x="4347574" y="1509330"/>
                <a:ext cx="1520228" cy="1334052"/>
              </a:xfrm>
              <a:prstGeom prst="bentConnector3">
                <a:avLst>
                  <a:gd name="adj1" fmla="val 115037"/>
                </a:avLst>
              </a:prstGeom>
              <a:ln w="12700" cap="rnd" cmpd="sng">
                <a:solidFill>
                  <a:srgbClr val="7F7F7F"/>
                </a:solidFill>
                <a:prstDash val="sysDash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7276" name="Straight Connector 295"/>
              <p:cNvCxnSpPr>
                <a:stCxn id="420" idx="0"/>
              </p:cNvCxnSpPr>
              <p:nvPr/>
            </p:nvCxnSpPr>
            <p:spPr>
              <a:xfrm flipV="1">
                <a:off x="4846467" y="1185051"/>
                <a:ext cx="0" cy="233349"/>
              </a:xfrm>
              <a:prstGeom prst="line">
                <a:avLst/>
              </a:prstGeom>
              <a:ln w="12700" cap="rnd" cmpd="sng">
                <a:solidFill>
                  <a:srgbClr val="7F7F7F"/>
                </a:solidFill>
                <a:prstDash val="sysDash"/>
                <a:headEnd type="none" w="med" len="med"/>
                <a:tailEnd type="none" w="med" len="med"/>
              </a:ln>
            </p:spPr>
          </p:cxnSp>
        </p:grpSp>
        <p:pic>
          <p:nvPicPr>
            <p:cNvPr id="7217" name="Picture 47" descr="E:\센서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26988" y="3432741"/>
              <a:ext cx="466792" cy="3480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3" name="TextBox 372"/>
            <p:cNvSpPr txBox="1"/>
            <p:nvPr/>
          </p:nvSpPr>
          <p:spPr>
            <a:xfrm>
              <a:off x="2091257" y="3743680"/>
              <a:ext cx="527071" cy="1968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3429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ko-KR" altLang="en-US" sz="675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rPr>
                <a:t>기지국</a:t>
              </a:r>
              <a:endParaRPr kumimoji="0" lang="ko-KR" altLang="en-US" sz="675" kern="0" cap="none" spc="0" normalizeH="0" baseline="0" noProof="0" dirty="0">
                <a:solidFill>
                  <a:prstClr val="black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endParaRPr>
            </a:p>
          </p:txBody>
        </p:sp>
        <p:pic>
          <p:nvPicPr>
            <p:cNvPr id="7219" name="그림 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4992" y="4467485"/>
              <a:ext cx="236175" cy="11723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20" name="Picture 179" descr="flash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4309297" flipH="1">
              <a:off x="2130614" y="4060299"/>
              <a:ext cx="407666" cy="457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21" name="Picture 179" descr="flash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7038967" flipH="1">
              <a:off x="2386524" y="4067360"/>
              <a:ext cx="469495" cy="526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22" name="그림 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18764" y="4202248"/>
              <a:ext cx="236175" cy="1172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8" name="Rounded Rectangle 246"/>
            <p:cNvSpPr/>
            <p:nvPr/>
          </p:nvSpPr>
          <p:spPr>
            <a:xfrm>
              <a:off x="2459571" y="2454726"/>
              <a:ext cx="620736" cy="279379"/>
            </a:xfrm>
            <a:prstGeom prst="roundRect">
              <a:avLst/>
            </a:prstGeom>
            <a:solidFill>
              <a:srgbClr val="90C226">
                <a:lumMod val="20000"/>
                <a:lumOff val="80000"/>
              </a:srgbClr>
            </a:solidFill>
            <a:ln w="9525" cap="rnd" cmpd="sng" algn="ctr">
              <a:solidFill>
                <a:srgbClr val="2C3C43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lIns="0" rIns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ko-KR" altLang="en-US" sz="67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rPr>
                <a:t>다중 경로</a:t>
              </a:r>
              <a:endParaRPr kumimoji="0" lang="en-US" altLang="ko-KR" sz="67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endParaRPr>
            </a:p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ko-KR" altLang="en-US" sz="67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rPr>
                <a:t>접속 관리</a:t>
              </a:r>
              <a:endParaRPr kumimoji="0" lang="ko-KR" altLang="en-US" sz="67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endParaRPr>
            </a:p>
          </p:txBody>
        </p:sp>
        <p:sp>
          <p:nvSpPr>
            <p:cNvPr id="379" name="Rounded Rectangle 247"/>
            <p:cNvSpPr/>
            <p:nvPr/>
          </p:nvSpPr>
          <p:spPr>
            <a:xfrm>
              <a:off x="2456396" y="2781726"/>
              <a:ext cx="620736" cy="277792"/>
            </a:xfrm>
            <a:prstGeom prst="roundRect">
              <a:avLst/>
            </a:prstGeom>
            <a:solidFill>
              <a:srgbClr val="90C226">
                <a:lumMod val="20000"/>
                <a:lumOff val="80000"/>
              </a:srgbClr>
            </a:solidFill>
            <a:ln w="9525" cap="rnd" cmpd="sng" algn="ctr">
              <a:solidFill>
                <a:srgbClr val="2C3C43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lIns="0" rIns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ko-KR" altLang="en-US" sz="67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rPr>
                <a:t>이동성 </a:t>
              </a:r>
              <a:endParaRPr kumimoji="0" lang="en-US" altLang="ko-KR" sz="67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endParaRPr>
            </a:p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ko-KR" altLang="en-US" sz="67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rPr>
                <a:t>관리</a:t>
              </a:r>
              <a:endParaRPr kumimoji="0" lang="ko-KR" altLang="en-US" sz="67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endParaRPr>
            </a:p>
          </p:txBody>
        </p:sp>
        <p:sp>
          <p:nvSpPr>
            <p:cNvPr id="380" name="Rounded Rectangle 248"/>
            <p:cNvSpPr/>
            <p:nvPr/>
          </p:nvSpPr>
          <p:spPr>
            <a:xfrm>
              <a:off x="2465922" y="3124601"/>
              <a:ext cx="619149" cy="279379"/>
            </a:xfrm>
            <a:prstGeom prst="roundRect">
              <a:avLst/>
            </a:prstGeom>
            <a:solidFill>
              <a:srgbClr val="90C226">
                <a:lumMod val="20000"/>
                <a:lumOff val="80000"/>
              </a:srgbClr>
            </a:solidFill>
            <a:ln w="9525" cap="rnd" cmpd="sng" algn="ctr">
              <a:solidFill>
                <a:srgbClr val="2C3C43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lIns="0" rIns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ko-KR" altLang="en-US" sz="67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rPr>
                <a:t>단말 접근권한 관리</a:t>
              </a:r>
              <a:endParaRPr kumimoji="0" lang="en-US" altLang="ko-KR" sz="67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endParaRPr>
            </a:p>
          </p:txBody>
        </p:sp>
        <p:pic>
          <p:nvPicPr>
            <p:cNvPr id="7226" name="그림 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3009" y="4589222"/>
              <a:ext cx="236175" cy="11723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27" name="그림 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3959" y="5181642"/>
              <a:ext cx="236175" cy="11723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28" name="그림 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4281" y="4329919"/>
              <a:ext cx="236175" cy="11723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29" name="그림 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6750" y="4611337"/>
              <a:ext cx="236175" cy="11723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30" name="그림 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4283" y="4814689"/>
              <a:ext cx="236175" cy="11723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31" name="그림 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59015" y="4654668"/>
              <a:ext cx="236175" cy="11723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7" name="그림 126"/>
            <p:cNvPicPr>
              <a:picLocks noChangeAspect="1"/>
            </p:cNvPicPr>
            <p:nvPr/>
          </p:nvPicPr>
          <p:blipFill>
            <a:blip r:embed="rId3" cstate="print">
              <a:duotone>
                <a:srgbClr val="E6B91E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2218" y="4683541"/>
              <a:ext cx="236175" cy="117230"/>
            </a:xfrm>
            <a:prstGeom prst="rect">
              <a:avLst/>
            </a:prstGeom>
            <a:noFill/>
          </p:spPr>
        </p:pic>
        <p:pic>
          <p:nvPicPr>
            <p:cNvPr id="388" name="그림 126"/>
            <p:cNvPicPr>
              <a:picLocks noChangeAspect="1"/>
            </p:cNvPicPr>
            <p:nvPr/>
          </p:nvPicPr>
          <p:blipFill>
            <a:blip r:embed="rId3" cstate="print">
              <a:duotone>
                <a:srgbClr val="E6B91E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0778" y="4654251"/>
              <a:ext cx="236175" cy="117230"/>
            </a:xfrm>
            <a:prstGeom prst="rect">
              <a:avLst/>
            </a:prstGeom>
            <a:noFill/>
          </p:spPr>
        </p:pic>
        <p:pic>
          <p:nvPicPr>
            <p:cNvPr id="389" name="그림 126"/>
            <p:cNvPicPr>
              <a:picLocks noChangeAspect="1"/>
            </p:cNvPicPr>
            <p:nvPr/>
          </p:nvPicPr>
          <p:blipFill>
            <a:blip r:embed="rId3" cstate="print">
              <a:duotone>
                <a:srgbClr val="E6B91E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217" y="4849276"/>
              <a:ext cx="236175" cy="117230"/>
            </a:xfrm>
            <a:prstGeom prst="rect">
              <a:avLst/>
            </a:prstGeom>
            <a:noFill/>
          </p:spPr>
        </p:pic>
        <p:pic>
          <p:nvPicPr>
            <p:cNvPr id="390" name="그림 126"/>
            <p:cNvPicPr>
              <a:picLocks noChangeAspect="1"/>
            </p:cNvPicPr>
            <p:nvPr/>
          </p:nvPicPr>
          <p:blipFill>
            <a:blip r:embed="rId3" cstate="print">
              <a:duotone>
                <a:srgbClr val="E6B91E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624" y="4846138"/>
              <a:ext cx="236175" cy="117230"/>
            </a:xfrm>
            <a:prstGeom prst="rect">
              <a:avLst/>
            </a:prstGeom>
            <a:noFill/>
          </p:spPr>
        </p:pic>
        <p:pic>
          <p:nvPicPr>
            <p:cNvPr id="391" name="그림 126"/>
            <p:cNvPicPr>
              <a:picLocks noChangeAspect="1"/>
            </p:cNvPicPr>
            <p:nvPr/>
          </p:nvPicPr>
          <p:blipFill>
            <a:blip r:embed="rId3" cstate="print">
              <a:duotone>
                <a:srgbClr val="E6B91E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0218" y="4669952"/>
              <a:ext cx="236175" cy="117230"/>
            </a:xfrm>
            <a:prstGeom prst="rect">
              <a:avLst/>
            </a:prstGeom>
            <a:noFill/>
          </p:spPr>
        </p:pic>
        <p:pic>
          <p:nvPicPr>
            <p:cNvPr id="392" name="그림 126"/>
            <p:cNvPicPr>
              <a:picLocks noChangeAspect="1"/>
            </p:cNvPicPr>
            <p:nvPr/>
          </p:nvPicPr>
          <p:blipFill>
            <a:blip r:embed="rId3" cstate="print">
              <a:duotone>
                <a:srgbClr val="E6B91E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842" y="5077945"/>
              <a:ext cx="236175" cy="117230"/>
            </a:xfrm>
            <a:prstGeom prst="rect">
              <a:avLst/>
            </a:prstGeom>
            <a:noFill/>
          </p:spPr>
        </p:pic>
        <p:pic>
          <p:nvPicPr>
            <p:cNvPr id="393" name="그림 126"/>
            <p:cNvPicPr>
              <a:picLocks noChangeAspect="1"/>
            </p:cNvPicPr>
            <p:nvPr/>
          </p:nvPicPr>
          <p:blipFill>
            <a:blip r:embed="rId3" cstate="print">
              <a:duotone>
                <a:srgbClr val="E6B91E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752" y="5122893"/>
              <a:ext cx="236175" cy="117230"/>
            </a:xfrm>
            <a:prstGeom prst="rect">
              <a:avLst/>
            </a:prstGeom>
            <a:noFill/>
          </p:spPr>
        </p:pic>
        <p:pic>
          <p:nvPicPr>
            <p:cNvPr id="7239" name="Picture 179" descr="flash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8163989" flipH="1">
              <a:off x="2444949" y="4007614"/>
              <a:ext cx="617082" cy="4005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5" name="그림 126"/>
            <p:cNvPicPr>
              <a:picLocks noChangeAspect="1"/>
            </p:cNvPicPr>
            <p:nvPr/>
          </p:nvPicPr>
          <p:blipFill>
            <a:blip r:embed="rId3" cstate="print">
              <a:duotone>
                <a:srgbClr val="54A02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1644" y="4453208"/>
              <a:ext cx="236175" cy="117230"/>
            </a:xfrm>
            <a:prstGeom prst="rect">
              <a:avLst/>
            </a:prstGeom>
            <a:noFill/>
          </p:spPr>
        </p:pic>
        <p:pic>
          <p:nvPicPr>
            <p:cNvPr id="396" name="그림 126"/>
            <p:cNvPicPr>
              <a:picLocks noChangeAspect="1"/>
            </p:cNvPicPr>
            <p:nvPr/>
          </p:nvPicPr>
          <p:blipFill>
            <a:blip r:embed="rId3" cstate="print">
              <a:duotone>
                <a:srgbClr val="54A02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43" y="5222104"/>
              <a:ext cx="236175" cy="117230"/>
            </a:xfrm>
            <a:prstGeom prst="rect">
              <a:avLst/>
            </a:prstGeom>
            <a:noFill/>
          </p:spPr>
        </p:pic>
        <p:pic>
          <p:nvPicPr>
            <p:cNvPr id="397" name="그림 126"/>
            <p:cNvPicPr>
              <a:picLocks noChangeAspect="1"/>
            </p:cNvPicPr>
            <p:nvPr/>
          </p:nvPicPr>
          <p:blipFill>
            <a:blip r:embed="rId3" cstate="print">
              <a:duotone>
                <a:srgbClr val="54A02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321" y="5031973"/>
              <a:ext cx="236175" cy="117230"/>
            </a:xfrm>
            <a:prstGeom prst="rect">
              <a:avLst/>
            </a:prstGeom>
            <a:noFill/>
          </p:spPr>
        </p:pic>
        <p:pic>
          <p:nvPicPr>
            <p:cNvPr id="398" name="그림 126"/>
            <p:cNvPicPr>
              <a:picLocks noChangeAspect="1"/>
            </p:cNvPicPr>
            <p:nvPr/>
          </p:nvPicPr>
          <p:blipFill>
            <a:blip r:embed="rId3" cstate="print">
              <a:duotone>
                <a:srgbClr val="54A02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586" y="5303917"/>
              <a:ext cx="236175" cy="117230"/>
            </a:xfrm>
            <a:prstGeom prst="rect">
              <a:avLst/>
            </a:prstGeom>
            <a:noFill/>
          </p:spPr>
        </p:pic>
        <p:pic>
          <p:nvPicPr>
            <p:cNvPr id="399" name="그림 126"/>
            <p:cNvPicPr>
              <a:picLocks noChangeAspect="1"/>
            </p:cNvPicPr>
            <p:nvPr/>
          </p:nvPicPr>
          <p:blipFill>
            <a:blip r:embed="rId3" cstate="print">
              <a:duotone>
                <a:srgbClr val="54A02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057" y="4967740"/>
              <a:ext cx="236175" cy="117230"/>
            </a:xfrm>
            <a:prstGeom prst="rect">
              <a:avLst/>
            </a:prstGeom>
            <a:noFill/>
          </p:spPr>
        </p:pic>
        <p:pic>
          <p:nvPicPr>
            <p:cNvPr id="400" name="그림 126"/>
            <p:cNvPicPr>
              <a:picLocks noChangeAspect="1"/>
            </p:cNvPicPr>
            <p:nvPr/>
          </p:nvPicPr>
          <p:blipFill>
            <a:blip r:embed="rId3" cstate="print">
              <a:duotone>
                <a:srgbClr val="54A02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138" y="5395171"/>
              <a:ext cx="236175" cy="117230"/>
            </a:xfrm>
            <a:prstGeom prst="rect">
              <a:avLst/>
            </a:prstGeom>
            <a:noFill/>
          </p:spPr>
        </p:pic>
        <p:pic>
          <p:nvPicPr>
            <p:cNvPr id="401" name="그림 126"/>
            <p:cNvPicPr>
              <a:picLocks noChangeAspect="1"/>
            </p:cNvPicPr>
            <p:nvPr/>
          </p:nvPicPr>
          <p:blipFill>
            <a:blip r:embed="rId3" cstate="print">
              <a:duotone>
                <a:srgbClr val="90C22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6289" y="4868098"/>
              <a:ext cx="236175" cy="117230"/>
            </a:xfrm>
            <a:prstGeom prst="rect">
              <a:avLst/>
            </a:prstGeom>
            <a:noFill/>
          </p:spPr>
        </p:pic>
        <p:pic>
          <p:nvPicPr>
            <p:cNvPr id="402" name="그림 126"/>
            <p:cNvPicPr>
              <a:picLocks noChangeAspect="1"/>
            </p:cNvPicPr>
            <p:nvPr/>
          </p:nvPicPr>
          <p:blipFill>
            <a:blip r:embed="rId3" cstate="print">
              <a:duotone>
                <a:srgbClr val="90C22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762" y="4387507"/>
              <a:ext cx="236175" cy="117230"/>
            </a:xfrm>
            <a:prstGeom prst="rect">
              <a:avLst/>
            </a:prstGeom>
            <a:noFill/>
          </p:spPr>
        </p:pic>
        <p:pic>
          <p:nvPicPr>
            <p:cNvPr id="403" name="그림 126"/>
            <p:cNvPicPr>
              <a:picLocks noChangeAspect="1"/>
            </p:cNvPicPr>
            <p:nvPr/>
          </p:nvPicPr>
          <p:blipFill>
            <a:blip r:embed="rId3" cstate="print">
              <a:duotone>
                <a:srgbClr val="90C22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9381" y="4449676"/>
              <a:ext cx="236175" cy="117230"/>
            </a:xfrm>
            <a:prstGeom prst="rect">
              <a:avLst/>
            </a:prstGeom>
            <a:noFill/>
          </p:spPr>
        </p:pic>
        <p:pic>
          <p:nvPicPr>
            <p:cNvPr id="404" name="그림 126"/>
            <p:cNvPicPr>
              <a:picLocks noChangeAspect="1"/>
            </p:cNvPicPr>
            <p:nvPr/>
          </p:nvPicPr>
          <p:blipFill>
            <a:blip r:embed="rId3" cstate="print">
              <a:duotone>
                <a:srgbClr val="90C22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7535" y="4725429"/>
              <a:ext cx="236175" cy="117230"/>
            </a:xfrm>
            <a:prstGeom prst="rect">
              <a:avLst/>
            </a:prstGeom>
            <a:noFill/>
          </p:spPr>
        </p:pic>
        <p:pic>
          <p:nvPicPr>
            <p:cNvPr id="405" name="그림 126"/>
            <p:cNvPicPr>
              <a:picLocks noChangeAspect="1"/>
            </p:cNvPicPr>
            <p:nvPr/>
          </p:nvPicPr>
          <p:blipFill>
            <a:blip r:embed="rId3" cstate="print">
              <a:duotone>
                <a:srgbClr val="90C22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6663" y="5123537"/>
              <a:ext cx="236175" cy="117230"/>
            </a:xfrm>
            <a:prstGeom prst="rect">
              <a:avLst/>
            </a:prstGeom>
            <a:noFill/>
          </p:spPr>
        </p:pic>
        <p:pic>
          <p:nvPicPr>
            <p:cNvPr id="406" name="그림 126"/>
            <p:cNvPicPr>
              <a:picLocks noChangeAspect="1"/>
            </p:cNvPicPr>
            <p:nvPr/>
          </p:nvPicPr>
          <p:blipFill>
            <a:blip r:embed="rId3" cstate="print">
              <a:duotone>
                <a:srgbClr val="90C22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2517" y="5303917"/>
              <a:ext cx="236175" cy="117230"/>
            </a:xfrm>
            <a:prstGeom prst="rect">
              <a:avLst/>
            </a:prstGeom>
            <a:noFill/>
          </p:spPr>
        </p:pic>
        <p:pic>
          <p:nvPicPr>
            <p:cNvPr id="407" name="그림 126"/>
            <p:cNvPicPr>
              <a:picLocks noChangeAspect="1"/>
            </p:cNvPicPr>
            <p:nvPr/>
          </p:nvPicPr>
          <p:blipFill>
            <a:blip r:embed="rId3" cstate="print">
              <a:duotone>
                <a:srgbClr val="90C22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602" y="4893696"/>
              <a:ext cx="236175" cy="117230"/>
            </a:xfrm>
            <a:prstGeom prst="rect">
              <a:avLst/>
            </a:prstGeom>
            <a:noFill/>
          </p:spPr>
        </p:pic>
        <p:sp>
          <p:nvSpPr>
            <p:cNvPr id="408" name="TextBox 407"/>
            <p:cNvSpPr txBox="1"/>
            <p:nvPr/>
          </p:nvSpPr>
          <p:spPr>
            <a:xfrm>
              <a:off x="7395302" y="3983375"/>
              <a:ext cx="1468496" cy="6111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3429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ko-KR" sz="675" b="1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rPr>
                <a:t>LPWA </a:t>
              </a:r>
              <a:r>
                <a:rPr kumimoji="0" lang="ko-KR" altLang="en-US" sz="675" b="1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rPr>
                <a:t>네트워크</a:t>
              </a:r>
              <a:endParaRPr kumimoji="0" lang="en-US" altLang="ko-KR" sz="675" b="1" kern="0" cap="none" spc="0" normalizeH="0" baseline="0" noProof="0" dirty="0">
                <a:solidFill>
                  <a:prstClr val="black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endParaRPr>
            </a:p>
            <a:p>
              <a:pPr marR="0" defTabSz="3429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ko-KR" sz="675" b="1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rPr>
                <a:t>262MHz / 920MHz</a:t>
              </a:r>
              <a:endParaRPr kumimoji="0" lang="en-US" altLang="ko-KR" sz="675" b="1" kern="0" cap="none" spc="0" normalizeH="0" baseline="0" noProof="0" dirty="0">
                <a:solidFill>
                  <a:prstClr val="black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endParaRPr>
            </a:p>
            <a:p>
              <a:pPr marR="0" defTabSz="3429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ko-KR" altLang="en-US" sz="675" b="1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rPr>
                <a:t>상용칩</a:t>
              </a:r>
              <a:r>
                <a:rPr kumimoji="0" lang="en-US" altLang="ko-KR" sz="675" b="1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rPr>
                <a:t>/2</a:t>
              </a:r>
              <a:r>
                <a:rPr kumimoji="0" lang="ko-KR" altLang="en-US" sz="675" b="1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rPr>
                <a:t>세부 결과물</a:t>
              </a:r>
              <a:r>
                <a:rPr kumimoji="0" lang="en-US" altLang="ko-KR" sz="675" b="1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rPr>
                <a:t>(</a:t>
              </a:r>
              <a:r>
                <a:rPr kumimoji="0" lang="ko-KR" altLang="en-US" sz="675" b="1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rPr>
                <a:t>칩</a:t>
              </a:r>
              <a:r>
                <a:rPr kumimoji="0" lang="en-US" altLang="ko-KR" sz="675" b="1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rPr>
                <a:t>)</a:t>
              </a:r>
              <a:endParaRPr kumimoji="0" lang="ko-KR" altLang="en-US" sz="675" b="1" kern="0" cap="none" spc="0" normalizeH="0" baseline="0" noProof="0" dirty="0">
                <a:solidFill>
                  <a:prstClr val="black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endParaRPr>
            </a:p>
            <a:p>
              <a:pPr marR="0" defTabSz="3429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ko-KR" altLang="en-US" sz="675" b="1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rPr>
                <a:t>우선순위관리형 </a:t>
              </a:r>
              <a:r>
                <a:rPr kumimoji="0" lang="en-US" altLang="ko-KR" sz="675" b="1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rPr>
                <a:t>MAC</a:t>
              </a:r>
              <a:endParaRPr kumimoji="0" lang="en-US" altLang="ko-KR" sz="675" b="1" kern="0" cap="none" spc="0" normalizeH="0" baseline="0" noProof="0" dirty="0">
                <a:solidFill>
                  <a:prstClr val="black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endParaRPr>
            </a:p>
            <a:p>
              <a:pPr marR="0" defTabSz="3429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kumimoji="0" lang="en-US" altLang="ko-KR" sz="675" b="1" kern="0" cap="none" spc="0" normalizeH="0" baseline="0" noProof="0" dirty="0">
                <a:solidFill>
                  <a:prstClr val="black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endParaRPr>
            </a:p>
          </p:txBody>
        </p:sp>
        <p:cxnSp>
          <p:nvCxnSpPr>
            <p:cNvPr id="7254" name="직선 연결선 86"/>
            <p:cNvCxnSpPr/>
            <p:nvPr/>
          </p:nvCxnSpPr>
          <p:spPr>
            <a:xfrm flipV="1">
              <a:off x="6826960" y="2611197"/>
              <a:ext cx="146711" cy="784"/>
            </a:xfrm>
            <a:prstGeom prst="line">
              <a:avLst/>
            </a:prstGeom>
            <a:ln w="12700" cap="rnd" cmpd="sng">
              <a:solidFill>
                <a:srgbClr val="48432A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414" name="Rectangle 182"/>
            <p:cNvSpPr/>
            <p:nvPr/>
          </p:nvSpPr>
          <p:spPr>
            <a:xfrm>
              <a:off x="7344500" y="4011948"/>
              <a:ext cx="1636777" cy="479389"/>
            </a:xfrm>
            <a:prstGeom prst="rect">
              <a:avLst/>
            </a:prstGeom>
            <a:solidFill>
              <a:srgbClr val="FFFF66">
                <a:alpha val="20000"/>
              </a:srgbClr>
            </a:solidFill>
            <a:ln w="1905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HY그래픽M" pitchFamily="18" charset="-127"/>
                <a:cs typeface="+mn-cs"/>
              </a:endParaRPr>
            </a:p>
          </p:txBody>
        </p:sp>
        <p:sp>
          <p:nvSpPr>
            <p:cNvPr id="411" name="Rectangle 181"/>
            <p:cNvSpPr/>
            <p:nvPr/>
          </p:nvSpPr>
          <p:spPr>
            <a:xfrm>
              <a:off x="3435922" y="3453189"/>
              <a:ext cx="3878415" cy="576219"/>
            </a:xfrm>
            <a:prstGeom prst="rect">
              <a:avLst/>
            </a:prstGeom>
            <a:solidFill>
              <a:srgbClr val="2C3C43">
                <a:lumMod val="60000"/>
                <a:lumOff val="40000"/>
                <a:alpha val="20000"/>
              </a:srgbClr>
            </a:solidFill>
            <a:ln w="1905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46000"/>
                  </a:prstClr>
                </a:solidFill>
                <a:effectLst/>
                <a:uLnTx/>
                <a:uFillTx/>
                <a:latin typeface="Trebuchet MS" panose="020B0603020202020204"/>
                <a:ea typeface="HY그래픽M" pitchFamily="18" charset="-127"/>
                <a:cs typeface="+mn-cs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7173043" y="2045182"/>
              <a:ext cx="1585975" cy="1952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3429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ko-KR" sz="675" b="1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rPr>
                <a:t>(</a:t>
              </a:r>
              <a:r>
                <a:rPr kumimoji="0" lang="ko-KR" altLang="en-US" sz="675" b="1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rPr>
                <a:t>주</a:t>
              </a:r>
              <a:r>
                <a:rPr kumimoji="0" lang="en-US" altLang="ko-KR" sz="675" b="1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rPr>
                <a:t>)SK</a:t>
              </a:r>
              <a:r>
                <a:rPr kumimoji="0" lang="ko-KR" altLang="en-US" sz="675" b="1" kern="0" cap="none" spc="0" normalizeH="0" baseline="0" noProof="0" dirty="0">
                  <a:solidFill>
                    <a:prstClr val="black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rPr>
                <a:t>텔레콤 상용플랫폼</a:t>
              </a:r>
              <a:endParaRPr kumimoji="0" lang="en-US" altLang="ko-KR" sz="675" b="1" kern="0" cap="none" spc="0" normalizeH="0" baseline="0" noProof="0" dirty="0">
                <a:solidFill>
                  <a:prstClr val="black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endParaRPr>
            </a:p>
          </p:txBody>
        </p:sp>
        <p:sp>
          <p:nvSpPr>
            <p:cNvPr id="413" name="TextBox 412"/>
            <p:cNvSpPr txBox="1"/>
            <p:nvPr/>
          </p:nvSpPr>
          <p:spPr>
            <a:xfrm>
              <a:off x="1981715" y="5561232"/>
              <a:ext cx="1231948" cy="1968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3429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ko-KR" altLang="en-US" sz="675" b="1" kern="0" cap="none" spc="0" normalizeH="0" baseline="0" noProof="0" dirty="0">
                  <a:solidFill>
                    <a:prstClr val="white"/>
                  </a:solidFill>
                  <a:latin typeface="Malgun Gothic" panose="020B0503020000020004" pitchFamily="50" charset="-127"/>
                  <a:ea typeface="Malgun Gothic" panose="020B0503020000020004" pitchFamily="50" charset="-127"/>
                  <a:cs typeface="+mn-cs"/>
                </a:rPr>
                <a:t>군산시 새만금</a:t>
              </a:r>
              <a:endParaRPr kumimoji="0" lang="en-US" altLang="ko-KR" sz="675" b="1" kern="0" cap="none" spc="0" normalizeH="0" baseline="0" noProof="0" dirty="0">
                <a:solidFill>
                  <a:prstClr val="white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endParaRPr>
            </a:p>
          </p:txBody>
        </p:sp>
      </p:grpSp>
      <p:sp>
        <p:nvSpPr>
          <p:cNvPr id="491" name="Text Box 2061"/>
          <p:cNvSpPr txBox="1">
            <a:spLocks noChangeArrowheads="1"/>
          </p:cNvSpPr>
          <p:nvPr/>
        </p:nvSpPr>
        <p:spPr bwMode="auto">
          <a:xfrm>
            <a:off x="6084888" y="6400800"/>
            <a:ext cx="2540000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IoT</a:t>
            </a:r>
            <a:r>
              <a:rPr kumimoji="0" lang="ko-KR" altLang="en-US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연구본부 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 </a:t>
            </a: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초연결통신연구소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8195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8763"/>
            <a:ext cx="5867400" cy="519112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1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개요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196" name="Rectangle 5"/>
          <p:cNvSpPr/>
          <p:nvPr/>
        </p:nvSpPr>
        <p:spPr>
          <a:xfrm>
            <a:off x="357188" y="1033463"/>
            <a:ext cx="8501062" cy="47529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342900" lvl="0" indent="-342900" algn="just" eaLnBrk="1" hangingPunct="1"/>
            <a:r>
              <a:rPr lang="ko-KR" altLang="en-US" sz="2400" b="1" dirty="0">
                <a:solidFill>
                  <a:srgbClr val="002060"/>
                </a:solidFill>
                <a:latin typeface="Gulim" panose="020B0600000101010101" pitchFamily="50" charset="-127"/>
              </a:rPr>
              <a:t>사용자 맞춤형 자가망 </a:t>
            </a:r>
            <a:r>
              <a:rPr lang="en-US" altLang="ko-KR" sz="2400" b="1" dirty="0">
                <a:solidFill>
                  <a:srgbClr val="002060"/>
                </a:solidFill>
                <a:latin typeface="Gulim" panose="020B0600000101010101" pitchFamily="50" charset="-127"/>
              </a:rPr>
              <a:t>LPWA </a:t>
            </a:r>
            <a:r>
              <a:rPr lang="ko-KR" altLang="en-US" sz="2400" b="1" dirty="0">
                <a:solidFill>
                  <a:srgbClr val="002060"/>
                </a:solidFill>
                <a:latin typeface="Gulim" panose="020B0600000101010101" pitchFamily="50" charset="-127"/>
              </a:rPr>
              <a:t>시스템 기술 </a:t>
            </a:r>
            <a:endParaRPr lang="en-US" altLang="ko-KR" sz="2400" b="1" dirty="0">
              <a:solidFill>
                <a:srgbClr val="002060"/>
              </a:solidFill>
              <a:latin typeface="Gulim" panose="020B0600000101010101" pitchFamily="50" charset="-127"/>
            </a:endParaRPr>
          </a:p>
          <a:p>
            <a:pPr marL="762000" lvl="1" indent="-285750" algn="just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Gulim" panose="020B0600000101010101" pitchFamily="50" charset="-127"/>
              </a:rPr>
              <a:t>우선순위 관리형 자가망 </a:t>
            </a:r>
            <a:r>
              <a:rPr lang="en-US" altLang="ko-KR" sz="2000" b="1" dirty="0">
                <a:latin typeface="Gulim" panose="020B0600000101010101" pitchFamily="50" charset="-127"/>
              </a:rPr>
              <a:t>LPWA </a:t>
            </a:r>
            <a:r>
              <a:rPr lang="ko-KR" altLang="en-US" sz="2000" b="1" dirty="0">
                <a:latin typeface="Gulim" panose="020B0600000101010101" pitchFamily="50" charset="-127"/>
              </a:rPr>
              <a:t>시스템 기술 </a:t>
            </a:r>
            <a:endParaRPr lang="en-US" altLang="ko-KR" sz="2000" b="1" dirty="0">
              <a:latin typeface="Gulim" panose="020B0600000101010101" pitchFamily="50" charset="-127"/>
            </a:endParaRPr>
          </a:p>
          <a:p>
            <a:pPr marL="762000" lvl="1" indent="-285750" algn="just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Gulim" panose="020B0600000101010101" pitchFamily="50" charset="-127"/>
              </a:rPr>
              <a:t>저비용의 소규모 자가망</a:t>
            </a:r>
            <a:r>
              <a:rPr lang="en-US" altLang="ko-KR" sz="2000" b="1" dirty="0">
                <a:latin typeface="Gulim" panose="020B0600000101010101" pitchFamily="50" charset="-127"/>
              </a:rPr>
              <a:t>/</a:t>
            </a:r>
            <a:r>
              <a:rPr lang="ko-KR" altLang="en-US" sz="2000" b="1" dirty="0">
                <a:latin typeface="Gulim" panose="020B0600000101010101" pitchFamily="50" charset="-127"/>
              </a:rPr>
              <a:t>저전력 </a:t>
            </a:r>
            <a:r>
              <a:rPr lang="en-US" altLang="ko-KR" sz="2000" b="1" dirty="0">
                <a:latin typeface="Gulim" panose="020B0600000101010101" pitchFamily="50" charset="-127"/>
              </a:rPr>
              <a:t>LPWA </a:t>
            </a:r>
            <a:r>
              <a:rPr lang="ko-KR" altLang="en-US" sz="2000" b="1" dirty="0">
                <a:latin typeface="Gulim" panose="020B0600000101010101" pitchFamily="50" charset="-127"/>
              </a:rPr>
              <a:t>시스템 기술</a:t>
            </a:r>
            <a:endParaRPr lang="en-US" altLang="ko-KR" sz="2000" b="1" dirty="0">
              <a:latin typeface="Gulim" panose="020B0600000101010101" pitchFamily="50" charset="-127"/>
            </a:endParaRPr>
          </a:p>
          <a:p>
            <a:pPr marL="1219200" lvl="2" indent="-285750" algn="just" eaLnBrk="1" hangingPunct="1">
              <a:buFont typeface="Wingdings" panose="05000000000000000000" pitchFamily="2" charset="2"/>
              <a:buChar char="v"/>
            </a:pPr>
            <a:endParaRPr lang="en-US" altLang="ko-KR" sz="1800" b="1" dirty="0">
              <a:latin typeface="Gulim" panose="020B0600000101010101" pitchFamily="50" charset="-127"/>
            </a:endParaRPr>
          </a:p>
          <a:p>
            <a:pPr marL="342900" lvl="0" indent="-342900" algn="just" eaLnBrk="1" hangingPunct="1"/>
            <a:r>
              <a:rPr lang="ko-KR" altLang="en-US" sz="2800" b="1" dirty="0">
                <a:latin typeface="Gulim" panose="020B0600000101010101" pitchFamily="50" charset="-127"/>
              </a:rPr>
              <a:t> </a:t>
            </a:r>
            <a:r>
              <a:rPr lang="ko-KR" altLang="en-US" sz="2400" b="1" dirty="0">
                <a:solidFill>
                  <a:srgbClr val="002060"/>
                </a:solidFill>
                <a:latin typeface="Gulim" panose="020B0600000101010101" pitchFamily="50" charset="-127"/>
              </a:rPr>
              <a:t>특징</a:t>
            </a:r>
            <a:r>
              <a:rPr lang="en-US" altLang="ko-KR" sz="2400" b="1" dirty="0">
                <a:solidFill>
                  <a:srgbClr val="002060"/>
                </a:solidFill>
                <a:latin typeface="Gulim" panose="020B0600000101010101" pitchFamily="50" charset="-127"/>
              </a:rPr>
              <a:t> </a:t>
            </a:r>
            <a:endParaRPr lang="en-US" altLang="ko-KR" sz="2400" b="1" dirty="0">
              <a:solidFill>
                <a:srgbClr val="002060"/>
              </a:solidFill>
              <a:latin typeface="Gulim" panose="020B0600000101010101" pitchFamily="50" charset="-127"/>
            </a:endParaRPr>
          </a:p>
          <a:p>
            <a:pPr marL="762000" lvl="1" indent="-285750" algn="just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>
                <a:solidFill>
                  <a:srgbClr val="969696"/>
                </a:solidFill>
                <a:latin typeface="Gulim" panose="020B0600000101010101" pitchFamily="50" charset="-127"/>
              </a:rPr>
              <a:t>우선순위 관리기능 제공</a:t>
            </a:r>
            <a:endParaRPr lang="en-US" altLang="ko-KR" sz="2000" b="1" dirty="0">
              <a:solidFill>
                <a:srgbClr val="969696"/>
              </a:solidFill>
              <a:latin typeface="Gulim" panose="020B0600000101010101" pitchFamily="50" charset="-127"/>
            </a:endParaRPr>
          </a:p>
          <a:p>
            <a:pPr marL="1219200" lvl="2" indent="-285750" algn="just" eaLnBrk="1" hangingPunct="1">
              <a:buFont typeface="Wingdings" panose="05000000000000000000" pitchFamily="2" charset="2"/>
              <a:buChar char="v"/>
            </a:pPr>
            <a:r>
              <a:rPr lang="ko-KR" altLang="en-US" sz="1800" b="1" dirty="0">
                <a:solidFill>
                  <a:srgbClr val="969696"/>
                </a:solidFill>
                <a:latin typeface="Gulim" panose="020B0600000101010101" pitchFamily="50" charset="-127"/>
              </a:rPr>
              <a:t>저렴한 비용의 단순 서비스</a:t>
            </a:r>
            <a:r>
              <a:rPr lang="en-US" altLang="ko-KR" sz="1800" b="1" dirty="0">
                <a:solidFill>
                  <a:srgbClr val="969696"/>
                </a:solidFill>
                <a:latin typeface="Gulim" panose="020B0600000101010101" pitchFamily="50" charset="-127"/>
              </a:rPr>
              <a:t>, </a:t>
            </a:r>
            <a:r>
              <a:rPr lang="ko-KR" altLang="en-US" sz="1800" b="1" dirty="0">
                <a:solidFill>
                  <a:srgbClr val="969696"/>
                </a:solidFill>
                <a:latin typeface="Gulim" panose="020B0600000101010101" pitchFamily="50" charset="-127"/>
              </a:rPr>
              <a:t>고부가가치 차별적 서비스</a:t>
            </a:r>
            <a:endParaRPr lang="en-US" altLang="ko-KR" sz="1800" b="1" dirty="0">
              <a:solidFill>
                <a:srgbClr val="969696"/>
              </a:solidFill>
              <a:latin typeface="Gulim" panose="020B0600000101010101" pitchFamily="50" charset="-127"/>
            </a:endParaRPr>
          </a:p>
          <a:p>
            <a:pPr marL="762000" lvl="1" indent="-285750" algn="just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Gulim" panose="020B0600000101010101" pitchFamily="50" charset="-127"/>
              </a:rPr>
              <a:t>비면허대역 </a:t>
            </a:r>
            <a:r>
              <a:rPr lang="en-US" altLang="ko-KR" sz="2000" b="1" dirty="0">
                <a:latin typeface="Gulim" panose="020B0600000101010101" pitchFamily="50" charset="-127"/>
              </a:rPr>
              <a:t>LPWA </a:t>
            </a:r>
            <a:r>
              <a:rPr lang="ko-KR" altLang="en-US" sz="2000" b="1" dirty="0">
                <a:latin typeface="Gulim" panose="020B0600000101010101" pitchFamily="50" charset="-127"/>
              </a:rPr>
              <a:t>자가망 구축 위한 단말</a:t>
            </a:r>
            <a:r>
              <a:rPr lang="en-US" altLang="ko-KR" sz="2000" b="1" dirty="0">
                <a:latin typeface="Gulim" panose="020B0600000101010101" pitchFamily="50" charset="-127"/>
              </a:rPr>
              <a:t>/</a:t>
            </a:r>
            <a:r>
              <a:rPr lang="ko-KR" altLang="en-US" sz="2000" b="1" dirty="0">
                <a:latin typeface="Gulim" panose="020B0600000101010101" pitchFamily="50" charset="-127"/>
              </a:rPr>
              <a:t>기지국</a:t>
            </a:r>
            <a:r>
              <a:rPr lang="en-US" altLang="ko-KR" sz="2000" b="1" dirty="0">
                <a:latin typeface="Gulim" panose="020B0600000101010101" pitchFamily="50" charset="-127"/>
              </a:rPr>
              <a:t>/</a:t>
            </a:r>
            <a:r>
              <a:rPr lang="ko-KR" altLang="en-US" sz="2000" b="1" dirty="0">
                <a:latin typeface="Gulim" panose="020B0600000101010101" pitchFamily="50" charset="-127"/>
              </a:rPr>
              <a:t>네트워크 제어기</a:t>
            </a:r>
            <a:endParaRPr lang="en-US" altLang="ko-KR" sz="2000" b="1" dirty="0">
              <a:latin typeface="Gulim" panose="020B0600000101010101" pitchFamily="50" charset="-127"/>
            </a:endParaRPr>
          </a:p>
          <a:p>
            <a:pPr marL="762000" lvl="1" indent="-285750" algn="just" eaLnBrk="1" hangingPunct="1">
              <a:buFont typeface="Wingdings" panose="05000000000000000000" pitchFamily="2" charset="2"/>
              <a:buChar char="v"/>
            </a:pPr>
            <a:endParaRPr lang="en-US" altLang="ko-KR" sz="2000" b="1" dirty="0">
              <a:latin typeface="Gulim" panose="020B0600000101010101" pitchFamily="50" charset="-127"/>
            </a:endParaRPr>
          </a:p>
        </p:txBody>
      </p:sp>
      <p:sp>
        <p:nvSpPr>
          <p:cNvPr id="8197" name="Rectangle 2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1016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sp>
        <p:nvSpPr>
          <p:cNvPr id="165" name="Text Box 2061"/>
          <p:cNvSpPr txBox="1">
            <a:spLocks noChangeArrowheads="1"/>
          </p:cNvSpPr>
          <p:nvPr/>
        </p:nvSpPr>
        <p:spPr bwMode="auto">
          <a:xfrm>
            <a:off x="6084888" y="6400800"/>
            <a:ext cx="2540000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IoT</a:t>
            </a:r>
            <a:r>
              <a:rPr kumimoji="0" lang="ko-KR" altLang="en-US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연구본부 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 </a:t>
            </a: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초연결통신연구소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9219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8763"/>
            <a:ext cx="7162800" cy="519112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2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및 범위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357188" y="928688"/>
            <a:ext cx="8501063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2pPr>
            <a:lvl3pPr marL="990600" indent="-276225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None/>
              <a:defRPr/>
            </a:pPr>
            <a:r>
              <a:rPr kumimoji="1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1. </a:t>
            </a: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우선순위 </a:t>
            </a:r>
            <a:r>
              <a:rPr kumimoji="1" lang="ko-KR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관리형</a:t>
            </a:r>
            <a:r>
              <a:rPr kumimoji="1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자가망</a:t>
            </a:r>
            <a:r>
              <a:rPr kumimoji="1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LPWA </a:t>
            </a:r>
            <a:r>
              <a:rPr kumimoji="1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시스템 기술 </a:t>
            </a:r>
            <a:endParaRPr kumimoji="1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내용</a:t>
            </a: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우선순위 </a:t>
            </a:r>
            <a:r>
              <a:rPr kumimoji="1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관리형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자가망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LPWA </a:t>
            </a:r>
            <a:r>
              <a:rPr kumimoji="1" lang="en-US" altLang="ko-K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IoT</a:t>
            </a: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MAC 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</a:t>
            </a:r>
            <a:endParaRPr kumimoji="1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우선순위 </a:t>
            </a:r>
            <a:r>
              <a:rPr kumimoji="1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관리형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자가망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LPWA </a:t>
            </a:r>
            <a:r>
              <a:rPr kumimoji="1" lang="en-US" altLang="ko-K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IoT</a:t>
            </a: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단말 기술</a:t>
            </a:r>
            <a:endParaRPr kumimoji="1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우선순위 </a:t>
            </a:r>
            <a:r>
              <a:rPr kumimoji="1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관리형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자가망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LPWA </a:t>
            </a:r>
            <a:r>
              <a:rPr kumimoji="1" lang="en-US" altLang="ko-K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IoT</a:t>
            </a: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기지국 기술</a:t>
            </a:r>
            <a:endParaRPr kumimoji="1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우선순위 </a:t>
            </a:r>
            <a:r>
              <a:rPr kumimoji="1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관리형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자가망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LPWA </a:t>
            </a:r>
            <a:r>
              <a:rPr kumimoji="1" lang="en-US" altLang="ko-K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IoT</a:t>
            </a: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네트워크 제어 기술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endParaRPr kumimoji="1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범위</a:t>
            </a: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하드웨어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/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소프트웨어 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소스코드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및 관련 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기술문서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14375" marR="0" lvl="2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Tx/>
              <a:buNone/>
              <a:defRPr/>
            </a:pP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   (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1)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우선순위 </a:t>
            </a:r>
            <a:r>
              <a:rPr kumimoji="1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관리형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자가망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구성을 위한 </a:t>
            </a: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LPWA </a:t>
            </a:r>
            <a:r>
              <a:rPr kumimoji="1" lang="en-US" altLang="ko-K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IoT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MAC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규격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알고리즘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14375" marR="0" lvl="2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Tx/>
              <a:buNone/>
              <a:defRPr/>
            </a:pP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        SW(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단말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/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기지국 </a:t>
            </a:r>
            <a:r>
              <a:rPr kumimoji="1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탑재형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SW)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14375" marR="0" lvl="2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Tx/>
              <a:buNone/>
              <a:defRPr/>
            </a:pP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   (2)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우선순위 </a:t>
            </a:r>
            <a:r>
              <a:rPr kumimoji="1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관리형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자가망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구성을 위한 </a:t>
            </a: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LPWA </a:t>
            </a:r>
            <a:r>
              <a:rPr kumimoji="1" lang="en-US" altLang="ko-K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IoT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단말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기지국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1343025" marR="0" lvl="2" indent="-6286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Tx/>
              <a:buNone/>
              <a:defRPr/>
            </a:pP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   </a:t>
            </a: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(3)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우선순위 </a:t>
            </a:r>
            <a:r>
              <a:rPr kumimoji="1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관리형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자가망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LPWA </a:t>
            </a:r>
            <a:r>
              <a:rPr kumimoji="1" lang="en-US" altLang="ko-K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IoT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네트워크 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접속관리 기술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및 제어 시스템     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1343025" marR="0" lvl="2" indent="-6286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Tx/>
              <a:buNone/>
              <a:defRPr/>
            </a:pP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   </a:t>
            </a: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(4)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단말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/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기지국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/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제어기로 구성된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우선순위 </a:t>
            </a:r>
            <a:r>
              <a:rPr kumimoji="1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관리형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자가망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LPWA </a:t>
            </a:r>
            <a:r>
              <a:rPr kumimoji="1" lang="en-US" altLang="ko-K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IoT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네트워크 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시스템 솔루션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9" name="Text Box 2061"/>
          <p:cNvSpPr txBox="1">
            <a:spLocks noChangeArrowheads="1"/>
          </p:cNvSpPr>
          <p:nvPr/>
        </p:nvSpPr>
        <p:spPr bwMode="auto">
          <a:xfrm>
            <a:off x="6084888" y="6400800"/>
            <a:ext cx="2540000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IoT</a:t>
            </a:r>
            <a:r>
              <a:rPr kumimoji="0" lang="ko-KR" altLang="en-US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연구본부 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 </a:t>
            </a: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초연결통신연구소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" name="그림 35" descr="LoRaWAN architecture. Source: LoRaWAN Alliance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72225" y="44450"/>
            <a:ext cx="2735263" cy="165576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모서리가 둥근 직사각형 1"/>
          <p:cNvSpPr/>
          <p:nvPr/>
        </p:nvSpPr>
        <p:spPr bwMode="auto">
          <a:xfrm>
            <a:off x="304800" y="2133600"/>
            <a:ext cx="4862513" cy="4227513"/>
          </a:xfrm>
          <a:prstGeom prst="roundRect">
            <a:avLst>
              <a:gd name="adj" fmla="val 531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+mn-ea"/>
              <a:cs typeface="+mn-cs"/>
            </a:endParaRPr>
          </a:p>
        </p:txBody>
      </p:sp>
      <p:sp>
        <p:nvSpPr>
          <p:cNvPr id="10244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357188" y="928688"/>
            <a:ext cx="8501063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2pPr>
            <a:lvl3pPr marL="990600" indent="-276225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9pPr>
          </a:lstStyle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기술 개발 </a:t>
            </a:r>
            <a:r>
              <a:rPr kumimoji="1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현황</a:t>
            </a:r>
            <a:r>
              <a:rPr kumimoji="1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(1/2)</a:t>
            </a:r>
            <a:endParaRPr kumimoji="1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Gulim" panose="020B0600000101010101" pitchFamily="50" charset="-127"/>
                <a:cs typeface="+mn-cs"/>
              </a:rPr>
              <a:t>우선순위관리형 </a:t>
            </a:r>
            <a:r>
              <a:rPr kumimoji="1" lang="ko-KR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자가망</a:t>
            </a: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</a:t>
            </a:r>
            <a:r>
              <a:rPr kumimoji="1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LPWA </a:t>
            </a: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시스템 기술</a:t>
            </a: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기술개발단계</a:t>
            </a:r>
            <a:r>
              <a:rPr kumimoji="1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: </a:t>
            </a: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 개발 중 </a:t>
            </a:r>
            <a:r>
              <a:rPr kumimoji="1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(7</a:t>
            </a: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단계</a:t>
            </a:r>
            <a:r>
              <a:rPr kumimoji="1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 </a:t>
            </a: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304800" y="258763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HYmjrE" panose="02030600000101010101" pitchFamily="18" charset="-127"/>
                <a:ea typeface="HYmjrE" panose="02030600000101010101" pitchFamily="18" charset="-127"/>
                <a:cs typeface="+mj-cs"/>
              </a:rPr>
              <a:t>2</a:t>
            </a:r>
            <a:r>
              <a:rPr kumimoji="1" lang="en-US" altLang="ko-K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. </a:t>
            </a:r>
            <a:r>
              <a:rPr kumimoji="1" lang="ko-KR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기술이전 내용 및 범위</a:t>
            </a:r>
            <a:endParaRPr kumimoji="1" lang="ko-KR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25" name="Text Box 2061"/>
          <p:cNvSpPr txBox="1">
            <a:spLocks noChangeArrowheads="1"/>
          </p:cNvSpPr>
          <p:nvPr/>
        </p:nvSpPr>
        <p:spPr bwMode="auto">
          <a:xfrm>
            <a:off x="6084888" y="6400800"/>
            <a:ext cx="2540000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IoT</a:t>
            </a:r>
            <a:r>
              <a:rPr kumimoji="0" lang="ko-KR" altLang="en-US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연구본부 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 </a:t>
            </a: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초연결통신연구소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2576513" y="5013325"/>
            <a:ext cx="25701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멀티채널 기지국</a:t>
            </a:r>
            <a:endParaRPr kumimoji="1" lang="en-US" altLang="ko-KR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- </a:t>
            </a: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저전력 </a:t>
            </a:r>
            <a:r>
              <a:rPr kumimoji="1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RF </a:t>
            </a: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보드 </a:t>
            </a:r>
            <a:r>
              <a:rPr kumimoji="1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1~8 </a:t>
            </a: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개 장착 </a:t>
            </a:r>
            <a:endParaRPr kumimoji="1" lang="en-US" altLang="ko-KR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경쟁기반</a:t>
            </a: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우선순위 관리 모드</a:t>
            </a:r>
            <a:endParaRPr kumimoji="1" lang="en-US" altLang="ko-KR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자원예약 </a:t>
            </a:r>
            <a:r>
              <a:rPr kumimoji="1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우선순위 관리 모드</a:t>
            </a:r>
            <a:endParaRPr kumimoji="1" lang="ko-KR" alt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채널 </a:t>
            </a:r>
            <a:r>
              <a:rPr kumimoji="1" lang="ko-KR" alt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호핑</a:t>
            </a: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기술</a:t>
            </a:r>
            <a:endParaRPr kumimoji="1" lang="ko-KR" alt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1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Broadcast </a:t>
            </a: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구간을 통한 순차접근제어</a:t>
            </a:r>
            <a:endParaRPr kumimoji="1" lang="ko-KR" alt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pic>
        <p:nvPicPr>
          <p:cNvPr id="10249" name="그림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810000"/>
            <a:ext cx="2268538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6002338" y="5192713"/>
            <a:ext cx="2705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Ex) </a:t>
            </a:r>
            <a:r>
              <a:rPr kumimoji="1" lang="ko-KR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가스 </a:t>
            </a:r>
            <a:r>
              <a:rPr kumimoji="1" lang="en-US" altLang="ko-K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AMI </a:t>
            </a:r>
            <a:r>
              <a:rPr kumimoji="1" lang="ko-KR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모니터링 시스템 적용 </a:t>
            </a:r>
            <a:endParaRPr kumimoji="1" lang="en-US" altLang="ko-KR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보급형 가입자</a:t>
            </a:r>
            <a:r>
              <a:rPr kumimoji="1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경쟁기반</a:t>
            </a: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접속 </a:t>
            </a:r>
            <a:r>
              <a:rPr kumimoji="1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 </a:t>
            </a:r>
            <a:endParaRPr kumimoji="1" lang="en-US" altLang="ko-KR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고급형 가입자</a:t>
            </a:r>
            <a:r>
              <a:rPr kumimoji="1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자원예약</a:t>
            </a:r>
            <a:r>
              <a:rPr kumimoji="1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접속</a:t>
            </a:r>
            <a:r>
              <a:rPr kumimoji="1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 </a:t>
            </a:r>
            <a:endParaRPr kumimoji="1" lang="en-US" altLang="ko-KR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가스 누설 경보기</a:t>
            </a:r>
            <a:r>
              <a:rPr kumimoji="1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시급</a:t>
            </a:r>
            <a:r>
              <a:rPr kumimoji="1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자원예약</a:t>
            </a: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접속</a:t>
            </a:r>
            <a:r>
              <a:rPr kumimoji="1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endParaRPr kumimoji="1" lang="en-US" altLang="ko-KR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1" lang="ko-KR" alt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전력차단기</a:t>
            </a: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시급</a:t>
            </a:r>
            <a:r>
              <a:rPr kumimoji="1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자원예약</a:t>
            </a: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접속 </a:t>
            </a:r>
            <a:r>
              <a:rPr kumimoji="1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 </a:t>
            </a: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endParaRPr kumimoji="1" lang="en-US" altLang="ko-KR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pic>
        <p:nvPicPr>
          <p:cNvPr id="10251" name="그림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425" y="3165475"/>
            <a:ext cx="3055938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2" name="그림 29"/>
          <p:cNvPicPr>
            <a:picLocks noChangeAspect="1"/>
          </p:cNvPicPr>
          <p:nvPr/>
        </p:nvPicPr>
        <p:blipFill>
          <a:blip r:embed="rId4"/>
          <a:srcRect l="30450" t="11433" r="8652" b="16609"/>
          <a:stretch>
            <a:fillRect/>
          </a:stretch>
        </p:blipFill>
        <p:spPr>
          <a:xfrm>
            <a:off x="684213" y="4411663"/>
            <a:ext cx="950912" cy="631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368300" y="5026025"/>
            <a:ext cx="227488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싱글채널</a:t>
            </a:r>
            <a:r>
              <a:rPr kumimoji="1" lang="ko-KR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기지국</a:t>
            </a:r>
            <a:endParaRPr kumimoji="1" lang="en-US" altLang="ko-KR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저전력 </a:t>
            </a:r>
            <a:r>
              <a:rPr kumimoji="1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RF </a:t>
            </a:r>
            <a:r>
              <a:rPr kumimoji="1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보드 </a:t>
            </a:r>
            <a:r>
              <a:rPr kumimoji="1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1</a:t>
            </a: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개 장착 </a:t>
            </a:r>
            <a:endParaRPr kumimoji="1" lang="en-US" altLang="ko-KR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경쟁기반 우선순위 관리 모드</a:t>
            </a:r>
            <a:endParaRPr kumimoji="1" lang="en-US" altLang="ko-KR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채널 </a:t>
            </a:r>
            <a:r>
              <a:rPr kumimoji="1" lang="ko-KR" alt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호핑</a:t>
            </a: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기술</a:t>
            </a:r>
            <a:endParaRPr kumimoji="1" lang="ko-KR" alt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grpSp>
        <p:nvGrpSpPr>
          <p:cNvPr id="10254" name="그룹 32"/>
          <p:cNvGrpSpPr/>
          <p:nvPr/>
        </p:nvGrpSpPr>
        <p:grpSpPr>
          <a:xfrm>
            <a:off x="1825625" y="2205038"/>
            <a:ext cx="2033588" cy="1263650"/>
            <a:chOff x="6801321" y="1830598"/>
            <a:chExt cx="2032929" cy="1263145"/>
          </a:xfrm>
        </p:grpSpPr>
        <p:pic>
          <p:nvPicPr>
            <p:cNvPr id="10268" name="그림 33" descr="무료 일러스트: &lt;strong&gt;노트북&lt;/strong&gt;, 컴퓨터, 수첩, Pc를, 휴대용, 블랙 - Pixabay ...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27193" y="1830598"/>
              <a:ext cx="1577032" cy="10822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" name="TextBox 10"/>
            <p:cNvSpPr txBox="1">
              <a:spLocks noChangeArrowheads="1"/>
            </p:cNvSpPr>
            <p:nvPr/>
          </p:nvSpPr>
          <p:spPr bwMode="auto">
            <a:xfrm>
              <a:off x="6801321" y="2839845"/>
              <a:ext cx="2032929" cy="253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ko-K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ko-KR" alt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ulim" panose="020B0600000101010101" pitchFamily="50" charset="-127"/>
                  <a:ea typeface="Gulim" panose="020B0600000101010101" pitchFamily="50" charset="-127"/>
                  <a:cs typeface="+mn-cs"/>
                </a:rPr>
                <a:t>우선순위 </a:t>
              </a:r>
              <a:r>
                <a:rPr kumimoji="1" lang="ko-KR" altLang="en-US" sz="105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ulim" panose="020B0600000101010101" pitchFamily="50" charset="-127"/>
                  <a:ea typeface="Gulim" panose="020B0600000101010101" pitchFamily="50" charset="-127"/>
                  <a:cs typeface="+mn-cs"/>
                </a:rPr>
                <a:t>관리형</a:t>
              </a:r>
              <a:r>
                <a:rPr kumimoji="1" lang="ko-KR" alt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ulim" panose="020B0600000101010101" pitchFamily="50" charset="-127"/>
                  <a:ea typeface="Gulim" panose="020B0600000101010101" pitchFamily="50" charset="-127"/>
                  <a:cs typeface="+mn-cs"/>
                </a:rPr>
                <a:t> </a:t>
              </a:r>
              <a:r>
                <a:rPr kumimoji="1" lang="en-US" altLang="ko-KR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ulim" panose="020B0600000101010101" pitchFamily="50" charset="-127"/>
                  <a:ea typeface="Gulim" panose="020B0600000101010101" pitchFamily="50" charset="-127"/>
                  <a:cs typeface="+mn-cs"/>
                </a:rPr>
                <a:t>LPWA </a:t>
              </a:r>
              <a:r>
                <a:rPr kumimoji="1" lang="ko-KR" alt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ulim" panose="020B0600000101010101" pitchFamily="50" charset="-127"/>
                  <a:ea typeface="Gulim" panose="020B0600000101010101" pitchFamily="50" charset="-127"/>
                  <a:cs typeface="+mn-cs"/>
                </a:rPr>
                <a:t>제어기 </a:t>
              </a:r>
              <a:endParaRPr kumimoji="1" lang="en-US" altLang="ko-KR" sz="1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endParaRPr>
            </a:p>
          </p:txBody>
        </p:sp>
        <p:pic>
          <p:nvPicPr>
            <p:cNvPr id="10270" name="그림 35"/>
            <p:cNvPicPr>
              <a:picLocks noChangeAspect="1"/>
            </p:cNvPicPr>
            <p:nvPr/>
          </p:nvPicPr>
          <p:blipFill>
            <a:blip r:embed="rId6"/>
            <a:srcRect r="28294"/>
            <a:stretch>
              <a:fillRect/>
            </a:stretch>
          </p:blipFill>
          <p:spPr>
            <a:xfrm>
              <a:off x="7128693" y="1929617"/>
              <a:ext cx="962949" cy="566958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46" name="직선 연결선 72"/>
          <p:cNvCxnSpPr/>
          <p:nvPr/>
        </p:nvCxnSpPr>
        <p:spPr bwMode="auto">
          <a:xfrm flipV="1">
            <a:off x="1476375" y="3551238"/>
            <a:ext cx="628650" cy="814388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72"/>
          <p:cNvCxnSpPr/>
          <p:nvPr/>
        </p:nvCxnSpPr>
        <p:spPr bwMode="auto">
          <a:xfrm flipH="1" flipV="1">
            <a:off x="3182938" y="3513138"/>
            <a:ext cx="542925" cy="1968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7" name="TextBox 4"/>
          <p:cNvSpPr txBox="1"/>
          <p:nvPr/>
        </p:nvSpPr>
        <p:spPr>
          <a:xfrm>
            <a:off x="280988" y="2119313"/>
            <a:ext cx="16462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latinLnBrk="0">
              <a:spcBef>
                <a:spcPct val="0"/>
              </a:spcBef>
              <a:buClrTx/>
              <a:buFontTx/>
              <a:buNone/>
            </a:pPr>
            <a:r>
              <a:rPr lang="ko-KR" altLang="en-US" sz="1800" dirty="0">
                <a:latin typeface="Gulim" panose="020B0600000101010101" pitchFamily="50" charset="-127"/>
              </a:rPr>
              <a:t>기술이전</a:t>
            </a:r>
            <a:r>
              <a:rPr lang="en-US" altLang="ko-KR" sz="1800" dirty="0">
                <a:latin typeface="Gulim" panose="020B0600000101010101" pitchFamily="50" charset="-127"/>
              </a:rPr>
              <a:t> </a:t>
            </a:r>
            <a:r>
              <a:rPr lang="ko-KR" altLang="en-US" sz="1800" dirty="0">
                <a:latin typeface="Gulim" panose="020B0600000101010101" pitchFamily="50" charset="-127"/>
              </a:rPr>
              <a:t>범위</a:t>
            </a:r>
            <a:endParaRPr lang="ko-KR" altLang="en-US" sz="1800" dirty="0">
              <a:latin typeface="Gulim" panose="020B0600000101010101" pitchFamily="50" charset="-127"/>
            </a:endParaRPr>
          </a:p>
        </p:txBody>
      </p:sp>
      <p:cxnSp>
        <p:nvCxnSpPr>
          <p:cNvPr id="22" name="직선 연결선 72"/>
          <p:cNvCxnSpPr/>
          <p:nvPr/>
        </p:nvCxnSpPr>
        <p:spPr bwMode="auto">
          <a:xfrm flipV="1">
            <a:off x="3594100" y="2687638"/>
            <a:ext cx="1874838" cy="127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9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7663" y="2278063"/>
            <a:ext cx="769937" cy="769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0" name="그림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1325" y="2135188"/>
            <a:ext cx="1176338" cy="1104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6156325" y="2024063"/>
            <a:ext cx="13017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Application Server</a:t>
            </a:r>
            <a:endParaRPr kumimoji="1" lang="en-US" altLang="ko-KR" sz="105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30" name="삼각형 9"/>
          <p:cNvSpPr/>
          <p:nvPr/>
        </p:nvSpPr>
        <p:spPr bwMode="auto">
          <a:xfrm>
            <a:off x="1436688" y="5884863"/>
            <a:ext cx="185738" cy="198438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삼각형 19"/>
          <p:cNvSpPr/>
          <p:nvPr/>
        </p:nvSpPr>
        <p:spPr bwMode="auto">
          <a:xfrm>
            <a:off x="876300" y="6005513"/>
            <a:ext cx="184150" cy="20002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삼각형 21"/>
          <p:cNvSpPr/>
          <p:nvPr/>
        </p:nvSpPr>
        <p:spPr bwMode="auto">
          <a:xfrm>
            <a:off x="2046288" y="6015038"/>
            <a:ext cx="184150" cy="20002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삼각형 34"/>
          <p:cNvSpPr/>
          <p:nvPr/>
        </p:nvSpPr>
        <p:spPr bwMode="auto">
          <a:xfrm>
            <a:off x="5146675" y="6191250"/>
            <a:ext cx="184150" cy="20002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66" name="TextBox 52"/>
          <p:cNvSpPr txBox="1"/>
          <p:nvPr/>
        </p:nvSpPr>
        <p:spPr>
          <a:xfrm>
            <a:off x="5157788" y="6142038"/>
            <a:ext cx="2838450" cy="277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latinLnBrk="0">
              <a:spcBef>
                <a:spcPct val="0"/>
              </a:spcBef>
              <a:buClrTx/>
              <a:buFontTx/>
              <a:buNone/>
            </a:pPr>
            <a:r>
              <a:rPr lang="ko-KR" altLang="en-US" sz="1200" dirty="0">
                <a:latin typeface="Gulim" panose="020B0600000101010101" pitchFamily="50" charset="-127"/>
              </a:rPr>
              <a:t>서비스 클래스 지원 </a:t>
            </a:r>
            <a:r>
              <a:rPr lang="en-US" altLang="ko-KR" sz="1200" dirty="0">
                <a:latin typeface="Gulim" panose="020B0600000101010101" pitchFamily="50" charset="-127"/>
              </a:rPr>
              <a:t>LPWA </a:t>
            </a:r>
            <a:r>
              <a:rPr lang="ko-KR" altLang="en-US" sz="1200" dirty="0">
                <a:latin typeface="Gulim" panose="020B0600000101010101" pitchFamily="50" charset="-127"/>
              </a:rPr>
              <a:t>디바이스</a:t>
            </a:r>
            <a:endParaRPr lang="ko-KR" altLang="en-US" sz="1200" dirty="0">
              <a:latin typeface="Gulim" panose="020B0600000101010101" pitchFamily="50" charset="-127"/>
            </a:endParaRPr>
          </a:p>
        </p:txBody>
      </p:sp>
      <p:cxnSp>
        <p:nvCxnSpPr>
          <p:cNvPr id="37" name="직선 연결선 72"/>
          <p:cNvCxnSpPr/>
          <p:nvPr/>
        </p:nvCxnSpPr>
        <p:spPr bwMode="auto">
          <a:xfrm>
            <a:off x="1700213" y="4406900"/>
            <a:ext cx="774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11267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8763"/>
            <a:ext cx="7162800" cy="519112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2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및 범위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357188" y="928688"/>
            <a:ext cx="8501063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2pPr>
            <a:lvl3pPr marL="990600" indent="-276225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None/>
              <a:defRPr/>
            </a:pPr>
            <a:r>
              <a:rPr kumimoji="1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2. </a:t>
            </a: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저비용의 </a:t>
            </a:r>
            <a:r>
              <a:rPr kumimoji="1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소규모 </a:t>
            </a:r>
            <a:r>
              <a:rPr kumimoji="1" lang="ko-KR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자가망</a:t>
            </a:r>
            <a:r>
              <a:rPr kumimoji="1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LPWA </a:t>
            </a:r>
            <a:r>
              <a:rPr kumimoji="1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시스템 기술</a:t>
            </a:r>
            <a:endParaRPr kumimoji="1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내용</a:t>
            </a: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소규모 </a:t>
            </a:r>
            <a:r>
              <a:rPr kumimoji="1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자가망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LPWA </a:t>
            </a:r>
            <a:r>
              <a:rPr kumimoji="1" lang="en-US" altLang="ko-K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IoT</a:t>
            </a: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MAC 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</a:t>
            </a:r>
            <a:endParaRPr kumimoji="1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소규모 </a:t>
            </a:r>
            <a:r>
              <a:rPr kumimoji="1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자가망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LPWA </a:t>
            </a:r>
            <a:r>
              <a:rPr kumimoji="1" lang="en-US" altLang="ko-K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IoT</a:t>
            </a: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단말 기술</a:t>
            </a:r>
            <a:endParaRPr kumimoji="1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소규모 </a:t>
            </a:r>
            <a:r>
              <a:rPr kumimoji="1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자가망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LPWA </a:t>
            </a:r>
            <a:r>
              <a:rPr kumimoji="1" lang="en-US" altLang="ko-K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IoT</a:t>
            </a: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기지국 기술</a:t>
            </a:r>
            <a:endParaRPr kumimoji="1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소규모 </a:t>
            </a:r>
            <a:r>
              <a:rPr kumimoji="1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자가망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LPWA </a:t>
            </a:r>
            <a:r>
              <a:rPr kumimoji="1" lang="en-US" altLang="ko-K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IoT</a:t>
            </a: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네트워크 제어 기술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endParaRPr kumimoji="1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범위</a:t>
            </a: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하드웨어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/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소프트웨어 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소스코드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및 관련 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기술문서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14375" marR="0" lvl="2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Tx/>
              <a:buNone/>
              <a:defRPr/>
            </a:pP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   (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1) </a:t>
            </a:r>
            <a:r>
              <a:rPr kumimoji="1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자가망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구성을 위한 </a:t>
            </a: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LPWA </a:t>
            </a:r>
            <a:r>
              <a:rPr kumimoji="1" lang="en-US" altLang="ko-K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IoT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MAC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규격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알고리즘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14375" marR="0" lvl="2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Tx/>
              <a:buNone/>
              <a:defRPr/>
            </a:pP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        SW(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단말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/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기지국 </a:t>
            </a:r>
            <a:r>
              <a:rPr kumimoji="1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탑재형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SW)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14375" marR="0" lvl="2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Tx/>
              <a:buNone/>
              <a:defRPr/>
            </a:pP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   (2) 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소규모 </a:t>
            </a:r>
            <a:r>
              <a:rPr kumimoji="1" lang="ko-KR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자가망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구성을 위한 </a:t>
            </a: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LPWA </a:t>
            </a:r>
            <a:r>
              <a:rPr kumimoji="1" lang="en-US" altLang="ko-K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IoT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단말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기지국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14375" marR="0" lvl="2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Tx/>
              <a:buNone/>
              <a:defRPr/>
            </a:pP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   </a:t>
            </a: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(3)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소규모 </a:t>
            </a:r>
            <a:r>
              <a:rPr kumimoji="1" lang="ko-KR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자가망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LPWA </a:t>
            </a:r>
            <a:r>
              <a:rPr kumimoji="1" lang="en-US" altLang="ko-K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IoT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네트워크 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접속관리 기술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및 제어 시스템     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14375" marR="0" lvl="2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Tx/>
              <a:buNone/>
              <a:defRPr/>
            </a:pP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   </a:t>
            </a: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(4)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단말</a:t>
            </a: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/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기지국으로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구성된 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소규모 </a:t>
            </a:r>
            <a:r>
              <a:rPr kumimoji="1" lang="ko-KR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자가망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LPWA </a:t>
            </a:r>
            <a:r>
              <a:rPr kumimoji="1" lang="en-US" altLang="ko-K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IoT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네트워크 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14375" marR="0" lvl="2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Tx/>
              <a:buNone/>
              <a:defRPr/>
            </a:pP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      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시스템 </a:t>
            </a:r>
            <a:r>
              <a:rPr kumimoji="1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솔루션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9" name="Text Box 2061"/>
          <p:cNvSpPr txBox="1">
            <a:spLocks noChangeArrowheads="1"/>
          </p:cNvSpPr>
          <p:nvPr/>
        </p:nvSpPr>
        <p:spPr bwMode="auto">
          <a:xfrm>
            <a:off x="6084888" y="6400800"/>
            <a:ext cx="2540000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IoT</a:t>
            </a:r>
            <a:r>
              <a:rPr kumimoji="0" lang="ko-KR" altLang="en-US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연구본부 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 </a:t>
            </a: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초연결통신연구소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모서리가 둥근 직사각형 15"/>
          <p:cNvSpPr/>
          <p:nvPr/>
        </p:nvSpPr>
        <p:spPr bwMode="auto">
          <a:xfrm>
            <a:off x="304800" y="2133600"/>
            <a:ext cx="5635625" cy="4227513"/>
          </a:xfrm>
          <a:prstGeom prst="roundRect">
            <a:avLst>
              <a:gd name="adj" fmla="val 531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+mn-ea"/>
              <a:cs typeface="+mn-cs"/>
            </a:endParaRPr>
          </a:p>
        </p:txBody>
      </p:sp>
      <p:sp>
        <p:nvSpPr>
          <p:cNvPr id="12291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57188" y="928688"/>
            <a:ext cx="8501063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2pPr>
            <a:lvl3pPr marL="990600" indent="-276225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9pPr>
          </a:lstStyle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기술 개발 현황</a:t>
            </a:r>
            <a:r>
              <a:rPr kumimoji="1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(2/2</a:t>
            </a:r>
            <a:r>
              <a:rPr kumimoji="1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endParaRPr kumimoji="1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저비용의 소규모 </a:t>
            </a:r>
            <a:r>
              <a:rPr kumimoji="1" lang="ko-KR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자가망</a:t>
            </a: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구성을 위한 </a:t>
            </a:r>
            <a:r>
              <a:rPr kumimoji="1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LPWA </a:t>
            </a: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시스템 기술</a:t>
            </a: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기술개발단계</a:t>
            </a:r>
            <a:r>
              <a:rPr kumimoji="1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: </a:t>
            </a: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 개발 중 </a:t>
            </a:r>
            <a:r>
              <a:rPr kumimoji="1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(7</a:t>
            </a: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단계</a:t>
            </a:r>
            <a:r>
              <a:rPr kumimoji="1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 </a:t>
            </a: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304800" y="258763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HYmjrE" panose="02030600000101010101" pitchFamily="18" charset="-127"/>
                <a:ea typeface="HYmjrE" panose="02030600000101010101" pitchFamily="18" charset="-127"/>
                <a:cs typeface="+mj-cs"/>
              </a:rPr>
              <a:t>2</a:t>
            </a:r>
            <a:r>
              <a:rPr kumimoji="1" lang="en-US" altLang="ko-K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. </a:t>
            </a:r>
            <a:r>
              <a:rPr kumimoji="1" lang="ko-KR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기술이전 내용 및 범위</a:t>
            </a:r>
            <a:endParaRPr kumimoji="1" lang="ko-KR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28" name="Text Box 2061"/>
          <p:cNvSpPr txBox="1">
            <a:spLocks noChangeArrowheads="1"/>
          </p:cNvSpPr>
          <p:nvPr/>
        </p:nvSpPr>
        <p:spPr bwMode="auto">
          <a:xfrm>
            <a:off x="6084888" y="6400800"/>
            <a:ext cx="2540000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IoT</a:t>
            </a:r>
            <a:r>
              <a:rPr kumimoji="0" lang="ko-KR" altLang="en-US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연구본부 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 </a:t>
            </a: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초연결통신연구소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  <p:pic>
        <p:nvPicPr>
          <p:cNvPr id="12295" name="그림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4025" y="2205038"/>
            <a:ext cx="2740025" cy="2706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그림 26"/>
          <p:cNvPicPr>
            <a:picLocks noChangeAspect="1"/>
          </p:cNvPicPr>
          <p:nvPr/>
        </p:nvPicPr>
        <p:blipFill>
          <a:blip r:embed="rId2"/>
          <a:srcRect l="8000" t="1468" r="5901" b="-2"/>
          <a:stretch>
            <a:fillRect/>
          </a:stretch>
        </p:blipFill>
        <p:spPr>
          <a:xfrm>
            <a:off x="536575" y="3929063"/>
            <a:ext cx="1527175" cy="982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468313" y="4948238"/>
            <a:ext cx="18399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ulimChe" panose="020B0609000101010101" pitchFamily="49" charset="-127"/>
              <a:buNone/>
              <a:defRPr/>
            </a:pPr>
            <a:r>
              <a:rPr kumimoji="1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제어기 </a:t>
            </a:r>
            <a:r>
              <a:rPr kumimoji="1" lang="ko-KR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일체형 소형 기지국</a:t>
            </a:r>
            <a:endParaRPr kumimoji="1" lang="en-US" altLang="ko-KR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ulimChe" panose="020B0609000101010101" pitchFamily="49" charset="-127"/>
              <a:buNone/>
              <a:defRPr/>
            </a:pPr>
            <a:r>
              <a:rPr kumimoji="1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- </a:t>
            </a: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저전력 </a:t>
            </a:r>
            <a:r>
              <a:rPr kumimoji="1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MCU</a:t>
            </a:r>
            <a:endParaRPr kumimoji="1" lang="en-US" altLang="ko-KR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- </a:t>
            </a: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저전력 </a:t>
            </a:r>
            <a:r>
              <a:rPr kumimoji="1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RF </a:t>
            </a: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칩</a:t>
            </a:r>
            <a:endParaRPr kumimoji="1" lang="en-US" altLang="ko-KR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1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10/100 Ethernet </a:t>
            </a:r>
            <a:endParaRPr kumimoji="1" lang="en-US" altLang="ko-KR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소형 사이즈</a:t>
            </a:r>
            <a:r>
              <a:rPr kumimoji="1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: 9 * 5 (cm)</a:t>
            </a:r>
            <a:endParaRPr kumimoji="1" lang="ko-KR" alt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2954338" y="4976813"/>
            <a:ext cx="19494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기지국 초기 설정 프로그램</a:t>
            </a:r>
            <a:endParaRPr kumimoji="1" lang="en-US" altLang="ko-KR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1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Ethernet </a:t>
            </a: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연결 </a:t>
            </a:r>
            <a:endParaRPr kumimoji="1" lang="en-US" altLang="ko-KR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1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Network </a:t>
            </a: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설정 기능 </a:t>
            </a:r>
            <a:endParaRPr kumimoji="1" lang="en-US" altLang="ko-KR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ulimChe" panose="020B0609000101010101" pitchFamily="49" charset="-127"/>
              <a:buNone/>
              <a:defRPr/>
            </a:pPr>
            <a:r>
              <a:rPr kumimoji="1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- </a:t>
            </a: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외부 </a:t>
            </a:r>
            <a:r>
              <a:rPr kumimoji="1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App Server </a:t>
            </a: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주소 설정</a:t>
            </a:r>
            <a:endParaRPr kumimoji="1" lang="en-US" altLang="ko-KR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- </a:t>
            </a: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단말 연결 제어</a:t>
            </a:r>
            <a:r>
              <a:rPr kumimoji="1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endParaRPr kumimoji="1" lang="ko-KR" alt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36" name="TextBox 10"/>
          <p:cNvSpPr txBox="1">
            <a:spLocks noChangeArrowheads="1"/>
          </p:cNvSpPr>
          <p:nvPr/>
        </p:nvSpPr>
        <p:spPr bwMode="auto">
          <a:xfrm>
            <a:off x="6630988" y="3529013"/>
            <a:ext cx="13589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Application Server</a:t>
            </a:r>
            <a:endParaRPr kumimoji="1" lang="en-US" altLang="ko-KR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ulimChe" panose="020B0609000101010101" pitchFamily="49" charset="-127"/>
              <a:buNone/>
              <a:defRPr/>
            </a:pPr>
            <a:r>
              <a:rPr kumimoji="1" lang="en-US" altLang="ko-K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- </a:t>
            </a:r>
            <a:r>
              <a:rPr kumimoji="1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MySQL DB </a:t>
            </a: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연동</a:t>
            </a:r>
            <a:endParaRPr kumimoji="1" lang="en-US" altLang="ko-KR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12300" name="TextBox 16"/>
          <p:cNvSpPr txBox="1"/>
          <p:nvPr/>
        </p:nvSpPr>
        <p:spPr>
          <a:xfrm>
            <a:off x="280988" y="2119313"/>
            <a:ext cx="16462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latinLnBrk="0">
              <a:spcBef>
                <a:spcPct val="0"/>
              </a:spcBef>
              <a:buClrTx/>
              <a:buFontTx/>
              <a:buNone/>
            </a:pPr>
            <a:r>
              <a:rPr lang="ko-KR" altLang="en-US" sz="1800" dirty="0">
                <a:latin typeface="Gulim" panose="020B0600000101010101" pitchFamily="50" charset="-127"/>
              </a:rPr>
              <a:t>기술이전</a:t>
            </a:r>
            <a:r>
              <a:rPr lang="en-US" altLang="ko-KR" sz="1800" dirty="0">
                <a:latin typeface="Gulim" panose="020B0600000101010101" pitchFamily="50" charset="-127"/>
              </a:rPr>
              <a:t> </a:t>
            </a:r>
            <a:r>
              <a:rPr lang="ko-KR" altLang="en-US" sz="1800" dirty="0">
                <a:latin typeface="Gulim" panose="020B0600000101010101" pitchFamily="50" charset="-127"/>
              </a:rPr>
              <a:t>범위</a:t>
            </a:r>
            <a:endParaRPr lang="ko-KR" altLang="en-US" sz="1800" dirty="0">
              <a:latin typeface="Gulim" panose="020B0600000101010101" pitchFamily="50" charset="-127"/>
            </a:endParaRPr>
          </a:p>
        </p:txBody>
      </p:sp>
      <p:pic>
        <p:nvPicPr>
          <p:cNvPr id="12301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5" y="2505075"/>
            <a:ext cx="1176338" cy="11049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3" name="직선 연결선 72"/>
          <p:cNvCxnSpPr/>
          <p:nvPr/>
        </p:nvCxnSpPr>
        <p:spPr bwMode="auto">
          <a:xfrm flipV="1">
            <a:off x="6018213" y="2997200"/>
            <a:ext cx="4953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삼각형 9"/>
          <p:cNvSpPr/>
          <p:nvPr/>
        </p:nvSpPr>
        <p:spPr bwMode="auto">
          <a:xfrm>
            <a:off x="1436688" y="5884863"/>
            <a:ext cx="185738" cy="198438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삼각형 19"/>
          <p:cNvSpPr/>
          <p:nvPr/>
        </p:nvSpPr>
        <p:spPr bwMode="auto">
          <a:xfrm>
            <a:off x="876300" y="6005513"/>
            <a:ext cx="184150" cy="20002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삼각형 21"/>
          <p:cNvSpPr/>
          <p:nvPr/>
        </p:nvSpPr>
        <p:spPr bwMode="auto">
          <a:xfrm>
            <a:off x="2046288" y="6015038"/>
            <a:ext cx="184150" cy="20002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삼각형 34"/>
          <p:cNvSpPr/>
          <p:nvPr/>
        </p:nvSpPr>
        <p:spPr bwMode="auto">
          <a:xfrm>
            <a:off x="6278563" y="5903913"/>
            <a:ext cx="184150" cy="20002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307" name="TextBox 52"/>
          <p:cNvSpPr txBox="1"/>
          <p:nvPr/>
        </p:nvSpPr>
        <p:spPr>
          <a:xfrm>
            <a:off x="6372225" y="5757863"/>
            <a:ext cx="177165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latinLnBrk="0">
              <a:spcBef>
                <a:spcPct val="0"/>
              </a:spcBef>
              <a:buClrTx/>
              <a:buFontTx/>
              <a:buNone/>
            </a:pPr>
            <a:r>
              <a:rPr lang="ko-KR" altLang="en-US" sz="1200" dirty="0">
                <a:latin typeface="Gulim" panose="020B0600000101010101" pitchFamily="50" charset="-127"/>
              </a:rPr>
              <a:t>서비스 클래스 지원 </a:t>
            </a:r>
            <a:r>
              <a:rPr lang="en-US" altLang="ko-KR" sz="1200" dirty="0">
                <a:latin typeface="Gulim" panose="020B0600000101010101" pitchFamily="50" charset="-127"/>
              </a:rPr>
              <a:t>LPWA </a:t>
            </a:r>
            <a:r>
              <a:rPr lang="ko-KR" altLang="en-US" sz="1200" dirty="0">
                <a:latin typeface="Gulim" panose="020B0600000101010101" pitchFamily="50" charset="-127"/>
              </a:rPr>
              <a:t>디바이스</a:t>
            </a:r>
            <a:endParaRPr lang="ko-KR" altLang="en-US" sz="1200" dirty="0">
              <a:latin typeface="Gulim" panose="020B0600000101010101" pitchFamily="50" charset="-127"/>
            </a:endParaRPr>
          </a:p>
        </p:txBody>
      </p:sp>
      <p:pic>
        <p:nvPicPr>
          <p:cNvPr id="20" name="그림 19" descr="LoRaWAN architecture. Source: LoRaWAN Allianc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5700" y="4048125"/>
            <a:ext cx="2736850" cy="165576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13315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8763"/>
            <a:ext cx="7162800" cy="519112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3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LPWA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 비교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Text Box 2061"/>
          <p:cNvSpPr txBox="1">
            <a:spLocks noChangeArrowheads="1"/>
          </p:cNvSpPr>
          <p:nvPr/>
        </p:nvSpPr>
        <p:spPr bwMode="auto">
          <a:xfrm>
            <a:off x="6084888" y="6400800"/>
            <a:ext cx="2540000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IoT</a:t>
            </a:r>
            <a:r>
              <a:rPr kumimoji="0" lang="ko-KR" altLang="en-US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연구본부 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 </a:t>
            </a: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초연결통신연구소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250825" y="1484313"/>
          <a:ext cx="5041900" cy="4106863"/>
        </p:xfrm>
        <a:graphic>
          <a:graphicData uri="http://schemas.openxmlformats.org/drawingml/2006/table">
            <a:tbl>
              <a:tblPr firstRow="1" firstCol="1" bandRow="1"/>
              <a:tblGrid>
                <a:gridCol w="1089703"/>
                <a:gridCol w="971254"/>
                <a:gridCol w="921851"/>
                <a:gridCol w="964930"/>
                <a:gridCol w="1094162"/>
              </a:tblGrid>
              <a:tr h="574989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/>
                      <a:endParaRPr lang="ko-KR" sz="1600" b="1" kern="100" spc="0" baseline="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4787" marR="64787" marT="17783" marB="1778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0" baseline="0" dirty="0" smtClean="0">
                          <a:effectLst/>
                          <a:latin typeface="+mn-ea"/>
                          <a:ea typeface="+mn-ea"/>
                        </a:rPr>
                        <a:t>Proprietary / Unlicensed</a:t>
                      </a:r>
                      <a:endParaRPr lang="ko-KR" sz="2000" kern="100" spc="0" baseline="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787" marR="64787" marT="17783" marB="1778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21486">
                <a:tc vMerge="1"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>
                          <a:effectLst/>
                          <a:latin typeface="+mj-ea"/>
                          <a:ea typeface="+mj-ea"/>
                        </a:rPr>
                        <a:t>UNB</a:t>
                      </a:r>
                      <a:endParaRPr lang="ko-KR" sz="1800" b="1" kern="100" spc="0" baseline="0" dirty="0">
                        <a:effectLst/>
                        <a:latin typeface="+mj-ea"/>
                        <a:ea typeface="+mj-ea"/>
                      </a:endParaRPr>
                    </a:p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>
                          <a:effectLst/>
                          <a:latin typeface="+mj-ea"/>
                          <a:ea typeface="+mj-ea"/>
                        </a:rPr>
                        <a:t>[</a:t>
                      </a:r>
                      <a:r>
                        <a:rPr lang="en-US" sz="1400" b="1" kern="0" spc="0" baseline="0" dirty="0" err="1">
                          <a:effectLst/>
                          <a:latin typeface="+mj-ea"/>
                          <a:ea typeface="+mj-ea"/>
                        </a:rPr>
                        <a:t>Sigfox</a:t>
                      </a:r>
                      <a:r>
                        <a:rPr lang="en-US" sz="1400" b="1" kern="0" spc="0" baseline="0" dirty="0">
                          <a:effectLst/>
                          <a:latin typeface="+mj-ea"/>
                          <a:ea typeface="+mj-ea"/>
                        </a:rPr>
                        <a:t>]</a:t>
                      </a:r>
                      <a:endParaRPr lang="ko-KR" sz="1800" b="1" kern="100" spc="0" baseline="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4787" marR="64787" marT="17783" marB="17783" anchor="ctr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 err="1">
                          <a:effectLst/>
                          <a:latin typeface="+mj-ea"/>
                          <a:ea typeface="+mj-ea"/>
                        </a:rPr>
                        <a:t>LoRa</a:t>
                      </a:r>
                      <a:endParaRPr lang="ko-KR" sz="1800" b="1" kern="100" spc="0" baseline="0" dirty="0">
                        <a:effectLst/>
                        <a:latin typeface="+mj-ea"/>
                        <a:ea typeface="+mj-ea"/>
                      </a:endParaRPr>
                    </a:p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0" baseline="0" dirty="0">
                          <a:effectLst/>
                          <a:latin typeface="+mj-ea"/>
                          <a:ea typeface="+mj-ea"/>
                        </a:rPr>
                        <a:t>[</a:t>
                      </a:r>
                      <a:r>
                        <a:rPr lang="en-US" sz="1200" b="1" kern="0" spc="0" baseline="0" dirty="0" err="1">
                          <a:effectLst/>
                          <a:latin typeface="+mj-ea"/>
                          <a:ea typeface="+mj-ea"/>
                        </a:rPr>
                        <a:t>Semtech</a:t>
                      </a:r>
                      <a:r>
                        <a:rPr lang="en-US" sz="1200" b="1" kern="0" spc="0" baseline="0" dirty="0">
                          <a:effectLst/>
                          <a:latin typeface="+mj-ea"/>
                          <a:ea typeface="+mj-ea"/>
                        </a:rPr>
                        <a:t>]</a:t>
                      </a:r>
                      <a:endParaRPr lang="ko-KR" sz="1600" b="1" kern="100" spc="0" baseline="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4787" marR="64787" marT="17783" marB="1778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>
                          <a:effectLst/>
                          <a:latin typeface="+mj-ea"/>
                          <a:ea typeface="+mj-ea"/>
                        </a:rPr>
                        <a:t>RPMA</a:t>
                      </a:r>
                      <a:endParaRPr lang="ko-KR" sz="1800" b="1" kern="100" spc="0" baseline="0" dirty="0">
                        <a:effectLst/>
                        <a:latin typeface="+mj-ea"/>
                        <a:ea typeface="+mj-ea"/>
                      </a:endParaRPr>
                    </a:p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>
                          <a:effectLst/>
                          <a:latin typeface="+mj-ea"/>
                          <a:ea typeface="+mj-ea"/>
                        </a:rPr>
                        <a:t>[</a:t>
                      </a:r>
                      <a:r>
                        <a:rPr lang="en-US" sz="1400" b="1" kern="0" spc="0" baseline="0" dirty="0" err="1">
                          <a:effectLst/>
                          <a:latin typeface="+mj-ea"/>
                          <a:ea typeface="+mj-ea"/>
                        </a:rPr>
                        <a:t>Ingenu</a:t>
                      </a:r>
                      <a:r>
                        <a:rPr lang="en-US" sz="1400" b="1" kern="0" spc="0" baseline="0" dirty="0">
                          <a:effectLst/>
                          <a:latin typeface="+mj-ea"/>
                          <a:ea typeface="+mj-ea"/>
                        </a:rPr>
                        <a:t>]</a:t>
                      </a:r>
                      <a:endParaRPr lang="ko-KR" sz="1800" b="1" kern="100" spc="0" baseline="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4787" marR="64787" marT="17783" marB="1778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b="1" kern="0" spc="0" baseline="0" dirty="0" err="1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dsLPWA</a:t>
                      </a:r>
                      <a:r>
                        <a:rPr lang="en-US" altLang="ko-KR" sz="1400" b="1" kern="0" spc="0" baseline="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*</a:t>
                      </a:r>
                      <a:endParaRPr lang="en-US" altLang="ko-KR" sz="1400" b="1" kern="0" spc="0" baseline="0" dirty="0" smtClean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4787" marR="64787" marT="17783" marB="1778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</a:tr>
              <a:tr h="702597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>
                          <a:effectLst/>
                          <a:latin typeface="+mj-ea"/>
                          <a:ea typeface="+mj-ea"/>
                        </a:rPr>
                        <a:t>Spectrum</a:t>
                      </a:r>
                      <a:endParaRPr lang="ko-KR" sz="1800" b="1" kern="100" spc="0" baseline="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4787" marR="64787" marT="17783" marB="1778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 smtClean="0">
                          <a:effectLst/>
                          <a:latin typeface="+mj-ea"/>
                          <a:ea typeface="+mj-ea"/>
                        </a:rPr>
                        <a:t>Sub-GHz</a:t>
                      </a:r>
                      <a:endParaRPr lang="ko-KR" sz="1800" b="1" kern="100" spc="0" baseline="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4787" marR="64787" marT="17783" marB="1778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 smtClean="0">
                          <a:effectLst/>
                          <a:latin typeface="+mj-ea"/>
                          <a:ea typeface="+mj-ea"/>
                        </a:rPr>
                        <a:t>Sub-GHz</a:t>
                      </a:r>
                      <a:endParaRPr lang="ko-KR" sz="1800" b="1" kern="100" spc="0" baseline="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4787" marR="64787" marT="17783" marB="1778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 smtClean="0">
                          <a:effectLst/>
                          <a:latin typeface="+mj-ea"/>
                          <a:ea typeface="+mj-ea"/>
                        </a:rPr>
                        <a:t>2.4GHz</a:t>
                      </a:r>
                      <a:endParaRPr lang="ko-KR" sz="1800" b="1" kern="100" spc="0" baseline="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4787" marR="64787" marT="17783" marB="1778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-396240" algn="ctr" defTabSz="457200" rtl="0" eaLnBrk="1" fontAlgn="auto" latinLnBrk="0" hangingPunct="0">
                        <a:lnSpc>
                          <a:spcPts val="18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b="1" kern="0" spc="0" baseline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Sub-GHz</a:t>
                      </a:r>
                      <a:endParaRPr lang="ko-KR" altLang="ko-KR" sz="1400" b="1" kern="0" spc="0" baseline="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4787" marR="64787" marT="17783" marB="1778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</a:tr>
              <a:tr h="702597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>
                          <a:effectLst/>
                          <a:latin typeface="+mj-ea"/>
                          <a:ea typeface="+mj-ea"/>
                        </a:rPr>
                        <a:t>Modulation</a:t>
                      </a:r>
                      <a:endParaRPr lang="ko-KR" sz="1800" b="1" kern="100" spc="0" baseline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4787" marR="64787" marT="17783" marB="1778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>
                          <a:effectLst/>
                          <a:latin typeface="+mj-ea"/>
                          <a:ea typeface="+mj-ea"/>
                        </a:rPr>
                        <a:t>FSK</a:t>
                      </a:r>
                      <a:endParaRPr lang="ko-KR" sz="1800" b="1" kern="100" spc="0" baseline="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4787" marR="64787" marT="17783" marB="1778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>
                          <a:effectLst/>
                          <a:latin typeface="+mj-ea"/>
                          <a:ea typeface="+mj-ea"/>
                        </a:rPr>
                        <a:t>CSS</a:t>
                      </a:r>
                      <a:endParaRPr lang="ko-KR" sz="1800" b="1" kern="100" spc="0" baseline="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4787" marR="64787" marT="17783" marB="1778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>
                          <a:effectLst/>
                          <a:latin typeface="+mj-ea"/>
                          <a:ea typeface="+mj-ea"/>
                        </a:rPr>
                        <a:t>DSSS</a:t>
                      </a:r>
                      <a:endParaRPr lang="ko-KR" sz="1800" b="1" kern="100" spc="0" baseline="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4787" marR="64787" marT="17783" marB="1778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b="1" kern="0" spc="0" baseline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DSSS</a:t>
                      </a:r>
                      <a:endParaRPr lang="ko-KR" sz="1400" b="1" kern="0" spc="0" baseline="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4787" marR="64787" marT="17783" marB="1778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</a:tr>
              <a:tr h="702597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>
                          <a:effectLst/>
                          <a:latin typeface="+mj-ea"/>
                          <a:ea typeface="+mj-ea"/>
                        </a:rPr>
                        <a:t>Data Rate</a:t>
                      </a:r>
                      <a:endParaRPr lang="ko-KR" sz="1800" b="1" kern="100" spc="0" baseline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4787" marR="64787" marT="17783" marB="1778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>
                          <a:effectLst/>
                          <a:latin typeface="+mj-ea"/>
                          <a:ea typeface="+mj-ea"/>
                        </a:rPr>
                        <a:t>100bps</a:t>
                      </a:r>
                      <a:endParaRPr lang="ko-KR" sz="1800" b="1" kern="100" spc="0" baseline="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4787" marR="64787" marT="17783" marB="1778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>
                          <a:effectLst/>
                          <a:latin typeface="+mj-ea"/>
                          <a:ea typeface="+mj-ea"/>
                        </a:rPr>
                        <a:t>&lt;50kbps</a:t>
                      </a:r>
                      <a:endParaRPr lang="ko-KR" sz="1800" b="1" kern="100" spc="0" baseline="0" dirty="0">
                        <a:effectLst/>
                        <a:latin typeface="+mj-ea"/>
                        <a:ea typeface="+mj-ea"/>
                      </a:endParaRPr>
                    </a:p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>
                          <a:effectLst/>
                          <a:latin typeface="+mj-ea"/>
                          <a:ea typeface="+mj-ea"/>
                        </a:rPr>
                        <a:t>(DL/UL)</a:t>
                      </a:r>
                      <a:endParaRPr lang="ko-KR" sz="1800" b="1" kern="100" spc="0" baseline="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4787" marR="64787" marT="17783" marB="1778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>
                          <a:effectLst/>
                          <a:latin typeface="+mj-ea"/>
                          <a:ea typeface="+mj-ea"/>
                        </a:rPr>
                        <a:t>15kbps</a:t>
                      </a:r>
                      <a:endParaRPr lang="ko-KR" sz="1800" b="1" kern="100" spc="0" baseline="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4787" marR="64787" marT="17783" marB="1778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b="1" kern="0" spc="0" baseline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&lt;50kbps</a:t>
                      </a:r>
                      <a:endParaRPr lang="ko-KR" altLang="ko-KR" sz="1400" b="1" kern="0" spc="0" baseline="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b="1" kern="0" spc="0" baseline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(DL/UL)</a:t>
                      </a:r>
                      <a:endParaRPr lang="ko-KR" altLang="ko-KR" sz="1400" b="1" kern="0" spc="0" baseline="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4787" marR="64787" marT="17783" marB="1778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</a:tr>
              <a:tr h="702597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>
                          <a:effectLst/>
                          <a:latin typeface="+mj-ea"/>
                          <a:ea typeface="+mj-ea"/>
                        </a:rPr>
                        <a:t>Channel BW</a:t>
                      </a:r>
                      <a:endParaRPr lang="ko-KR" sz="1800" b="1" kern="100" spc="0" baseline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4787" marR="64787" marT="17783" marB="1778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>
                          <a:effectLst/>
                          <a:latin typeface="+mj-ea"/>
                          <a:ea typeface="+mj-ea"/>
                        </a:rPr>
                        <a:t>100Hz</a:t>
                      </a:r>
                      <a:endParaRPr lang="ko-KR" sz="1800" b="1" kern="100" spc="0" baseline="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4787" marR="64787" marT="17783" marB="1778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>
                          <a:effectLst/>
                          <a:latin typeface="+mj-ea"/>
                          <a:ea typeface="+mj-ea"/>
                        </a:rPr>
                        <a:t>125-500KHz</a:t>
                      </a:r>
                      <a:endParaRPr lang="ko-KR" sz="1800" b="1" kern="100" spc="0" baseline="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4787" marR="64787" marT="17783" marB="1778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>
                          <a:effectLst/>
                          <a:latin typeface="+mj-ea"/>
                          <a:ea typeface="+mj-ea"/>
                        </a:rPr>
                        <a:t>1MHz</a:t>
                      </a:r>
                      <a:endParaRPr lang="ko-KR" sz="1800" b="1" kern="100" spc="0" baseline="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4787" marR="64787" marT="17783" marB="1778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-396240" algn="ctr" defTabSz="457200" rtl="0" eaLnBrk="1" fontAlgn="auto" latinLnBrk="0" hangingPunct="0">
                        <a:lnSpc>
                          <a:spcPts val="18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b="1" kern="0" spc="0" baseline="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125-500KHz</a:t>
                      </a:r>
                      <a:endParaRPr lang="ko-KR" altLang="ko-KR" sz="1400" b="1" kern="0" spc="0" baseline="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4787" marR="64787" marT="17783" marB="1778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250825" y="5715000"/>
            <a:ext cx="878046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755" marR="0" lvl="0" indent="-457200" algn="l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Malgun Gothic" panose="020B0503020000020004" pitchFamily="50" charset="-127"/>
                <a:cs typeface="+mn-cs"/>
              </a:rPr>
              <a:t>* Enhanced control for unlicensed band LPWA (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Malgun Gothic" panose="020B0503020000020004" pitchFamily="50" charset="-127"/>
                <a:cs typeface="+mn-cs"/>
              </a:rPr>
              <a:t>differentiated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Malgun Gothic" panose="020B0503020000020004" pitchFamily="50" charset="-127"/>
                <a:cs typeface="+mn-cs"/>
              </a:rPr>
              <a:t> 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Malgun Gothic" panose="020B0503020000020004" pitchFamily="50" charset="-127"/>
                <a:cs typeface="+mn-cs"/>
              </a:rPr>
              <a:t>service LPWA)</a:t>
            </a:r>
            <a:endParaRPr kumimoji="0" lang="de-DE" altLang="ko-KR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Malgun Gothic" panose="020B0503020000020004" pitchFamily="50" charset="-127"/>
              <a:cs typeface="+mn-cs"/>
            </a:endParaRPr>
          </a:p>
          <a:p>
            <a:pPr marL="71755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8655">
                  <a:lumMod val="75000"/>
                </a:srgbClr>
              </a:buClr>
              <a:buSzTx/>
              <a:buFontTx/>
              <a:buNone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Malgun Gothic" panose="020B0503020000020004" pitchFamily="50" charset="-127"/>
                <a:cs typeface="+mn-cs"/>
              </a:rPr>
              <a:t>  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HY그래픽M"/>
                <a:cs typeface="+mn-cs"/>
              </a:rPr>
              <a:t>ETRI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Malgun Gothic" panose="020B0503020000020004" pitchFamily="50" charset="-127"/>
                <a:cs typeface="+mn-cs"/>
              </a:rPr>
              <a:t>,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HY그래픽M"/>
                <a:cs typeface="+mn-cs"/>
              </a:rPr>
              <a:t> KAIST, 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Malgun Gothic" panose="020B0503020000020004" pitchFamily="50" charset="-127"/>
                <a:cs typeface="+mn-cs"/>
              </a:rPr>
              <a:t>㈜</a:t>
            </a:r>
            <a:r>
              <a:rPr kumimoji="0" lang="ko-KR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Malgun Gothic" panose="020B0503020000020004" pitchFamily="50" charset="-127"/>
                <a:cs typeface="+mn-cs"/>
              </a:rPr>
              <a:t>누리텔레콤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Malgun Gothic" panose="020B0503020000020004" pitchFamily="50" charset="-127"/>
                <a:cs typeface="+mn-cs"/>
              </a:rPr>
              <a:t>, 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Malgun Gothic" panose="020B0503020000020004" pitchFamily="50" charset="-127"/>
                <a:cs typeface="+mn-cs"/>
              </a:rPr>
              <a:t>㈜</a:t>
            </a:r>
            <a:r>
              <a:rPr kumimoji="0" lang="ko-KR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Malgun Gothic" panose="020B0503020000020004" pitchFamily="50" charset="-127"/>
                <a:cs typeface="+mn-cs"/>
              </a:rPr>
              <a:t>네이블커뮤니케이션즈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Malgun Gothic" panose="020B0503020000020004" pitchFamily="50" charset="-127"/>
                <a:cs typeface="+mn-cs"/>
              </a:rPr>
              <a:t>, 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Malgun Gothic" panose="020B0503020000020004" pitchFamily="50" charset="-127"/>
                <a:cs typeface="+mn-cs"/>
              </a:rPr>
              <a:t>㈜</a:t>
            </a:r>
            <a:r>
              <a:rPr kumimoji="0" lang="ko-KR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Malgun Gothic" panose="020B0503020000020004" pitchFamily="50" charset="-127"/>
                <a:cs typeface="+mn-cs"/>
              </a:rPr>
              <a:t>모바일에코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Malgun Gothic" panose="020B0503020000020004" pitchFamily="50" charset="-127"/>
                <a:cs typeface="+mn-cs"/>
              </a:rPr>
              <a:t>, 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Malgun Gothic" panose="020B0503020000020004" pitchFamily="50" charset="-127"/>
                <a:cs typeface="+mn-cs"/>
              </a:rPr>
              <a:t>㈜에어포인트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Malgun Gothic" panose="020B0503020000020004" pitchFamily="50" charset="-127"/>
                <a:cs typeface="+mn-cs"/>
              </a:rPr>
              <a:t>, 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Malgun Gothic" panose="020B0503020000020004" pitchFamily="50" charset="-127"/>
                <a:cs typeface="+mn-cs"/>
              </a:rPr>
              <a:t>㈜</a:t>
            </a:r>
            <a:r>
              <a:rPr kumimoji="0" lang="ko-KR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Malgun Gothic" panose="020B0503020000020004" pitchFamily="50" charset="-127"/>
                <a:cs typeface="+mn-cs"/>
              </a:rPr>
              <a:t>네스랩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Malgun Gothic" panose="020B0503020000020004" pitchFamily="50" charset="-127"/>
              <a:cs typeface="+mn-cs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5311775" y="1484313"/>
          <a:ext cx="3581400" cy="4106863"/>
        </p:xfrm>
        <a:graphic>
          <a:graphicData uri="http://schemas.openxmlformats.org/drawingml/2006/table">
            <a:tbl>
              <a:tblPr firstRow="1" firstCol="1" bandRow="1"/>
              <a:tblGrid>
                <a:gridCol w="1204968"/>
                <a:gridCol w="1338854"/>
                <a:gridCol w="1037578"/>
              </a:tblGrid>
              <a:tr h="574989">
                <a:tc gridSpan="3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spc="0" baseline="0" dirty="0" smtClean="0">
                          <a:effectLst/>
                          <a:latin typeface="+mn-ea"/>
                          <a:ea typeface="+mn-ea"/>
                        </a:rPr>
                        <a:t>Standard / Licensed</a:t>
                      </a:r>
                      <a:endParaRPr lang="ko-KR" sz="2000" b="1" kern="100" spc="0" baseline="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790" marR="64790" marT="17783" marB="1778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702597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>
                          <a:effectLst/>
                          <a:latin typeface="+mn-ea"/>
                          <a:ea typeface="+mn-ea"/>
                        </a:rPr>
                        <a:t>LTE-M</a:t>
                      </a:r>
                      <a:endParaRPr lang="ko-KR" sz="1800" b="1" kern="100" spc="0" baseline="0" dirty="0">
                        <a:effectLst/>
                        <a:latin typeface="+mn-ea"/>
                        <a:ea typeface="+mn-ea"/>
                      </a:endParaRPr>
                    </a:p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>
                          <a:effectLst/>
                          <a:latin typeface="+mn-ea"/>
                          <a:ea typeface="+mn-ea"/>
                        </a:rPr>
                        <a:t>[CAT-M1]</a:t>
                      </a:r>
                      <a:endParaRPr lang="ko-KR" sz="1800" b="1" kern="100" spc="0" baseline="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790" marR="64790" marT="17783" marB="1778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>
                          <a:effectLst/>
                          <a:latin typeface="+mn-ea"/>
                          <a:ea typeface="+mn-ea"/>
                        </a:rPr>
                        <a:t>NB-</a:t>
                      </a:r>
                      <a:r>
                        <a:rPr lang="en-US" sz="1400" b="1" kern="0" spc="0" baseline="0" dirty="0" err="1">
                          <a:effectLst/>
                          <a:latin typeface="+mn-ea"/>
                          <a:ea typeface="+mn-ea"/>
                        </a:rPr>
                        <a:t>IoT</a:t>
                      </a:r>
                      <a:endParaRPr lang="ko-KR" sz="1800" b="1" kern="100" spc="0" baseline="0" dirty="0">
                        <a:effectLst/>
                        <a:latin typeface="+mn-ea"/>
                        <a:ea typeface="+mn-ea"/>
                      </a:endParaRPr>
                    </a:p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>
                          <a:effectLst/>
                          <a:latin typeface="+mn-ea"/>
                          <a:ea typeface="+mn-ea"/>
                        </a:rPr>
                        <a:t>[CAT-NB1]</a:t>
                      </a:r>
                      <a:endParaRPr lang="ko-KR" sz="1800" b="1" kern="100" spc="0" baseline="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790" marR="64790" marT="17783" marB="1778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>
                          <a:effectLst/>
                          <a:latin typeface="+mn-ea"/>
                          <a:ea typeface="+mn-ea"/>
                        </a:rPr>
                        <a:t>EC-GSM</a:t>
                      </a:r>
                      <a:endParaRPr lang="ko-KR" sz="1800" b="1" kern="100" spc="0" baseline="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790" marR="64790" marT="17783" marB="1778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</a:tr>
              <a:tr h="72148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 smtClean="0">
                          <a:effectLst/>
                          <a:latin typeface="+mn-ea"/>
                          <a:ea typeface="+mn-ea"/>
                        </a:rPr>
                        <a:t>LTE in-bands</a:t>
                      </a:r>
                      <a:endParaRPr lang="ko-KR" sz="1800" b="1" kern="100" spc="0" baseline="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790" marR="64790" marT="17783" marB="1778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 smtClean="0">
                          <a:effectLst/>
                          <a:latin typeface="+mn-ea"/>
                          <a:ea typeface="+mn-ea"/>
                        </a:rPr>
                        <a:t>LTE and Farmed 2G Bands</a:t>
                      </a:r>
                      <a:endParaRPr lang="ko-KR" sz="1800" b="1" kern="100" spc="0" baseline="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790" marR="64790" marT="17783" marB="1778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 smtClean="0">
                          <a:effectLst/>
                          <a:latin typeface="+mn-ea"/>
                          <a:ea typeface="+mn-ea"/>
                        </a:rPr>
                        <a:t>GSM </a:t>
                      </a:r>
                      <a:r>
                        <a:rPr lang="en-US" sz="1400" b="1" kern="0" spc="0" baseline="0" dirty="0">
                          <a:effectLst/>
                          <a:latin typeface="+mn-ea"/>
                          <a:ea typeface="+mn-ea"/>
                        </a:rPr>
                        <a:t>Bands</a:t>
                      </a:r>
                      <a:endParaRPr lang="ko-KR" sz="1800" b="1" kern="100" spc="0" baseline="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790" marR="64790" marT="17783" marB="1778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702597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>
                          <a:effectLst/>
                          <a:latin typeface="+mn-ea"/>
                          <a:ea typeface="+mn-ea"/>
                        </a:rPr>
                        <a:t>QPSK QAM</a:t>
                      </a:r>
                      <a:endParaRPr lang="ko-KR" sz="1800" b="1" kern="100" spc="0" baseline="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790" marR="64790" marT="17783" marB="1778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>
                          <a:effectLst/>
                          <a:latin typeface="+mn-ea"/>
                          <a:ea typeface="+mn-ea"/>
                        </a:rPr>
                        <a:t>pi/4 QPSK </a:t>
                      </a:r>
                      <a:endParaRPr lang="en-US" sz="1400" b="1" kern="0" spc="0" baseline="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 smtClean="0">
                          <a:effectLst/>
                          <a:latin typeface="+mn-ea"/>
                          <a:ea typeface="+mn-ea"/>
                        </a:rPr>
                        <a:t>pi/2 </a:t>
                      </a:r>
                      <a:r>
                        <a:rPr lang="en-US" sz="1400" b="1" kern="0" spc="0" baseline="0" dirty="0">
                          <a:effectLst/>
                          <a:latin typeface="+mn-ea"/>
                          <a:ea typeface="+mn-ea"/>
                        </a:rPr>
                        <a:t>BPSK</a:t>
                      </a:r>
                      <a:endParaRPr lang="ko-KR" sz="1800" b="1" kern="100" spc="0" baseline="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790" marR="64790" marT="17783" marB="1778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>
                          <a:effectLst/>
                          <a:latin typeface="+mn-ea"/>
                          <a:ea typeface="+mn-ea"/>
                        </a:rPr>
                        <a:t>GMSK</a:t>
                      </a:r>
                      <a:endParaRPr lang="ko-KR" sz="1800" b="1" kern="100" spc="0" baseline="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790" marR="64790" marT="17783" marB="1778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</a:tr>
              <a:tr h="702597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>
                          <a:effectLst/>
                          <a:latin typeface="+mn-ea"/>
                          <a:ea typeface="+mn-ea"/>
                        </a:rPr>
                        <a:t>&lt;1Mbps</a:t>
                      </a:r>
                      <a:endParaRPr lang="ko-KR" sz="1800" b="1" kern="100" spc="0" baseline="0" dirty="0">
                        <a:effectLst/>
                        <a:latin typeface="+mn-ea"/>
                        <a:ea typeface="+mn-ea"/>
                      </a:endParaRPr>
                    </a:p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>
                          <a:effectLst/>
                          <a:latin typeface="+mn-ea"/>
                          <a:ea typeface="+mn-ea"/>
                        </a:rPr>
                        <a:t>(DL/UL)</a:t>
                      </a:r>
                      <a:endParaRPr lang="ko-KR" sz="1800" b="1" kern="100" spc="0" baseline="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790" marR="64790" marT="17783" marB="1778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>
                          <a:effectLst/>
                          <a:latin typeface="+mn-ea"/>
                          <a:ea typeface="+mn-ea"/>
                        </a:rPr>
                        <a:t>&lt;170kbps(DL)</a:t>
                      </a:r>
                      <a:endParaRPr lang="ko-KR" sz="1800" b="1" kern="100" spc="0" baseline="0" dirty="0">
                        <a:effectLst/>
                        <a:latin typeface="+mn-ea"/>
                        <a:ea typeface="+mn-ea"/>
                      </a:endParaRPr>
                    </a:p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>
                          <a:effectLst/>
                          <a:latin typeface="+mn-ea"/>
                          <a:ea typeface="+mn-ea"/>
                        </a:rPr>
                        <a:t>&lt;250kbps(UL)</a:t>
                      </a:r>
                      <a:endParaRPr lang="ko-KR" sz="1800" b="1" kern="100" spc="0" baseline="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790" marR="64790" marT="17783" marB="1778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>
                          <a:effectLst/>
                          <a:latin typeface="+mn-ea"/>
                          <a:ea typeface="+mn-ea"/>
                        </a:rPr>
                        <a:t>&lt;140kbps</a:t>
                      </a:r>
                      <a:endParaRPr lang="ko-KR" sz="1800" b="1" kern="100" spc="0" baseline="0" dirty="0">
                        <a:effectLst/>
                        <a:latin typeface="+mn-ea"/>
                        <a:ea typeface="+mn-ea"/>
                      </a:endParaRPr>
                    </a:p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>
                          <a:effectLst/>
                          <a:latin typeface="+mn-ea"/>
                          <a:ea typeface="+mn-ea"/>
                        </a:rPr>
                        <a:t>(DL/UL)</a:t>
                      </a:r>
                      <a:endParaRPr lang="ko-KR" sz="1800" b="1" kern="100" spc="0" baseline="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790" marR="64790" marT="17783" marB="1778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702597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>
                          <a:effectLst/>
                          <a:latin typeface="+mn-ea"/>
                          <a:ea typeface="+mn-ea"/>
                        </a:rPr>
                        <a:t>1.08MHz</a:t>
                      </a:r>
                      <a:endParaRPr lang="ko-KR" sz="1800" b="1" kern="100" spc="0" baseline="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790" marR="64790" marT="17783" marB="1778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>
                          <a:effectLst/>
                          <a:latin typeface="+mn-ea"/>
                          <a:ea typeface="+mn-ea"/>
                        </a:rPr>
                        <a:t>180KHz</a:t>
                      </a:r>
                      <a:endParaRPr lang="ko-KR" sz="1800" b="1" kern="100" spc="0" baseline="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790" marR="64790" marT="17783" marB="1778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indent="-396240" algn="ctr" latinLnBrk="0" hangingPunct="0">
                        <a:lnSpc>
                          <a:spcPts val="183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0" baseline="0" dirty="0">
                          <a:effectLst/>
                          <a:latin typeface="+mn-ea"/>
                          <a:ea typeface="+mn-ea"/>
                        </a:rPr>
                        <a:t>200KHz</a:t>
                      </a:r>
                      <a:endParaRPr lang="ko-KR" sz="1800" b="1" kern="100" spc="0" baseline="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790" marR="64790" marT="17783" marB="1778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기본 디자인">
  <a:themeElements>
    <a:clrScheme name="기본 디자인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기본 디자인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50" charset="-127"/>
            <a:ea typeface="Gulim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50" charset="-127"/>
            <a:ea typeface="Gulim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3552</Words>
  <Application>WPS 演示</Application>
  <PresentationFormat>화면 슬라이드 쇼(4:3)</PresentationFormat>
  <Paragraphs>420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5" baseType="lpstr">
      <vt:lpstr>Arial</vt:lpstr>
      <vt:lpstr>宋体</vt:lpstr>
      <vt:lpstr>Wingdings</vt:lpstr>
      <vt:lpstr>Gulim</vt:lpstr>
      <vt:lpstr>Times New Roman</vt:lpstr>
      <vt:lpstr>GulimChe</vt:lpstr>
      <vt:lpstr>휴먼새내기체</vt:lpstr>
      <vt:lpstr>FZSong_Superfont</vt:lpstr>
      <vt:lpstr>HY헤드라인M</vt:lpstr>
      <vt:lpstr>Arial Black</vt:lpstr>
      <vt:lpstr>휴먼각진헤드라인</vt:lpstr>
      <vt:lpstr>HYgtrE</vt:lpstr>
      <vt:lpstr>HYmjrE</vt:lpstr>
      <vt:lpstr>Malgun Gothic</vt:lpstr>
      <vt:lpstr>Trebuchet MS</vt:lpstr>
      <vt:lpstr>HY그래픽M</vt:lpstr>
      <vt:lpstr>Arial Unicode MS</vt:lpstr>
      <vt:lpstr>Dotum</vt:lpstr>
      <vt:lpstr>Trebuchet MS</vt:lpstr>
      <vt:lpstr>HY그래픽M</vt:lpstr>
      <vt:lpstr>BatangChe</vt:lpstr>
      <vt:lpstr>微软雅黑</vt:lpstr>
      <vt:lpstr>Arial Unicode MS</vt:lpstr>
      <vt:lpstr>기본 디자인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시스템공학연구소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제목 없음</dc:title>
  <dc:creator>장지훈</dc:creator>
  <cp:lastModifiedBy>kic</cp:lastModifiedBy>
  <cp:revision>1360</cp:revision>
  <cp:lastPrinted>2000-01-26T07:28:59Z</cp:lastPrinted>
  <dcterms:created xsi:type="dcterms:W3CDTF">1998-07-27T04:31:16Z</dcterms:created>
  <dcterms:modified xsi:type="dcterms:W3CDTF">2020-09-15T02:39:16Z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