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4" r:id="rId3"/>
    <p:sldId id="347" r:id="rId4"/>
    <p:sldId id="444" r:id="rId5"/>
    <p:sldId id="446" r:id="rId6"/>
    <p:sldId id="453" r:id="rId7"/>
    <p:sldId id="448" r:id="rId8"/>
    <p:sldId id="442" r:id="rId9"/>
    <p:sldId id="445" r:id="rId10"/>
    <p:sldId id="443" r:id="rId11"/>
    <p:sldId id="434" r:id="rId12"/>
  </p:sldIdLst>
  <p:sldSz cx="9144000" cy="6858000" type="screen4x3"/>
  <p:notesSz cx="6797675" cy="9874250"/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DDDDD"/>
    <a:srgbClr val="FFCCFF"/>
    <a:srgbClr val="BDEEFF"/>
    <a:srgbClr val="3333CC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7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defTabSz="927100" eaLnBrk="1" latinLnBrk="1" hangingPunct="1">
              <a:defRPr sz="1200"/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algn="r" defTabSz="927100" eaLnBrk="1" latinLnBrk="1" hangingPunct="1">
              <a:defRPr sz="1200"/>
            </a:lvl1pPr>
          </a:lstStyle>
          <a:p>
            <a:pPr marL="0" marR="0" lvl="0" indent="0" algn="r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defTabSz="927100" eaLnBrk="1" latinLnBrk="1" hangingPunct="1">
              <a:defRPr sz="1200"/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3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algn="r" defTabSz="925830" eaLnBrk="1" latinLnBrk="1" hangingPunct="1">
              <a:defRPr sz="1200"/>
            </a:lvl1pPr>
          </a:lstStyle>
          <a:p>
            <a:pPr marL="0" marR="0" lvl="0" indent="0" algn="r" defTabSz="92583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10F003-67CB-41F1-BD9C-EC46499ED698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algn="r" defTabSz="920115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076" name="Rectangle 4"/>
          <p:cNvSpPr>
            <a:spLocks noTextEdi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마스터 문자열 유형을 편집하려면 누르십시오</a:t>
            </a: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.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둘째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세째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네째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다섯째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algn="r" defTabSz="919480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94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DD8232-F69F-4FA9-AAC5-B8BC335B2FCC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제목 슬라이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30" descr="C:\My Documents\DS\New Folder\로고심볼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410200"/>
            <a:ext cx="3124200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27" descr="D:\pskwork\ETRI\bmp\title.bmp"/>
          <p:cNvPicPr>
            <a:picLocks noChangeAspect="1"/>
          </p:cNvPicPr>
          <p:nvPr/>
        </p:nvPicPr>
        <p:blipFill>
          <a:blip r:embed="rId3">
            <a:lum bright="20001" contrast="-20000"/>
          </a:blip>
          <a:stretch>
            <a:fillRect/>
          </a:stretch>
        </p:blipFill>
        <p:spPr>
          <a:xfrm>
            <a:off x="609600" y="685800"/>
            <a:ext cx="7496175" cy="495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GulimChe" panose="020B0609000101010101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None/>
              <a:defRPr/>
            </a:pPr>
            <a:endParaRPr kumimoji="1" lang="ko-KR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wmf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47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문자열 유형을 편집하려면 누르십시오</a:t>
            </a:r>
            <a:r>
              <a:rPr lang="en-US" altLang="ko-KR" dirty="0"/>
              <a:t>.</a:t>
            </a:r>
            <a:endParaRPr lang="en-US" altLang="ko-KR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세째 수준</a:t>
            </a:r>
            <a:endParaRPr lang="ko-KR" altLang="en-US" dirty="0"/>
          </a:p>
          <a:p>
            <a:pPr lvl="3"/>
            <a:r>
              <a:rPr lang="ko-KR" altLang="en-US" dirty="0"/>
              <a:t>네째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1028" name="Rectangle 28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p>
            <a:pPr lvl="0"/>
            <a:r>
              <a:rPr lang="ko-KR" altLang="en-US" dirty="0"/>
              <a:t>제목 작성</a:t>
            </a:r>
            <a:endParaRPr lang="ko-KR" altLang="en-US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eaLnBrk="1" latinLnBrk="1" hangingPunct="1">
              <a:defRPr sz="1400" b="1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r" eaLnBrk="1" latinLnBrk="1" hangingPunct="1">
              <a:defRPr sz="1400" b="1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AEE2C-A56C-4182-A860-C564419E1AF3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50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01000" y="1524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Text Box 92"/>
          <p:cNvSpPr txBox="1">
            <a:spLocks noChangeArrowheads="1"/>
          </p:cNvSpPr>
          <p:nvPr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새내기체" pitchFamily="18" charset="-127"/>
                <a:ea typeface="휴먼새내기체" pitchFamily="18" charset="-127"/>
                <a:cs typeface="+mn-cs"/>
              </a:rPr>
              <a:t>Proprietary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새내기체" pitchFamily="18" charset="-127"/>
              <a:ea typeface="휴먼새내기체" pitchFamily="18" charset="-127"/>
              <a:cs typeface="+mn-cs"/>
            </a:endParaRPr>
          </a:p>
        </p:txBody>
      </p:sp>
      <p:pic>
        <p:nvPicPr>
          <p:cNvPr id="1034" name="Picture 93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6500813"/>
            <a:ext cx="609600" cy="1285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GulimChe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GulimChe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바닥글 개체 틀 1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wrap="none" anchor="ctr">
            <a:spAutoFit/>
          </a:bodyPr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 dirty="0">
                <a:latin typeface="Gulim" panose="020B0600000101010101" pitchFamily="50" charset="-127"/>
              </a:rPr>
              <a:t>ETRI OOO</a:t>
            </a:r>
            <a:r>
              <a:rPr lang="ko-KR" altLang="en-US" sz="1400" b="1" dirty="0">
                <a:latin typeface="Gulim" panose="020B0600000101010101" pitchFamily="50" charset="-127"/>
              </a:rPr>
              <a:t>연구소</a:t>
            </a:r>
            <a:r>
              <a:rPr lang="en-US" altLang="ko-KR" sz="1400" b="1" dirty="0">
                <a:latin typeface="Gulim" panose="020B0600000101010101" pitchFamily="50" charset="-127"/>
              </a:rPr>
              <a:t>(</a:t>
            </a:r>
            <a:r>
              <a:rPr lang="ko-KR" altLang="en-US" sz="1400" b="1" dirty="0">
                <a:latin typeface="Gulim" panose="020B0600000101010101" pitchFamily="50" charset="-127"/>
              </a:rPr>
              <a:t>단</a:t>
            </a:r>
            <a:r>
              <a:rPr lang="en-US" altLang="ko-KR" sz="1400" b="1" dirty="0">
                <a:latin typeface="Gulim" panose="020B0600000101010101" pitchFamily="50" charset="-127"/>
              </a:rPr>
              <a:t>, </a:t>
            </a:r>
            <a:r>
              <a:rPr lang="ko-KR" altLang="en-US" sz="1400" b="1" dirty="0">
                <a:latin typeface="Gulim" panose="020B0600000101010101" pitchFamily="50" charset="-127"/>
              </a:rPr>
              <a:t>본부</a:t>
            </a:r>
            <a:r>
              <a:rPr lang="en-US" altLang="ko-KR" sz="1400" b="1" dirty="0">
                <a:latin typeface="Gulim" panose="020B0600000101010101" pitchFamily="50" charset="-127"/>
              </a:rPr>
              <a:t>)</a:t>
            </a:r>
            <a:r>
              <a:rPr lang="ko-KR" altLang="en-US" sz="1400" b="1" dirty="0">
                <a:latin typeface="Gulim" panose="020B0600000101010101" pitchFamily="50" charset="-127"/>
              </a:rPr>
              <a:t>명</a:t>
            </a:r>
            <a:endParaRPr lang="ko-KR" altLang="en-US" sz="1400" b="1" dirty="0">
              <a:latin typeface="Gulim" panose="020B0600000101010101" pitchFamily="50" charset="-127"/>
            </a:endParaRPr>
          </a:p>
        </p:txBody>
      </p:sp>
      <p:sp>
        <p:nvSpPr>
          <p:cNvPr id="5123" name="슬라이드 번호 개체 틀 2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5124" name="Rectangle 205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5125" name="Rectangle 206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334851" name="Rectangle 2051"/>
          <p:cNvSpPr/>
          <p:nvPr/>
        </p:nvSpPr>
        <p:spPr>
          <a:xfrm>
            <a:off x="539750" y="1031875"/>
            <a:ext cx="8070850" cy="647700"/>
          </a:xfrm>
          <a:prstGeom prst="rect">
            <a:avLst/>
          </a:prstGeom>
          <a:noFill/>
          <a:ln w="101600">
            <a:noFill/>
          </a:ln>
          <a:effectLst>
            <a:outerShdw dist="63500" dir="2212193" algn="ctr" rotWithShape="0">
              <a:srgbClr val="D3D3D3"/>
            </a:outerShdw>
          </a:effectLst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실환경 기반 문서 영상 인식 기술 </a:t>
            </a:r>
            <a:r>
              <a:rPr lang="en-US" altLang="ko-KR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V2</a:t>
            </a:r>
            <a:endParaRPr lang="ko-KR" altLang="en-US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908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4865" name="Text Box 2065"/>
          <p:cNvSpPr txBox="1"/>
          <p:nvPr/>
        </p:nvSpPr>
        <p:spPr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</a:ln>
          <a:effectLst>
            <a:outerShdw dist="53882" dir="2699999" algn="ctr" rotWithShape="0">
              <a:srgbClr val="003366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</p:txBody>
      </p:sp>
      <p:sp>
        <p:nvSpPr>
          <p:cNvPr id="334866" name="Rectangle 2066"/>
          <p:cNvSpPr/>
          <p:nvPr/>
        </p:nvSpPr>
        <p:spPr>
          <a:xfrm>
            <a:off x="76200" y="76200"/>
            <a:ext cx="3429000" cy="366713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 dirty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  <a:endParaRPr lang="en-US" altLang="ko-KR" sz="1800" i="1" dirty="0">
              <a:solidFill>
                <a:srgbClr val="5F5F5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70" name="Picture 2070" descr="좌우로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076950"/>
            <a:ext cx="2816225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4871" name="Picture 2071" descr="2004 변경 로고심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670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714625" y="4657725"/>
            <a:ext cx="4214813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ko-KR" altLang="en-US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김계경 </a:t>
            </a:r>
            <a:r>
              <a:rPr kumimoji="0" lang="en-US" altLang="ko-KR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(kyekyung@etri.re.kr)</a:t>
            </a:r>
            <a:endParaRPr kumimoji="0" lang="en-US" altLang="ko-KR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ko-KR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HMI</a:t>
            </a:r>
            <a:r>
              <a:rPr kumimoji="0" lang="ko-KR" altLang="en-US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연구그룹</a:t>
            </a:r>
            <a:endParaRPr kumimoji="0" lang="ko-KR" altLang="en-US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6081713" y="6416675"/>
            <a:ext cx="3000375" cy="277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  <a:sym typeface="Symbol" panose="05050102010706020507" pitchFamily="18" charset="2"/>
              </a:rPr>
              <a:t>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65" grpId="0"/>
      <p:bldP spid="334866" grpId="0"/>
      <p:bldP spid="1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바닥글 개체 틀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wrap="none" anchor="ctr">
            <a:spAutoFit/>
          </a:bodyPr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 dirty="0">
                <a:latin typeface="Gulim" panose="020B0600000101010101" pitchFamily="50" charset="-127"/>
              </a:rPr>
              <a:t>ETRI OOO</a:t>
            </a:r>
            <a:r>
              <a:rPr lang="ko-KR" altLang="en-US" sz="1400" b="1" dirty="0">
                <a:latin typeface="Gulim" panose="020B0600000101010101" pitchFamily="50" charset="-127"/>
              </a:rPr>
              <a:t>연구소</a:t>
            </a:r>
            <a:r>
              <a:rPr lang="en-US" altLang="ko-KR" sz="1400" b="1" dirty="0">
                <a:latin typeface="Gulim" panose="020B0600000101010101" pitchFamily="50" charset="-127"/>
              </a:rPr>
              <a:t>(</a:t>
            </a:r>
            <a:r>
              <a:rPr lang="ko-KR" altLang="en-US" sz="1400" b="1" dirty="0">
                <a:latin typeface="Gulim" panose="020B0600000101010101" pitchFamily="50" charset="-127"/>
              </a:rPr>
              <a:t>단</a:t>
            </a:r>
            <a:r>
              <a:rPr lang="en-US" altLang="ko-KR" sz="1400" b="1" dirty="0">
                <a:latin typeface="Gulim" panose="020B0600000101010101" pitchFamily="50" charset="-127"/>
              </a:rPr>
              <a:t>, </a:t>
            </a:r>
            <a:r>
              <a:rPr lang="ko-KR" altLang="en-US" sz="1400" b="1" dirty="0">
                <a:latin typeface="Gulim" panose="020B0600000101010101" pitchFamily="50" charset="-127"/>
              </a:rPr>
              <a:t>본부</a:t>
            </a:r>
            <a:r>
              <a:rPr lang="en-US" altLang="ko-KR" sz="1400" b="1" dirty="0">
                <a:latin typeface="Gulim" panose="020B0600000101010101" pitchFamily="50" charset="-127"/>
              </a:rPr>
              <a:t>)</a:t>
            </a:r>
            <a:r>
              <a:rPr lang="ko-KR" altLang="en-US" sz="1400" b="1" dirty="0">
                <a:latin typeface="Gulim" panose="020B0600000101010101" pitchFamily="50" charset="-127"/>
              </a:rPr>
              <a:t>명</a:t>
            </a:r>
            <a:endParaRPr lang="ko-KR" altLang="en-US" sz="1400" b="1" dirty="0">
              <a:latin typeface="Gulim" panose="020B0600000101010101" pitchFamily="50" charset="-127"/>
            </a:endParaRPr>
          </a:p>
        </p:txBody>
      </p:sp>
      <p:sp>
        <p:nvSpPr>
          <p:cNvPr id="14339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pic>
        <p:nvPicPr>
          <p:cNvPr id="14340" name="Picture 522" descr="D:\과거홍보\●ETRI CIS\연구원 이미지\연구장면(4개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025650"/>
            <a:ext cx="4572000" cy="3579813"/>
          </a:xfrm>
          <a:prstGeom prst="rect">
            <a:avLst/>
          </a:prstGeom>
          <a:noFill/>
          <a:ln w="9525">
            <a:noFill/>
          </a:ln>
          <a:effectLst>
            <a:outerShdw dist="89803" dir="2699999" algn="ctr" rotWithShape="0">
              <a:srgbClr val="4D4D4D">
                <a:alpha val="50000"/>
              </a:srgbClr>
            </a:outerShdw>
          </a:effectLst>
        </p:spPr>
      </p:pic>
      <p:sp>
        <p:nvSpPr>
          <p:cNvPr id="14341" name="Text Box 523"/>
          <p:cNvSpPr txBox="1"/>
          <p:nvPr/>
        </p:nvSpPr>
        <p:spPr>
          <a:xfrm>
            <a:off x="2057400" y="1339850"/>
            <a:ext cx="2667000" cy="565150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100" dirty="0">
              <a:solidFill>
                <a:srgbClr val="FF66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342" name="Rectangle 529"/>
          <p:cNvSpPr/>
          <p:nvPr/>
        </p:nvSpPr>
        <p:spPr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14343" name="Rectangle 530"/>
          <p:cNvSpPr/>
          <p:nvPr/>
        </p:nvSpPr>
        <p:spPr>
          <a:xfrm>
            <a:off x="533400" y="6400800"/>
            <a:ext cx="83820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ctr" eaLnBrk="1" hangingPunct="1">
              <a:lnSpc>
                <a:spcPct val="90000"/>
              </a:lnSpc>
              <a:buNone/>
            </a:pP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♣ 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연락처 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: SW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  <a:sym typeface="Symbol" panose="05050102010706020507" pitchFamily="18" charset="2"/>
              </a:rPr>
              <a:t>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콘텐츠연구소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, 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김계경 책임 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(042-860-5638, kyekyung@etri.re.kr)</a:t>
            </a:r>
            <a:endParaRPr lang="en-US" altLang="ko-KR" b="1" dirty="0">
              <a:solidFill>
                <a:srgbClr val="000099"/>
              </a:solidFill>
              <a:latin typeface="Gulim" panose="020B0600000101010101" pitchFamily="50" charset="-127"/>
            </a:endParaRPr>
          </a:p>
        </p:txBody>
      </p:sp>
      <p:sp>
        <p:nvSpPr>
          <p:cNvPr id="14344" name="Text Box 531"/>
          <p:cNvSpPr txBox="1"/>
          <p:nvPr/>
        </p:nvSpPr>
        <p:spPr>
          <a:xfrm>
            <a:off x="5562600" y="5715000"/>
            <a:ext cx="1600200" cy="320675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 dirty="0">
                <a:solidFill>
                  <a:srgbClr val="3333CC"/>
                </a:solidFill>
                <a:latin typeface="Arial" panose="020B0604020202020204" pitchFamily="34" charset="0"/>
                <a:ea typeface="Dotum" panose="020B0600000101010101" pitchFamily="50" charset="-127"/>
              </a:rPr>
              <a:t>www.etri.re.kr</a:t>
            </a:r>
            <a:endParaRPr lang="en-US" altLang="ko-KR" sz="1500" b="1" dirty="0">
              <a:solidFill>
                <a:srgbClr val="3333CC"/>
              </a:solidFill>
              <a:latin typeface="Arial" panose="020B0604020202020204" pitchFamily="34" charset="0"/>
              <a:ea typeface="Dotum" panose="020B0600000101010101" pitchFamily="50" charset="-127"/>
            </a:endParaRPr>
          </a:p>
        </p:txBody>
      </p:sp>
      <p:sp>
        <p:nvSpPr>
          <p:cNvPr id="14345" name="직사각형 8"/>
          <p:cNvSpPr/>
          <p:nvPr/>
        </p:nvSpPr>
        <p:spPr>
          <a:xfrm>
            <a:off x="382588" y="6019800"/>
            <a:ext cx="85010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90600" lvl="2" indent="-723900" algn="just" eaLnBrk="1" hangingPunct="1">
              <a:buClr>
                <a:srgbClr val="3333CC"/>
              </a:buClr>
              <a:buNone/>
            </a:pPr>
            <a:r>
              <a:rPr lang="en-US" altLang="ko-KR" sz="1600" b="1" dirty="0">
                <a:latin typeface="Gulim" panose="020B0600000101010101" pitchFamily="50" charset="-127"/>
              </a:rPr>
              <a:t>※ </a:t>
            </a:r>
            <a:r>
              <a:rPr lang="ko-KR" altLang="en-US" sz="1600" b="1" dirty="0">
                <a:latin typeface="Gulim" panose="020B0600000101010101" pitchFamily="50" charset="-127"/>
              </a:rPr>
              <a:t>하단의 문의처 소개후</a:t>
            </a:r>
            <a:r>
              <a:rPr lang="en-US" altLang="ko-KR" sz="1600" b="1" dirty="0">
                <a:latin typeface="Gulim" panose="020B0600000101010101" pitchFamily="50" charset="-127"/>
              </a:rPr>
              <a:t>,  </a:t>
            </a:r>
            <a:r>
              <a:rPr lang="ko-KR" altLang="en-US" sz="1600" b="1" dirty="0">
                <a:latin typeface="Gulim" panose="020B0600000101010101" pitchFamily="50" charset="-127"/>
              </a:rPr>
              <a:t>발표후 개별기술 상담이 가능함을 다시 한 번 안내함</a:t>
            </a:r>
            <a:r>
              <a:rPr lang="en-US" altLang="ko-KR" sz="1600" b="1" dirty="0">
                <a:latin typeface="Gulim" panose="020B0600000101010101" pitchFamily="50" charset="-127"/>
              </a:rPr>
              <a:t> </a:t>
            </a:r>
            <a:endParaRPr lang="en-US" altLang="ko-KR" b="1" dirty="0">
              <a:latin typeface="Gulim" panose="020B0600000101010101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pic>
        <p:nvPicPr>
          <p:cNvPr id="6147" name="Picture 742" descr="D:\홍보실\●홍보실 업무 자료\2003홍보실업무보고\상단 이미지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AutoShape 743"/>
          <p:cNvSpPr/>
          <p:nvPr/>
        </p:nvSpPr>
        <p:spPr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  <a:endParaRPr lang="ko-KR" altLang="en-US" sz="29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95350" lvl="1" indent="-609600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solidFill>
                  <a:srgbClr val="FF6600"/>
                </a:solidFill>
              </a:rPr>
              <a:t>----------------------------------------------</a:t>
            </a:r>
            <a:endParaRPr lang="en-US" altLang="ko-KR" sz="2500" b="1" dirty="0">
              <a:solidFill>
                <a:srgbClr val="FF6600"/>
              </a:solidFill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1. </a:t>
            </a:r>
            <a:r>
              <a:rPr lang="ko-KR" altLang="en-US" sz="2500" b="1" dirty="0"/>
              <a:t>기술의 개요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2. </a:t>
            </a:r>
            <a:r>
              <a:rPr lang="ko-KR" altLang="en-US" sz="2500" b="1" dirty="0"/>
              <a:t>기술이전 내용 및 범위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3. </a:t>
            </a:r>
            <a:r>
              <a:rPr lang="ko-KR" altLang="en-US" sz="2500" b="1" dirty="0"/>
              <a:t>경쟁기술과 비교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4. </a:t>
            </a:r>
            <a:r>
              <a:rPr lang="ko-KR" altLang="en-US" sz="2500" b="1" dirty="0"/>
              <a:t>기술의 사업성 </a:t>
            </a:r>
            <a:endParaRPr lang="en-US" altLang="ko-KR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500" b="1" dirty="0"/>
              <a:t> </a:t>
            </a:r>
            <a:r>
              <a:rPr lang="en-US" altLang="ko-KR" sz="2500" b="1" dirty="0"/>
              <a:t>- </a:t>
            </a:r>
            <a:r>
              <a:rPr lang="ko-KR" altLang="en-US" sz="2500" b="1" dirty="0"/>
              <a:t>활용분야 및 기대효과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5. </a:t>
            </a:r>
            <a:r>
              <a:rPr lang="ko-KR" altLang="en-US" sz="2500" b="1" dirty="0"/>
              <a:t>국내외 시장 동향</a:t>
            </a:r>
            <a:endParaRPr lang="ko-KR" altLang="en-US" sz="2500" b="1" dirty="0"/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8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  <a:sym typeface="Symbol" panose="05050102010706020507" pitchFamily="18" charset="2"/>
              </a:rPr>
              <a:t>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58674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72" name="Rectangle 5"/>
          <p:cNvSpPr/>
          <p:nvPr/>
        </p:nvSpPr>
        <p:spPr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just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개요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본 기술은 실제 환경에서 획득한 문서 영상으로부터 문자 영역을 검출하고 인식하여 다양한 응용 프로그램에서 활용할 수 있는 문자 인식 핵심 기능을 제공하는 기술이다</a:t>
            </a:r>
            <a:r>
              <a:rPr lang="en-US" altLang="ko-KR" sz="2000" b="1" dirty="0">
                <a:latin typeface="Gulim" panose="020B0600000101010101" pitchFamily="50" charset="-127"/>
              </a:rPr>
              <a:t>.</a:t>
            </a:r>
            <a:endParaRPr lang="en-US" altLang="ko-KR" sz="1800" dirty="0">
              <a:latin typeface="Gulim" panose="020B0600000101010101" pitchFamily="50" charset="-127"/>
            </a:endParaRPr>
          </a:p>
          <a:p>
            <a:pPr marL="895350" lvl="2" indent="-266700" eaLnBrk="1" hangingPunct="1">
              <a:buClr>
                <a:schemeClr val="tx1"/>
              </a:buClr>
              <a:buFont typeface="Gulim" panose="020B0600000101010101" pitchFamily="50" charset="-127"/>
              <a:buChar char="-"/>
            </a:pPr>
            <a:endParaRPr lang="en-US" altLang="ko-KR" sz="1400" dirty="0">
              <a:latin typeface="Gulim" panose="020B0600000101010101" pitchFamily="50" charset="-127"/>
            </a:endParaRPr>
          </a:p>
        </p:txBody>
      </p:sp>
      <p:sp>
        <p:nvSpPr>
          <p:cNvPr id="12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8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  <a:sym typeface="Symbol" panose="05050102010706020507" pitchFamily="18" charset="2"/>
              </a:rPr>
              <a:t>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pic>
        <p:nvPicPr>
          <p:cNvPr id="7174" name="그림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2636838"/>
            <a:ext cx="6638925" cy="354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6" name="Rectangle 5"/>
          <p:cNvSpPr/>
          <p:nvPr/>
        </p:nvSpPr>
        <p:spPr>
          <a:xfrm>
            <a:off x="357188" y="1052513"/>
            <a:ext cx="8607425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</a:pP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A.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외국인 등록증 특정 문자 인식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외국인 등록증 특정 문자 영역 검출</a:t>
            </a:r>
            <a:endParaRPr lang="en-US" altLang="ko-KR" sz="12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외국인 등록증 특정 문자 마스킹</a:t>
            </a:r>
            <a:endParaRPr lang="en-US" altLang="ko-KR" sz="12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모바일 단말 외국인 등록증 특정 문자 인식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2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기술이전 대상</a:t>
            </a:r>
            <a:endParaRPr lang="en-US" altLang="ko-KR" dirty="0">
              <a:latin typeface="Gulim" panose="020B0600000101010101" pitchFamily="50" charset="-127"/>
            </a:endParaRP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Gulim" panose="020B0600000101010101" pitchFamily="50" charset="-127"/>
              </a:rPr>
              <a:t>외국인 등록증</a:t>
            </a:r>
            <a:r>
              <a:rPr lang="en-US" altLang="ko-KR" b="1" dirty="0">
                <a:latin typeface="Gulim" panose="020B0600000101010101" pitchFamily="50" charset="-127"/>
              </a:rPr>
              <a:t> </a:t>
            </a:r>
            <a:r>
              <a:rPr lang="ko-KR" altLang="en-US" b="1" dirty="0">
                <a:latin typeface="Gulim" panose="020B0600000101010101" pitchFamily="50" charset="-127"/>
              </a:rPr>
              <a:t>특정 문자 인식</a:t>
            </a:r>
            <a:endParaRPr lang="ko-KR" altLang="en-US" b="1" dirty="0">
              <a:latin typeface="Gulim" panose="020B0600000101010101" pitchFamily="50" charset="-127"/>
            </a:endParaRPr>
          </a:p>
          <a:p>
            <a:pPr marL="1171575" lvl="3" indent="0" eaLnBrk="1" latinLnBrk="1" hangingPunct="1">
              <a:spcBef>
                <a:spcPct val="20000"/>
              </a:spcBef>
              <a:buClr>
                <a:srgbClr val="3333CC"/>
              </a:buClr>
              <a:buNone/>
            </a:pPr>
            <a:r>
              <a:rPr lang="en-US" altLang="ko-KR" b="1" dirty="0">
                <a:latin typeface="Gulim" panose="020B0600000101010101" pitchFamily="50" charset="-127"/>
              </a:rPr>
              <a:t>‧ </a:t>
            </a:r>
            <a:r>
              <a:rPr lang="ko-KR" altLang="en-US" b="1" dirty="0">
                <a:latin typeface="Gulim" panose="020B0600000101010101" pitchFamily="50" charset="-127"/>
              </a:rPr>
              <a:t>외국인 등록증 특정 문자 인식 엔진 라이브러리 및 기능 설명서</a:t>
            </a:r>
            <a:endParaRPr lang="en-US" altLang="ko-KR" b="1" dirty="0">
              <a:latin typeface="Gulim" panose="020B0600000101010101" pitchFamily="50" charset="-127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8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  <a:sym typeface="Symbol" panose="05050102010706020507" pitchFamily="18" charset="2"/>
              </a:rPr>
              <a:t>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Rectangle 5"/>
          <p:cNvSpPr/>
          <p:nvPr/>
        </p:nvSpPr>
        <p:spPr>
          <a:xfrm>
            <a:off x="357188" y="1052513"/>
            <a:ext cx="8607425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</a:pP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B.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공문서 분류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공문서 특정 문자 영역 검출</a:t>
            </a:r>
            <a:endParaRPr lang="en-US" altLang="ko-KR" sz="12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공문서 특정 문자 인식 분류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2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기술이전 대상</a:t>
            </a:r>
            <a:endParaRPr lang="en-US" altLang="ko-KR" dirty="0">
              <a:latin typeface="Gulim" panose="020B0600000101010101" pitchFamily="50" charset="-127"/>
            </a:endParaRP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Gulim" panose="020B0600000101010101" pitchFamily="50" charset="-127"/>
              </a:rPr>
              <a:t>공문서 분류</a:t>
            </a:r>
            <a:endParaRPr lang="ko-KR" altLang="en-US" b="1" dirty="0">
              <a:latin typeface="Gulim" panose="020B0600000101010101" pitchFamily="50" charset="-127"/>
            </a:endParaRPr>
          </a:p>
          <a:p>
            <a:pPr marL="1171575" lvl="3" indent="0" eaLnBrk="1" latinLnBrk="1" hangingPunct="1">
              <a:spcBef>
                <a:spcPct val="20000"/>
              </a:spcBef>
              <a:buClr>
                <a:srgbClr val="3333CC"/>
              </a:buClr>
              <a:buNone/>
            </a:pPr>
            <a:r>
              <a:rPr lang="en-US" altLang="ko-KR" b="1" dirty="0">
                <a:latin typeface="Gulim" panose="020B0600000101010101" pitchFamily="50" charset="-127"/>
              </a:rPr>
              <a:t>‧ </a:t>
            </a:r>
            <a:r>
              <a:rPr lang="ko-KR" altLang="en-US" b="1" dirty="0">
                <a:latin typeface="Gulim" panose="020B0600000101010101" pitchFamily="50" charset="-127"/>
              </a:rPr>
              <a:t>공문서 분류 엔진 라이브러리 및 기능 설명서</a:t>
            </a:r>
            <a:endParaRPr lang="en-US" altLang="ko-KR" b="1" dirty="0">
              <a:latin typeface="Gulim" panose="020B0600000101010101" pitchFamily="50" charset="-127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8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  <a:sym typeface="Symbol" panose="05050102010706020507" pitchFamily="18" charset="2"/>
              </a:rPr>
              <a:t>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1073150"/>
            <a:ext cx="8501063" cy="98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개발 현황</a:t>
            </a:r>
            <a:endParaRPr kumimoji="1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기술성숙도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en-US" altLang="ko-KR" sz="20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TRL : Technology Readiness Level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단계 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:  (  6  )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단계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984375"/>
            <a:ext cx="8572500" cy="4181475"/>
          </a:xfrm>
          <a:prstGeom prst="rect">
            <a:avLst/>
          </a:prstGeom>
          <a:noFill/>
          <a:ln w="101600">
            <a:noFill/>
          </a:ln>
        </p:spPr>
      </p:pic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8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  <a:sym typeface="Symbol" panose="05050102010706020507" pitchFamily="18" charset="2"/>
              </a:rPr>
              <a:t>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3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/>
          <p:nvPr/>
        </p:nvSpPr>
        <p:spPr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기술의 특징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기존 경쟁기술 대비 개량된 부분</a:t>
            </a:r>
            <a:endParaRPr lang="en-US" altLang="ko-KR" sz="1800" dirty="0">
              <a:latin typeface="Gulim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Gulim" panose="020B0600000101010101" pitchFamily="50" charset="-127"/>
              </a:rPr>
              <a:t>기술적 측면</a:t>
            </a:r>
            <a:endParaRPr lang="ko-KR" altLang="en-US" sz="1800" b="1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r>
              <a:rPr lang="en-US" altLang="ko-KR" sz="1800" b="1" dirty="0">
                <a:latin typeface="Gulim" panose="020B0600000101010101" pitchFamily="50" charset="-127"/>
              </a:rPr>
              <a:t>‧ </a:t>
            </a:r>
            <a:r>
              <a:rPr lang="ko-KR" altLang="en-US" sz="1800" dirty="0">
                <a:latin typeface="Gulim" panose="020B0600000101010101" pitchFamily="50" charset="-127"/>
              </a:rPr>
              <a:t>다양한 배경</a:t>
            </a:r>
            <a:r>
              <a:rPr lang="en-US" altLang="ko-KR" sz="1800" dirty="0">
                <a:latin typeface="Gulim" panose="020B0600000101010101" pitchFamily="50" charset="-127"/>
              </a:rPr>
              <a:t>, </a:t>
            </a:r>
            <a:r>
              <a:rPr lang="ko-KR" altLang="en-US" sz="1800" dirty="0">
                <a:latin typeface="Gulim" panose="020B0600000101010101" pitchFamily="50" charset="-127"/>
              </a:rPr>
              <a:t>해상도</a:t>
            </a:r>
            <a:r>
              <a:rPr lang="en-US" altLang="ko-KR" sz="1800" dirty="0">
                <a:latin typeface="Gulim" panose="020B0600000101010101" pitchFamily="50" charset="-127"/>
              </a:rPr>
              <a:t>, </a:t>
            </a:r>
            <a:r>
              <a:rPr lang="ko-KR" altLang="en-US" sz="1800" dirty="0">
                <a:latin typeface="Gulim" panose="020B0600000101010101" pitchFamily="50" charset="-127"/>
              </a:rPr>
              <a:t>문서 종류에 대한 문자 인식</a:t>
            </a:r>
            <a:endParaRPr lang="ko-KR" altLang="en-US" sz="1800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r>
              <a:rPr lang="en-US" altLang="ko-KR" sz="1800" b="1" dirty="0">
                <a:latin typeface="Gulim" panose="020B0600000101010101" pitchFamily="50" charset="-127"/>
              </a:rPr>
              <a:t>‧ </a:t>
            </a:r>
            <a:r>
              <a:rPr lang="ko-KR" altLang="en-US" sz="1800" dirty="0">
                <a:latin typeface="Gulim" panose="020B0600000101010101" pitchFamily="50" charset="-127"/>
              </a:rPr>
              <a:t>한영 혼용 문서에서의 문자 인식</a:t>
            </a:r>
            <a:r>
              <a:rPr lang="en-US" altLang="ko-KR" sz="1800" dirty="0">
                <a:latin typeface="Gulim" panose="020B0600000101010101" pitchFamily="50" charset="-127"/>
              </a:rPr>
              <a:t>, </a:t>
            </a:r>
            <a:r>
              <a:rPr lang="ko-KR" altLang="en-US" sz="1800" dirty="0">
                <a:latin typeface="Gulim" panose="020B0600000101010101" pitchFamily="50" charset="-127"/>
              </a:rPr>
              <a:t>다국어 인식 가능</a:t>
            </a:r>
            <a:endParaRPr lang="ko-KR" altLang="en-US" sz="1800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r>
              <a:rPr lang="en-US" altLang="ko-KR" sz="1800" b="1" dirty="0">
                <a:latin typeface="Gulim" panose="020B0600000101010101" pitchFamily="50" charset="-127"/>
              </a:rPr>
              <a:t>‧ </a:t>
            </a:r>
            <a:r>
              <a:rPr lang="ko-KR" altLang="en-US" sz="1800" dirty="0">
                <a:latin typeface="Gulim" panose="020B0600000101010101" pitchFamily="50" charset="-127"/>
              </a:rPr>
              <a:t>다양한 활자체에 대한 문자 분할 및 인식</a:t>
            </a:r>
            <a:endParaRPr lang="ko-KR" altLang="en-US" sz="1800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r>
              <a:rPr lang="en-US" altLang="ko-KR" sz="1800" b="1" dirty="0">
                <a:latin typeface="Gulim" panose="020B0600000101010101" pitchFamily="50" charset="-127"/>
              </a:rPr>
              <a:t>‧ </a:t>
            </a:r>
            <a:r>
              <a:rPr lang="ko-KR" altLang="en-US" sz="1800" dirty="0">
                <a:latin typeface="Gulim" panose="020B0600000101010101" pitchFamily="50" charset="-127"/>
              </a:rPr>
              <a:t>문자 인식기가 연동된 분할</a:t>
            </a:r>
            <a:r>
              <a:rPr lang="en-US" altLang="ko-KR" sz="1800" dirty="0">
                <a:latin typeface="Gulim" panose="020B0600000101010101" pitchFamily="50" charset="-127"/>
              </a:rPr>
              <a:t>-</a:t>
            </a:r>
            <a:r>
              <a:rPr lang="ko-KR" altLang="en-US" sz="1800" dirty="0">
                <a:latin typeface="Gulim" panose="020B0600000101010101" pitchFamily="50" charset="-127"/>
              </a:rPr>
              <a:t>인식 방법으로 인식 성능 우수</a:t>
            </a:r>
            <a:endParaRPr lang="ko-KR" altLang="en-US" sz="1800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r>
              <a:rPr lang="en-US" altLang="ko-KR" sz="1800" b="1" dirty="0">
                <a:latin typeface="Gulim" panose="020B0600000101010101" pitchFamily="50" charset="-127"/>
              </a:rPr>
              <a:t>‧ </a:t>
            </a:r>
            <a:r>
              <a:rPr lang="ko-KR" altLang="en-US" sz="1800" dirty="0">
                <a:latin typeface="Gulim" panose="020B0600000101010101" pitchFamily="50" charset="-127"/>
              </a:rPr>
              <a:t>인식 속도가 빠르고 일반화 능력이 뛰어난 문자 인식</a:t>
            </a:r>
            <a:endParaRPr lang="en-US" altLang="ko-KR" sz="1800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endParaRPr lang="en-US" altLang="ko-KR" sz="1200" dirty="0">
              <a:latin typeface="Gulim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Gulim" panose="020B0600000101010101" pitchFamily="50" charset="-127"/>
              </a:rPr>
              <a:t>사업적 측면</a:t>
            </a:r>
            <a:endParaRPr lang="en-US" altLang="ko-KR" sz="1800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r>
              <a:rPr lang="en-US" altLang="ko-KR" sz="1800" dirty="0">
                <a:latin typeface="Gulim" panose="020B0600000101010101" pitchFamily="50" charset="-127"/>
              </a:rPr>
              <a:t>‧ </a:t>
            </a:r>
            <a:r>
              <a:rPr lang="ko-KR" altLang="en-US" sz="1800" dirty="0">
                <a:latin typeface="Gulim" panose="020B0600000101010101" pitchFamily="50" charset="-127"/>
              </a:rPr>
              <a:t>유용한 정보 추출이나 사용자 편의성 목적 서비스에 활용</a:t>
            </a:r>
            <a:endParaRPr lang="en-US" altLang="ko-KR" sz="1800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r>
              <a:rPr lang="en-US" altLang="ko-KR" sz="1800" dirty="0">
                <a:latin typeface="Gulim" panose="020B0600000101010101" pitchFamily="50" charset="-127"/>
              </a:rPr>
              <a:t>‧ </a:t>
            </a:r>
            <a:r>
              <a:rPr lang="ko-KR" altLang="en-US" sz="1800" dirty="0">
                <a:latin typeface="Gulim" panose="020B0600000101010101" pitchFamily="50" charset="-127"/>
              </a:rPr>
              <a:t>수작업 형태의 문자 정보 입력을 자동 입력으로 전환 가능</a:t>
            </a:r>
            <a:endParaRPr lang="en-US" altLang="ko-KR" sz="1800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r>
              <a:rPr lang="en-US" altLang="ko-KR" sz="1800" b="1" dirty="0">
                <a:latin typeface="Gulim" panose="020B0600000101010101" pitchFamily="50" charset="-127"/>
              </a:rPr>
              <a:t>‧</a:t>
            </a:r>
            <a:r>
              <a:rPr lang="en-US" altLang="ko-KR" sz="1800" dirty="0">
                <a:latin typeface="Gulim" panose="020B0600000101010101" pitchFamily="50" charset="-127"/>
              </a:rPr>
              <a:t> </a:t>
            </a:r>
            <a:r>
              <a:rPr lang="ko-KR" altLang="en-US" sz="1800" dirty="0">
                <a:latin typeface="Gulim" panose="020B0600000101010101" pitchFamily="50" charset="-127"/>
              </a:rPr>
              <a:t>각종 제증명 서류 대응 및 관련 용용 서비스 확대 용이</a:t>
            </a:r>
            <a:endParaRPr lang="en-US" altLang="ko-KR" sz="1800" dirty="0">
              <a:latin typeface="Gulim" panose="020B0600000101010101" pitchFamily="50" charset="-127"/>
            </a:endParaRPr>
          </a:p>
          <a:p>
            <a:pPr marL="1171575" lvl="3" indent="0" eaLnBrk="1" hangingPunct="1">
              <a:buClr>
                <a:srgbClr val="3333CC"/>
              </a:buClr>
              <a:buNone/>
            </a:pPr>
            <a:r>
              <a:rPr lang="en-US" altLang="ko-KR" sz="1800" b="1" dirty="0">
                <a:latin typeface="Gulim" panose="020B0600000101010101" pitchFamily="50" charset="-127"/>
              </a:rPr>
              <a:t>‧</a:t>
            </a:r>
            <a:r>
              <a:rPr lang="en-US" altLang="ko-KR" sz="1800" dirty="0">
                <a:latin typeface="Gulim" panose="020B0600000101010101" pitchFamily="50" charset="-127"/>
              </a:rPr>
              <a:t> </a:t>
            </a:r>
            <a:r>
              <a:rPr lang="ko-KR" altLang="en-US" sz="1800" dirty="0">
                <a:latin typeface="Gulim" panose="020B0600000101010101" pitchFamily="50" charset="-127"/>
              </a:rPr>
              <a:t>문서 보안</a:t>
            </a:r>
            <a:r>
              <a:rPr lang="en-US" altLang="ko-KR" sz="1800" dirty="0">
                <a:latin typeface="Gulim" panose="020B0600000101010101" pitchFamily="50" charset="-127"/>
              </a:rPr>
              <a:t>, </a:t>
            </a:r>
            <a:r>
              <a:rPr lang="ko-KR" altLang="en-US" sz="1800" dirty="0">
                <a:latin typeface="Gulim" panose="020B0600000101010101" pitchFamily="50" charset="-127"/>
              </a:rPr>
              <a:t>분류 자동화</a:t>
            </a:r>
            <a:r>
              <a:rPr lang="en-US" altLang="ko-KR" sz="1800" dirty="0">
                <a:latin typeface="Gulim" panose="020B0600000101010101" pitchFamily="50" charset="-127"/>
              </a:rPr>
              <a:t>, </a:t>
            </a:r>
            <a:r>
              <a:rPr lang="ko-KR" altLang="en-US" sz="1800" dirty="0">
                <a:latin typeface="Gulim" panose="020B0600000101010101" pitchFamily="50" charset="-127"/>
              </a:rPr>
              <a:t>교육 등 다양한 응용 서비스 창출 가능</a:t>
            </a:r>
            <a:endParaRPr lang="en-US" altLang="ko-KR" sz="1800" dirty="0">
              <a:latin typeface="Gulim" panose="020B0600000101010101" pitchFamily="50" charset="-127"/>
            </a:endParaRP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8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  <a:sym typeface="Symbol" panose="05050102010706020507" pitchFamily="18" charset="2"/>
              </a:rPr>
              <a:t>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4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사업성</a:t>
            </a: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예상 응용 제품 및 서비스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실환경에서의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문서 영상 인식 기반 서비스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행정 및 금융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제증명서류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분류 및 인식 솔루션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공문서 개인정보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마스킹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문서 변환 및 관리 솔루션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제조 공정 자동화 및 물류 분류 자동화 서비스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문서 보안 및 개인 정보 보호 서비스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교육 관련 등 문서 영상 인식 응용 서비스 전반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476250" marR="0" lvl="1" indent="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Tx/>
              <a:buNone/>
              <a:defRPr/>
            </a:pPr>
            <a:endParaRPr kumimoji="1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사업성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제품화 후 관련 시장 확보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: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국내 시장 확보 후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해외 시장 확대 예상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476375" y="5013325"/>
          <a:ext cx="6480175" cy="1163638"/>
        </p:xfrm>
        <a:graphic>
          <a:graphicData uri="http://schemas.openxmlformats.org/drawingml/2006/table">
            <a:tbl>
              <a:tblPr/>
              <a:tblGrid>
                <a:gridCol w="2952080"/>
                <a:gridCol w="3528095"/>
              </a:tblGrid>
              <a:tr h="4325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예상 제품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서비스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1432" marR="91432" marT="45621" marB="4562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예상 수요자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층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1432" marR="91432" marT="45621" marB="4562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문서 영상 인식 </a:t>
                      </a: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기반 서비스</a:t>
                      </a:r>
                      <a:endParaRPr lang="ko-KR" altLang="en-US" sz="1400" kern="10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1432" marR="91432" marT="45621" marB="4562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행정 및 금융기관</a:t>
                      </a:r>
                      <a:r>
                        <a:rPr lang="en-US" altLang="ko-KR" sz="1400" kern="10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, </a:t>
                      </a:r>
                      <a:r>
                        <a:rPr lang="ko-KR" altLang="en-US" sz="1400" kern="10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제조 공정 및 물류 자동화</a:t>
                      </a:r>
                      <a:r>
                        <a:rPr lang="en-US" altLang="ko-KR" sz="1400" kern="10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, </a:t>
                      </a:r>
                      <a:r>
                        <a:rPr lang="ko-KR" altLang="en-US" sz="1400" kern="10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교육 관련 업체</a:t>
                      </a:r>
                      <a:r>
                        <a:rPr lang="en-US" altLang="ko-KR" sz="1400" kern="10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, </a:t>
                      </a:r>
                      <a:r>
                        <a:rPr lang="ko-KR" altLang="en-US" sz="1400" kern="10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보안 서비스 업체</a:t>
                      </a:r>
                      <a:endParaRPr lang="ko-KR" altLang="en-US" sz="1400" kern="10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1432" marR="91432" marT="45621" marB="4562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8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  <a:sym typeface="Symbol" panose="05050102010706020507" pitchFamily="18" charset="2"/>
              </a:rPr>
              <a:t>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331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7175"/>
            <a:ext cx="7162800" cy="522288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5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16" name="Rectangle 5"/>
          <p:cNvSpPr/>
          <p:nvPr/>
        </p:nvSpPr>
        <p:spPr>
          <a:xfrm>
            <a:off x="285750" y="1176338"/>
            <a:ext cx="8572500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시장성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r>
              <a:rPr lang="en-US" altLang="ko-KR" sz="2000" b="1" dirty="0">
                <a:latin typeface="Gulim" panose="020B0600000101010101" pitchFamily="50" charset="-127"/>
              </a:rPr>
              <a:t> </a:t>
            </a:r>
            <a:r>
              <a:rPr lang="ko-KR" altLang="en-US" sz="2000" b="1" dirty="0">
                <a:latin typeface="Gulim" panose="020B0600000101010101" pitchFamily="50" charset="-127"/>
              </a:rPr>
              <a:t>관련 제품</a:t>
            </a:r>
            <a:r>
              <a:rPr lang="en-US" altLang="ko-KR" sz="2000" b="1" dirty="0">
                <a:latin typeface="Gulim" panose="020B0600000101010101" pitchFamily="50" charset="-127"/>
              </a:rPr>
              <a:t>/</a:t>
            </a:r>
            <a:r>
              <a:rPr lang="ko-KR" altLang="en-US" sz="2000" b="1" dirty="0">
                <a:latin typeface="Gulim" panose="020B0600000101010101" pitchFamily="50" charset="-127"/>
              </a:rPr>
              <a:t>서비스의 국내외 시장규모</a:t>
            </a:r>
            <a:endParaRPr lang="en-US" altLang="ko-KR" sz="2000" b="1" dirty="0">
              <a:latin typeface="Gulim" panose="020B0600000101010101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258888" y="2492375"/>
          <a:ext cx="6985000" cy="1862138"/>
        </p:xfrm>
        <a:graphic>
          <a:graphicData uri="http://schemas.openxmlformats.org/drawingml/2006/table">
            <a:tbl>
              <a:tblPr/>
              <a:tblGrid>
                <a:gridCol w="967149"/>
                <a:gridCol w="877903"/>
                <a:gridCol w="877903"/>
                <a:gridCol w="877903"/>
                <a:gridCol w="877903"/>
                <a:gridCol w="877903"/>
                <a:gridCol w="873904"/>
                <a:gridCol w="754431"/>
              </a:tblGrid>
              <a:tr h="8440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관련 제품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서비스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시장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차년도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(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2018)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차년도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(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2019)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3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차년도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(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2020)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4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차년도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(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2021)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차년도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(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2022)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합계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6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문서 영상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인식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해외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1,417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1,675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1,980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2,340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2,766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10,178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6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국내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252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309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380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466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571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1,978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64772" marR="6477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54" name="TextBox 2"/>
          <p:cNvSpPr txBox="1"/>
          <p:nvPr/>
        </p:nvSpPr>
        <p:spPr>
          <a:xfrm>
            <a:off x="6372225" y="2181225"/>
            <a:ext cx="1871663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dirty="0">
                <a:latin typeface="Gulim" panose="020B0600000101010101" pitchFamily="50" charset="-127"/>
              </a:rPr>
              <a:t>(</a:t>
            </a:r>
            <a:r>
              <a:rPr lang="ko-KR" altLang="en-US" sz="1400" dirty="0">
                <a:latin typeface="Gulim" panose="020B0600000101010101" pitchFamily="50" charset="-127"/>
              </a:rPr>
              <a:t>단위 </a:t>
            </a:r>
            <a:r>
              <a:rPr lang="en-US" altLang="ko-KR" sz="1400" dirty="0">
                <a:latin typeface="Gulim" panose="020B0600000101010101" pitchFamily="50" charset="-127"/>
              </a:rPr>
              <a:t>: </a:t>
            </a:r>
            <a:r>
              <a:rPr lang="ko-KR" altLang="en-US" sz="1400" dirty="0">
                <a:latin typeface="Gulim" panose="020B0600000101010101" pitchFamily="50" charset="-127"/>
              </a:rPr>
              <a:t>백만불</a:t>
            </a:r>
            <a:r>
              <a:rPr lang="en-US" altLang="ko-KR" sz="1400" dirty="0">
                <a:latin typeface="Gulim" panose="020B0600000101010101" pitchFamily="50" charset="-127"/>
              </a:rPr>
              <a:t>, </a:t>
            </a:r>
            <a:r>
              <a:rPr lang="ko-KR" altLang="en-US" sz="1400" dirty="0">
                <a:latin typeface="Gulim" panose="020B0600000101010101" pitchFamily="50" charset="-127"/>
              </a:rPr>
              <a:t>억원</a:t>
            </a:r>
            <a:r>
              <a:rPr lang="en-US" altLang="ko-KR" sz="1400" dirty="0">
                <a:latin typeface="Gulim" panose="020B0600000101010101" pitchFamily="50" charset="-127"/>
              </a:rPr>
              <a:t>)</a:t>
            </a:r>
            <a:endParaRPr lang="ko-KR" altLang="en-US" sz="1400" dirty="0">
              <a:latin typeface="Gulim" panose="020B0600000101010101" pitchFamily="50" charset="-127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8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  <a:sym typeface="Symbol" panose="05050102010706020507" pitchFamily="18" charset="2"/>
              </a:rPr>
              <a:t>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1724</Words>
  <Application>WPS 演示</Application>
  <PresentationFormat>화면 슬라이드 쇼(4:3)</PresentationFormat>
  <Paragraphs>202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Wingdings</vt:lpstr>
      <vt:lpstr>Gulim</vt:lpstr>
      <vt:lpstr>Times New Roman</vt:lpstr>
      <vt:lpstr>GulimChe</vt:lpstr>
      <vt:lpstr>휴먼새내기체</vt:lpstr>
      <vt:lpstr>FZSong_Superfont</vt:lpstr>
      <vt:lpstr>HY헤드라인M</vt:lpstr>
      <vt:lpstr>Arial Black</vt:lpstr>
      <vt:lpstr>휴먼각진헤드라인</vt:lpstr>
      <vt:lpstr>HYgtrE</vt:lpstr>
      <vt:lpstr>Symbol</vt:lpstr>
      <vt:lpstr>HYmjrE</vt:lpstr>
      <vt:lpstr>Dotum</vt:lpstr>
      <vt:lpstr>BatangChe</vt:lpstr>
      <vt:lpstr>微软雅黑</vt:lpstr>
      <vt:lpstr>Arial Unicode MS</vt:lpstr>
      <vt:lpstr>기본 디자인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시스템공학연구소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kic</cp:lastModifiedBy>
  <cp:revision>1246</cp:revision>
  <cp:lastPrinted>2000-01-26T07:28:59Z</cp:lastPrinted>
  <dcterms:created xsi:type="dcterms:W3CDTF">1998-07-27T04:31:16Z</dcterms:created>
  <dcterms:modified xsi:type="dcterms:W3CDTF">2020-09-15T02:02:28Z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