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424" r:id="rId3"/>
    <p:sldId id="347" r:id="rId4"/>
    <p:sldId id="444" r:id="rId5"/>
    <p:sldId id="446" r:id="rId6"/>
    <p:sldId id="453" r:id="rId7"/>
    <p:sldId id="448" r:id="rId8"/>
    <p:sldId id="442" r:id="rId9"/>
    <p:sldId id="445" r:id="rId10"/>
    <p:sldId id="443" r:id="rId11"/>
    <p:sldId id="434" r:id="rId12"/>
  </p:sldIdLst>
  <p:sldSz cx="9144000" cy="6858000" type="screen4x3"/>
  <p:notesSz cx="6797675" cy="9874250"/>
  <p:defaultTextStyle>
    <a:defPPr>
      <a:defRPr lang="ko-KR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2FDB2607-1784-4EEB-B798-7EB5836EED8A}">
        <p14:showMediaCtrls xmlns:p14="http://schemas.microsoft.com/office/powerpoint/2010/main" val="1"/>
      </p:ext>
    </p:extLst>
  </p:showPr>
  <p:clrMru>
    <a:srgbClr val="DDDDDD"/>
    <a:srgbClr val="FFCCFF"/>
    <a:srgbClr val="BDEEFF"/>
    <a:srgbClr val="3333CC"/>
    <a:srgbClr val="FFFFFF"/>
    <a:srgbClr val="800000"/>
    <a:srgbClr val="FFFFCC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78" y="2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handoutMaster" Target="handoutMasters/handoutMaster1.xml"/><Relationship Id="rId13" Type="http://schemas.openxmlformats.org/officeDocument/2006/relationships/notesMaster" Target="notesMasters/notesMaster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53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92075"/>
            <a:ext cx="187325" cy="276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2711" tIns="46356" rIns="92711" bIns="46356" numCol="1" anchor="ctr" anchorCtr="0" compatLnSpc="1">
            <a:spAutoFit/>
          </a:bodyPr>
          <a:lstStyle>
            <a:lvl1pPr defTabSz="927100" eaLnBrk="1" latinLnBrk="1" hangingPunct="1">
              <a:defRPr sz="1200"/>
            </a:lvl1pPr>
          </a:lstStyle>
          <a:p>
            <a:pPr marL="0" marR="0" lvl="0" indent="0" algn="l" defTabSz="9271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6575425" y="92075"/>
            <a:ext cx="187325" cy="276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2711" tIns="46356" rIns="92711" bIns="46356" numCol="1" anchor="ctr" anchorCtr="0" compatLnSpc="1">
            <a:spAutoFit/>
          </a:bodyPr>
          <a:lstStyle>
            <a:lvl1pPr algn="r" defTabSz="927100" eaLnBrk="1" latinLnBrk="1" hangingPunct="1">
              <a:defRPr sz="1200"/>
            </a:lvl1pPr>
          </a:lstStyle>
          <a:p>
            <a:pPr marL="0" marR="0" lvl="0" indent="0" algn="r" defTabSz="9271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153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94850"/>
            <a:ext cx="187325" cy="276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2711" tIns="46356" rIns="92711" bIns="46356" numCol="1" anchor="b" anchorCtr="0" compatLnSpc="1">
            <a:spAutoFit/>
          </a:bodyPr>
          <a:lstStyle>
            <a:lvl1pPr defTabSz="927100" eaLnBrk="1" latinLnBrk="1" hangingPunct="1">
              <a:defRPr sz="1200"/>
            </a:lvl1pPr>
          </a:lstStyle>
          <a:p>
            <a:pPr marL="0" marR="0" lvl="0" indent="0" algn="l" defTabSz="9271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153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345238" y="9594850"/>
            <a:ext cx="417513" cy="276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2711" tIns="46356" rIns="92711" bIns="46356" numCol="1" anchor="b" anchorCtr="0" compatLnSpc="1">
            <a:spAutoFit/>
          </a:bodyPr>
          <a:lstStyle>
            <a:lvl1pPr algn="r" defTabSz="925830" eaLnBrk="1" latinLnBrk="1" hangingPunct="1">
              <a:defRPr sz="1200"/>
            </a:lvl1pPr>
          </a:lstStyle>
          <a:p>
            <a:pPr marL="0" marR="0" lvl="0" indent="0" algn="r" defTabSz="92583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810F003-67CB-41F1-BD9C-EC46499ED698}" type="slidenum">
              <a:rPr kumimoji="1" lang="en-US" altLang="ko-KR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2063" tIns="46032" rIns="92063" bIns="46032" numCol="1" anchor="t" anchorCtr="0" compatLnSpc="1"/>
          <a:lstStyle>
            <a:lvl1pPr defTabSz="920115" eaLnBrk="1" latin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 marL="0" marR="0" lvl="0" indent="0" algn="l" defTabSz="920115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37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2063" tIns="46032" rIns="92063" bIns="46032" numCol="1" anchor="t" anchorCtr="0" compatLnSpc="1"/>
          <a:lstStyle>
            <a:lvl1pPr algn="r" defTabSz="920115" eaLnBrk="1" latin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 marL="0" marR="0" lvl="0" indent="0" algn="r" defTabSz="920115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</p:txBody>
      </p:sp>
      <p:sp>
        <p:nvSpPr>
          <p:cNvPr id="3076" name="Rectangle 4"/>
          <p:cNvSpPr>
            <a:spLocks noTextEdit="1"/>
          </p:cNvSpPr>
          <p:nvPr>
            <p:ph type="sldImg" idx="2"/>
          </p:nvPr>
        </p:nvSpPr>
        <p:spPr>
          <a:xfrm>
            <a:off x="931863" y="741363"/>
            <a:ext cx="4937125" cy="370205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691063"/>
            <a:ext cx="4984750" cy="44418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2063" tIns="46032" rIns="92063" bIns="46032" numCol="1" anchor="t" anchorCtr="0" compatLnSpc="1"/>
          <a:lstStyle/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마스터 문자열 유형을 편집하려면 누르십시오</a:t>
            </a:r>
            <a:r>
              <a:rPr kumimoji="1" lang="en-US" altLang="ko-K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.</a:t>
            </a:r>
            <a:endParaRPr kumimoji="1" lang="en-US" altLang="ko-KR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  <a:p>
            <a:pPr marL="457200" marR="0" lvl="1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둘째 수준</a:t>
            </a:r>
            <a:endParaRPr kumimoji="1" lang="ko-KR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  <a:p>
            <a:pPr marL="914400" marR="0" lvl="2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세째 수준</a:t>
            </a:r>
            <a:endParaRPr kumimoji="1" lang="ko-KR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  <a:p>
            <a:pPr marL="1371600" marR="0" lvl="3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네째 수준</a:t>
            </a:r>
            <a:endParaRPr kumimoji="1" lang="ko-KR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  <a:p>
            <a:pPr marL="1828800" marR="0" lvl="4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다섯째 수준</a:t>
            </a:r>
            <a:endParaRPr kumimoji="1" lang="ko-KR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80538"/>
            <a:ext cx="2946400" cy="4937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2063" tIns="46032" rIns="92063" bIns="46032" numCol="1" anchor="b" anchorCtr="0" compatLnSpc="1"/>
          <a:lstStyle>
            <a:lvl1pPr defTabSz="920115" eaLnBrk="1" latin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 marL="0" marR="0" lvl="0" indent="0" algn="l" defTabSz="920115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380538"/>
            <a:ext cx="2946400" cy="4937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2063" tIns="46032" rIns="92063" bIns="46032" numCol="1" anchor="b" anchorCtr="0" compatLnSpc="1"/>
          <a:lstStyle>
            <a:lvl1pPr algn="r" defTabSz="919480" eaLnBrk="1" latin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 marL="0" marR="0" lvl="0" indent="0" algn="r" defTabSz="91948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5DD8232-F69F-4FA9-AAC5-B8BC335B2FCC}" type="slidenum">
              <a:rPr kumimoji="1" lang="en-US" altLang="ko-KR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</a:fld>
            <a:endParaRPr kumimoji="1" lang="en-US" altLang="ko-K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Gulim" panose="020B0600000101010101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Gulim" panose="020B0600000101010101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Gulim" panose="020B0600000101010101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Gulim" panose="020B0600000101010101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Gulim" panose="020B0600000101010101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제목 슬라이드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030" descr="C:\My Documents\DS\New Folder\로고심볼.w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5410200"/>
            <a:ext cx="3124200" cy="6048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Picture 1027" descr="D:\pskwork\ETRI\bmp\title.bmp"/>
          <p:cNvPicPr>
            <a:picLocks noChangeAspect="1"/>
          </p:cNvPicPr>
          <p:nvPr/>
        </p:nvPicPr>
        <p:blipFill>
          <a:blip r:embed="rId3">
            <a:lum bright="20001" contrast="-20000"/>
          </a:blip>
          <a:stretch>
            <a:fillRect/>
          </a:stretch>
        </p:blipFill>
        <p:spPr>
          <a:xfrm>
            <a:off x="609600" y="685800"/>
            <a:ext cx="7496175" cy="49545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8962" name="Rectangle 1026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371600" y="4343400"/>
            <a:ext cx="6400800" cy="838200"/>
          </a:xfrm>
        </p:spPr>
        <p:txBody>
          <a:bodyPr/>
          <a:lstStyle>
            <a:lvl1pPr marL="0" indent="0" algn="ctr">
              <a:buFont typeface="GulimChe" panose="020B0609000101010101" pitchFamily="49" charset="-127"/>
              <a:buNone/>
              <a:defRPr sz="1800"/>
            </a:lvl1pPr>
          </a:lstStyle>
          <a:p>
            <a:r>
              <a:rPr lang="ko-KR" altLang="en-US"/>
              <a:t>마스터 부제목을  입력하십시요</a:t>
            </a:r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  <a:p>
            <a:pPr lvl="1"/>
            <a:r>
              <a:rPr lang="ko-KR" altLang="en-US" smtClean="0"/>
              <a:t>둘째 수준</a:t>
            </a:r>
            <a:endParaRPr lang="ko-KR" altLang="en-US" smtClean="0"/>
          </a:p>
          <a:p>
            <a:pPr lvl="2"/>
            <a:r>
              <a:rPr lang="ko-KR" altLang="en-US" smtClean="0"/>
              <a:t>셋째 수준</a:t>
            </a:r>
            <a:endParaRPr lang="ko-KR" altLang="en-US" smtClean="0"/>
          </a:p>
          <a:p>
            <a:pPr lvl="3"/>
            <a:r>
              <a:rPr lang="ko-KR" altLang="en-US" smtClean="0"/>
              <a:t>넷째 수준</a:t>
            </a:r>
            <a:endParaRPr lang="ko-KR" altLang="en-US" smtClean="0"/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D9AEE2C-A56C-4182-A860-C564419E1AF3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 hasCustomPrompt="1"/>
          </p:nvPr>
        </p:nvSpPr>
        <p:spPr>
          <a:xfrm>
            <a:off x="6496050" y="890588"/>
            <a:ext cx="1962150" cy="5053012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890588"/>
            <a:ext cx="5734050" cy="5053012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  <a:p>
            <a:pPr lvl="1"/>
            <a:r>
              <a:rPr lang="ko-KR" altLang="en-US" smtClean="0"/>
              <a:t>둘째 수준</a:t>
            </a:r>
            <a:endParaRPr lang="ko-KR" altLang="en-US" smtClean="0"/>
          </a:p>
          <a:p>
            <a:pPr lvl="2"/>
            <a:r>
              <a:rPr lang="ko-KR" altLang="en-US" smtClean="0"/>
              <a:t>셋째 수준</a:t>
            </a:r>
            <a:endParaRPr lang="ko-KR" altLang="en-US" smtClean="0"/>
          </a:p>
          <a:p>
            <a:pPr lvl="3"/>
            <a:r>
              <a:rPr lang="ko-KR" altLang="en-US" smtClean="0"/>
              <a:t>넷째 수준</a:t>
            </a:r>
            <a:endParaRPr lang="ko-KR" altLang="en-US" smtClean="0"/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D9AEE2C-A56C-4182-A860-C564419E1AF3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609600" y="890588"/>
            <a:ext cx="7772400" cy="579437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39624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1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SzTx/>
              <a:buFont typeface="GulimChe" panose="020B0609000101010101" pitchFamily="49" charset="-127"/>
              <a:buChar char="▣"/>
              <a:defRPr/>
            </a:pPr>
            <a:endParaRPr kumimoji="1" lang="ko-KR" altLang="en-US" sz="16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D9AEE2C-A56C-4182-A860-C564419E1AF3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  <a:p>
            <a:pPr lvl="1"/>
            <a:r>
              <a:rPr lang="ko-KR" altLang="en-US" smtClean="0"/>
              <a:t>둘째 수준</a:t>
            </a:r>
            <a:endParaRPr lang="ko-KR" altLang="en-US" smtClean="0"/>
          </a:p>
          <a:p>
            <a:pPr lvl="2"/>
            <a:r>
              <a:rPr lang="ko-KR" altLang="en-US" smtClean="0"/>
              <a:t>셋째 수준</a:t>
            </a:r>
            <a:endParaRPr lang="ko-KR" altLang="en-US" smtClean="0"/>
          </a:p>
          <a:p>
            <a:pPr lvl="3"/>
            <a:r>
              <a:rPr lang="ko-KR" altLang="en-US" smtClean="0"/>
              <a:t>넷째 수준</a:t>
            </a:r>
            <a:endParaRPr lang="ko-KR" altLang="en-US" smtClean="0"/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D9AEE2C-A56C-4182-A860-C564419E1AF3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D9AEE2C-A56C-4182-A860-C564419E1AF3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 hasCustomPrompt="1"/>
          </p:nvPr>
        </p:nvSpPr>
        <p:spPr>
          <a:xfrm>
            <a:off x="685800" y="1981200"/>
            <a:ext cx="38100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  <a:p>
            <a:pPr lvl="1"/>
            <a:r>
              <a:rPr lang="ko-KR" altLang="en-US" smtClean="0"/>
              <a:t>둘째 수준</a:t>
            </a:r>
            <a:endParaRPr lang="ko-KR" altLang="en-US" smtClean="0"/>
          </a:p>
          <a:p>
            <a:pPr lvl="2"/>
            <a:r>
              <a:rPr lang="ko-KR" altLang="en-US" smtClean="0"/>
              <a:t>셋째 수준</a:t>
            </a:r>
            <a:endParaRPr lang="ko-KR" altLang="en-US" smtClean="0"/>
          </a:p>
          <a:p>
            <a:pPr lvl="3"/>
            <a:r>
              <a:rPr lang="ko-KR" altLang="en-US" smtClean="0"/>
              <a:t>넷째 수준</a:t>
            </a:r>
            <a:endParaRPr lang="ko-KR" altLang="en-US" smtClean="0"/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 hasCustomPrompt="1"/>
          </p:nvPr>
        </p:nvSpPr>
        <p:spPr>
          <a:xfrm>
            <a:off x="4648200" y="1981200"/>
            <a:ext cx="38100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  <a:p>
            <a:pPr lvl="1"/>
            <a:r>
              <a:rPr lang="ko-KR" altLang="en-US" smtClean="0"/>
              <a:t>둘째 수준</a:t>
            </a:r>
            <a:endParaRPr lang="ko-KR" altLang="en-US" smtClean="0"/>
          </a:p>
          <a:p>
            <a:pPr lvl="2"/>
            <a:r>
              <a:rPr lang="ko-KR" altLang="en-US" smtClean="0"/>
              <a:t>셋째 수준</a:t>
            </a:r>
            <a:endParaRPr lang="ko-KR" altLang="en-US" smtClean="0"/>
          </a:p>
          <a:p>
            <a:pPr lvl="3"/>
            <a:r>
              <a:rPr lang="ko-KR" altLang="en-US" smtClean="0"/>
              <a:t>넷째 수준</a:t>
            </a:r>
            <a:endParaRPr lang="ko-KR" altLang="en-US" smtClean="0"/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D9AEE2C-A56C-4182-A860-C564419E1AF3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</p:txBody>
      </p:sp>
      <p:sp>
        <p:nvSpPr>
          <p:cNvPr id="4" name="내용 개체 틀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  <a:p>
            <a:pPr lvl="1"/>
            <a:r>
              <a:rPr lang="ko-KR" altLang="en-US" smtClean="0"/>
              <a:t>둘째 수준</a:t>
            </a:r>
            <a:endParaRPr lang="ko-KR" altLang="en-US" smtClean="0"/>
          </a:p>
          <a:p>
            <a:pPr lvl="2"/>
            <a:r>
              <a:rPr lang="ko-KR" altLang="en-US" smtClean="0"/>
              <a:t>셋째 수준</a:t>
            </a:r>
            <a:endParaRPr lang="ko-KR" altLang="en-US" smtClean="0"/>
          </a:p>
          <a:p>
            <a:pPr lvl="3"/>
            <a:r>
              <a:rPr lang="ko-KR" altLang="en-US" smtClean="0"/>
              <a:t>넷째 수준</a:t>
            </a:r>
            <a:endParaRPr lang="ko-KR" altLang="en-US" smtClean="0"/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</p:txBody>
      </p:sp>
      <p:sp>
        <p:nvSpPr>
          <p:cNvPr id="6" name="내용 개체 틀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  <a:p>
            <a:pPr lvl="1"/>
            <a:r>
              <a:rPr lang="ko-KR" altLang="en-US" smtClean="0"/>
              <a:t>둘째 수준</a:t>
            </a:r>
            <a:endParaRPr lang="ko-KR" altLang="en-US" smtClean="0"/>
          </a:p>
          <a:p>
            <a:pPr lvl="2"/>
            <a:r>
              <a:rPr lang="ko-KR" altLang="en-US" smtClean="0"/>
              <a:t>셋째 수준</a:t>
            </a:r>
            <a:endParaRPr lang="ko-KR" altLang="en-US" smtClean="0"/>
          </a:p>
          <a:p>
            <a:pPr lvl="3"/>
            <a:r>
              <a:rPr lang="ko-KR" altLang="en-US" smtClean="0"/>
              <a:t>넷째 수준</a:t>
            </a:r>
            <a:endParaRPr lang="ko-KR" altLang="en-US" smtClean="0"/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D9AEE2C-A56C-4182-A860-C564419E1AF3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D9AEE2C-A56C-4182-A860-C564419E1AF3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脚占位符 1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D9AEE2C-A56C-4182-A860-C564419E1AF3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  <a:p>
            <a:pPr lvl="1"/>
            <a:r>
              <a:rPr lang="ko-KR" altLang="en-US" smtClean="0"/>
              <a:t>둘째 수준</a:t>
            </a:r>
            <a:endParaRPr lang="ko-KR" altLang="en-US" smtClean="0"/>
          </a:p>
          <a:p>
            <a:pPr lvl="2"/>
            <a:r>
              <a:rPr lang="ko-KR" altLang="en-US" smtClean="0"/>
              <a:t>셋째 수준</a:t>
            </a:r>
            <a:endParaRPr lang="ko-KR" altLang="en-US" smtClean="0"/>
          </a:p>
          <a:p>
            <a:pPr lvl="3"/>
            <a:r>
              <a:rPr lang="ko-KR" altLang="en-US" smtClean="0"/>
              <a:t>넷째 수준</a:t>
            </a:r>
            <a:endParaRPr lang="ko-KR" altLang="en-US" smtClean="0"/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D9AEE2C-A56C-4182-A860-C564419E1AF3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SzTx/>
              <a:buFont typeface="GulimChe" panose="020B0609000101010101" pitchFamily="49" charset="-127"/>
              <a:buNone/>
              <a:defRPr/>
            </a:pPr>
            <a:endParaRPr kumimoji="1" lang="ko-KR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D9AEE2C-A56C-4182-A860-C564419E1AF3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image" Target="../media/image4.wmf"/><Relationship Id="rId13" Type="http://schemas.openxmlformats.org/officeDocument/2006/relationships/image" Target="../media/image3.jpe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47"/>
          <p:cNvSpPr>
            <a:spLocks noChangeArrowheads="1"/>
          </p:cNvSpPr>
          <p:nvPr/>
        </p:nvSpPr>
        <p:spPr bwMode="auto">
          <a:xfrm>
            <a:off x="0" y="6400800"/>
            <a:ext cx="9144000" cy="304800"/>
          </a:xfrm>
          <a:prstGeom prst="rect">
            <a:avLst/>
          </a:prstGeom>
          <a:solidFill>
            <a:srgbClr val="CDE6FF"/>
          </a:solidFill>
          <a:ln>
            <a:noFill/>
          </a:ln>
          <a:extLst>
            <a:ext uri="{91240B29-F687-4F45-9708-019B960494DF}">
              <a14:hiddenLine xmlns:a14="http://schemas.microsoft.com/office/drawing/2010/main" w="1016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ko-KR" alt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685800" y="1981200"/>
            <a:ext cx="7772400" cy="39624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ko-KR" altLang="en-US" dirty="0"/>
              <a:t>마스터 문자열 유형을 편집하려면 누르십시오</a:t>
            </a:r>
            <a:r>
              <a:rPr lang="en-US" altLang="ko-KR" dirty="0"/>
              <a:t>.</a:t>
            </a:r>
            <a:endParaRPr lang="en-US" altLang="ko-KR" dirty="0"/>
          </a:p>
          <a:p>
            <a:pPr lvl="1"/>
            <a:r>
              <a:rPr lang="ko-KR" altLang="en-US" dirty="0"/>
              <a:t>둘째 수준</a:t>
            </a:r>
            <a:endParaRPr lang="ko-KR" altLang="en-US" dirty="0"/>
          </a:p>
          <a:p>
            <a:pPr lvl="2"/>
            <a:r>
              <a:rPr lang="ko-KR" altLang="en-US" dirty="0"/>
              <a:t>세째 수준</a:t>
            </a:r>
            <a:endParaRPr lang="ko-KR" altLang="en-US" dirty="0"/>
          </a:p>
          <a:p>
            <a:pPr lvl="3"/>
            <a:r>
              <a:rPr lang="ko-KR" altLang="en-US" dirty="0"/>
              <a:t>네째 수준</a:t>
            </a:r>
            <a:endParaRPr lang="ko-KR" altLang="en-US" dirty="0"/>
          </a:p>
          <a:p>
            <a:pPr lvl="4"/>
            <a:r>
              <a:rPr lang="ko-KR" altLang="en-US" dirty="0"/>
              <a:t>다섯째 수준</a:t>
            </a:r>
            <a:endParaRPr lang="ko-KR" altLang="en-US" dirty="0"/>
          </a:p>
        </p:txBody>
      </p:sp>
      <p:sp>
        <p:nvSpPr>
          <p:cNvPr id="1028" name="Rectangle 28"/>
          <p:cNvSpPr>
            <a:spLocks noGrp="1"/>
          </p:cNvSpPr>
          <p:nvPr>
            <p:ph type="title"/>
          </p:nvPr>
        </p:nvSpPr>
        <p:spPr>
          <a:xfrm>
            <a:off x="609600" y="890588"/>
            <a:ext cx="7772400" cy="579437"/>
          </a:xfrm>
          <a:prstGeom prst="rect">
            <a:avLst/>
          </a:prstGeom>
          <a:noFill/>
          <a:ln w="101600">
            <a:noFill/>
          </a:ln>
        </p:spPr>
        <p:txBody>
          <a:bodyPr anchor="ctr">
            <a:spAutoFit/>
          </a:bodyPr>
          <a:p>
            <a:pPr lvl="0"/>
            <a:r>
              <a:rPr lang="ko-KR" altLang="en-US" dirty="0"/>
              <a:t>제목 작성</a:t>
            </a:r>
            <a:endParaRPr lang="ko-KR" altLang="en-US" dirty="0"/>
          </a:p>
        </p:txBody>
      </p:sp>
      <p:sp>
        <p:nvSpPr>
          <p:cNvPr id="1053" name="Rectangle 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80125" y="6400800"/>
            <a:ext cx="2530475" cy="304800"/>
          </a:xfrm>
          <a:prstGeom prst="rect">
            <a:avLst/>
          </a:prstGeom>
          <a:noFill/>
          <a:ln w="101600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>
            <a:lvl1pPr algn="ctr" eaLnBrk="1" latinLnBrk="1" hangingPunct="1">
              <a:defRPr sz="1400" b="1"/>
            </a:lvl1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1054" name="Rectangle 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04225" y="6400800"/>
            <a:ext cx="434975" cy="304800"/>
          </a:xfrm>
          <a:prstGeom prst="rect">
            <a:avLst/>
          </a:prstGeom>
          <a:noFill/>
          <a:ln w="101600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>
            <a:lvl1pPr algn="r" eaLnBrk="1" latinLnBrk="1" hangingPunct="1">
              <a:defRPr sz="1400" b="1"/>
            </a:lvl1pPr>
          </a:lstStyle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D9AEE2C-A56C-4182-A860-C564419E1AF3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pic>
        <p:nvPicPr>
          <p:cNvPr id="1031" name="Picture 46" descr="D:\홍보실\●홍보실 업무 자료\2003홍보실업무보고\상단 이미지(4)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990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2" name="Picture 50" descr="D:\2004 기술이전\ETRI CI\2004 변경 로고심볼.wmf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8001000" y="152400"/>
            <a:ext cx="914400" cy="1920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33" name="Text Box 92"/>
          <p:cNvSpPr txBox="1">
            <a:spLocks noChangeArrowheads="1"/>
          </p:cNvSpPr>
          <p:nvPr/>
        </p:nvSpPr>
        <p:spPr bwMode="auto">
          <a:xfrm>
            <a:off x="1066800" y="6400800"/>
            <a:ext cx="12192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휴먼새내기체" pitchFamily="18" charset="-127"/>
                <a:ea typeface="휴먼새내기체" pitchFamily="18" charset="-127"/>
                <a:cs typeface="+mn-cs"/>
              </a:rPr>
              <a:t>Proprietary</a:t>
            </a:r>
            <a:endParaRPr kumimoji="1" lang="en-US" altLang="ko-KR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휴먼새내기체" pitchFamily="18" charset="-127"/>
              <a:ea typeface="휴먼새내기체" pitchFamily="18" charset="-127"/>
              <a:cs typeface="+mn-cs"/>
            </a:endParaRPr>
          </a:p>
        </p:txBody>
      </p:sp>
      <p:pic>
        <p:nvPicPr>
          <p:cNvPr id="1034" name="Picture 93" descr="D:\2004 기술이전\ETRI CI\2004 변경 로고심볼.wmf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457200" y="6500813"/>
            <a:ext cx="609600" cy="128587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Times New Roman" panose="02020603050405020304" pitchFamily="18" charset="0"/>
          <a:ea typeface="Gulim" panose="020B0600000101010101" pitchFamily="50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Times New Roman" panose="02020603050405020304" pitchFamily="18" charset="0"/>
          <a:ea typeface="Gulim" panose="020B0600000101010101" pitchFamily="50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Times New Roman" panose="02020603050405020304" pitchFamily="18" charset="0"/>
          <a:ea typeface="Gulim" panose="020B0600000101010101" pitchFamily="50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Times New Roman" panose="02020603050405020304" pitchFamily="18" charset="0"/>
          <a:ea typeface="Gulim" panose="020B0600000101010101" pitchFamily="50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Times New Roman" panose="02020603050405020304" pitchFamily="18" charset="0"/>
          <a:ea typeface="Gulim" panose="020B0600000101010101" pitchFamily="50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Times New Roman" panose="02020603050405020304" pitchFamily="18" charset="0"/>
          <a:ea typeface="Gulim" panose="020B0600000101010101" pitchFamily="50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Times New Roman" panose="02020603050405020304" pitchFamily="18" charset="0"/>
          <a:ea typeface="Gulim" panose="020B0600000101010101" pitchFamily="50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Times New Roman" panose="02020603050405020304" pitchFamily="18" charset="0"/>
          <a:ea typeface="Gulim" panose="020B0600000101010101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lr>
          <a:srgbClr val="CC0066"/>
        </a:buClr>
        <a:buFont typeface="GulimChe" panose="020B0609000101010101" pitchFamily="49" charset="-127"/>
        <a:buChar char="▣"/>
        <a:defRPr kumimoji="1"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lr>
          <a:srgbClr val="6600CC"/>
        </a:buClr>
        <a:buFont typeface="GulimChe" panose="020B0609000101010101" pitchFamily="49" charset="-127"/>
        <a:buChar char="◈"/>
        <a:defRPr kumimoji="1" sz="1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2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1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1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1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1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.wmf"/><Relationship Id="rId2" Type="http://schemas.openxmlformats.org/officeDocument/2006/relationships/image" Target="../media/image6.wmf"/><Relationship Id="rId1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hemeOverride" Target="../theme/themeOverride8.xml"/><Relationship Id="rId1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hemeOverride" Target="../theme/themeOverride1.xml"/><Relationship Id="rId1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hemeOverride" Target="../theme/themeOverride2.xml"/><Relationship Id="rId1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바닥글 개체 틀 1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wrap="none" anchor="ctr">
            <a:spAutoFit/>
          </a:bodyPr>
          <a:p>
            <a:pPr marL="0" indent="0"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ko-KR" sz="1400" b="1" dirty="0">
                <a:latin typeface="Gulim" panose="020B0600000101010101" pitchFamily="50" charset="-127"/>
              </a:rPr>
              <a:t>ETRI OOO</a:t>
            </a:r>
            <a:r>
              <a:rPr lang="ko-KR" altLang="en-US" sz="1400" b="1" dirty="0">
                <a:latin typeface="Gulim" panose="020B0600000101010101" pitchFamily="50" charset="-127"/>
              </a:rPr>
              <a:t>연구소</a:t>
            </a:r>
            <a:r>
              <a:rPr lang="en-US" altLang="ko-KR" sz="1400" b="1" dirty="0">
                <a:latin typeface="Gulim" panose="020B0600000101010101" pitchFamily="50" charset="-127"/>
              </a:rPr>
              <a:t>(</a:t>
            </a:r>
            <a:r>
              <a:rPr lang="ko-KR" altLang="en-US" sz="1400" b="1" dirty="0">
                <a:latin typeface="Gulim" panose="020B0600000101010101" pitchFamily="50" charset="-127"/>
              </a:rPr>
              <a:t>단</a:t>
            </a:r>
            <a:r>
              <a:rPr lang="en-US" altLang="ko-KR" sz="1400" b="1" dirty="0">
                <a:latin typeface="Gulim" panose="020B0600000101010101" pitchFamily="50" charset="-127"/>
              </a:rPr>
              <a:t>, </a:t>
            </a:r>
            <a:r>
              <a:rPr lang="ko-KR" altLang="en-US" sz="1400" b="1" dirty="0">
                <a:latin typeface="Gulim" panose="020B0600000101010101" pitchFamily="50" charset="-127"/>
              </a:rPr>
              <a:t>본부</a:t>
            </a:r>
            <a:r>
              <a:rPr lang="en-US" altLang="ko-KR" sz="1400" b="1" dirty="0">
                <a:latin typeface="Gulim" panose="020B0600000101010101" pitchFamily="50" charset="-127"/>
              </a:rPr>
              <a:t>)</a:t>
            </a:r>
            <a:r>
              <a:rPr lang="ko-KR" altLang="en-US" sz="1400" b="1" dirty="0">
                <a:latin typeface="Gulim" panose="020B0600000101010101" pitchFamily="50" charset="-127"/>
              </a:rPr>
              <a:t>명</a:t>
            </a:r>
            <a:endParaRPr lang="ko-KR" altLang="en-US" sz="1400" b="1" dirty="0">
              <a:latin typeface="Gulim" panose="020B0600000101010101" pitchFamily="50" charset="-127"/>
            </a:endParaRPr>
          </a:p>
        </p:txBody>
      </p:sp>
      <p:sp>
        <p:nvSpPr>
          <p:cNvPr id="5123" name="슬라이드 번호 개체 틀 2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wrap="none" anchor="ctr">
            <a:spAutoFit/>
          </a:bodyPr>
          <a:p>
            <a:pPr marL="0" indent="0" algn="r" eaLnBrk="1" hangingPunct="1">
              <a:spcBef>
                <a:spcPct val="0"/>
              </a:spcBef>
              <a:buClrTx/>
              <a:buFontTx/>
              <a:buNone/>
            </a:pPr>
            <a:fld id="{9A0DB2DC-4C9A-4742-B13C-FB6460FD3503}" type="slidenum">
              <a:rPr lang="en-US" altLang="ko-KR" sz="1400" b="1" dirty="0">
                <a:latin typeface="Gulim" panose="020B0600000101010101" pitchFamily="50" charset="-127"/>
              </a:rPr>
            </a:fld>
            <a:endParaRPr lang="en-US" altLang="ko-KR" sz="1400" b="1" dirty="0">
              <a:latin typeface="Gulim" panose="020B0600000101010101" pitchFamily="50" charset="-127"/>
            </a:endParaRPr>
          </a:p>
        </p:txBody>
      </p:sp>
      <p:sp>
        <p:nvSpPr>
          <p:cNvPr id="5124" name="Rectangle 2054"/>
          <p:cNvSpPr/>
          <p:nvPr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FFFFFF"/>
          </a:solidFill>
          <a:ln w="101600">
            <a:noFill/>
          </a:ln>
        </p:spPr>
        <p:txBody>
          <a:bodyPr anchor="ctr"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FontTx/>
              <a:buNone/>
            </a:pPr>
            <a:endParaRPr lang="ko-KR" altLang="en-US" sz="1800" dirty="0">
              <a:latin typeface="Gulim" panose="020B0600000101010101" pitchFamily="50" charset="-127"/>
            </a:endParaRPr>
          </a:p>
        </p:txBody>
      </p:sp>
      <p:sp>
        <p:nvSpPr>
          <p:cNvPr id="5125" name="Rectangle 2060"/>
          <p:cNvSpPr/>
          <p:nvPr/>
        </p:nvSpPr>
        <p:spPr>
          <a:xfrm>
            <a:off x="0" y="0"/>
            <a:ext cx="9144000" cy="1066800"/>
          </a:xfrm>
          <a:prstGeom prst="rect">
            <a:avLst/>
          </a:prstGeom>
          <a:solidFill>
            <a:srgbClr val="FFFFFF"/>
          </a:solidFill>
          <a:ln w="101600">
            <a:noFill/>
          </a:ln>
        </p:spPr>
        <p:txBody>
          <a:bodyPr anchor="ctr"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FontTx/>
              <a:buNone/>
            </a:pPr>
            <a:endParaRPr lang="ko-KR" altLang="en-US" sz="1800" dirty="0">
              <a:latin typeface="Gulim" panose="020B0600000101010101" pitchFamily="50" charset="-127"/>
            </a:endParaRPr>
          </a:p>
        </p:txBody>
      </p:sp>
      <p:sp>
        <p:nvSpPr>
          <p:cNvPr id="334851" name="Rectangle 2051"/>
          <p:cNvSpPr/>
          <p:nvPr/>
        </p:nvSpPr>
        <p:spPr>
          <a:xfrm>
            <a:off x="539750" y="1031875"/>
            <a:ext cx="8070850" cy="647700"/>
          </a:xfrm>
          <a:prstGeom prst="rect">
            <a:avLst/>
          </a:prstGeom>
          <a:noFill/>
          <a:ln w="101600">
            <a:noFill/>
          </a:ln>
          <a:effectLst>
            <a:outerShdw dist="63500" dir="2212193" algn="ctr" rotWithShape="0">
              <a:srgbClr val="D3D3D3"/>
            </a:outerShdw>
          </a:effectLst>
        </p:spPr>
        <p:txBody>
          <a:bodyPr anchor="ctr"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ClrTx/>
              <a:buFontTx/>
              <a:buNone/>
            </a:pPr>
            <a:r>
              <a:rPr lang="ko-KR" altLang="en-US" sz="3600" dirty="0">
                <a:solidFill>
                  <a:srgbClr val="000099"/>
                </a:solidFill>
                <a:latin typeface="HY헤드라인M" pitchFamily="18" charset="-127"/>
                <a:ea typeface="HY헤드라인M" pitchFamily="18" charset="-127"/>
              </a:rPr>
              <a:t>실환경 기반 문서 영상 인식 기술 </a:t>
            </a:r>
            <a:r>
              <a:rPr lang="en-US" altLang="ko-KR" sz="3600" dirty="0">
                <a:solidFill>
                  <a:srgbClr val="000099"/>
                </a:solidFill>
                <a:latin typeface="HY헤드라인M" pitchFamily="18" charset="-127"/>
                <a:ea typeface="HY헤드라인M" pitchFamily="18" charset="-127"/>
              </a:rPr>
              <a:t>V2</a:t>
            </a:r>
            <a:endParaRPr lang="ko-KR" altLang="en-US" sz="3600" dirty="0">
              <a:solidFill>
                <a:srgbClr val="000099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334863" name="Picture 2063" descr="보고-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590800"/>
            <a:ext cx="9144000" cy="167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34865" name="Text Box 2065"/>
          <p:cNvSpPr txBox="1"/>
          <p:nvPr/>
        </p:nvSpPr>
        <p:spPr>
          <a:xfrm>
            <a:off x="6934200" y="2743200"/>
            <a:ext cx="2133600" cy="1495425"/>
          </a:xfrm>
          <a:prstGeom prst="rect">
            <a:avLst/>
          </a:prstGeom>
          <a:noFill/>
          <a:ln w="101600">
            <a:noFill/>
          </a:ln>
          <a:effectLst>
            <a:outerShdw dist="53882" dir="2699999" algn="ctr" rotWithShape="0">
              <a:srgbClr val="003366"/>
            </a:outerShdw>
          </a:effectLst>
        </p:spPr>
        <p:txBody>
          <a:bodyPr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ko-KR" sz="2300" dirty="0">
                <a:solidFill>
                  <a:srgbClr val="ECECEC"/>
                </a:solidFill>
                <a:latin typeface="Arial Black" panose="020B0A04020102020204" pitchFamily="34" charset="0"/>
                <a:ea typeface="휴먼각진헤드라인" pitchFamily="18" charset="-127"/>
              </a:rPr>
              <a:t>ETRI</a:t>
            </a:r>
            <a:endParaRPr lang="en-US" altLang="ko-KR" sz="2300" dirty="0">
              <a:solidFill>
                <a:srgbClr val="ECECEC"/>
              </a:solidFill>
              <a:latin typeface="Arial Black" panose="020B0A04020102020204" pitchFamily="34" charset="0"/>
              <a:ea typeface="휴먼각진헤드라인" pitchFamily="18" charset="-127"/>
            </a:endParaRPr>
          </a:p>
          <a:p>
            <a:pPr marL="0" lvl="0" indent="0" algn="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ko-KR" sz="2300" dirty="0">
                <a:solidFill>
                  <a:srgbClr val="ECECEC"/>
                </a:solidFill>
                <a:latin typeface="Arial Black" panose="020B0A04020102020204" pitchFamily="34" charset="0"/>
                <a:ea typeface="휴먼각진헤드라인" pitchFamily="18" charset="-127"/>
              </a:rPr>
              <a:t>Technology Marketing</a:t>
            </a:r>
            <a:endParaRPr lang="en-US" altLang="ko-KR" sz="2300" dirty="0">
              <a:solidFill>
                <a:srgbClr val="ECECEC"/>
              </a:solidFill>
              <a:latin typeface="Arial Black" panose="020B0A04020102020204" pitchFamily="34" charset="0"/>
              <a:ea typeface="휴먼각진헤드라인" pitchFamily="18" charset="-127"/>
            </a:endParaRPr>
          </a:p>
          <a:p>
            <a:pPr marL="0" lvl="0" indent="0" algn="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ko-KR" sz="2300" dirty="0">
                <a:solidFill>
                  <a:srgbClr val="ECECEC"/>
                </a:solidFill>
                <a:latin typeface="Arial Black" panose="020B0A04020102020204" pitchFamily="34" charset="0"/>
                <a:ea typeface="휴먼각진헤드라인" pitchFamily="18" charset="-127"/>
              </a:rPr>
              <a:t>Strategy</a:t>
            </a:r>
            <a:endParaRPr lang="en-US" altLang="ko-KR" sz="2300" dirty="0">
              <a:solidFill>
                <a:srgbClr val="ECECEC"/>
              </a:solidFill>
              <a:latin typeface="Arial Black" panose="020B0A04020102020204" pitchFamily="34" charset="0"/>
              <a:ea typeface="휴먼각진헤드라인" pitchFamily="18" charset="-127"/>
            </a:endParaRPr>
          </a:p>
        </p:txBody>
      </p:sp>
      <p:sp>
        <p:nvSpPr>
          <p:cNvPr id="334866" name="Rectangle 2066"/>
          <p:cNvSpPr/>
          <p:nvPr/>
        </p:nvSpPr>
        <p:spPr>
          <a:xfrm>
            <a:off x="76200" y="76200"/>
            <a:ext cx="3429000" cy="366713"/>
          </a:xfrm>
          <a:prstGeom prst="rect">
            <a:avLst/>
          </a:prstGeom>
          <a:noFill/>
          <a:ln w="101600">
            <a:noFill/>
          </a:ln>
        </p:spPr>
        <p:txBody>
          <a:bodyPr anchor="ctr"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ko-KR" sz="1800" i="1" dirty="0">
                <a:solidFill>
                  <a:srgbClr val="5F5F5F"/>
                </a:solidFill>
                <a:latin typeface="HY헤드라인M" pitchFamily="18" charset="-127"/>
                <a:ea typeface="HY헤드라인M" pitchFamily="18" charset="-127"/>
              </a:rPr>
              <a:t>IT R&amp;D Global Leader</a:t>
            </a:r>
            <a:endParaRPr lang="en-US" altLang="ko-KR" sz="1800" i="1" dirty="0">
              <a:solidFill>
                <a:srgbClr val="5F5F5F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334870" name="Picture 2070" descr="좌우로고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800" y="6076950"/>
            <a:ext cx="2816225" cy="3206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4871" name="Picture 2071" descr="2004 변경 로고심볼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2667000"/>
            <a:ext cx="914400" cy="1920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Text Box 2061"/>
          <p:cNvSpPr txBox="1">
            <a:spLocks noChangeArrowheads="1"/>
          </p:cNvSpPr>
          <p:nvPr/>
        </p:nvSpPr>
        <p:spPr bwMode="auto">
          <a:xfrm>
            <a:off x="2714625" y="4657725"/>
            <a:ext cx="4214813" cy="9239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90000">
            <a:spAutoFit/>
          </a:bodyPr>
          <a:lstStyle/>
          <a:p>
            <a:pPr marR="0" algn="ctr" defTabSz="914400">
              <a:lnSpc>
                <a:spcPct val="150000"/>
              </a:lnSpc>
              <a:buClrTx/>
              <a:buSzTx/>
              <a:buFontTx/>
              <a:defRPr/>
            </a:pPr>
            <a:r>
              <a:rPr kumimoji="0" lang="ko-KR" altLang="en-US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김계경 </a:t>
            </a:r>
            <a:r>
              <a:rPr kumimoji="0" lang="en-US" altLang="ko-KR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(kyekyung@etri.re.kr)</a:t>
            </a:r>
            <a:endParaRPr kumimoji="0" lang="en-US" altLang="ko-KR" kern="1200" cap="none" spc="0" normalizeH="0" baseline="0" noProof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  <a:cs typeface="+mn-cs"/>
            </a:endParaRPr>
          </a:p>
          <a:p>
            <a:pPr marR="0" algn="ctr" defTabSz="914400">
              <a:lnSpc>
                <a:spcPct val="150000"/>
              </a:lnSpc>
              <a:buClrTx/>
              <a:buSzTx/>
              <a:buFontTx/>
              <a:defRPr/>
            </a:pPr>
            <a:r>
              <a:rPr kumimoji="0" lang="en-US" altLang="ko-KR" b="1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HMI</a:t>
            </a:r>
            <a:r>
              <a:rPr kumimoji="0" lang="ko-KR" altLang="en-US" b="1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연구그룹</a:t>
            </a:r>
            <a:endParaRPr kumimoji="0" lang="ko-KR" altLang="en-US" b="1" kern="1200" cap="none" spc="0" normalizeH="0" baseline="0" noProof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  <a:cs typeface="+mn-cs"/>
            </a:endParaRPr>
          </a:p>
        </p:txBody>
      </p:sp>
      <p:sp>
        <p:nvSpPr>
          <p:cNvPr id="17" name="Text Box 2061"/>
          <p:cNvSpPr txBox="1">
            <a:spLocks noChangeArrowheads="1"/>
          </p:cNvSpPr>
          <p:nvPr/>
        </p:nvSpPr>
        <p:spPr bwMode="auto">
          <a:xfrm>
            <a:off x="6081713" y="6416675"/>
            <a:ext cx="3000375" cy="2778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90000">
            <a:spAutoFit/>
          </a:bodyPr>
          <a:lstStyle/>
          <a:p>
            <a:pPr marR="0" algn="ctr" defTabSz="914400">
              <a:buClrTx/>
              <a:buSzTx/>
              <a:buFontTx/>
              <a:defRPr/>
            </a:pPr>
            <a:r>
              <a:rPr kumimoji="0" lang="en-US" altLang="ko-KR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SW</a:t>
            </a:r>
            <a:r>
              <a:rPr kumimoji="0" lang="en-US" altLang="ko-KR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  <a:sym typeface="Symbol" panose="05050102010706020507" pitchFamily="18" charset="2"/>
              </a:rPr>
              <a:t></a:t>
            </a:r>
            <a:r>
              <a:rPr kumimoji="0" lang="ko-KR" altLang="en-US" sz="1200" kern="1200" cap="none" spc="0" normalizeH="0" baseline="0" noProof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콘텐츠연구소</a:t>
            </a:r>
            <a:endParaRPr kumimoji="0" lang="ko-KR" altLang="en-US" sz="1200" kern="1200" cap="none" spc="0" normalizeH="0" baseline="0" noProof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4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4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34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4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4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34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34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48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348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cmd type="evt" cmd="onstopaudio">
                                      <p:cBhvr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</p:cTn>
                                        <p:tgtEl>
                                          <p:sldTgt/>
                                        </p:tgtEl>
                                      </p:cBhvr>
                                    </p:cmd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34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4851" grpId="0"/>
      <p:bldP spid="334865" grpId="0"/>
      <p:bldP spid="334866" grpId="0"/>
      <p:bldP spid="14" grpId="0"/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바닥글 개체 틀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wrap="none" anchor="ctr">
            <a:spAutoFit/>
          </a:bodyPr>
          <a:p>
            <a:pPr marL="0" indent="0"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ko-KR" sz="1400" b="1" dirty="0">
                <a:latin typeface="Gulim" panose="020B0600000101010101" pitchFamily="50" charset="-127"/>
              </a:rPr>
              <a:t>ETRI OOO</a:t>
            </a:r>
            <a:r>
              <a:rPr lang="ko-KR" altLang="en-US" sz="1400" b="1" dirty="0">
                <a:latin typeface="Gulim" panose="020B0600000101010101" pitchFamily="50" charset="-127"/>
              </a:rPr>
              <a:t>연구소</a:t>
            </a:r>
            <a:r>
              <a:rPr lang="en-US" altLang="ko-KR" sz="1400" b="1" dirty="0">
                <a:latin typeface="Gulim" panose="020B0600000101010101" pitchFamily="50" charset="-127"/>
              </a:rPr>
              <a:t>(</a:t>
            </a:r>
            <a:r>
              <a:rPr lang="ko-KR" altLang="en-US" sz="1400" b="1" dirty="0">
                <a:latin typeface="Gulim" panose="020B0600000101010101" pitchFamily="50" charset="-127"/>
              </a:rPr>
              <a:t>단</a:t>
            </a:r>
            <a:r>
              <a:rPr lang="en-US" altLang="ko-KR" sz="1400" b="1" dirty="0">
                <a:latin typeface="Gulim" panose="020B0600000101010101" pitchFamily="50" charset="-127"/>
              </a:rPr>
              <a:t>, </a:t>
            </a:r>
            <a:r>
              <a:rPr lang="ko-KR" altLang="en-US" sz="1400" b="1" dirty="0">
                <a:latin typeface="Gulim" panose="020B0600000101010101" pitchFamily="50" charset="-127"/>
              </a:rPr>
              <a:t>본부</a:t>
            </a:r>
            <a:r>
              <a:rPr lang="en-US" altLang="ko-KR" sz="1400" b="1" dirty="0">
                <a:latin typeface="Gulim" panose="020B0600000101010101" pitchFamily="50" charset="-127"/>
              </a:rPr>
              <a:t>)</a:t>
            </a:r>
            <a:r>
              <a:rPr lang="ko-KR" altLang="en-US" sz="1400" b="1" dirty="0">
                <a:latin typeface="Gulim" panose="020B0600000101010101" pitchFamily="50" charset="-127"/>
              </a:rPr>
              <a:t>명</a:t>
            </a:r>
            <a:endParaRPr lang="ko-KR" altLang="en-US" sz="1400" b="1" dirty="0">
              <a:latin typeface="Gulim" panose="020B0600000101010101" pitchFamily="50" charset="-127"/>
            </a:endParaRPr>
          </a:p>
        </p:txBody>
      </p:sp>
      <p:sp>
        <p:nvSpPr>
          <p:cNvPr id="14339" name="슬라이드 번호 개체 틀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wrap="none" anchor="ctr">
            <a:spAutoFit/>
          </a:bodyPr>
          <a:p>
            <a:pPr marL="0" indent="0" algn="r" eaLnBrk="1" hangingPunct="1">
              <a:spcBef>
                <a:spcPct val="0"/>
              </a:spcBef>
              <a:buClrTx/>
              <a:buFontTx/>
              <a:buNone/>
            </a:pPr>
            <a:fld id="{9A0DB2DC-4C9A-4742-B13C-FB6460FD3503}" type="slidenum">
              <a:rPr lang="en-US" altLang="ko-KR" sz="1400" b="1" dirty="0">
                <a:latin typeface="Gulim" panose="020B0600000101010101" pitchFamily="50" charset="-127"/>
              </a:rPr>
            </a:fld>
            <a:endParaRPr lang="en-US" altLang="ko-KR" sz="1400" b="1" dirty="0">
              <a:latin typeface="Gulim" panose="020B0600000101010101" pitchFamily="50" charset="-127"/>
            </a:endParaRPr>
          </a:p>
        </p:txBody>
      </p:sp>
      <p:pic>
        <p:nvPicPr>
          <p:cNvPr id="14340" name="Picture 522" descr="D:\과거홍보\●ETRI CIS\연구원 이미지\연구장면(4개)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86000" y="2025650"/>
            <a:ext cx="4572000" cy="3579813"/>
          </a:xfrm>
          <a:prstGeom prst="rect">
            <a:avLst/>
          </a:prstGeom>
          <a:noFill/>
          <a:ln w="9525">
            <a:noFill/>
          </a:ln>
          <a:effectLst>
            <a:outerShdw dist="89803" dir="2699999" algn="ctr" rotWithShape="0">
              <a:srgbClr val="4D4D4D">
                <a:alpha val="50000"/>
              </a:srgbClr>
            </a:outerShdw>
          </a:effectLst>
        </p:spPr>
      </p:pic>
      <p:sp>
        <p:nvSpPr>
          <p:cNvPr id="14341" name="Text Box 523"/>
          <p:cNvSpPr txBox="1"/>
          <p:nvPr/>
        </p:nvSpPr>
        <p:spPr>
          <a:xfrm>
            <a:off x="2057400" y="1339850"/>
            <a:ext cx="2667000" cy="565150"/>
          </a:xfrm>
          <a:prstGeom prst="rect">
            <a:avLst/>
          </a:prstGeom>
          <a:noFill/>
          <a:ln w="101600">
            <a:noFill/>
          </a:ln>
        </p:spPr>
        <p:txBody>
          <a:bodyPr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ko-KR" altLang="en-US" sz="3100" dirty="0">
                <a:solidFill>
                  <a:srgbClr val="FF6600"/>
                </a:solidFill>
                <a:latin typeface="HY헤드라인M" pitchFamily="18" charset="-127"/>
                <a:ea typeface="HY헤드라인M" pitchFamily="18" charset="-127"/>
              </a:rPr>
              <a:t>감사합니다</a:t>
            </a:r>
            <a:r>
              <a:rPr lang="en-US" altLang="ko-KR" sz="3100" dirty="0">
                <a:solidFill>
                  <a:srgbClr val="FF6600"/>
                </a:solidFill>
                <a:latin typeface="HY헤드라인M" pitchFamily="18" charset="-127"/>
                <a:ea typeface="HY헤드라인M" pitchFamily="18" charset="-127"/>
              </a:rPr>
              <a:t>.</a:t>
            </a:r>
            <a:endParaRPr lang="en-US" altLang="ko-KR" sz="3100" dirty="0">
              <a:solidFill>
                <a:srgbClr val="FF66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4342" name="Rectangle 529"/>
          <p:cNvSpPr/>
          <p:nvPr/>
        </p:nvSpPr>
        <p:spPr>
          <a:xfrm>
            <a:off x="0" y="6400800"/>
            <a:ext cx="9144000" cy="304800"/>
          </a:xfrm>
          <a:prstGeom prst="rect">
            <a:avLst/>
          </a:prstGeom>
          <a:solidFill>
            <a:srgbClr val="CCECFF"/>
          </a:solidFill>
          <a:ln w="101600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FontTx/>
              <a:buNone/>
            </a:pPr>
            <a:endParaRPr lang="ko-KR" altLang="en-US" sz="1800" dirty="0">
              <a:latin typeface="Gulim" panose="020B0600000101010101" pitchFamily="50" charset="-127"/>
            </a:endParaRPr>
          </a:p>
        </p:txBody>
      </p:sp>
      <p:sp>
        <p:nvSpPr>
          <p:cNvPr id="14343" name="Rectangle 530"/>
          <p:cNvSpPr/>
          <p:nvPr/>
        </p:nvSpPr>
        <p:spPr>
          <a:xfrm>
            <a:off x="533400" y="6400800"/>
            <a:ext cx="83820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342900" lvl="0" indent="-342900" algn="ctr" eaLnBrk="1" hangingPunct="1">
              <a:lnSpc>
                <a:spcPct val="90000"/>
              </a:lnSpc>
              <a:buNone/>
            </a:pPr>
            <a:r>
              <a:rPr lang="en-US" altLang="ko-KR" b="1" dirty="0">
                <a:solidFill>
                  <a:srgbClr val="000099"/>
                </a:solidFill>
                <a:latin typeface="Gulim" panose="020B0600000101010101" pitchFamily="50" charset="-127"/>
              </a:rPr>
              <a:t>♣ </a:t>
            </a:r>
            <a:r>
              <a:rPr lang="ko-KR" altLang="en-US" b="1" dirty="0">
                <a:solidFill>
                  <a:srgbClr val="000099"/>
                </a:solidFill>
                <a:latin typeface="Gulim" panose="020B0600000101010101" pitchFamily="50" charset="-127"/>
              </a:rPr>
              <a:t>연락처 </a:t>
            </a:r>
            <a:r>
              <a:rPr lang="en-US" altLang="ko-KR" b="1" dirty="0">
                <a:solidFill>
                  <a:srgbClr val="000099"/>
                </a:solidFill>
                <a:latin typeface="Gulim" panose="020B0600000101010101" pitchFamily="50" charset="-127"/>
              </a:rPr>
              <a:t>: SW</a:t>
            </a:r>
            <a:r>
              <a:rPr lang="en-US" altLang="ko-KR" b="1" dirty="0">
                <a:solidFill>
                  <a:srgbClr val="000099"/>
                </a:solidFill>
                <a:latin typeface="Gulim" panose="020B0600000101010101" pitchFamily="50" charset="-127"/>
                <a:sym typeface="Symbol" panose="05050102010706020507" pitchFamily="18" charset="2"/>
              </a:rPr>
              <a:t></a:t>
            </a:r>
            <a:r>
              <a:rPr lang="ko-KR" altLang="en-US" b="1" dirty="0">
                <a:solidFill>
                  <a:srgbClr val="000099"/>
                </a:solidFill>
                <a:latin typeface="Gulim" panose="020B0600000101010101" pitchFamily="50" charset="-127"/>
              </a:rPr>
              <a:t>콘텐츠연구소</a:t>
            </a:r>
            <a:r>
              <a:rPr lang="en-US" altLang="ko-KR" b="1" dirty="0">
                <a:solidFill>
                  <a:srgbClr val="000099"/>
                </a:solidFill>
                <a:latin typeface="Gulim" panose="020B0600000101010101" pitchFamily="50" charset="-127"/>
              </a:rPr>
              <a:t>, </a:t>
            </a:r>
            <a:r>
              <a:rPr lang="ko-KR" altLang="en-US" b="1" dirty="0">
                <a:solidFill>
                  <a:srgbClr val="000099"/>
                </a:solidFill>
                <a:latin typeface="Gulim" panose="020B0600000101010101" pitchFamily="50" charset="-127"/>
              </a:rPr>
              <a:t>김계경 책임 </a:t>
            </a:r>
            <a:r>
              <a:rPr lang="en-US" altLang="ko-KR" b="1" dirty="0">
                <a:solidFill>
                  <a:srgbClr val="000099"/>
                </a:solidFill>
                <a:latin typeface="Gulim" panose="020B0600000101010101" pitchFamily="50" charset="-127"/>
              </a:rPr>
              <a:t>(042-860-5638, kyekyung@etri.re.kr)</a:t>
            </a:r>
            <a:endParaRPr lang="en-US" altLang="ko-KR" b="1" dirty="0">
              <a:solidFill>
                <a:srgbClr val="000099"/>
              </a:solidFill>
              <a:latin typeface="Gulim" panose="020B0600000101010101" pitchFamily="50" charset="-127"/>
            </a:endParaRPr>
          </a:p>
        </p:txBody>
      </p:sp>
      <p:sp>
        <p:nvSpPr>
          <p:cNvPr id="14344" name="Text Box 531"/>
          <p:cNvSpPr txBox="1"/>
          <p:nvPr/>
        </p:nvSpPr>
        <p:spPr>
          <a:xfrm>
            <a:off x="5562600" y="5715000"/>
            <a:ext cx="1600200" cy="320675"/>
          </a:xfrm>
          <a:prstGeom prst="rect">
            <a:avLst/>
          </a:prstGeom>
          <a:noFill/>
          <a:ln w="101600">
            <a:noFill/>
          </a:ln>
        </p:spPr>
        <p:txBody>
          <a:bodyPr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ko-KR" sz="1500" b="1" dirty="0">
                <a:solidFill>
                  <a:srgbClr val="3333CC"/>
                </a:solidFill>
                <a:latin typeface="Arial" panose="020B0604020202020204" pitchFamily="34" charset="0"/>
                <a:ea typeface="Dotum" panose="020B0600000101010101" pitchFamily="50" charset="-127"/>
              </a:rPr>
              <a:t>www.etri.re.kr</a:t>
            </a:r>
            <a:endParaRPr lang="en-US" altLang="ko-KR" sz="1500" b="1" dirty="0">
              <a:solidFill>
                <a:srgbClr val="3333CC"/>
              </a:solidFill>
              <a:latin typeface="Arial" panose="020B0604020202020204" pitchFamily="34" charset="0"/>
              <a:ea typeface="Dotum" panose="020B0600000101010101" pitchFamily="50" charset="-127"/>
            </a:endParaRPr>
          </a:p>
        </p:txBody>
      </p:sp>
      <p:sp>
        <p:nvSpPr>
          <p:cNvPr id="14345" name="직사각형 8"/>
          <p:cNvSpPr/>
          <p:nvPr/>
        </p:nvSpPr>
        <p:spPr>
          <a:xfrm>
            <a:off x="382588" y="6019800"/>
            <a:ext cx="8501062" cy="3381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990600" lvl="2" indent="-723900" algn="just" eaLnBrk="1" hangingPunct="1">
              <a:buClr>
                <a:srgbClr val="3333CC"/>
              </a:buClr>
              <a:buNone/>
            </a:pPr>
            <a:r>
              <a:rPr lang="en-US" altLang="ko-KR" sz="1600" b="1" dirty="0">
                <a:latin typeface="Gulim" panose="020B0600000101010101" pitchFamily="50" charset="-127"/>
              </a:rPr>
              <a:t>※ </a:t>
            </a:r>
            <a:r>
              <a:rPr lang="ko-KR" altLang="en-US" sz="1600" b="1" dirty="0">
                <a:latin typeface="Gulim" panose="020B0600000101010101" pitchFamily="50" charset="-127"/>
              </a:rPr>
              <a:t>하단의 문의처 소개후</a:t>
            </a:r>
            <a:r>
              <a:rPr lang="en-US" altLang="ko-KR" sz="1600" b="1" dirty="0">
                <a:latin typeface="Gulim" panose="020B0600000101010101" pitchFamily="50" charset="-127"/>
              </a:rPr>
              <a:t>,  </a:t>
            </a:r>
            <a:r>
              <a:rPr lang="ko-KR" altLang="en-US" sz="1600" b="1" dirty="0">
                <a:latin typeface="Gulim" panose="020B0600000101010101" pitchFamily="50" charset="-127"/>
              </a:rPr>
              <a:t>발표후 개별기술 상담이 가능함을 다시 한 번 안내함</a:t>
            </a:r>
            <a:r>
              <a:rPr lang="en-US" altLang="ko-KR" sz="1600" b="1" dirty="0">
                <a:latin typeface="Gulim" panose="020B0600000101010101" pitchFamily="50" charset="-127"/>
              </a:rPr>
              <a:t> </a:t>
            </a:r>
            <a:endParaRPr lang="en-US" altLang="ko-KR" b="1" dirty="0">
              <a:latin typeface="Gulim" panose="020B0600000101010101" pitchFamily="50" charset="-127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6" name="슬라이드 번호 개체 틀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wrap="none" anchor="ctr">
            <a:spAutoFit/>
          </a:bodyPr>
          <a:p>
            <a:pPr marL="0" indent="0" algn="r" eaLnBrk="1" hangingPunct="1">
              <a:spcBef>
                <a:spcPct val="0"/>
              </a:spcBef>
              <a:buClrTx/>
              <a:buFontTx/>
              <a:buNone/>
            </a:pPr>
            <a:fld id="{9A0DB2DC-4C9A-4742-B13C-FB6460FD3503}" type="slidenum">
              <a:rPr lang="en-US" altLang="ko-KR" sz="1400" b="1" dirty="0">
                <a:latin typeface="Gulim" panose="020B0600000101010101" pitchFamily="50" charset="-127"/>
              </a:rPr>
            </a:fld>
            <a:endParaRPr lang="en-US" altLang="ko-KR" sz="1400" b="1" dirty="0">
              <a:latin typeface="Gulim" panose="020B0600000101010101" pitchFamily="50" charset="-127"/>
            </a:endParaRPr>
          </a:p>
        </p:txBody>
      </p:sp>
      <p:pic>
        <p:nvPicPr>
          <p:cNvPr id="6147" name="Picture 742" descr="D:\홍보실\●홍보실 업무 자료\2003홍보실업무보고\상단 이미지(3)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2447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8" name="AutoShape 743"/>
          <p:cNvSpPr/>
          <p:nvPr/>
        </p:nvSpPr>
        <p:spPr>
          <a:xfrm>
            <a:off x="1143000" y="1524000"/>
            <a:ext cx="5715000" cy="4119563"/>
          </a:xfrm>
          <a:prstGeom prst="roundRect">
            <a:avLst>
              <a:gd name="adj" fmla="val 4852"/>
            </a:avLst>
          </a:prstGeom>
          <a:solidFill>
            <a:srgbClr val="FFFFFF"/>
          </a:solidFill>
          <a:ln w="28575" cap="flat" cmpd="sng">
            <a:solidFill>
              <a:srgbClr val="FF6600"/>
            </a:solidFill>
            <a:prstDash val="solid"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895350" lvl="1" indent="-609600" eaLnBrk="1" hangingPunct="1">
              <a:lnSpc>
                <a:spcPct val="120000"/>
              </a:lnSpc>
              <a:spcBef>
                <a:spcPct val="0"/>
              </a:spcBef>
              <a:buClr>
                <a:srgbClr val="CC0066"/>
              </a:buClr>
              <a:buFontTx/>
              <a:buNone/>
            </a:pPr>
            <a:r>
              <a:rPr lang="ko-KR" altLang="en-US" sz="29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목    차</a:t>
            </a:r>
            <a:endParaRPr lang="ko-KR" altLang="en-US" sz="2900" dirty="0">
              <a:solidFill>
                <a:srgbClr val="0000CC"/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895350" lvl="1" indent="-609600" eaLnBrk="1" hangingPunct="1">
              <a:lnSpc>
                <a:spcPct val="110000"/>
              </a:lnSpc>
              <a:spcBef>
                <a:spcPct val="0"/>
              </a:spcBef>
              <a:buClr>
                <a:srgbClr val="CC0066"/>
              </a:buClr>
              <a:buFontTx/>
              <a:buNone/>
            </a:pPr>
            <a:r>
              <a:rPr lang="en-US" altLang="ko-KR" sz="2500" b="1" dirty="0">
                <a:solidFill>
                  <a:srgbClr val="FF6600"/>
                </a:solidFill>
              </a:rPr>
              <a:t>----------------------------------------------</a:t>
            </a:r>
            <a:endParaRPr lang="en-US" altLang="ko-KR" sz="2500" b="1" dirty="0">
              <a:solidFill>
                <a:srgbClr val="FF6600"/>
              </a:solidFill>
            </a:endParaRPr>
          </a:p>
          <a:p>
            <a:pPr marL="895350" lvl="1" indent="-609600" eaLnBrk="1" hangingPunct="1">
              <a:lnSpc>
                <a:spcPct val="120000"/>
              </a:lnSpc>
              <a:spcBef>
                <a:spcPct val="0"/>
              </a:spcBef>
              <a:buClr>
                <a:srgbClr val="CC0066"/>
              </a:buClr>
              <a:buFontTx/>
              <a:buNone/>
            </a:pPr>
            <a:r>
              <a:rPr lang="en-US" altLang="ko-KR" sz="2500" b="1" dirty="0"/>
              <a:t>1. </a:t>
            </a:r>
            <a:r>
              <a:rPr lang="ko-KR" altLang="en-US" sz="2500" b="1" dirty="0"/>
              <a:t>기술의 개요</a:t>
            </a:r>
            <a:endParaRPr lang="ko-KR" altLang="en-US" sz="2500" b="1" dirty="0"/>
          </a:p>
          <a:p>
            <a:pPr marL="895350" lvl="1" indent="-609600" eaLnBrk="1" hangingPunct="1">
              <a:lnSpc>
                <a:spcPct val="120000"/>
              </a:lnSpc>
              <a:spcBef>
                <a:spcPct val="0"/>
              </a:spcBef>
              <a:buClr>
                <a:srgbClr val="CC0066"/>
              </a:buClr>
              <a:buFontTx/>
              <a:buNone/>
            </a:pPr>
            <a:r>
              <a:rPr lang="en-US" altLang="ko-KR" sz="2500" b="1" dirty="0"/>
              <a:t>2. </a:t>
            </a:r>
            <a:r>
              <a:rPr lang="ko-KR" altLang="en-US" sz="2500" b="1" dirty="0"/>
              <a:t>기술이전 내용 및 범위</a:t>
            </a:r>
            <a:endParaRPr lang="ko-KR" altLang="en-US" sz="2500" b="1" dirty="0"/>
          </a:p>
          <a:p>
            <a:pPr marL="895350" lvl="1" indent="-609600" eaLnBrk="1" hangingPunct="1">
              <a:lnSpc>
                <a:spcPct val="120000"/>
              </a:lnSpc>
              <a:spcBef>
                <a:spcPct val="0"/>
              </a:spcBef>
              <a:buClr>
                <a:srgbClr val="CC0066"/>
              </a:buClr>
              <a:buFontTx/>
              <a:buNone/>
            </a:pPr>
            <a:r>
              <a:rPr lang="en-US" altLang="ko-KR" sz="2500" b="1" dirty="0"/>
              <a:t>3. </a:t>
            </a:r>
            <a:r>
              <a:rPr lang="ko-KR" altLang="en-US" sz="2500" b="1" dirty="0"/>
              <a:t>경쟁기술과 비교</a:t>
            </a:r>
            <a:endParaRPr lang="ko-KR" altLang="en-US" sz="2500" b="1" dirty="0"/>
          </a:p>
          <a:p>
            <a:pPr marL="895350" lvl="1" indent="-609600" eaLnBrk="1" hangingPunct="1">
              <a:lnSpc>
                <a:spcPct val="120000"/>
              </a:lnSpc>
              <a:spcBef>
                <a:spcPct val="0"/>
              </a:spcBef>
              <a:buClr>
                <a:srgbClr val="CC0066"/>
              </a:buClr>
              <a:buFontTx/>
              <a:buNone/>
            </a:pPr>
            <a:r>
              <a:rPr lang="en-US" altLang="ko-KR" sz="2500" b="1" dirty="0"/>
              <a:t>4. </a:t>
            </a:r>
            <a:r>
              <a:rPr lang="ko-KR" altLang="en-US" sz="2500" b="1" dirty="0"/>
              <a:t>기술의 사업성 </a:t>
            </a:r>
            <a:endParaRPr lang="en-US" altLang="ko-KR" sz="2500" b="1" dirty="0"/>
          </a:p>
          <a:p>
            <a:pPr marL="895350" lvl="1" indent="-609600" eaLnBrk="1" hangingPunct="1">
              <a:lnSpc>
                <a:spcPct val="120000"/>
              </a:lnSpc>
              <a:spcBef>
                <a:spcPct val="0"/>
              </a:spcBef>
              <a:buClr>
                <a:srgbClr val="CC0066"/>
              </a:buClr>
              <a:buFontTx/>
              <a:buNone/>
            </a:pPr>
            <a:r>
              <a:rPr lang="ko-KR" altLang="en-US" sz="2500" b="1" dirty="0"/>
              <a:t> </a:t>
            </a:r>
            <a:r>
              <a:rPr lang="en-US" altLang="ko-KR" sz="2500" b="1" dirty="0"/>
              <a:t>- </a:t>
            </a:r>
            <a:r>
              <a:rPr lang="ko-KR" altLang="en-US" sz="2500" b="1" dirty="0"/>
              <a:t>활용분야 및 기대효과</a:t>
            </a:r>
            <a:endParaRPr lang="ko-KR" altLang="en-US" sz="2500" b="1" dirty="0"/>
          </a:p>
          <a:p>
            <a:pPr marL="895350" lvl="1" indent="-609600" eaLnBrk="1" hangingPunct="1">
              <a:lnSpc>
                <a:spcPct val="120000"/>
              </a:lnSpc>
              <a:spcBef>
                <a:spcPct val="0"/>
              </a:spcBef>
              <a:buClr>
                <a:srgbClr val="CC0066"/>
              </a:buClr>
              <a:buFontTx/>
              <a:buNone/>
            </a:pPr>
            <a:r>
              <a:rPr lang="en-US" altLang="ko-KR" sz="2500" b="1" dirty="0"/>
              <a:t>5. </a:t>
            </a:r>
            <a:r>
              <a:rPr lang="ko-KR" altLang="en-US" sz="2500" b="1" dirty="0"/>
              <a:t>국내외 시장 동향</a:t>
            </a:r>
            <a:endParaRPr lang="ko-KR" altLang="en-US" sz="2500" b="1" dirty="0"/>
          </a:p>
        </p:txBody>
      </p:sp>
      <p:sp>
        <p:nvSpPr>
          <p:cNvPr id="6" name="Text Box 2061"/>
          <p:cNvSpPr txBox="1">
            <a:spLocks noChangeArrowheads="1"/>
          </p:cNvSpPr>
          <p:nvPr/>
        </p:nvSpPr>
        <p:spPr bwMode="auto">
          <a:xfrm>
            <a:off x="6634163" y="6400800"/>
            <a:ext cx="1798638" cy="276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90000">
            <a:spAutoFit/>
          </a:bodyPr>
          <a:lstStyle/>
          <a:p>
            <a:pPr marR="0" algn="ctr" defTabSz="914400">
              <a:buClrTx/>
              <a:buSzTx/>
              <a:buFontTx/>
              <a:defRPr/>
            </a:pPr>
            <a:r>
              <a:rPr kumimoji="0" lang="en-US" altLang="ko-KR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SW</a:t>
            </a:r>
            <a:r>
              <a:rPr kumimoji="0" lang="en-US" altLang="ko-KR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  <a:sym typeface="Symbol" panose="05050102010706020507" pitchFamily="18" charset="2"/>
              </a:rPr>
              <a:t></a:t>
            </a:r>
            <a:r>
              <a:rPr kumimoji="0" lang="ko-KR" altLang="en-US" sz="1200" kern="1200" cap="none" spc="0" normalizeH="0" baseline="0" noProof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콘텐츠연구소</a:t>
            </a:r>
            <a:endParaRPr kumimoji="0" lang="ko-KR" altLang="en-US" sz="1200" kern="1200" cap="none" spc="0" normalizeH="0" baseline="0" noProof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70" name="슬라이드 번호 개체 틀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wrap="none" anchor="ctr">
            <a:spAutoFit/>
          </a:bodyPr>
          <a:p>
            <a:pPr marL="0" indent="0" algn="r" eaLnBrk="1" hangingPunct="1">
              <a:spcBef>
                <a:spcPct val="0"/>
              </a:spcBef>
              <a:buClrTx/>
              <a:buFontTx/>
              <a:buNone/>
            </a:pPr>
            <a:fld id="{9A0DB2DC-4C9A-4742-B13C-FB6460FD3503}" type="slidenum">
              <a:rPr lang="en-US" altLang="ko-KR" sz="1400" b="1" dirty="0">
                <a:latin typeface="Gulim" panose="020B0600000101010101" pitchFamily="50" charset="-127"/>
              </a:rPr>
            </a:fld>
            <a:endParaRPr lang="en-US" altLang="ko-KR" sz="1400" b="1" dirty="0">
              <a:latin typeface="Gulim" panose="020B0600000101010101" pitchFamily="50" charset="-127"/>
            </a:endParaRPr>
          </a:p>
        </p:txBody>
      </p:sp>
      <p:sp>
        <p:nvSpPr>
          <p:cNvPr id="7171" name="Rectangle 2"/>
          <p:cNvSpPr>
            <a:spLocks noGrp="1"/>
          </p:cNvSpPr>
          <p:nvPr>
            <p:ph type="title" hasCustomPrompt="1"/>
          </p:nvPr>
        </p:nvSpPr>
        <p:spPr>
          <a:xfrm>
            <a:off x="304800" y="258763"/>
            <a:ext cx="5867400" cy="519112"/>
          </a:xfrm>
          <a:ln/>
        </p:spPr>
        <p:txBody>
          <a:bodyPr vert="horz" wrap="square" lIns="91440" tIns="45720" rIns="91440" bIns="45720" anchor="ctr">
            <a:spAutoFit/>
          </a:bodyPr>
          <a:p>
            <a:pPr eaLnBrk="1" hangingPunct="1"/>
            <a:r>
              <a:rPr lang="en-US" altLang="ko-KR" sz="2800" dirty="0">
                <a:solidFill>
                  <a:srgbClr val="4D4D4D"/>
                </a:solidFill>
                <a:latin typeface="HYmjrE" panose="02030600000101010101" pitchFamily="18" charset="-127"/>
                <a:ea typeface="HYmjrE" panose="02030600000101010101" pitchFamily="18" charset="-127"/>
              </a:rPr>
              <a:t>1</a:t>
            </a:r>
            <a:r>
              <a:rPr lang="en-US" altLang="ko-KR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. </a:t>
            </a:r>
            <a:r>
              <a:rPr lang="ko-KR" altLang="en-US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기술의 개요</a:t>
            </a:r>
            <a:endParaRPr lang="ko-KR" altLang="en-US" sz="2600" b="0" dirty="0">
              <a:solidFill>
                <a:srgbClr val="4D4D4D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7172" name="Rectangle 5"/>
          <p:cNvSpPr/>
          <p:nvPr/>
        </p:nvSpPr>
        <p:spPr>
          <a:xfrm>
            <a:off x="357188" y="1033463"/>
            <a:ext cx="8501062" cy="475297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342900" lvl="0" indent="-342900" algn="just" eaLnBrk="1" hangingPunct="1"/>
            <a:r>
              <a:rPr lang="en-US" altLang="ko-KR" sz="2800" b="1" dirty="0">
                <a:solidFill>
                  <a:srgbClr val="CC0066"/>
                </a:solidFill>
                <a:latin typeface="Gulim" panose="020B0600000101010101" pitchFamily="50" charset="-127"/>
              </a:rPr>
              <a:t> </a:t>
            </a:r>
            <a:r>
              <a:rPr lang="ko-KR" altLang="en-US" sz="2800" b="1" dirty="0">
                <a:solidFill>
                  <a:srgbClr val="CC0066"/>
                </a:solidFill>
                <a:latin typeface="Gulim" panose="020B0600000101010101" pitchFamily="50" charset="-127"/>
              </a:rPr>
              <a:t>개요</a:t>
            </a:r>
            <a:endParaRPr lang="en-US" altLang="ko-KR" sz="2800" b="1" dirty="0">
              <a:solidFill>
                <a:srgbClr val="CC0066"/>
              </a:solidFill>
              <a:latin typeface="Gulim" panose="020B0600000101010101" pitchFamily="50" charset="-127"/>
            </a:endParaRPr>
          </a:p>
          <a:p>
            <a:pPr marL="762000" lvl="1" indent="-285750" algn="just" eaLnBrk="1" hangingPunct="1">
              <a:buFont typeface="Wingdings" panose="05000000000000000000" pitchFamily="2" charset="2"/>
              <a:buChar char="v"/>
            </a:pPr>
            <a:r>
              <a:rPr lang="ko-KR" altLang="en-US" sz="2000" b="1" dirty="0">
                <a:latin typeface="Gulim" panose="020B0600000101010101" pitchFamily="50" charset="-127"/>
              </a:rPr>
              <a:t>본 기술은 실제 환경에서 획득한 문서 영상으로부터 문자 영역을 검출하고 인식하여 다양한 응용 프로그램에서 활용할 수 있는 문자 인식 핵심 기능을 제공하는 기술이다</a:t>
            </a:r>
            <a:r>
              <a:rPr lang="en-US" altLang="ko-KR" sz="2000" b="1" dirty="0">
                <a:latin typeface="Gulim" panose="020B0600000101010101" pitchFamily="50" charset="-127"/>
              </a:rPr>
              <a:t>.</a:t>
            </a:r>
            <a:endParaRPr lang="en-US" altLang="ko-KR" sz="1800" dirty="0">
              <a:latin typeface="Gulim" panose="020B0600000101010101" pitchFamily="50" charset="-127"/>
            </a:endParaRPr>
          </a:p>
          <a:p>
            <a:pPr marL="895350" lvl="2" indent="-266700" eaLnBrk="1" hangingPunct="1">
              <a:buClr>
                <a:schemeClr val="tx1"/>
              </a:buClr>
              <a:buFont typeface="Gulim" panose="020B0600000101010101" pitchFamily="50" charset="-127"/>
              <a:buChar char="-"/>
            </a:pPr>
            <a:endParaRPr lang="en-US" altLang="ko-KR" sz="1400" dirty="0">
              <a:latin typeface="Gulim" panose="020B0600000101010101" pitchFamily="50" charset="-127"/>
            </a:endParaRPr>
          </a:p>
        </p:txBody>
      </p:sp>
      <p:sp>
        <p:nvSpPr>
          <p:cNvPr id="12" name="Text Box 2061"/>
          <p:cNvSpPr txBox="1">
            <a:spLocks noChangeArrowheads="1"/>
          </p:cNvSpPr>
          <p:nvPr/>
        </p:nvSpPr>
        <p:spPr bwMode="auto">
          <a:xfrm>
            <a:off x="6634163" y="6400800"/>
            <a:ext cx="1798638" cy="276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90000">
            <a:spAutoFit/>
          </a:bodyPr>
          <a:lstStyle/>
          <a:p>
            <a:pPr marR="0" algn="ctr" defTabSz="914400">
              <a:buClrTx/>
              <a:buSzTx/>
              <a:buFontTx/>
              <a:defRPr/>
            </a:pPr>
            <a:r>
              <a:rPr kumimoji="0" lang="en-US" altLang="ko-KR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SW</a:t>
            </a:r>
            <a:r>
              <a:rPr kumimoji="0" lang="en-US" altLang="ko-KR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  <a:sym typeface="Symbol" panose="05050102010706020507" pitchFamily="18" charset="2"/>
              </a:rPr>
              <a:t></a:t>
            </a:r>
            <a:r>
              <a:rPr kumimoji="0" lang="ko-KR" altLang="en-US" sz="1200" kern="1200" cap="none" spc="0" normalizeH="0" baseline="0" noProof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콘텐츠연구소</a:t>
            </a:r>
            <a:endParaRPr kumimoji="0" lang="ko-KR" altLang="en-US" sz="1200" kern="1200" cap="none" spc="0" normalizeH="0" baseline="0" noProof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  <a:cs typeface="+mn-cs"/>
            </a:endParaRPr>
          </a:p>
        </p:txBody>
      </p:sp>
      <p:pic>
        <p:nvPicPr>
          <p:cNvPr id="7174" name="그림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8888" y="2636838"/>
            <a:ext cx="6638925" cy="35464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4" name="슬라이드 번호 개체 틀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wrap="none" anchor="ctr">
            <a:spAutoFit/>
          </a:bodyPr>
          <a:p>
            <a:pPr marL="0" indent="0" algn="r" eaLnBrk="1" hangingPunct="1">
              <a:spcBef>
                <a:spcPct val="0"/>
              </a:spcBef>
              <a:buClrTx/>
              <a:buFontTx/>
              <a:buNone/>
            </a:pPr>
            <a:fld id="{9A0DB2DC-4C9A-4742-B13C-FB6460FD3503}" type="slidenum">
              <a:rPr lang="en-US" altLang="ko-KR" sz="1400" b="1" dirty="0">
                <a:latin typeface="Gulim" panose="020B0600000101010101" pitchFamily="50" charset="-127"/>
              </a:rPr>
            </a:fld>
            <a:endParaRPr lang="en-US" altLang="ko-KR" sz="1400" b="1" dirty="0">
              <a:latin typeface="Gulim" panose="020B0600000101010101" pitchFamily="50" charset="-127"/>
            </a:endParaRPr>
          </a:p>
        </p:txBody>
      </p:sp>
      <p:sp>
        <p:nvSpPr>
          <p:cNvPr id="8195" name="Rectangle 2"/>
          <p:cNvSpPr>
            <a:spLocks noGrp="1"/>
          </p:cNvSpPr>
          <p:nvPr>
            <p:ph type="title" hasCustomPrompt="1"/>
          </p:nvPr>
        </p:nvSpPr>
        <p:spPr>
          <a:xfrm>
            <a:off x="304800" y="258763"/>
            <a:ext cx="7162800" cy="519112"/>
          </a:xfrm>
          <a:ln/>
        </p:spPr>
        <p:txBody>
          <a:bodyPr vert="horz" wrap="square" lIns="91440" tIns="45720" rIns="91440" bIns="45720" anchor="ctr">
            <a:spAutoFit/>
          </a:bodyPr>
          <a:p>
            <a:pPr eaLnBrk="1" hangingPunct="1"/>
            <a:r>
              <a:rPr lang="en-US" altLang="ko-KR" sz="2800" dirty="0">
                <a:solidFill>
                  <a:srgbClr val="4D4D4D"/>
                </a:solidFill>
                <a:latin typeface="HYmjrE" panose="02030600000101010101" pitchFamily="18" charset="-127"/>
                <a:ea typeface="HYmjrE" panose="02030600000101010101" pitchFamily="18" charset="-127"/>
              </a:rPr>
              <a:t>2</a:t>
            </a:r>
            <a:r>
              <a:rPr lang="en-US" altLang="ko-KR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. </a:t>
            </a:r>
            <a:r>
              <a:rPr lang="ko-KR" altLang="en-US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기술이전 내용 및 범위</a:t>
            </a:r>
            <a:endParaRPr lang="ko-KR" altLang="en-US" sz="2600" b="0" dirty="0">
              <a:solidFill>
                <a:srgbClr val="4D4D4D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8196" name="Rectangle 5"/>
          <p:cNvSpPr/>
          <p:nvPr/>
        </p:nvSpPr>
        <p:spPr>
          <a:xfrm>
            <a:off x="357188" y="1052513"/>
            <a:ext cx="8607425" cy="4752975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342900" indent="-342900" eaLnBrk="1" latinLnBrk="1" hangingPunct="1">
              <a:spcBef>
                <a:spcPct val="20000"/>
              </a:spcBef>
              <a:buClr>
                <a:srgbClr val="CC0066"/>
              </a:buClr>
              <a:buFont typeface="GulimChe" panose="020B0609000101010101" pitchFamily="49" charset="-127"/>
              <a:buChar char="▣"/>
            </a:pPr>
            <a:r>
              <a:rPr lang="en-US" altLang="ko-KR" sz="2800" b="1" dirty="0">
                <a:solidFill>
                  <a:srgbClr val="CC0066"/>
                </a:solidFill>
                <a:latin typeface="Gulim" panose="020B0600000101010101" pitchFamily="50" charset="-127"/>
              </a:rPr>
              <a:t> A. </a:t>
            </a:r>
            <a:r>
              <a:rPr lang="ko-KR" altLang="en-US" sz="2800" b="1" dirty="0">
                <a:solidFill>
                  <a:srgbClr val="CC0066"/>
                </a:solidFill>
                <a:latin typeface="Gulim" panose="020B0600000101010101" pitchFamily="50" charset="-127"/>
              </a:rPr>
              <a:t>외국인 등록증 특정 문자 인식</a:t>
            </a:r>
            <a:endParaRPr lang="en-US" altLang="ko-KR" sz="2800" b="1" dirty="0">
              <a:solidFill>
                <a:srgbClr val="CC0066"/>
              </a:solidFill>
              <a:latin typeface="Gulim" panose="020B0600000101010101" pitchFamily="50" charset="-127"/>
            </a:endParaRPr>
          </a:p>
          <a:p>
            <a:pPr marL="762000" lvl="1" indent="-285750" eaLnBrk="1" latinLnBrk="1" hangingPunct="1">
              <a:spcBef>
                <a:spcPct val="20000"/>
              </a:spcBef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ko-KR" altLang="en-US" sz="2000" b="1" dirty="0">
                <a:latin typeface="Gulim" panose="020B0600000101010101" pitchFamily="50" charset="-127"/>
              </a:rPr>
              <a:t>외국인 등록증 특정 문자 영역 검출</a:t>
            </a:r>
            <a:endParaRPr lang="en-US" altLang="ko-KR" sz="1200" b="1" dirty="0">
              <a:solidFill>
                <a:srgbClr val="CC0066"/>
              </a:solidFill>
              <a:latin typeface="Gulim" panose="020B0600000101010101" pitchFamily="50" charset="-127"/>
            </a:endParaRPr>
          </a:p>
          <a:p>
            <a:pPr marL="762000" lvl="1" indent="-285750" eaLnBrk="1" latinLnBrk="1" hangingPunct="1">
              <a:spcBef>
                <a:spcPct val="20000"/>
              </a:spcBef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ko-KR" altLang="en-US" sz="2000" b="1" dirty="0">
                <a:latin typeface="Gulim" panose="020B0600000101010101" pitchFamily="50" charset="-127"/>
              </a:rPr>
              <a:t>외국인 등록증 특정 문자 마스킹</a:t>
            </a:r>
            <a:endParaRPr lang="en-US" altLang="ko-KR" sz="1200" b="1" dirty="0">
              <a:solidFill>
                <a:srgbClr val="CC0066"/>
              </a:solidFill>
              <a:latin typeface="Gulim" panose="020B0600000101010101" pitchFamily="50" charset="-127"/>
            </a:endParaRPr>
          </a:p>
          <a:p>
            <a:pPr marL="762000" lvl="1" indent="-285750" eaLnBrk="1" latinLnBrk="1" hangingPunct="1">
              <a:spcBef>
                <a:spcPct val="20000"/>
              </a:spcBef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ko-KR" altLang="en-US" sz="2000" b="1" dirty="0">
                <a:latin typeface="Gulim" panose="020B0600000101010101" pitchFamily="50" charset="-127"/>
              </a:rPr>
              <a:t>모바일 단말 외국인 등록증 특정 문자 인식</a:t>
            </a:r>
            <a:endParaRPr lang="en-US" altLang="ko-KR" sz="2000" b="1" dirty="0">
              <a:latin typeface="Gulim" panose="020B0600000101010101" pitchFamily="50" charset="-127"/>
            </a:endParaRPr>
          </a:p>
          <a:p>
            <a:pPr marL="762000" lvl="1" indent="-285750" eaLnBrk="1" latinLnBrk="1" hangingPunct="1">
              <a:spcBef>
                <a:spcPct val="20000"/>
              </a:spcBef>
              <a:buClr>
                <a:srgbClr val="6600CC"/>
              </a:buClr>
              <a:buFont typeface="Wingdings" panose="05000000000000000000" pitchFamily="2" charset="2"/>
              <a:buChar char="v"/>
            </a:pPr>
            <a:endParaRPr lang="en-US" altLang="ko-KR" sz="1200" b="1" dirty="0">
              <a:solidFill>
                <a:srgbClr val="CC0066"/>
              </a:solidFill>
              <a:latin typeface="Gulim" panose="020B0600000101010101" pitchFamily="50" charset="-127"/>
            </a:endParaRPr>
          </a:p>
          <a:p>
            <a:pPr marL="762000" lvl="1" indent="-285750" eaLnBrk="1" latinLnBrk="1" hangingPunct="1">
              <a:spcBef>
                <a:spcPct val="20000"/>
              </a:spcBef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ko-KR" altLang="en-US" sz="2000" b="1" dirty="0">
                <a:latin typeface="Gulim" panose="020B0600000101010101" pitchFamily="50" charset="-127"/>
              </a:rPr>
              <a:t>기술이전 대상</a:t>
            </a:r>
            <a:endParaRPr lang="en-US" altLang="ko-KR" dirty="0">
              <a:latin typeface="Gulim" panose="020B0600000101010101" pitchFamily="50" charset="-127"/>
            </a:endParaRPr>
          </a:p>
          <a:p>
            <a:pPr marL="990600" lvl="2" indent="-276225" eaLnBrk="1" latinLnBrk="1" hangingPunct="1">
              <a:spcBef>
                <a:spcPct val="20000"/>
              </a:spcBef>
              <a:buClr>
                <a:srgbClr val="3333CC"/>
              </a:buClr>
              <a:buFont typeface="Arial" panose="020B0604020202020204" pitchFamily="34" charset="0"/>
              <a:buChar char="•"/>
            </a:pPr>
            <a:r>
              <a:rPr lang="ko-KR" altLang="en-US" b="1" dirty="0">
                <a:latin typeface="Gulim" panose="020B0600000101010101" pitchFamily="50" charset="-127"/>
              </a:rPr>
              <a:t>외국인 등록증</a:t>
            </a:r>
            <a:r>
              <a:rPr lang="en-US" altLang="ko-KR" b="1" dirty="0">
                <a:latin typeface="Gulim" panose="020B0600000101010101" pitchFamily="50" charset="-127"/>
              </a:rPr>
              <a:t> </a:t>
            </a:r>
            <a:r>
              <a:rPr lang="ko-KR" altLang="en-US" b="1" dirty="0">
                <a:latin typeface="Gulim" panose="020B0600000101010101" pitchFamily="50" charset="-127"/>
              </a:rPr>
              <a:t>특정 문자 인식</a:t>
            </a:r>
            <a:endParaRPr lang="ko-KR" altLang="en-US" b="1" dirty="0">
              <a:latin typeface="Gulim" panose="020B0600000101010101" pitchFamily="50" charset="-127"/>
            </a:endParaRPr>
          </a:p>
          <a:p>
            <a:pPr marL="1171575" lvl="3" indent="0" eaLnBrk="1" latinLnBrk="1" hangingPunct="1">
              <a:spcBef>
                <a:spcPct val="20000"/>
              </a:spcBef>
              <a:buClr>
                <a:srgbClr val="3333CC"/>
              </a:buClr>
              <a:buNone/>
            </a:pPr>
            <a:r>
              <a:rPr lang="en-US" altLang="ko-KR" b="1" dirty="0">
                <a:latin typeface="Gulim" panose="020B0600000101010101" pitchFamily="50" charset="-127"/>
              </a:rPr>
              <a:t>‧ </a:t>
            </a:r>
            <a:r>
              <a:rPr lang="ko-KR" altLang="en-US" b="1" dirty="0">
                <a:latin typeface="Gulim" panose="020B0600000101010101" pitchFamily="50" charset="-127"/>
              </a:rPr>
              <a:t>외국인 등록증 특정 문자 인식 엔진 라이브러리 및 기능 설명서</a:t>
            </a:r>
            <a:endParaRPr lang="en-US" altLang="ko-KR" b="1" dirty="0">
              <a:latin typeface="Gulim" panose="020B0600000101010101" pitchFamily="50" charset="-127"/>
            </a:endParaRPr>
          </a:p>
        </p:txBody>
      </p:sp>
      <p:sp>
        <p:nvSpPr>
          <p:cNvPr id="8" name="Text Box 2061"/>
          <p:cNvSpPr txBox="1">
            <a:spLocks noChangeArrowheads="1"/>
          </p:cNvSpPr>
          <p:nvPr/>
        </p:nvSpPr>
        <p:spPr bwMode="auto">
          <a:xfrm>
            <a:off x="6634163" y="6400800"/>
            <a:ext cx="1798638" cy="276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90000">
            <a:spAutoFit/>
          </a:bodyPr>
          <a:lstStyle/>
          <a:p>
            <a:pPr marR="0" algn="ctr" defTabSz="914400">
              <a:buClrTx/>
              <a:buSzTx/>
              <a:buFontTx/>
              <a:defRPr/>
            </a:pPr>
            <a:r>
              <a:rPr kumimoji="0" lang="en-US" altLang="ko-KR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SW</a:t>
            </a:r>
            <a:r>
              <a:rPr kumimoji="0" lang="en-US" altLang="ko-KR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  <a:sym typeface="Symbol" panose="05050102010706020507" pitchFamily="18" charset="2"/>
              </a:rPr>
              <a:t></a:t>
            </a:r>
            <a:r>
              <a:rPr kumimoji="0" lang="ko-KR" altLang="en-US" sz="1200" kern="1200" cap="none" spc="0" normalizeH="0" baseline="0" noProof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콘텐츠연구소</a:t>
            </a:r>
            <a:endParaRPr kumimoji="0" lang="ko-KR" altLang="en-US" sz="1200" kern="1200" cap="none" spc="0" normalizeH="0" baseline="0" noProof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8" name="슬라이드 번호 개체 틀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wrap="none" anchor="ctr">
            <a:spAutoFit/>
          </a:bodyPr>
          <a:p>
            <a:pPr marL="0" indent="0" algn="r" eaLnBrk="1" hangingPunct="1">
              <a:spcBef>
                <a:spcPct val="0"/>
              </a:spcBef>
              <a:buClrTx/>
              <a:buFontTx/>
              <a:buNone/>
            </a:pPr>
            <a:fld id="{9A0DB2DC-4C9A-4742-B13C-FB6460FD3503}" type="slidenum">
              <a:rPr lang="en-US" altLang="ko-KR" sz="1400" b="1" dirty="0">
                <a:latin typeface="Gulim" panose="020B0600000101010101" pitchFamily="50" charset="-127"/>
              </a:rPr>
            </a:fld>
            <a:endParaRPr lang="en-US" altLang="ko-KR" sz="1400" b="1" dirty="0">
              <a:latin typeface="Gulim" panose="020B0600000101010101" pitchFamily="50" charset="-127"/>
            </a:endParaRPr>
          </a:p>
        </p:txBody>
      </p:sp>
      <p:sp>
        <p:nvSpPr>
          <p:cNvPr id="9219" name="Rectangle 2"/>
          <p:cNvSpPr>
            <a:spLocks noGrp="1"/>
          </p:cNvSpPr>
          <p:nvPr>
            <p:ph type="title" hasCustomPrompt="1"/>
          </p:nvPr>
        </p:nvSpPr>
        <p:spPr>
          <a:xfrm>
            <a:off x="304800" y="258763"/>
            <a:ext cx="7162800" cy="519112"/>
          </a:xfrm>
          <a:ln/>
        </p:spPr>
        <p:txBody>
          <a:bodyPr vert="horz" wrap="square" lIns="91440" tIns="45720" rIns="91440" bIns="45720" anchor="ctr">
            <a:spAutoFit/>
          </a:bodyPr>
          <a:p>
            <a:pPr eaLnBrk="1" hangingPunct="1"/>
            <a:r>
              <a:rPr lang="en-US" altLang="ko-KR" sz="2800" dirty="0">
                <a:solidFill>
                  <a:srgbClr val="4D4D4D"/>
                </a:solidFill>
                <a:latin typeface="HYmjrE" panose="02030600000101010101" pitchFamily="18" charset="-127"/>
                <a:ea typeface="HYmjrE" panose="02030600000101010101" pitchFamily="18" charset="-127"/>
              </a:rPr>
              <a:t>2</a:t>
            </a:r>
            <a:r>
              <a:rPr lang="en-US" altLang="ko-KR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. </a:t>
            </a:r>
            <a:r>
              <a:rPr lang="ko-KR" altLang="en-US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기술이전 내용 및 범위</a:t>
            </a:r>
            <a:endParaRPr lang="ko-KR" altLang="en-US" sz="2600" b="0" dirty="0">
              <a:solidFill>
                <a:srgbClr val="4D4D4D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9220" name="Rectangle 5"/>
          <p:cNvSpPr/>
          <p:nvPr/>
        </p:nvSpPr>
        <p:spPr>
          <a:xfrm>
            <a:off x="357188" y="1052513"/>
            <a:ext cx="8607425" cy="4752975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342900" indent="-342900" eaLnBrk="1" latinLnBrk="1" hangingPunct="1">
              <a:spcBef>
                <a:spcPct val="20000"/>
              </a:spcBef>
              <a:buClr>
                <a:srgbClr val="CC0066"/>
              </a:buClr>
              <a:buFont typeface="GulimChe" panose="020B0609000101010101" pitchFamily="49" charset="-127"/>
              <a:buChar char="▣"/>
            </a:pPr>
            <a:r>
              <a:rPr lang="en-US" altLang="ko-KR" sz="2800" b="1" dirty="0">
                <a:solidFill>
                  <a:srgbClr val="CC0066"/>
                </a:solidFill>
                <a:latin typeface="Gulim" panose="020B0600000101010101" pitchFamily="50" charset="-127"/>
              </a:rPr>
              <a:t> B. </a:t>
            </a:r>
            <a:r>
              <a:rPr lang="ko-KR" altLang="en-US" sz="2800" b="1" dirty="0">
                <a:solidFill>
                  <a:srgbClr val="CC0066"/>
                </a:solidFill>
                <a:latin typeface="Gulim" panose="020B0600000101010101" pitchFamily="50" charset="-127"/>
              </a:rPr>
              <a:t>공문서 분류</a:t>
            </a:r>
            <a:endParaRPr lang="en-US" altLang="ko-KR" sz="2800" b="1" dirty="0">
              <a:solidFill>
                <a:srgbClr val="CC0066"/>
              </a:solidFill>
              <a:latin typeface="Gulim" panose="020B0600000101010101" pitchFamily="50" charset="-127"/>
            </a:endParaRPr>
          </a:p>
          <a:p>
            <a:pPr marL="762000" lvl="1" indent="-285750" eaLnBrk="1" latinLnBrk="1" hangingPunct="1">
              <a:spcBef>
                <a:spcPct val="20000"/>
              </a:spcBef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ko-KR" altLang="en-US" sz="2000" b="1" dirty="0">
                <a:latin typeface="Gulim" panose="020B0600000101010101" pitchFamily="50" charset="-127"/>
              </a:rPr>
              <a:t>공문서 특정 문자 영역 검출</a:t>
            </a:r>
            <a:endParaRPr lang="en-US" altLang="ko-KR" sz="1200" b="1" dirty="0">
              <a:solidFill>
                <a:srgbClr val="CC0066"/>
              </a:solidFill>
              <a:latin typeface="Gulim" panose="020B0600000101010101" pitchFamily="50" charset="-127"/>
            </a:endParaRPr>
          </a:p>
          <a:p>
            <a:pPr marL="762000" lvl="1" indent="-285750" eaLnBrk="1" latinLnBrk="1" hangingPunct="1">
              <a:spcBef>
                <a:spcPct val="20000"/>
              </a:spcBef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ko-KR" altLang="en-US" sz="2000" b="1" dirty="0">
                <a:latin typeface="Gulim" panose="020B0600000101010101" pitchFamily="50" charset="-127"/>
              </a:rPr>
              <a:t>공문서 특정 문자 인식 분류</a:t>
            </a:r>
            <a:endParaRPr lang="en-US" altLang="ko-KR" sz="2000" b="1" dirty="0">
              <a:latin typeface="Gulim" panose="020B0600000101010101" pitchFamily="50" charset="-127"/>
            </a:endParaRPr>
          </a:p>
          <a:p>
            <a:pPr marL="762000" lvl="1" indent="-285750" eaLnBrk="1" latinLnBrk="1" hangingPunct="1">
              <a:spcBef>
                <a:spcPct val="20000"/>
              </a:spcBef>
              <a:buClr>
                <a:srgbClr val="6600CC"/>
              </a:buClr>
              <a:buFont typeface="Wingdings" panose="05000000000000000000" pitchFamily="2" charset="2"/>
              <a:buChar char="v"/>
            </a:pPr>
            <a:endParaRPr lang="en-US" altLang="ko-KR" sz="1200" b="1" dirty="0">
              <a:solidFill>
                <a:srgbClr val="CC0066"/>
              </a:solidFill>
              <a:latin typeface="Gulim" panose="020B0600000101010101" pitchFamily="50" charset="-127"/>
            </a:endParaRPr>
          </a:p>
          <a:p>
            <a:pPr marL="762000" lvl="1" indent="-285750" eaLnBrk="1" latinLnBrk="1" hangingPunct="1">
              <a:spcBef>
                <a:spcPct val="20000"/>
              </a:spcBef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ko-KR" altLang="en-US" sz="2000" b="1" dirty="0">
                <a:latin typeface="Gulim" panose="020B0600000101010101" pitchFamily="50" charset="-127"/>
              </a:rPr>
              <a:t>기술이전 대상</a:t>
            </a:r>
            <a:endParaRPr lang="en-US" altLang="ko-KR" dirty="0">
              <a:latin typeface="Gulim" panose="020B0600000101010101" pitchFamily="50" charset="-127"/>
            </a:endParaRPr>
          </a:p>
          <a:p>
            <a:pPr marL="990600" lvl="2" indent="-276225" eaLnBrk="1" latinLnBrk="1" hangingPunct="1">
              <a:spcBef>
                <a:spcPct val="20000"/>
              </a:spcBef>
              <a:buClr>
                <a:srgbClr val="3333CC"/>
              </a:buClr>
              <a:buFont typeface="Arial" panose="020B0604020202020204" pitchFamily="34" charset="0"/>
              <a:buChar char="•"/>
            </a:pPr>
            <a:r>
              <a:rPr lang="ko-KR" altLang="en-US" b="1" dirty="0">
                <a:latin typeface="Gulim" panose="020B0600000101010101" pitchFamily="50" charset="-127"/>
              </a:rPr>
              <a:t>공문서 분류</a:t>
            </a:r>
            <a:endParaRPr lang="ko-KR" altLang="en-US" b="1" dirty="0">
              <a:latin typeface="Gulim" panose="020B0600000101010101" pitchFamily="50" charset="-127"/>
            </a:endParaRPr>
          </a:p>
          <a:p>
            <a:pPr marL="1171575" lvl="3" indent="0" eaLnBrk="1" latinLnBrk="1" hangingPunct="1">
              <a:spcBef>
                <a:spcPct val="20000"/>
              </a:spcBef>
              <a:buClr>
                <a:srgbClr val="3333CC"/>
              </a:buClr>
              <a:buNone/>
            </a:pPr>
            <a:r>
              <a:rPr lang="en-US" altLang="ko-KR" b="1" dirty="0">
                <a:latin typeface="Gulim" panose="020B0600000101010101" pitchFamily="50" charset="-127"/>
              </a:rPr>
              <a:t>‧ </a:t>
            </a:r>
            <a:r>
              <a:rPr lang="ko-KR" altLang="en-US" b="1" dirty="0">
                <a:latin typeface="Gulim" panose="020B0600000101010101" pitchFamily="50" charset="-127"/>
              </a:rPr>
              <a:t>공문서 분류 엔진 라이브러리 및 기능 설명서</a:t>
            </a:r>
            <a:endParaRPr lang="en-US" altLang="ko-KR" b="1" dirty="0">
              <a:latin typeface="Gulim" panose="020B0600000101010101" pitchFamily="50" charset="-127"/>
            </a:endParaRPr>
          </a:p>
        </p:txBody>
      </p:sp>
      <p:sp>
        <p:nvSpPr>
          <p:cNvPr id="8" name="Text Box 2061"/>
          <p:cNvSpPr txBox="1">
            <a:spLocks noChangeArrowheads="1"/>
          </p:cNvSpPr>
          <p:nvPr/>
        </p:nvSpPr>
        <p:spPr bwMode="auto">
          <a:xfrm>
            <a:off x="6634163" y="6400800"/>
            <a:ext cx="1798638" cy="276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90000">
            <a:spAutoFit/>
          </a:bodyPr>
          <a:lstStyle/>
          <a:p>
            <a:pPr marR="0" algn="ctr" defTabSz="914400">
              <a:buClrTx/>
              <a:buSzTx/>
              <a:buFontTx/>
              <a:defRPr/>
            </a:pPr>
            <a:r>
              <a:rPr kumimoji="0" lang="en-US" altLang="ko-KR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SW</a:t>
            </a:r>
            <a:r>
              <a:rPr kumimoji="0" lang="en-US" altLang="ko-KR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  <a:sym typeface="Symbol" panose="05050102010706020507" pitchFamily="18" charset="2"/>
              </a:rPr>
              <a:t></a:t>
            </a:r>
            <a:r>
              <a:rPr kumimoji="0" lang="ko-KR" altLang="en-US" sz="1200" kern="1200" cap="none" spc="0" normalizeH="0" baseline="0" noProof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콘텐츠연구소</a:t>
            </a:r>
            <a:endParaRPr kumimoji="0" lang="ko-KR" altLang="en-US" sz="1200" kern="1200" cap="none" spc="0" normalizeH="0" baseline="0" noProof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2" name="슬라이드 번호 개체 틀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wrap="none" anchor="ctr">
            <a:spAutoFit/>
          </a:bodyPr>
          <a:p>
            <a:pPr marL="0" indent="0" algn="r" eaLnBrk="1" hangingPunct="1">
              <a:spcBef>
                <a:spcPct val="0"/>
              </a:spcBef>
              <a:buClrTx/>
              <a:buFontTx/>
              <a:buNone/>
            </a:pPr>
            <a:fld id="{9A0DB2DC-4C9A-4742-B13C-FB6460FD3503}" type="slidenum">
              <a:rPr lang="en-US" altLang="ko-KR" sz="1400" b="1" dirty="0">
                <a:latin typeface="Gulim" panose="020B0600000101010101" pitchFamily="50" charset="-127"/>
              </a:rPr>
            </a:fld>
            <a:endParaRPr lang="en-US" altLang="ko-KR" sz="1400" b="1" dirty="0">
              <a:latin typeface="Gulim" panose="020B0600000101010101" pitchFamily="50" charset="-127"/>
            </a:endParaRPr>
          </a:p>
        </p:txBody>
      </p:sp>
      <p:sp>
        <p:nvSpPr>
          <p:cNvPr id="10243" name="Rectangle 2"/>
          <p:cNvSpPr>
            <a:spLocks noGrp="1"/>
          </p:cNvSpPr>
          <p:nvPr>
            <p:ph type="title" hasCustomPrompt="1"/>
          </p:nvPr>
        </p:nvSpPr>
        <p:spPr>
          <a:xfrm>
            <a:off x="304800" y="258763"/>
            <a:ext cx="7162800" cy="519112"/>
          </a:xfrm>
          <a:ln/>
        </p:spPr>
        <p:txBody>
          <a:bodyPr vert="horz" wrap="square" lIns="91440" tIns="45720" rIns="91440" bIns="45720" anchor="ctr">
            <a:spAutoFit/>
          </a:bodyPr>
          <a:p>
            <a:pPr eaLnBrk="1" hangingPunct="1"/>
            <a:r>
              <a:rPr lang="en-US" altLang="ko-KR" sz="2800" dirty="0">
                <a:solidFill>
                  <a:srgbClr val="4D4D4D"/>
                </a:solidFill>
                <a:latin typeface="HYmjrE" panose="02030600000101010101" pitchFamily="18" charset="-127"/>
                <a:ea typeface="HYmjrE" panose="02030600000101010101" pitchFamily="18" charset="-127"/>
              </a:rPr>
              <a:t>2</a:t>
            </a:r>
            <a:r>
              <a:rPr lang="en-US" altLang="ko-KR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. </a:t>
            </a:r>
            <a:r>
              <a:rPr lang="ko-KR" altLang="en-US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기술이전 내용 및 범위</a:t>
            </a:r>
            <a:endParaRPr lang="ko-KR" altLang="en-US" sz="2600" b="0" dirty="0">
              <a:solidFill>
                <a:srgbClr val="4D4D4D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57188" y="1073150"/>
            <a:ext cx="8501063" cy="9874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marR="0" lvl="0" indent="-3429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SzTx/>
              <a:buFont typeface="GulimChe" panose="020B0609000101010101" pitchFamily="49" charset="-127"/>
              <a:buChar char="▣"/>
              <a:defRPr/>
            </a:pPr>
            <a:r>
              <a:rPr kumimoji="1" lang="ko-KR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기술 개발 현황</a:t>
            </a:r>
            <a:endParaRPr kumimoji="1" lang="en-US" altLang="ko-KR" sz="1100" b="1" i="0" u="none" strike="noStrike" kern="1200" cap="none" spc="0" normalizeH="0" baseline="0" noProof="0" dirty="0">
              <a:ln>
                <a:noFill/>
              </a:ln>
              <a:solidFill>
                <a:srgbClr val="CC0066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62000" marR="0" lvl="1" indent="-28575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 typeface="Wingdings" panose="05000000000000000000" pitchFamily="2" charset="2"/>
              <a:buChar char="v"/>
              <a:defRPr/>
            </a:pPr>
            <a:r>
              <a:rPr kumimoji="1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기술성숙도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en-US" altLang="ko-KR" sz="2000" b="0" i="0" u="none" strike="noStrike" kern="1200" cap="none" spc="-10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TRL : Technology Readiness Level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단계 </a:t>
            </a:r>
            <a:r>
              <a:rPr kumimoji="1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:  (  6  )</a:t>
            </a:r>
            <a:r>
              <a:rPr kumimoji="1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단계</a:t>
            </a:r>
            <a:endParaRPr kumimoji="1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pic>
        <p:nvPicPr>
          <p:cNvPr id="10245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850" y="1984375"/>
            <a:ext cx="8572500" cy="4181475"/>
          </a:xfrm>
          <a:prstGeom prst="rect">
            <a:avLst/>
          </a:prstGeom>
          <a:noFill/>
          <a:ln w="101600">
            <a:noFill/>
          </a:ln>
        </p:spPr>
      </p:pic>
      <p:sp>
        <p:nvSpPr>
          <p:cNvPr id="8" name="Text Box 2061"/>
          <p:cNvSpPr txBox="1">
            <a:spLocks noChangeArrowheads="1"/>
          </p:cNvSpPr>
          <p:nvPr/>
        </p:nvSpPr>
        <p:spPr bwMode="auto">
          <a:xfrm>
            <a:off x="6634163" y="6400800"/>
            <a:ext cx="1798638" cy="276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90000">
            <a:spAutoFit/>
          </a:bodyPr>
          <a:lstStyle/>
          <a:p>
            <a:pPr marR="0" algn="ctr" defTabSz="914400">
              <a:buClrTx/>
              <a:buSzTx/>
              <a:buFontTx/>
              <a:defRPr/>
            </a:pPr>
            <a:r>
              <a:rPr kumimoji="0" lang="en-US" altLang="ko-KR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SW</a:t>
            </a:r>
            <a:r>
              <a:rPr kumimoji="0" lang="en-US" altLang="ko-KR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  <a:sym typeface="Symbol" panose="05050102010706020507" pitchFamily="18" charset="2"/>
              </a:rPr>
              <a:t></a:t>
            </a:r>
            <a:r>
              <a:rPr kumimoji="0" lang="ko-KR" altLang="en-US" sz="1200" kern="1200" cap="none" spc="0" normalizeH="0" baseline="0" noProof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콘텐츠연구소</a:t>
            </a:r>
            <a:endParaRPr kumimoji="0" lang="ko-KR" altLang="en-US" sz="1200" kern="1200" cap="none" spc="0" normalizeH="0" baseline="0" noProof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6" name="슬라이드 번호 개체 틀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wrap="none" anchor="ctr">
            <a:spAutoFit/>
          </a:bodyPr>
          <a:p>
            <a:pPr marL="0" indent="0" algn="r" eaLnBrk="1" hangingPunct="1">
              <a:spcBef>
                <a:spcPct val="0"/>
              </a:spcBef>
              <a:buClrTx/>
              <a:buFontTx/>
              <a:buNone/>
            </a:pPr>
            <a:fld id="{9A0DB2DC-4C9A-4742-B13C-FB6460FD3503}" type="slidenum">
              <a:rPr lang="en-US" altLang="ko-KR" sz="1400" b="1" dirty="0">
                <a:latin typeface="Gulim" panose="020B0600000101010101" pitchFamily="50" charset="-127"/>
              </a:rPr>
            </a:fld>
            <a:endParaRPr lang="en-US" altLang="ko-KR" sz="1400" b="1" dirty="0">
              <a:latin typeface="Gulim" panose="020B0600000101010101" pitchFamily="50" charset="-127"/>
            </a:endParaRPr>
          </a:p>
        </p:txBody>
      </p:sp>
      <p:sp>
        <p:nvSpPr>
          <p:cNvPr id="11267" name="Rectangle 2"/>
          <p:cNvSpPr>
            <a:spLocks noGrp="1"/>
          </p:cNvSpPr>
          <p:nvPr>
            <p:ph type="title" hasCustomPrompt="1"/>
          </p:nvPr>
        </p:nvSpPr>
        <p:spPr>
          <a:xfrm>
            <a:off x="304800" y="258763"/>
            <a:ext cx="7162800" cy="519112"/>
          </a:xfrm>
          <a:ln/>
        </p:spPr>
        <p:txBody>
          <a:bodyPr vert="horz" wrap="square" lIns="91440" tIns="45720" rIns="91440" bIns="45720" anchor="ctr">
            <a:spAutoFit/>
          </a:bodyPr>
          <a:p>
            <a:pPr eaLnBrk="1" hangingPunct="1"/>
            <a:r>
              <a:rPr lang="en-US" altLang="ko-KR" sz="2800" dirty="0">
                <a:solidFill>
                  <a:srgbClr val="4D4D4D"/>
                </a:solidFill>
                <a:latin typeface="HYmjrE" panose="02030600000101010101" pitchFamily="18" charset="-127"/>
                <a:ea typeface="HYmjrE" panose="02030600000101010101" pitchFamily="18" charset="-127"/>
              </a:rPr>
              <a:t>3</a:t>
            </a:r>
            <a:r>
              <a:rPr lang="en-US" altLang="ko-KR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. </a:t>
            </a:r>
            <a:r>
              <a:rPr lang="ko-KR" altLang="en-US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경쟁기술과 비교</a:t>
            </a:r>
            <a:endParaRPr lang="ko-KR" altLang="en-US" sz="2600" b="0" dirty="0">
              <a:solidFill>
                <a:srgbClr val="4D4D4D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1268" name="Rectangle 5"/>
          <p:cNvSpPr/>
          <p:nvPr/>
        </p:nvSpPr>
        <p:spPr>
          <a:xfrm>
            <a:off x="357188" y="1071563"/>
            <a:ext cx="8501062" cy="475297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342900" lvl="0" indent="-342900" eaLnBrk="1" hangingPunct="1"/>
            <a:r>
              <a:rPr lang="en-US" altLang="ko-KR" sz="2800" b="1" dirty="0">
                <a:solidFill>
                  <a:srgbClr val="CC0066"/>
                </a:solidFill>
                <a:latin typeface="Gulim" panose="020B0600000101010101" pitchFamily="50" charset="-127"/>
              </a:rPr>
              <a:t> </a:t>
            </a:r>
            <a:r>
              <a:rPr lang="ko-KR" altLang="en-US" sz="2800" b="1" dirty="0">
                <a:solidFill>
                  <a:srgbClr val="CC0066"/>
                </a:solidFill>
                <a:latin typeface="Gulim" panose="020B0600000101010101" pitchFamily="50" charset="-127"/>
              </a:rPr>
              <a:t>기술의 특징</a:t>
            </a:r>
            <a:endParaRPr lang="en-US" altLang="ko-KR" sz="2800" b="1" dirty="0">
              <a:solidFill>
                <a:srgbClr val="CC0066"/>
              </a:solidFill>
              <a:latin typeface="Gulim" panose="020B0600000101010101" pitchFamily="50" charset="-127"/>
            </a:endParaRPr>
          </a:p>
          <a:p>
            <a:pPr marL="762000" lvl="1" indent="-285750" eaLnBrk="1" hangingPunct="1">
              <a:buFont typeface="Wingdings" panose="05000000000000000000" pitchFamily="2" charset="2"/>
              <a:buChar char="v"/>
            </a:pPr>
            <a:r>
              <a:rPr lang="ko-KR" altLang="en-US" sz="2000" b="1" dirty="0">
                <a:latin typeface="Gulim" panose="020B0600000101010101" pitchFamily="50" charset="-127"/>
              </a:rPr>
              <a:t>기존 경쟁기술 대비 개량된 부분</a:t>
            </a:r>
            <a:endParaRPr lang="en-US" altLang="ko-KR" sz="1800" dirty="0">
              <a:latin typeface="Gulim" panose="020B0600000101010101" pitchFamily="50" charset="-127"/>
            </a:endParaRPr>
          </a:p>
          <a:p>
            <a:pPr marL="990600" lvl="2" indent="-276225" eaLnBrk="1" hangingPunct="1">
              <a:buClr>
                <a:srgbClr val="3333CC"/>
              </a:buClr>
              <a:buFont typeface="Arial" panose="020B0604020202020204" pitchFamily="34" charset="0"/>
              <a:buChar char="•"/>
            </a:pPr>
            <a:r>
              <a:rPr lang="ko-KR" altLang="en-US" sz="1800" dirty="0">
                <a:latin typeface="Gulim" panose="020B0600000101010101" pitchFamily="50" charset="-127"/>
              </a:rPr>
              <a:t>기술적 측면</a:t>
            </a:r>
            <a:endParaRPr lang="ko-KR" altLang="en-US" sz="1800" b="1" dirty="0">
              <a:latin typeface="Gulim" panose="020B0600000101010101" pitchFamily="50" charset="-127"/>
            </a:endParaRPr>
          </a:p>
          <a:p>
            <a:pPr marL="1171575" lvl="3" indent="0" eaLnBrk="1" hangingPunct="1">
              <a:buClr>
                <a:srgbClr val="3333CC"/>
              </a:buClr>
              <a:buNone/>
            </a:pPr>
            <a:r>
              <a:rPr lang="en-US" altLang="ko-KR" sz="1800" b="1" dirty="0">
                <a:latin typeface="Gulim" panose="020B0600000101010101" pitchFamily="50" charset="-127"/>
              </a:rPr>
              <a:t>‧ </a:t>
            </a:r>
            <a:r>
              <a:rPr lang="ko-KR" altLang="en-US" sz="1800" dirty="0">
                <a:latin typeface="Gulim" panose="020B0600000101010101" pitchFamily="50" charset="-127"/>
              </a:rPr>
              <a:t>다양한 배경</a:t>
            </a:r>
            <a:r>
              <a:rPr lang="en-US" altLang="ko-KR" sz="1800" dirty="0">
                <a:latin typeface="Gulim" panose="020B0600000101010101" pitchFamily="50" charset="-127"/>
              </a:rPr>
              <a:t>, </a:t>
            </a:r>
            <a:r>
              <a:rPr lang="ko-KR" altLang="en-US" sz="1800" dirty="0">
                <a:latin typeface="Gulim" panose="020B0600000101010101" pitchFamily="50" charset="-127"/>
              </a:rPr>
              <a:t>해상도</a:t>
            </a:r>
            <a:r>
              <a:rPr lang="en-US" altLang="ko-KR" sz="1800" dirty="0">
                <a:latin typeface="Gulim" panose="020B0600000101010101" pitchFamily="50" charset="-127"/>
              </a:rPr>
              <a:t>, </a:t>
            </a:r>
            <a:r>
              <a:rPr lang="ko-KR" altLang="en-US" sz="1800" dirty="0">
                <a:latin typeface="Gulim" panose="020B0600000101010101" pitchFamily="50" charset="-127"/>
              </a:rPr>
              <a:t>문서 종류에 대한 문자 인식</a:t>
            </a:r>
            <a:endParaRPr lang="ko-KR" altLang="en-US" sz="1800" dirty="0">
              <a:latin typeface="Gulim" panose="020B0600000101010101" pitchFamily="50" charset="-127"/>
            </a:endParaRPr>
          </a:p>
          <a:p>
            <a:pPr marL="1171575" lvl="3" indent="0" eaLnBrk="1" hangingPunct="1">
              <a:buClr>
                <a:srgbClr val="3333CC"/>
              </a:buClr>
              <a:buNone/>
            </a:pPr>
            <a:r>
              <a:rPr lang="en-US" altLang="ko-KR" sz="1800" b="1" dirty="0">
                <a:latin typeface="Gulim" panose="020B0600000101010101" pitchFamily="50" charset="-127"/>
              </a:rPr>
              <a:t>‧ </a:t>
            </a:r>
            <a:r>
              <a:rPr lang="ko-KR" altLang="en-US" sz="1800" dirty="0">
                <a:latin typeface="Gulim" panose="020B0600000101010101" pitchFamily="50" charset="-127"/>
              </a:rPr>
              <a:t>한영 혼용 문서에서의 문자 인식</a:t>
            </a:r>
            <a:r>
              <a:rPr lang="en-US" altLang="ko-KR" sz="1800" dirty="0">
                <a:latin typeface="Gulim" panose="020B0600000101010101" pitchFamily="50" charset="-127"/>
              </a:rPr>
              <a:t>, </a:t>
            </a:r>
            <a:r>
              <a:rPr lang="ko-KR" altLang="en-US" sz="1800" dirty="0">
                <a:latin typeface="Gulim" panose="020B0600000101010101" pitchFamily="50" charset="-127"/>
              </a:rPr>
              <a:t>다국어 인식 가능</a:t>
            </a:r>
            <a:endParaRPr lang="ko-KR" altLang="en-US" sz="1800" dirty="0">
              <a:latin typeface="Gulim" panose="020B0600000101010101" pitchFamily="50" charset="-127"/>
            </a:endParaRPr>
          </a:p>
          <a:p>
            <a:pPr marL="1171575" lvl="3" indent="0" eaLnBrk="1" hangingPunct="1">
              <a:buClr>
                <a:srgbClr val="3333CC"/>
              </a:buClr>
              <a:buNone/>
            </a:pPr>
            <a:r>
              <a:rPr lang="en-US" altLang="ko-KR" sz="1800" b="1" dirty="0">
                <a:latin typeface="Gulim" panose="020B0600000101010101" pitchFamily="50" charset="-127"/>
              </a:rPr>
              <a:t>‧ </a:t>
            </a:r>
            <a:r>
              <a:rPr lang="ko-KR" altLang="en-US" sz="1800" dirty="0">
                <a:latin typeface="Gulim" panose="020B0600000101010101" pitchFamily="50" charset="-127"/>
              </a:rPr>
              <a:t>다양한 활자체에 대한 문자 분할 및 인식</a:t>
            </a:r>
            <a:endParaRPr lang="ko-KR" altLang="en-US" sz="1800" dirty="0">
              <a:latin typeface="Gulim" panose="020B0600000101010101" pitchFamily="50" charset="-127"/>
            </a:endParaRPr>
          </a:p>
          <a:p>
            <a:pPr marL="1171575" lvl="3" indent="0" eaLnBrk="1" hangingPunct="1">
              <a:buClr>
                <a:srgbClr val="3333CC"/>
              </a:buClr>
              <a:buNone/>
            </a:pPr>
            <a:r>
              <a:rPr lang="en-US" altLang="ko-KR" sz="1800" b="1" dirty="0">
                <a:latin typeface="Gulim" panose="020B0600000101010101" pitchFamily="50" charset="-127"/>
              </a:rPr>
              <a:t>‧ </a:t>
            </a:r>
            <a:r>
              <a:rPr lang="ko-KR" altLang="en-US" sz="1800" dirty="0">
                <a:latin typeface="Gulim" panose="020B0600000101010101" pitchFamily="50" charset="-127"/>
              </a:rPr>
              <a:t>문자 인식기가 연동된 분할</a:t>
            </a:r>
            <a:r>
              <a:rPr lang="en-US" altLang="ko-KR" sz="1800" dirty="0">
                <a:latin typeface="Gulim" panose="020B0600000101010101" pitchFamily="50" charset="-127"/>
              </a:rPr>
              <a:t>-</a:t>
            </a:r>
            <a:r>
              <a:rPr lang="ko-KR" altLang="en-US" sz="1800" dirty="0">
                <a:latin typeface="Gulim" panose="020B0600000101010101" pitchFamily="50" charset="-127"/>
              </a:rPr>
              <a:t>인식 방법으로 인식 성능 우수</a:t>
            </a:r>
            <a:endParaRPr lang="ko-KR" altLang="en-US" sz="1800" dirty="0">
              <a:latin typeface="Gulim" panose="020B0600000101010101" pitchFamily="50" charset="-127"/>
            </a:endParaRPr>
          </a:p>
          <a:p>
            <a:pPr marL="1171575" lvl="3" indent="0" eaLnBrk="1" hangingPunct="1">
              <a:buClr>
                <a:srgbClr val="3333CC"/>
              </a:buClr>
              <a:buNone/>
            </a:pPr>
            <a:r>
              <a:rPr lang="en-US" altLang="ko-KR" sz="1800" b="1" dirty="0">
                <a:latin typeface="Gulim" panose="020B0600000101010101" pitchFamily="50" charset="-127"/>
              </a:rPr>
              <a:t>‧ </a:t>
            </a:r>
            <a:r>
              <a:rPr lang="ko-KR" altLang="en-US" sz="1800" dirty="0">
                <a:latin typeface="Gulim" panose="020B0600000101010101" pitchFamily="50" charset="-127"/>
              </a:rPr>
              <a:t>인식 속도가 빠르고 일반화 능력이 뛰어난 문자 인식</a:t>
            </a:r>
            <a:endParaRPr lang="en-US" altLang="ko-KR" sz="1800" dirty="0">
              <a:latin typeface="Gulim" panose="020B0600000101010101" pitchFamily="50" charset="-127"/>
            </a:endParaRPr>
          </a:p>
          <a:p>
            <a:pPr marL="1171575" lvl="3" indent="0" eaLnBrk="1" hangingPunct="1">
              <a:buClr>
                <a:srgbClr val="3333CC"/>
              </a:buClr>
              <a:buNone/>
            </a:pPr>
            <a:endParaRPr lang="en-US" altLang="ko-KR" sz="1200" dirty="0">
              <a:latin typeface="Gulim" panose="020B0600000101010101" pitchFamily="50" charset="-127"/>
            </a:endParaRPr>
          </a:p>
          <a:p>
            <a:pPr marL="990600" lvl="2" indent="-276225" eaLnBrk="1" hangingPunct="1">
              <a:buClr>
                <a:srgbClr val="3333CC"/>
              </a:buClr>
              <a:buFont typeface="Arial" panose="020B0604020202020204" pitchFamily="34" charset="0"/>
              <a:buChar char="•"/>
            </a:pPr>
            <a:r>
              <a:rPr lang="ko-KR" altLang="en-US" sz="1800" dirty="0">
                <a:latin typeface="Gulim" panose="020B0600000101010101" pitchFamily="50" charset="-127"/>
              </a:rPr>
              <a:t>사업적 측면</a:t>
            </a:r>
            <a:endParaRPr lang="en-US" altLang="ko-KR" sz="1800" dirty="0">
              <a:latin typeface="Gulim" panose="020B0600000101010101" pitchFamily="50" charset="-127"/>
            </a:endParaRPr>
          </a:p>
          <a:p>
            <a:pPr marL="1171575" lvl="3" indent="0" eaLnBrk="1" hangingPunct="1">
              <a:buClr>
                <a:srgbClr val="3333CC"/>
              </a:buClr>
              <a:buNone/>
            </a:pPr>
            <a:r>
              <a:rPr lang="en-US" altLang="ko-KR" sz="1800" dirty="0">
                <a:latin typeface="Gulim" panose="020B0600000101010101" pitchFamily="50" charset="-127"/>
              </a:rPr>
              <a:t>‧ </a:t>
            </a:r>
            <a:r>
              <a:rPr lang="ko-KR" altLang="en-US" sz="1800" dirty="0">
                <a:latin typeface="Gulim" panose="020B0600000101010101" pitchFamily="50" charset="-127"/>
              </a:rPr>
              <a:t>유용한 정보 추출이나 사용자 편의성 목적 서비스에 활용</a:t>
            </a:r>
            <a:endParaRPr lang="en-US" altLang="ko-KR" sz="1800" dirty="0">
              <a:latin typeface="Gulim" panose="020B0600000101010101" pitchFamily="50" charset="-127"/>
            </a:endParaRPr>
          </a:p>
          <a:p>
            <a:pPr marL="1171575" lvl="3" indent="0" eaLnBrk="1" hangingPunct="1">
              <a:buClr>
                <a:srgbClr val="3333CC"/>
              </a:buClr>
              <a:buNone/>
            </a:pPr>
            <a:r>
              <a:rPr lang="en-US" altLang="ko-KR" sz="1800" dirty="0">
                <a:latin typeface="Gulim" panose="020B0600000101010101" pitchFamily="50" charset="-127"/>
              </a:rPr>
              <a:t>‧ </a:t>
            </a:r>
            <a:r>
              <a:rPr lang="ko-KR" altLang="en-US" sz="1800" dirty="0">
                <a:latin typeface="Gulim" panose="020B0600000101010101" pitchFamily="50" charset="-127"/>
              </a:rPr>
              <a:t>수작업 형태의 문자 정보 입력을 자동 입력으로 전환 가능</a:t>
            </a:r>
            <a:endParaRPr lang="en-US" altLang="ko-KR" sz="1800" dirty="0">
              <a:latin typeface="Gulim" panose="020B0600000101010101" pitchFamily="50" charset="-127"/>
            </a:endParaRPr>
          </a:p>
          <a:p>
            <a:pPr marL="1171575" lvl="3" indent="0" eaLnBrk="1" hangingPunct="1">
              <a:buClr>
                <a:srgbClr val="3333CC"/>
              </a:buClr>
              <a:buNone/>
            </a:pPr>
            <a:r>
              <a:rPr lang="en-US" altLang="ko-KR" sz="1800" b="1" dirty="0">
                <a:latin typeface="Gulim" panose="020B0600000101010101" pitchFamily="50" charset="-127"/>
              </a:rPr>
              <a:t>‧</a:t>
            </a:r>
            <a:r>
              <a:rPr lang="en-US" altLang="ko-KR" sz="1800" dirty="0">
                <a:latin typeface="Gulim" panose="020B0600000101010101" pitchFamily="50" charset="-127"/>
              </a:rPr>
              <a:t> </a:t>
            </a:r>
            <a:r>
              <a:rPr lang="ko-KR" altLang="en-US" sz="1800" dirty="0">
                <a:latin typeface="Gulim" panose="020B0600000101010101" pitchFamily="50" charset="-127"/>
              </a:rPr>
              <a:t>각종 제증명 서류 대응 및 관련 용용 서비스 확대 용이</a:t>
            </a:r>
            <a:endParaRPr lang="en-US" altLang="ko-KR" sz="1800" dirty="0">
              <a:latin typeface="Gulim" panose="020B0600000101010101" pitchFamily="50" charset="-127"/>
            </a:endParaRPr>
          </a:p>
          <a:p>
            <a:pPr marL="1171575" lvl="3" indent="0" eaLnBrk="1" hangingPunct="1">
              <a:buClr>
                <a:srgbClr val="3333CC"/>
              </a:buClr>
              <a:buNone/>
            </a:pPr>
            <a:r>
              <a:rPr lang="en-US" altLang="ko-KR" sz="1800" b="1" dirty="0">
                <a:latin typeface="Gulim" panose="020B0600000101010101" pitchFamily="50" charset="-127"/>
              </a:rPr>
              <a:t>‧</a:t>
            </a:r>
            <a:r>
              <a:rPr lang="en-US" altLang="ko-KR" sz="1800" dirty="0">
                <a:latin typeface="Gulim" panose="020B0600000101010101" pitchFamily="50" charset="-127"/>
              </a:rPr>
              <a:t> </a:t>
            </a:r>
            <a:r>
              <a:rPr lang="ko-KR" altLang="en-US" sz="1800" dirty="0">
                <a:latin typeface="Gulim" panose="020B0600000101010101" pitchFamily="50" charset="-127"/>
              </a:rPr>
              <a:t>문서 보안</a:t>
            </a:r>
            <a:r>
              <a:rPr lang="en-US" altLang="ko-KR" sz="1800" dirty="0">
                <a:latin typeface="Gulim" panose="020B0600000101010101" pitchFamily="50" charset="-127"/>
              </a:rPr>
              <a:t>, </a:t>
            </a:r>
            <a:r>
              <a:rPr lang="ko-KR" altLang="en-US" sz="1800" dirty="0">
                <a:latin typeface="Gulim" panose="020B0600000101010101" pitchFamily="50" charset="-127"/>
              </a:rPr>
              <a:t>분류 자동화</a:t>
            </a:r>
            <a:r>
              <a:rPr lang="en-US" altLang="ko-KR" sz="1800" dirty="0">
                <a:latin typeface="Gulim" panose="020B0600000101010101" pitchFamily="50" charset="-127"/>
              </a:rPr>
              <a:t>, </a:t>
            </a:r>
            <a:r>
              <a:rPr lang="ko-KR" altLang="en-US" sz="1800" dirty="0">
                <a:latin typeface="Gulim" panose="020B0600000101010101" pitchFamily="50" charset="-127"/>
              </a:rPr>
              <a:t>교육 등 다양한 응용 서비스 창출 가능</a:t>
            </a:r>
            <a:endParaRPr lang="en-US" altLang="ko-KR" sz="1800" dirty="0">
              <a:latin typeface="Gulim" panose="020B0600000101010101" pitchFamily="50" charset="-127"/>
            </a:endParaRPr>
          </a:p>
        </p:txBody>
      </p:sp>
      <p:sp>
        <p:nvSpPr>
          <p:cNvPr id="6" name="Text Box 2061"/>
          <p:cNvSpPr txBox="1">
            <a:spLocks noChangeArrowheads="1"/>
          </p:cNvSpPr>
          <p:nvPr/>
        </p:nvSpPr>
        <p:spPr bwMode="auto">
          <a:xfrm>
            <a:off x="6634163" y="6400800"/>
            <a:ext cx="1798638" cy="276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90000">
            <a:spAutoFit/>
          </a:bodyPr>
          <a:lstStyle/>
          <a:p>
            <a:pPr marR="0" algn="ctr" defTabSz="914400">
              <a:buClrTx/>
              <a:buSzTx/>
              <a:buFontTx/>
              <a:defRPr/>
            </a:pPr>
            <a:r>
              <a:rPr kumimoji="0" lang="en-US" altLang="ko-KR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SW</a:t>
            </a:r>
            <a:r>
              <a:rPr kumimoji="0" lang="en-US" altLang="ko-KR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  <a:sym typeface="Symbol" panose="05050102010706020507" pitchFamily="18" charset="2"/>
              </a:rPr>
              <a:t></a:t>
            </a:r>
            <a:r>
              <a:rPr kumimoji="0" lang="ko-KR" altLang="en-US" sz="1200" kern="1200" cap="none" spc="0" normalizeH="0" baseline="0" noProof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콘텐츠연구소</a:t>
            </a:r>
            <a:endParaRPr kumimoji="0" lang="ko-KR" altLang="en-US" sz="1200" kern="1200" cap="none" spc="0" normalizeH="0" baseline="0" noProof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90" name="슬라이드 번호 개체 틀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wrap="none" anchor="ctr">
            <a:spAutoFit/>
          </a:bodyPr>
          <a:p>
            <a:pPr marL="0" indent="0" algn="r" eaLnBrk="1" hangingPunct="1">
              <a:spcBef>
                <a:spcPct val="0"/>
              </a:spcBef>
              <a:buClrTx/>
              <a:buFontTx/>
              <a:buNone/>
            </a:pPr>
            <a:fld id="{9A0DB2DC-4C9A-4742-B13C-FB6460FD3503}" type="slidenum">
              <a:rPr lang="en-US" altLang="ko-KR" sz="1400" b="1" dirty="0">
                <a:latin typeface="Gulim" panose="020B0600000101010101" pitchFamily="50" charset="-127"/>
              </a:rPr>
            </a:fld>
            <a:endParaRPr lang="en-US" altLang="ko-KR" sz="1400" b="1" dirty="0">
              <a:latin typeface="Gulim" panose="020B0600000101010101" pitchFamily="50" charset="-127"/>
            </a:endParaRPr>
          </a:p>
        </p:txBody>
      </p:sp>
      <p:sp>
        <p:nvSpPr>
          <p:cNvPr id="12291" name="Rectangle 2"/>
          <p:cNvSpPr>
            <a:spLocks noGrp="1"/>
          </p:cNvSpPr>
          <p:nvPr>
            <p:ph type="title" hasCustomPrompt="1"/>
          </p:nvPr>
        </p:nvSpPr>
        <p:spPr>
          <a:xfrm>
            <a:off x="304800" y="258763"/>
            <a:ext cx="7162800" cy="519112"/>
          </a:xfrm>
          <a:ln/>
        </p:spPr>
        <p:txBody>
          <a:bodyPr vert="horz" wrap="square" lIns="91440" tIns="45720" rIns="91440" bIns="45720" anchor="ctr">
            <a:spAutoFit/>
          </a:bodyPr>
          <a:p>
            <a:pPr eaLnBrk="1" hangingPunct="1"/>
            <a:r>
              <a:rPr lang="en-US" altLang="ko-KR" sz="2800" dirty="0">
                <a:solidFill>
                  <a:srgbClr val="4D4D4D"/>
                </a:solidFill>
                <a:latin typeface="HYmjrE" panose="02030600000101010101" pitchFamily="18" charset="-127"/>
                <a:ea typeface="HYmjrE" panose="02030600000101010101" pitchFamily="18" charset="-127"/>
              </a:rPr>
              <a:t>4</a:t>
            </a:r>
            <a:r>
              <a:rPr lang="en-US" altLang="ko-KR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. </a:t>
            </a:r>
            <a:r>
              <a:rPr lang="ko-KR" altLang="en-US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기술의 사업성</a:t>
            </a:r>
            <a:endParaRPr lang="ko-KR" altLang="en-US" sz="2600" b="0" dirty="0">
              <a:solidFill>
                <a:srgbClr val="4D4D4D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85750" y="1071563"/>
            <a:ext cx="8572500" cy="47529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marR="0" lvl="0" indent="-342900" algn="just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SzTx/>
              <a:buFont typeface="GulimChe" panose="020B0609000101010101" pitchFamily="49" charset="-127"/>
              <a:buChar char="▣"/>
              <a:defRPr/>
            </a:pPr>
            <a:r>
              <a:rPr kumimoji="1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ko-KR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사업성</a:t>
            </a:r>
            <a:endParaRPr kumimoji="1" lang="en-US" altLang="ko-KR" sz="2800" b="1" i="0" u="none" strike="noStrike" kern="1200" cap="none" spc="0" normalizeH="0" baseline="0" noProof="0" dirty="0">
              <a:ln>
                <a:noFill/>
              </a:ln>
              <a:solidFill>
                <a:srgbClr val="CC0066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62000" marR="0" lvl="1" indent="-28575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 typeface="Wingdings" panose="05000000000000000000" pitchFamily="2" charset="2"/>
              <a:buChar char="v"/>
              <a:defRPr/>
            </a:pPr>
            <a:r>
              <a:rPr kumimoji="1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예상 응용 제품 및 서비스</a:t>
            </a:r>
            <a:endParaRPr kumimoji="1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990600" marR="0" lvl="2" indent="-276225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1" lang="ko-KR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실환경에서의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문서 영상 인식 기반 서비스</a:t>
            </a: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990600" marR="0" lvl="2" indent="-276225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행정 및 금융 </a:t>
            </a:r>
            <a:r>
              <a:rPr kumimoji="1" lang="ko-KR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제증명서류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분류 및 인식 솔루션</a:t>
            </a: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990600" marR="0" lvl="2" indent="-276225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공문서 개인정보 </a:t>
            </a:r>
            <a:r>
              <a:rPr kumimoji="1" lang="ko-KR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마스킹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문서 변환 및 관리 솔루션</a:t>
            </a: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990600" marR="0" lvl="2" indent="-276225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제조 공정 자동화 및 물류 분류 자동화 서비스</a:t>
            </a: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990600" marR="0" lvl="2" indent="-276225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문서 보안 및 개인 정보 보호 서비스</a:t>
            </a: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990600" marR="0" lvl="2" indent="-276225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교육 관련 등 문서 영상 인식 응용 서비스 전반</a:t>
            </a: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476250" marR="0" lvl="1" indent="0" algn="just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Tx/>
              <a:buNone/>
              <a:defRPr/>
            </a:pPr>
            <a:endParaRPr kumimoji="1" lang="en-US" altLang="ko-KR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62000" marR="0" lvl="1" indent="-28575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 typeface="Wingdings" panose="05000000000000000000" pitchFamily="2" charset="2"/>
              <a:buChar char="v"/>
              <a:defRPr/>
            </a:pPr>
            <a:r>
              <a:rPr kumimoji="1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사업성</a:t>
            </a:r>
            <a:endParaRPr kumimoji="1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990600" marR="0" lvl="2" indent="-276225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제품화 후 관련 시장 확보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: 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국내 시장 확보 후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해외 시장 확대 예상</a:t>
            </a:r>
            <a:endParaRPr kumimoji="1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/>
        </p:nvGraphicFramePr>
        <p:xfrm>
          <a:off x="1476375" y="5013325"/>
          <a:ext cx="6480175" cy="1163638"/>
        </p:xfrm>
        <a:graphic>
          <a:graphicData uri="http://schemas.openxmlformats.org/drawingml/2006/table">
            <a:tbl>
              <a:tblPr/>
              <a:tblGrid>
                <a:gridCol w="2952080"/>
                <a:gridCol w="3528095"/>
              </a:tblGrid>
              <a:tr h="43251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예상 제품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/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서비스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1432" marR="91432" marT="45621" marB="45621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예상 수요자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(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층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)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1432" marR="91432" marT="45621" marB="45621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112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100" spc="0" dirty="0" smtClean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문서 영상 인식 </a:t>
                      </a:r>
                      <a:r>
                        <a:rPr lang="ko-KR" altLang="en-US" sz="1400" kern="100" spc="0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기반 서비스</a:t>
                      </a:r>
                      <a:endParaRPr lang="ko-KR" altLang="en-US" sz="1400" kern="100" spc="0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1432" marR="91432" marT="45621" marB="45621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100" spc="0" dirty="0" smtClean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행정 및 금융기관</a:t>
                      </a:r>
                      <a:r>
                        <a:rPr lang="en-US" altLang="ko-KR" sz="1400" kern="100" spc="0" dirty="0" smtClean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, </a:t>
                      </a:r>
                      <a:r>
                        <a:rPr lang="ko-KR" altLang="en-US" sz="1400" kern="100" spc="0" dirty="0" smtClean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제조 공정 및 물류 자동화</a:t>
                      </a:r>
                      <a:r>
                        <a:rPr lang="en-US" altLang="ko-KR" sz="1400" kern="100" spc="0" dirty="0" smtClean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, </a:t>
                      </a:r>
                      <a:r>
                        <a:rPr lang="ko-KR" altLang="en-US" sz="1400" kern="100" spc="0" dirty="0" smtClean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교육 관련 업체</a:t>
                      </a:r>
                      <a:r>
                        <a:rPr lang="en-US" altLang="ko-KR" sz="1400" kern="100" spc="0" dirty="0" smtClean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, </a:t>
                      </a:r>
                      <a:r>
                        <a:rPr lang="ko-KR" altLang="en-US" sz="1400" kern="100" spc="0" dirty="0" smtClean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보안 서비스 업체</a:t>
                      </a:r>
                      <a:endParaRPr lang="ko-KR" altLang="en-US" sz="1400" kern="100" spc="0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1432" marR="91432" marT="45621" marB="45621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Text Box 2061"/>
          <p:cNvSpPr txBox="1">
            <a:spLocks noChangeArrowheads="1"/>
          </p:cNvSpPr>
          <p:nvPr/>
        </p:nvSpPr>
        <p:spPr bwMode="auto">
          <a:xfrm>
            <a:off x="6634163" y="6400800"/>
            <a:ext cx="1798638" cy="276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90000">
            <a:spAutoFit/>
          </a:bodyPr>
          <a:lstStyle/>
          <a:p>
            <a:pPr marR="0" algn="ctr" defTabSz="914400">
              <a:buClrTx/>
              <a:buSzTx/>
              <a:buFontTx/>
              <a:defRPr/>
            </a:pPr>
            <a:r>
              <a:rPr kumimoji="0" lang="en-US" altLang="ko-KR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SW</a:t>
            </a:r>
            <a:r>
              <a:rPr kumimoji="0" lang="en-US" altLang="ko-KR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  <a:sym typeface="Symbol" panose="05050102010706020507" pitchFamily="18" charset="2"/>
              </a:rPr>
              <a:t></a:t>
            </a:r>
            <a:r>
              <a:rPr kumimoji="0" lang="ko-KR" altLang="en-US" sz="1200" kern="1200" cap="none" spc="0" normalizeH="0" baseline="0" noProof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콘텐츠연구소</a:t>
            </a:r>
            <a:endParaRPr kumimoji="0" lang="ko-KR" altLang="en-US" sz="1200" kern="1200" cap="none" spc="0" normalizeH="0" baseline="0" noProof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4" name="슬라이드 번호 개체 틀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wrap="none" anchor="ctr">
            <a:spAutoFit/>
          </a:bodyPr>
          <a:p>
            <a:pPr marL="0" indent="0" algn="r" eaLnBrk="1" hangingPunct="1">
              <a:spcBef>
                <a:spcPct val="0"/>
              </a:spcBef>
              <a:buClrTx/>
              <a:buFontTx/>
              <a:buNone/>
            </a:pPr>
            <a:fld id="{9A0DB2DC-4C9A-4742-B13C-FB6460FD3503}" type="slidenum">
              <a:rPr lang="en-US" altLang="ko-KR" sz="1400" b="1" dirty="0">
                <a:latin typeface="Gulim" panose="020B0600000101010101" pitchFamily="50" charset="-127"/>
              </a:rPr>
            </a:fld>
            <a:endParaRPr lang="en-US" altLang="ko-KR" sz="1400" b="1" dirty="0">
              <a:latin typeface="Gulim" panose="020B0600000101010101" pitchFamily="50" charset="-127"/>
            </a:endParaRPr>
          </a:p>
        </p:txBody>
      </p:sp>
      <p:sp>
        <p:nvSpPr>
          <p:cNvPr id="13315" name="Rectangle 2"/>
          <p:cNvSpPr>
            <a:spLocks noGrp="1"/>
          </p:cNvSpPr>
          <p:nvPr>
            <p:ph type="title" hasCustomPrompt="1"/>
          </p:nvPr>
        </p:nvSpPr>
        <p:spPr>
          <a:xfrm>
            <a:off x="304800" y="257175"/>
            <a:ext cx="7162800" cy="522288"/>
          </a:xfrm>
          <a:ln/>
        </p:spPr>
        <p:txBody>
          <a:bodyPr vert="horz" wrap="square" lIns="91440" tIns="45720" rIns="91440" bIns="45720" anchor="ctr">
            <a:spAutoFit/>
          </a:bodyPr>
          <a:p>
            <a:pPr eaLnBrk="1" hangingPunct="1"/>
            <a:r>
              <a:rPr lang="en-US" altLang="ko-KR" sz="2800" dirty="0">
                <a:solidFill>
                  <a:srgbClr val="4D4D4D"/>
                </a:solidFill>
                <a:latin typeface="HYmjrE" panose="02030600000101010101" pitchFamily="18" charset="-127"/>
                <a:ea typeface="HYmjrE" panose="02030600000101010101" pitchFamily="18" charset="-127"/>
              </a:rPr>
              <a:t>5</a:t>
            </a:r>
            <a:r>
              <a:rPr lang="en-US" altLang="ko-KR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. </a:t>
            </a:r>
            <a:r>
              <a:rPr lang="ko-KR" altLang="en-US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국내외 시장 동향</a:t>
            </a:r>
            <a:endParaRPr lang="ko-KR" altLang="en-US" sz="2600" b="0" dirty="0">
              <a:solidFill>
                <a:srgbClr val="4D4D4D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3316" name="Rectangle 5"/>
          <p:cNvSpPr/>
          <p:nvPr/>
        </p:nvSpPr>
        <p:spPr>
          <a:xfrm>
            <a:off x="285750" y="1176338"/>
            <a:ext cx="8572500" cy="475297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342900" lvl="0" indent="-342900" eaLnBrk="1" hangingPunct="1"/>
            <a:r>
              <a:rPr lang="en-US" altLang="ko-KR" sz="2800" b="1" dirty="0">
                <a:solidFill>
                  <a:srgbClr val="CC0066"/>
                </a:solidFill>
                <a:latin typeface="Gulim" panose="020B0600000101010101" pitchFamily="50" charset="-127"/>
              </a:rPr>
              <a:t> </a:t>
            </a:r>
            <a:r>
              <a:rPr lang="ko-KR" altLang="en-US" sz="2800" b="1" dirty="0">
                <a:solidFill>
                  <a:srgbClr val="CC0066"/>
                </a:solidFill>
                <a:latin typeface="Gulim" panose="020B0600000101010101" pitchFamily="50" charset="-127"/>
              </a:rPr>
              <a:t>시장성</a:t>
            </a:r>
            <a:endParaRPr lang="en-US" altLang="ko-KR" sz="2800" b="1" dirty="0">
              <a:solidFill>
                <a:srgbClr val="CC0066"/>
              </a:solidFill>
              <a:latin typeface="Gulim" panose="020B0600000101010101" pitchFamily="50" charset="-127"/>
            </a:endParaRPr>
          </a:p>
          <a:p>
            <a:pPr marL="762000" lvl="1" indent="-285750" eaLnBrk="1" hangingPunct="1">
              <a:buFont typeface="Wingdings" panose="05000000000000000000" pitchFamily="2" charset="2"/>
              <a:buChar char="v"/>
            </a:pPr>
            <a:r>
              <a:rPr lang="en-US" altLang="ko-KR" sz="2000" b="1" dirty="0">
                <a:latin typeface="Gulim" panose="020B0600000101010101" pitchFamily="50" charset="-127"/>
              </a:rPr>
              <a:t> </a:t>
            </a:r>
            <a:r>
              <a:rPr lang="ko-KR" altLang="en-US" sz="2000" b="1" dirty="0">
                <a:latin typeface="Gulim" panose="020B0600000101010101" pitchFamily="50" charset="-127"/>
              </a:rPr>
              <a:t>관련 제품</a:t>
            </a:r>
            <a:r>
              <a:rPr lang="en-US" altLang="ko-KR" sz="2000" b="1" dirty="0">
                <a:latin typeface="Gulim" panose="020B0600000101010101" pitchFamily="50" charset="-127"/>
              </a:rPr>
              <a:t>/</a:t>
            </a:r>
            <a:r>
              <a:rPr lang="ko-KR" altLang="en-US" sz="2000" b="1" dirty="0">
                <a:latin typeface="Gulim" panose="020B0600000101010101" pitchFamily="50" charset="-127"/>
              </a:rPr>
              <a:t>서비스의 국내외 시장규모</a:t>
            </a:r>
            <a:endParaRPr lang="en-US" altLang="ko-KR" sz="2000" b="1" dirty="0">
              <a:latin typeface="Gulim" panose="020B0600000101010101" pitchFamily="50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/>
        </p:nvGraphicFramePr>
        <p:xfrm>
          <a:off x="1258888" y="2492375"/>
          <a:ext cx="6985000" cy="1862138"/>
        </p:xfrm>
        <a:graphic>
          <a:graphicData uri="http://schemas.openxmlformats.org/drawingml/2006/table">
            <a:tbl>
              <a:tblPr/>
              <a:tblGrid>
                <a:gridCol w="967149"/>
                <a:gridCol w="877903"/>
                <a:gridCol w="877903"/>
                <a:gridCol w="877903"/>
                <a:gridCol w="877903"/>
                <a:gridCol w="877903"/>
                <a:gridCol w="873904"/>
                <a:gridCol w="754431"/>
              </a:tblGrid>
              <a:tr h="84400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관련 제품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/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서비스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64772" marR="64772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시장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64772" marR="64772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차년도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(</a:t>
                      </a:r>
                      <a:r>
                        <a:rPr lang="en-US" altLang="ko-KR" sz="1400" kern="0" spc="0" dirty="0" smtClean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2018)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64772" marR="64772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2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차년도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(</a:t>
                      </a:r>
                      <a:r>
                        <a:rPr lang="en-US" altLang="ko-KR" sz="1400" kern="0" spc="0" dirty="0" smtClean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2019)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64772" marR="64772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3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차년도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(</a:t>
                      </a:r>
                      <a:r>
                        <a:rPr lang="en-US" altLang="ko-KR" sz="1400" kern="0" spc="0" dirty="0" smtClean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2020)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64772" marR="64772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4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차년도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(</a:t>
                      </a:r>
                      <a:r>
                        <a:rPr lang="en-US" altLang="ko-KR" sz="1400" kern="0" spc="0" dirty="0" smtClean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2021)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64772" marR="64772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5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차년도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(</a:t>
                      </a:r>
                      <a:r>
                        <a:rPr lang="en-US" altLang="ko-KR" sz="1400" kern="0" spc="0" dirty="0" smtClean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2022)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64772" marR="64772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합계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64772" marR="64772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9067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smtClean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문서 영상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인식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64772" marR="64772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해외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64772" marR="64772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 smtClean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1,417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64772" marR="64772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 smtClean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1,675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64772" marR="64772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 smtClean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1,980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64772" marR="64772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 smtClean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2,340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64772" marR="64772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 smtClean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2,766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64772" marR="64772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 smtClean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10,178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64772" marR="64772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9067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국내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64772" marR="64772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 smtClean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252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64772" marR="64772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 smtClean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309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64772" marR="64772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 smtClean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380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64772" marR="64772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 smtClean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466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64772" marR="64772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 smtClean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571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64772" marR="64772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 smtClean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1,978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64772" marR="64772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354" name="TextBox 2"/>
          <p:cNvSpPr txBox="1"/>
          <p:nvPr/>
        </p:nvSpPr>
        <p:spPr>
          <a:xfrm>
            <a:off x="6372225" y="2181225"/>
            <a:ext cx="1871663" cy="3079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ko-KR" sz="1400" dirty="0">
                <a:latin typeface="Gulim" panose="020B0600000101010101" pitchFamily="50" charset="-127"/>
              </a:rPr>
              <a:t>(</a:t>
            </a:r>
            <a:r>
              <a:rPr lang="ko-KR" altLang="en-US" sz="1400" dirty="0">
                <a:latin typeface="Gulim" panose="020B0600000101010101" pitchFamily="50" charset="-127"/>
              </a:rPr>
              <a:t>단위 </a:t>
            </a:r>
            <a:r>
              <a:rPr lang="en-US" altLang="ko-KR" sz="1400" dirty="0">
                <a:latin typeface="Gulim" panose="020B0600000101010101" pitchFamily="50" charset="-127"/>
              </a:rPr>
              <a:t>: </a:t>
            </a:r>
            <a:r>
              <a:rPr lang="ko-KR" altLang="en-US" sz="1400" dirty="0">
                <a:latin typeface="Gulim" panose="020B0600000101010101" pitchFamily="50" charset="-127"/>
              </a:rPr>
              <a:t>백만불</a:t>
            </a:r>
            <a:r>
              <a:rPr lang="en-US" altLang="ko-KR" sz="1400" dirty="0">
                <a:latin typeface="Gulim" panose="020B0600000101010101" pitchFamily="50" charset="-127"/>
              </a:rPr>
              <a:t>, </a:t>
            </a:r>
            <a:r>
              <a:rPr lang="ko-KR" altLang="en-US" sz="1400" dirty="0">
                <a:latin typeface="Gulim" panose="020B0600000101010101" pitchFamily="50" charset="-127"/>
              </a:rPr>
              <a:t>억원</a:t>
            </a:r>
            <a:r>
              <a:rPr lang="en-US" altLang="ko-KR" sz="1400" dirty="0">
                <a:latin typeface="Gulim" panose="020B0600000101010101" pitchFamily="50" charset="-127"/>
              </a:rPr>
              <a:t>)</a:t>
            </a:r>
            <a:endParaRPr lang="ko-KR" altLang="en-US" sz="1400" dirty="0">
              <a:latin typeface="Gulim" panose="020B0600000101010101" pitchFamily="50" charset="-127"/>
            </a:endParaRPr>
          </a:p>
        </p:txBody>
      </p:sp>
      <p:sp>
        <p:nvSpPr>
          <p:cNvPr id="8" name="Text Box 2061"/>
          <p:cNvSpPr txBox="1">
            <a:spLocks noChangeArrowheads="1"/>
          </p:cNvSpPr>
          <p:nvPr/>
        </p:nvSpPr>
        <p:spPr bwMode="auto">
          <a:xfrm>
            <a:off x="6634163" y="6400800"/>
            <a:ext cx="1798638" cy="276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90000">
            <a:spAutoFit/>
          </a:bodyPr>
          <a:lstStyle/>
          <a:p>
            <a:pPr marR="0" algn="ctr" defTabSz="914400">
              <a:buClrTx/>
              <a:buSzTx/>
              <a:buFontTx/>
              <a:defRPr/>
            </a:pPr>
            <a:r>
              <a:rPr kumimoji="0" lang="en-US" altLang="ko-KR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SW</a:t>
            </a:r>
            <a:r>
              <a:rPr kumimoji="0" lang="en-US" altLang="ko-KR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  <a:sym typeface="Symbol" panose="05050102010706020507" pitchFamily="18" charset="2"/>
              </a:rPr>
              <a:t></a:t>
            </a:r>
            <a:r>
              <a:rPr kumimoji="0" lang="ko-KR" altLang="en-US" sz="1200" kern="1200" cap="none" spc="0" normalizeH="0" baseline="0" noProof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콘텐츠연구소</a:t>
            </a:r>
            <a:endParaRPr kumimoji="0" lang="ko-KR" altLang="en-US" sz="1200" kern="1200" cap="none" spc="0" normalizeH="0" baseline="0" noProof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기본 디자인">
  <a:themeElements>
    <a:clrScheme name="기본 디자인 3">
      <a:dk1>
        <a:srgbClr val="000000"/>
      </a:dk1>
      <a:lt1>
        <a:srgbClr val="FFFFCC"/>
      </a:lt1>
      <a:dk2>
        <a:srgbClr val="808000"/>
      </a:dk2>
      <a:lt2>
        <a:srgbClr val="666633"/>
      </a:lt2>
      <a:accent1>
        <a:srgbClr val="339933"/>
      </a:accent1>
      <a:accent2>
        <a:srgbClr val="800000"/>
      </a:accent2>
      <a:accent3>
        <a:srgbClr val="FFFFE2"/>
      </a:accent3>
      <a:accent4>
        <a:srgbClr val="000000"/>
      </a:accent4>
      <a:accent5>
        <a:srgbClr val="ADCAAD"/>
      </a:accent5>
      <a:accent6>
        <a:srgbClr val="730000"/>
      </a:accent6>
      <a:hlink>
        <a:srgbClr val="0033CC"/>
      </a:hlink>
      <a:folHlink>
        <a:srgbClr val="FFCC66"/>
      </a:folHlink>
    </a:clrScheme>
    <a:fontScheme name="기본 디자인">
      <a:majorFont>
        <a:latin typeface="Times New Roman"/>
        <a:ea typeface="굴림"/>
        <a:cs typeface=""/>
      </a:majorFont>
      <a:minorFont>
        <a:latin typeface="Times New Roman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01600" cap="flat" cmpd="sng" algn="ctr">
          <a:solidFill>
            <a:srgbClr val="0033CC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>
        <a:spAutoFit/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ulim" panose="020B0600000101010101" pitchFamily="50" charset="-127"/>
            <a:ea typeface="Gulim" panose="020B0600000101010101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01600" cap="flat" cmpd="sng" algn="ctr">
          <a:solidFill>
            <a:srgbClr val="0033CC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>
        <a:spAutoFit/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ulim" panose="020B0600000101010101" pitchFamily="50" charset="-127"/>
            <a:ea typeface="Gulim" panose="020B0600000101010101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0029AE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AAACD3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0029AE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AAACD3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3.xml><?xml version="1.0" encoding="utf-8"?>
<a:themeOverride xmlns:a="http://schemas.openxmlformats.org/drawingml/2006/main">
  <a:clrScheme name="">
    <a:dk1>
      <a:srgbClr val="000000"/>
    </a:dk1>
    <a:lt1>
      <a:srgbClr val="0029AE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AAACD3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4.xml><?xml version="1.0" encoding="utf-8"?>
<a:themeOverride xmlns:a="http://schemas.openxmlformats.org/drawingml/2006/main">
  <a:clrScheme name="">
    <a:dk1>
      <a:srgbClr val="000000"/>
    </a:dk1>
    <a:lt1>
      <a:srgbClr val="0029AE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AAACD3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5.xml><?xml version="1.0" encoding="utf-8"?>
<a:themeOverride xmlns:a="http://schemas.openxmlformats.org/drawingml/2006/main">
  <a:clrScheme name="">
    <a:dk1>
      <a:srgbClr val="000000"/>
    </a:dk1>
    <a:lt1>
      <a:srgbClr val="0029AE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AAACD3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6.xml><?xml version="1.0" encoding="utf-8"?>
<a:themeOverride xmlns:a="http://schemas.openxmlformats.org/drawingml/2006/main">
  <a:clrScheme name="">
    <a:dk1>
      <a:srgbClr val="000000"/>
    </a:dk1>
    <a:lt1>
      <a:srgbClr val="0029AE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AAACD3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7.xml><?xml version="1.0" encoding="utf-8"?>
<a:themeOverride xmlns:a="http://schemas.openxmlformats.org/drawingml/2006/main">
  <a:clrScheme name="">
    <a:dk1>
      <a:srgbClr val="000000"/>
    </a:dk1>
    <a:lt1>
      <a:srgbClr val="0029AE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AAACD3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8.xml><?xml version="1.0" encoding="utf-8"?>
<a:themeOverride xmlns:a="http://schemas.openxmlformats.org/drawingml/2006/main">
  <a:clrScheme name="">
    <a:dk1>
      <a:srgbClr val="000000"/>
    </a:dk1>
    <a:lt1>
      <a:srgbClr val="0029AE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AAACD3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1724</Words>
  <Application>WPS 演示</Application>
  <PresentationFormat>화면 슬라이드 쇼(4:3)</PresentationFormat>
  <Paragraphs>202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9" baseType="lpstr">
      <vt:lpstr>Arial</vt:lpstr>
      <vt:lpstr>宋体</vt:lpstr>
      <vt:lpstr>Wingdings</vt:lpstr>
      <vt:lpstr>Gulim</vt:lpstr>
      <vt:lpstr>Times New Roman</vt:lpstr>
      <vt:lpstr>GulimChe</vt:lpstr>
      <vt:lpstr>휴먼새내기체</vt:lpstr>
      <vt:lpstr>FZSong_Superfont</vt:lpstr>
      <vt:lpstr>HY헤드라인M</vt:lpstr>
      <vt:lpstr>Arial Black</vt:lpstr>
      <vt:lpstr>휴먼각진헤드라인</vt:lpstr>
      <vt:lpstr>HYgtrE</vt:lpstr>
      <vt:lpstr>Symbol</vt:lpstr>
      <vt:lpstr>HYmjrE</vt:lpstr>
      <vt:lpstr>Dotum</vt:lpstr>
      <vt:lpstr>BatangChe</vt:lpstr>
      <vt:lpstr>微软雅黑</vt:lpstr>
      <vt:lpstr>Arial Unicode MS</vt:lpstr>
      <vt:lpstr>기본 디자인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시스템공학연구소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제목 없음</dc:title>
  <dc:creator>장지훈</dc:creator>
  <cp:lastModifiedBy>kic</cp:lastModifiedBy>
  <cp:revision>1246</cp:revision>
  <cp:lastPrinted>2000-01-26T07:28:59Z</cp:lastPrinted>
  <dcterms:created xsi:type="dcterms:W3CDTF">1998-07-27T04:31:16Z</dcterms:created>
  <dcterms:modified xsi:type="dcterms:W3CDTF">2020-09-15T02:02:28Z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2052-11.1.0.9999</vt:lpwstr>
  </property>
</Properties>
</file>