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12"/>
  </p:handoutMasterIdLst>
  <p:sldIdLst>
    <p:sldId id="424" r:id="rId3"/>
    <p:sldId id="347" r:id="rId4"/>
    <p:sldId id="444" r:id="rId5"/>
    <p:sldId id="467" r:id="rId7"/>
    <p:sldId id="469" r:id="rId8"/>
    <p:sldId id="470" r:id="rId9"/>
    <p:sldId id="443" r:id="rId10"/>
    <p:sldId id="434" r:id="rId11"/>
  </p:sldIdLst>
  <p:sldSz cx="9144000" cy="6858000" type="screen4x3"/>
  <p:notesSz cx="7099300" cy="10234930"/>
  <p:defaultTextStyle>
    <a:defPPr>
      <a:defRPr lang="ko-K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ulim" panose="020B0600000101010101" pitchFamily="50" charset="-127"/>
        <a:ea typeface="Gulim" panose="020B0600000101010101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696A6C"/>
    <a:srgbClr val="FFFFFF"/>
    <a:srgbClr val="0033CC"/>
    <a:srgbClr val="3333CC"/>
    <a:srgbClr val="CCCC00"/>
    <a:srgbClr val="336699"/>
    <a:srgbClr val="6699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102" y="1506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0"/>
            <a:ext cx="195263" cy="285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6076" tIns="48039" rIns="96076" bIns="48039" numCol="1" anchor="ctr" anchorCtr="0" compatLnSpc="1">
            <a:spAutoFit/>
          </a:bodyPr>
          <a:lstStyle>
            <a:lvl1pPr defTabSz="960755" eaLnBrk="1" latinLnBrk="1" hangingPunct="1">
              <a:defRPr sz="1200">
                <a:latin typeface="Gulim" panose="020B0600000101010101" pitchFamily="50" charset="-127"/>
                <a:ea typeface="Gulim" panose="020B0600000101010101" pitchFamily="50" charset="-127"/>
              </a:defRPr>
            </a:lvl1pPr>
          </a:lstStyle>
          <a:p>
            <a:pPr marL="0" marR="0" lvl="0" indent="0" algn="l" defTabSz="96075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67525" y="95250"/>
            <a:ext cx="195263" cy="285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6076" tIns="48039" rIns="96076" bIns="48039" numCol="1" anchor="ctr" anchorCtr="0" compatLnSpc="1">
            <a:spAutoFit/>
          </a:bodyPr>
          <a:lstStyle>
            <a:lvl1pPr algn="r" defTabSz="960755" eaLnBrk="1" latinLnBrk="1" hangingPunct="1">
              <a:defRPr sz="1200">
                <a:latin typeface="Gulim" panose="020B0600000101010101" pitchFamily="50" charset="-127"/>
                <a:ea typeface="Gulim" panose="020B0600000101010101" pitchFamily="50" charset="-127"/>
              </a:defRPr>
            </a:lvl1pPr>
          </a:lstStyle>
          <a:p>
            <a:pPr marL="0" marR="0" lvl="0" indent="0" algn="r" defTabSz="96075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45688"/>
            <a:ext cx="195263" cy="285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6076" tIns="48039" rIns="96076" bIns="48039" numCol="1" anchor="b" anchorCtr="0" compatLnSpc="1">
            <a:spAutoFit/>
          </a:bodyPr>
          <a:lstStyle>
            <a:lvl1pPr defTabSz="960755" eaLnBrk="1" latinLnBrk="1" hangingPunct="1">
              <a:defRPr sz="1200">
                <a:latin typeface="Gulim" panose="020B0600000101010101" pitchFamily="50" charset="-127"/>
                <a:ea typeface="Gulim" panose="020B0600000101010101" pitchFamily="50" charset="-127"/>
              </a:defRPr>
            </a:lvl1pPr>
          </a:lstStyle>
          <a:p>
            <a:pPr marL="0" marR="0" lvl="0" indent="0" algn="l" defTabSz="96075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26225" y="9945688"/>
            <a:ext cx="436563" cy="285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6076" tIns="48039" rIns="96076" bIns="48039" numCol="1" anchor="b" anchorCtr="0" compatLnSpc="1">
            <a:spAutoFit/>
          </a:bodyPr>
          <a:lstStyle>
            <a:lvl1pPr algn="r" defTabSz="960755" eaLnBrk="1" latinLnBrk="1" hangingPunct="1">
              <a:defRPr sz="1200"/>
            </a:lvl1pPr>
          </a:lstStyle>
          <a:p>
            <a:pPr marL="0" marR="0" lvl="0" indent="0" algn="r" defTabSz="96075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6063B3-7EEC-4036-95DF-14F365997920}" type="slidenum">
              <a:rPr kumimoji="1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405" tIns="47703" rIns="95405" bIns="47703" numCol="1" anchor="t" anchorCtr="0" compatLnSpc="1"/>
          <a:lstStyle>
            <a:lvl1pPr defTabSz="953770" eaLnBrk="1" latinLnBrk="1" hangingPunct="1">
              <a:defRPr sz="1200">
                <a:latin typeface="Times New Roman" panose="02020603050405020304" pitchFamily="18" charset="0"/>
                <a:ea typeface="Gulim" panose="020B0600000101010101" pitchFamily="50" charset="-127"/>
              </a:defRPr>
            </a:lvl1pPr>
          </a:lstStyle>
          <a:p>
            <a:pPr marL="0" marR="0" lvl="0" indent="0" algn="l" defTabSz="95377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405" tIns="47703" rIns="95405" bIns="47703" numCol="1" anchor="t" anchorCtr="0" compatLnSpc="1"/>
          <a:lstStyle>
            <a:lvl1pPr algn="r" defTabSz="953770" eaLnBrk="1" latinLnBrk="1" hangingPunct="1">
              <a:defRPr sz="1200">
                <a:latin typeface="Times New Roman" panose="02020603050405020304" pitchFamily="18" charset="0"/>
                <a:ea typeface="Gulim" panose="020B0600000101010101" pitchFamily="50" charset="-127"/>
              </a:defRPr>
            </a:lvl1pPr>
          </a:lstStyle>
          <a:p>
            <a:pPr marL="0" marR="0" lvl="0" indent="0" algn="r" defTabSz="95377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</p:txBody>
      </p:sp>
      <p:sp>
        <p:nvSpPr>
          <p:cNvPr id="3076" name="Rectangle 4"/>
          <p:cNvSpPr>
            <a:spLocks noTextEdit="1"/>
          </p:cNvSpPr>
          <p:nvPr>
            <p:ph type="sldImg" idx="2"/>
          </p:nvPr>
        </p:nvSpPr>
        <p:spPr>
          <a:xfrm>
            <a:off x="993775" y="769938"/>
            <a:ext cx="5114925" cy="3835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2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405" tIns="47703" rIns="95405" bIns="47703" numCol="1" anchor="t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마스터 문자열 유형을 편집하려면 누르십시오</a:t>
            </a:r>
            <a:r>
              <a:rPr kumimoji="1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.</a:t>
            </a:r>
            <a:endParaRPr kumimoji="1" lang="en-US" altLang="ko-K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둘째 수준</a:t>
            </a:r>
            <a:endParaRPr kumimoji="1" lang="ko-KR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세째 수준</a:t>
            </a:r>
            <a:endParaRPr kumimoji="1" lang="ko-KR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네째 수준</a:t>
            </a:r>
            <a:endParaRPr kumimoji="1" lang="ko-KR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  <a:t>다섯째 수준</a:t>
            </a:r>
            <a:endParaRPr kumimoji="1" lang="ko-KR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405" tIns="47703" rIns="95405" bIns="47703" numCol="1" anchor="b" anchorCtr="0" compatLnSpc="1"/>
          <a:lstStyle>
            <a:lvl1pPr defTabSz="953770" eaLnBrk="1" latinLnBrk="1" hangingPunct="1">
              <a:defRPr sz="1200">
                <a:latin typeface="Times New Roman" panose="02020603050405020304" pitchFamily="18" charset="0"/>
                <a:ea typeface="Gulim" panose="020B0600000101010101" pitchFamily="50" charset="-127"/>
              </a:defRPr>
            </a:lvl1pPr>
          </a:lstStyle>
          <a:p>
            <a:pPr marL="0" marR="0" lvl="0" indent="0" algn="l" defTabSz="95377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405" tIns="47703" rIns="95405" bIns="47703" numCol="1" anchor="b" anchorCtr="0" compatLnSpc="1"/>
          <a:lstStyle>
            <a:lvl1pPr algn="r" defTabSz="952500" eaLnBrk="1" latin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525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2EDCD88-E860-4950-B600-1DA33A88EE63}" type="slidenum">
              <a:rPr kumimoji="1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50" charset="-127"/>
                <a:cs typeface="+mn-cs"/>
              </a:rPr>
            </a:fld>
            <a:endParaRPr kumimoji="1" lang="en-US" altLang="ko-K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50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2162"/>
          </a:xfrm>
          <a:ln/>
        </p:spPr>
        <p:txBody>
          <a:bodyPr wrap="square" lIns="95405" tIns="47703" rIns="95405" bIns="47703" anchor="t"/>
          <a:p>
            <a:pPr lvl="0"/>
            <a:endParaRPr lang="ko-KR" altLang="en-US" dirty="0"/>
          </a:p>
        </p:txBody>
      </p:sp>
      <p:sp>
        <p:nvSpPr>
          <p:cNvPr id="8196" name="슬라이드 번호 개체 틀 3"/>
          <p:cNvSpPr txBox="1">
            <a:spLocks noGrp="1"/>
          </p:cNvSpPr>
          <p:nvPr>
            <p:ph type="sldNum" sz="quarter"/>
          </p:nvPr>
        </p:nvSpPr>
        <p:spPr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</a:ln>
        </p:spPr>
        <p:txBody>
          <a:bodyPr lIns="95405" tIns="47703" rIns="95405" bIns="47703" anchor="b"/>
          <a:p>
            <a:pPr lvl="0" algn="r" defTabSz="952500" eaLnBrk="1" latinLnBrk="1" hangingPunct="1"/>
            <a:fld id="{9A0DB2DC-4C9A-4742-B13C-FB6460FD3503}" type="slidenum">
              <a:rPr lang="en-US" altLang="ko-KR" sz="1200" dirty="0">
                <a:latin typeface="Times New Roman" panose="02020603050405020304" pitchFamily="18" charset="0"/>
              </a:rPr>
            </a:fld>
            <a:endParaRPr lang="en-US" altLang="ko-KR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제목 슬라이드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30" descr="C:\My Documents\DS\New Folder\로고심볼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5410200"/>
            <a:ext cx="3124200" cy="6048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Picture 1027" descr="D:\pskwork\ETRI\bmp\title.bmp"/>
          <p:cNvPicPr>
            <a:picLocks noChangeAspect="1"/>
          </p:cNvPicPr>
          <p:nvPr/>
        </p:nvPicPr>
        <p:blipFill>
          <a:blip r:embed="rId3">
            <a:lum bright="20001" contrast="-20000"/>
          </a:blip>
          <a:stretch>
            <a:fillRect/>
          </a:stretch>
        </p:blipFill>
        <p:spPr>
          <a:xfrm>
            <a:off x="609600" y="685800"/>
            <a:ext cx="7496175" cy="4954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GulimChe" panose="020B0609000101010101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hasCustomPrompt="1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endParaRPr kumimoji="1" lang="ko-KR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  <a:p>
            <a:pPr lvl="1"/>
            <a:r>
              <a:rPr lang="ko-KR" altLang="en-US" smtClean="0"/>
              <a:t>둘째 수준</a:t>
            </a:r>
            <a:endParaRPr lang="ko-KR" altLang="en-US" smtClean="0"/>
          </a:p>
          <a:p>
            <a:pPr lvl="2"/>
            <a:r>
              <a:rPr lang="ko-KR" altLang="en-US" smtClean="0"/>
              <a:t>셋째 수준</a:t>
            </a:r>
            <a:endParaRPr lang="ko-KR" altLang="en-US" smtClean="0"/>
          </a:p>
          <a:p>
            <a:pPr lvl="3"/>
            <a:r>
              <a:rPr lang="ko-KR" altLang="en-US" smtClean="0"/>
              <a:t>넷째 수준</a:t>
            </a:r>
            <a:endParaRPr lang="ko-KR" altLang="en-US" smtClean="0"/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None/>
              <a:defRPr/>
            </a:pPr>
            <a:endParaRPr kumimoji="1" lang="ko-KR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  <a:endParaRPr lang="ko-KR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4.wmf"/><Relationship Id="rId13" Type="http://schemas.openxmlformats.org/officeDocument/2006/relationships/image" Target="../media/image3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47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ko-KR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ko-KR" altLang="en-US" dirty="0"/>
              <a:t>마스터 문자열 유형을 편집하려면 누르십시오</a:t>
            </a:r>
            <a:r>
              <a:rPr lang="en-US" altLang="ko-KR" dirty="0"/>
              <a:t>.</a:t>
            </a:r>
            <a:endParaRPr lang="en-US" altLang="ko-KR" dirty="0"/>
          </a:p>
          <a:p>
            <a:pPr lvl="1"/>
            <a:r>
              <a:rPr lang="ko-KR" altLang="en-US" dirty="0"/>
              <a:t>둘째 수준</a:t>
            </a:r>
            <a:endParaRPr lang="ko-KR" altLang="en-US" dirty="0"/>
          </a:p>
          <a:p>
            <a:pPr lvl="2"/>
            <a:r>
              <a:rPr lang="ko-KR" altLang="en-US" dirty="0"/>
              <a:t>세째 수준</a:t>
            </a:r>
            <a:endParaRPr lang="ko-KR" altLang="en-US" dirty="0"/>
          </a:p>
          <a:p>
            <a:pPr lvl="3"/>
            <a:r>
              <a:rPr lang="ko-KR" altLang="en-US" dirty="0"/>
              <a:t>네째 수준</a:t>
            </a:r>
            <a:endParaRPr lang="ko-KR" altLang="en-US" dirty="0"/>
          </a:p>
          <a:p>
            <a:pPr lvl="4"/>
            <a:r>
              <a:rPr lang="ko-KR" altLang="en-US" dirty="0"/>
              <a:t>다섯째 수준</a:t>
            </a:r>
            <a:endParaRPr lang="ko-KR" altLang="en-US" dirty="0"/>
          </a:p>
        </p:txBody>
      </p:sp>
      <p:sp>
        <p:nvSpPr>
          <p:cNvPr id="1028" name="Rectangle 28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  <a:prstGeom prst="rect">
            <a:avLst/>
          </a:prstGeom>
          <a:noFill/>
          <a:ln w="101600">
            <a:noFill/>
          </a:ln>
        </p:spPr>
        <p:txBody>
          <a:bodyPr anchor="ctr">
            <a:spAutoFit/>
          </a:bodyPr>
          <a:p>
            <a:pPr lvl="0"/>
            <a:r>
              <a:rPr lang="ko-KR" altLang="en-US" dirty="0"/>
              <a:t>제목 작성</a:t>
            </a:r>
            <a:endParaRPr lang="ko-KR" altLang="en-US" dirty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algn="ctr" eaLnBrk="1" latinLnBrk="1" hangingPunct="1">
              <a:defRPr sz="1400" b="1">
                <a:latin typeface="Gulim" panose="020B0600000101010101" pitchFamily="50" charset="-127"/>
                <a:ea typeface="Gulim" panose="020B0600000101010101" pitchFamily="50" charset="-127"/>
              </a:defRPr>
            </a:lvl1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ETRI OOO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연구소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본부</a:t>
            </a:r>
            <a:r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명</a:t>
            </a:r>
            <a:endParaRPr kumimoji="1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algn="r" eaLnBrk="1" latinLnBrk="1" hangingPunct="1">
              <a:defRPr sz="1400" b="1"/>
            </a:lvl1pPr>
          </a:lstStyle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F2A73F-5A73-4184-899F-E51EA11990AF}" type="slidenum">
              <a:rPr kumimoji="1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fld>
            <a:endParaRPr kumimoji="1" lang="en-US" altLang="ko-KR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pic>
        <p:nvPicPr>
          <p:cNvPr id="1031" name="Picture 46" descr="D:\홍보실\●홍보실 업무 자료\2003홍보실업무보고\상단 이미지(4)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2" name="Picture 50" descr="D:\2004 기술이전\ETRI CI\2004 변경 로고심볼.wm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001000" y="152400"/>
            <a:ext cx="914400" cy="192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3" name="Text Box 92"/>
          <p:cNvSpPr txBox="1">
            <a:spLocks noChangeArrowheads="1"/>
          </p:cNvSpPr>
          <p:nvPr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50" charset="-127"/>
                <a:ea typeface="Gulim" panose="020B0600000101010101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휴먼새내기체" pitchFamily="18" charset="-127"/>
                <a:ea typeface="휴먼새내기체" pitchFamily="18" charset="-127"/>
                <a:cs typeface="+mn-cs"/>
              </a:rPr>
              <a:t>Proprietary</a:t>
            </a:r>
            <a:endParaRPr kumimoji="1" lang="en-US" altLang="ko-K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새내기체" pitchFamily="18" charset="-127"/>
              <a:ea typeface="휴먼새내기체" pitchFamily="18" charset="-127"/>
              <a:cs typeface="+mn-cs"/>
            </a:endParaRPr>
          </a:p>
        </p:txBody>
      </p:sp>
      <p:pic>
        <p:nvPicPr>
          <p:cNvPr id="1034" name="Picture 93" descr="D:\2004 기술이전\ETRI CI\2004 변경 로고심볼.wm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57200" y="6500813"/>
            <a:ext cx="609600" cy="128587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anose="02020603050405020304" pitchFamily="18" charset="0"/>
          <a:ea typeface="Gulim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GulimChe" panose="020B0609000101010101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GulimChe" panose="020B0609000101010101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2.xml"/><Relationship Id="rId6" Type="http://schemas.openxmlformats.org/officeDocument/2006/relationships/themeOverride" Target="../theme/themeOverride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6.emf"/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hemeOverride" Target="../theme/themeOverride4.xml"/><Relationship Id="rId1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바닥글 개체 틀 1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anchor="ctr">
            <a:spAutoFit/>
          </a:bodyPr>
          <a:p>
            <a:pPr mar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1400" b="1" dirty="0">
                <a:latin typeface="Gulim" panose="020B0600000101010101" pitchFamily="50" charset="-127"/>
              </a:rPr>
              <a:t>ETRI OOO</a:t>
            </a:r>
            <a:r>
              <a:rPr lang="ko-KR" altLang="en-US" sz="1400" b="1" dirty="0">
                <a:latin typeface="Gulim" panose="020B0600000101010101" pitchFamily="50" charset="-127"/>
              </a:rPr>
              <a:t>연구소</a:t>
            </a:r>
            <a:r>
              <a:rPr lang="en-US" altLang="ko-KR" sz="1400" b="1" dirty="0">
                <a:latin typeface="Gulim" panose="020B0600000101010101" pitchFamily="50" charset="-127"/>
              </a:rPr>
              <a:t>(</a:t>
            </a:r>
            <a:r>
              <a:rPr lang="ko-KR" altLang="en-US" sz="1400" b="1" dirty="0">
                <a:latin typeface="Gulim" panose="020B0600000101010101" pitchFamily="50" charset="-127"/>
              </a:rPr>
              <a:t>단</a:t>
            </a:r>
            <a:r>
              <a:rPr lang="en-US" altLang="ko-KR" sz="1400" b="1" dirty="0">
                <a:latin typeface="Gulim" panose="020B0600000101010101" pitchFamily="50" charset="-127"/>
              </a:rPr>
              <a:t>, </a:t>
            </a:r>
            <a:r>
              <a:rPr lang="ko-KR" altLang="en-US" sz="1400" b="1" dirty="0">
                <a:latin typeface="Gulim" panose="020B0600000101010101" pitchFamily="50" charset="-127"/>
              </a:rPr>
              <a:t>본부</a:t>
            </a:r>
            <a:r>
              <a:rPr lang="en-US" altLang="ko-KR" sz="1400" b="1" dirty="0">
                <a:latin typeface="Gulim" panose="020B0600000101010101" pitchFamily="50" charset="-127"/>
              </a:rPr>
              <a:t>)</a:t>
            </a:r>
            <a:r>
              <a:rPr lang="ko-KR" altLang="en-US" sz="1400" b="1" dirty="0">
                <a:latin typeface="Gulim" panose="020B0600000101010101" pitchFamily="50" charset="-127"/>
              </a:rPr>
              <a:t>명</a:t>
            </a:r>
            <a:endParaRPr lang="ko-KR" altLang="en-US" sz="1400" b="1" dirty="0">
              <a:latin typeface="Gulim" panose="020B0600000101010101" pitchFamily="50" charset="-127"/>
            </a:endParaRPr>
          </a:p>
        </p:txBody>
      </p:sp>
      <p:sp>
        <p:nvSpPr>
          <p:cNvPr id="5123" name="슬라이드 번호 개체 틀 2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b="1" dirty="0">
                <a:latin typeface="Gulim" panose="020B0600000101010101" pitchFamily="50" charset="-127"/>
              </a:rPr>
            </a:fld>
            <a:endParaRPr lang="en-US" altLang="ko-KR" sz="1400" b="1" dirty="0">
              <a:latin typeface="Gulim" panose="020B0600000101010101" pitchFamily="50" charset="-127"/>
            </a:endParaRPr>
          </a:p>
        </p:txBody>
      </p:sp>
      <p:sp>
        <p:nvSpPr>
          <p:cNvPr id="5124" name="Rectangle 205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 w="101600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endParaRPr lang="ko-KR" altLang="en-US" sz="1800" dirty="0">
              <a:latin typeface="Gulim" panose="020B0600000101010101" pitchFamily="50" charset="-127"/>
            </a:endParaRPr>
          </a:p>
        </p:txBody>
      </p:sp>
      <p:sp>
        <p:nvSpPr>
          <p:cNvPr id="5125" name="Rectangle 206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 w="101600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endParaRPr lang="ko-KR" altLang="en-US" sz="1800" dirty="0">
              <a:latin typeface="Gulim" panose="020B0600000101010101" pitchFamily="50" charset="-127"/>
            </a:endParaRPr>
          </a:p>
        </p:txBody>
      </p:sp>
      <p:sp>
        <p:nvSpPr>
          <p:cNvPr id="334851" name="Rectangle 2051"/>
          <p:cNvSpPr/>
          <p:nvPr/>
        </p:nvSpPr>
        <p:spPr>
          <a:xfrm>
            <a:off x="1143000" y="1031875"/>
            <a:ext cx="7010400" cy="647700"/>
          </a:xfrm>
          <a:prstGeom prst="rect">
            <a:avLst/>
          </a:prstGeom>
          <a:noFill/>
          <a:ln w="101600">
            <a:noFill/>
          </a:ln>
          <a:effectLst>
            <a:outerShdw dist="63500" dir="2212193" algn="ctr" rotWithShape="0">
              <a:srgbClr val="D3D3D3"/>
            </a:outerShdw>
          </a:effectLst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None/>
            </a:pPr>
            <a:r>
              <a:rPr lang="ko-KR" altLang="en-US" sz="3600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딥러닝 기반 해양 물체 식별 기술</a:t>
            </a:r>
            <a:endParaRPr lang="ko-KR" altLang="en-US" sz="3600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63" name="Picture 2063" descr="보고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590800"/>
            <a:ext cx="9144000" cy="167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4865" name="Text Box 2065"/>
          <p:cNvSpPr txBox="1"/>
          <p:nvPr/>
        </p:nvSpPr>
        <p:spPr>
          <a:xfrm>
            <a:off x="6934200" y="2743200"/>
            <a:ext cx="2133600" cy="1495425"/>
          </a:xfrm>
          <a:prstGeom prst="rect">
            <a:avLst/>
          </a:prstGeom>
          <a:noFill/>
          <a:ln w="101600">
            <a:noFill/>
          </a:ln>
          <a:effectLst>
            <a:outerShdw dist="53882" dir="2699999" algn="ctr" rotWithShape="0">
              <a:srgbClr val="003366"/>
            </a:outerShdw>
          </a:effectLst>
        </p:spPr>
        <p:txBody>
          <a:bodyPr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300" dirty="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ETRI</a:t>
            </a:r>
            <a:endParaRPr lang="en-US" altLang="ko-KR" sz="2300" dirty="0">
              <a:solidFill>
                <a:srgbClr val="ECECEC"/>
              </a:solidFill>
              <a:latin typeface="Arial Black" panose="020B0A04020102020204" pitchFamily="34" charset="0"/>
              <a:ea typeface="휴먼각진헤드라인" pitchFamily="18" charset="-127"/>
            </a:endParaRPr>
          </a:p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300" dirty="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Technology Marketing</a:t>
            </a:r>
            <a:endParaRPr lang="en-US" altLang="ko-KR" sz="2300" dirty="0">
              <a:solidFill>
                <a:srgbClr val="ECECEC"/>
              </a:solidFill>
              <a:latin typeface="Arial Black" panose="020B0A04020102020204" pitchFamily="34" charset="0"/>
              <a:ea typeface="휴먼각진헤드라인" pitchFamily="18" charset="-127"/>
            </a:endParaRPr>
          </a:p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300" dirty="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Strategy</a:t>
            </a:r>
            <a:endParaRPr lang="en-US" altLang="ko-KR" sz="2300" dirty="0">
              <a:solidFill>
                <a:srgbClr val="ECECEC"/>
              </a:solidFill>
              <a:latin typeface="Arial Black" panose="020B0A04020102020204" pitchFamily="34" charset="0"/>
              <a:ea typeface="휴먼각진헤드라인" pitchFamily="18" charset="-127"/>
            </a:endParaRPr>
          </a:p>
        </p:txBody>
      </p:sp>
      <p:sp>
        <p:nvSpPr>
          <p:cNvPr id="334866" name="Rectangle 2066"/>
          <p:cNvSpPr/>
          <p:nvPr/>
        </p:nvSpPr>
        <p:spPr>
          <a:xfrm>
            <a:off x="76200" y="76200"/>
            <a:ext cx="3429000" cy="366713"/>
          </a:xfrm>
          <a:prstGeom prst="rect">
            <a:avLst/>
          </a:prstGeom>
          <a:noFill/>
          <a:ln w="101600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1800" i="1" dirty="0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  <a:endParaRPr lang="en-US" altLang="ko-KR" sz="1800" i="1" dirty="0">
              <a:solidFill>
                <a:srgbClr val="5F5F5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70" name="Picture 2070" descr="좌우로고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6076950"/>
            <a:ext cx="2816225" cy="320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4871" name="Picture 2071" descr="2004 변경 로고심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667000"/>
            <a:ext cx="914400" cy="192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Text Box 2061"/>
          <p:cNvSpPr txBox="1">
            <a:spLocks noChangeArrowheads="1"/>
          </p:cNvSpPr>
          <p:nvPr/>
        </p:nvSpPr>
        <p:spPr bwMode="auto">
          <a:xfrm>
            <a:off x="2714625" y="4657725"/>
            <a:ext cx="4214813" cy="9239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ko-KR" altLang="en-US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문경덕 </a:t>
            </a:r>
            <a:r>
              <a:rPr kumimoji="0" lang="en-US" altLang="ko-KR" kern="1200" cap="none" spc="0" normalizeH="0" baseline="0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(kdmoon@etri.re.kr)</a:t>
            </a:r>
            <a:endParaRPr kumimoji="0" lang="en-US" altLang="ko-KR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  <a:cs typeface="+mn-cs"/>
            </a:endParaRPr>
          </a:p>
          <a:p>
            <a:pPr marR="0" algn="ctr" defTabSz="914400">
              <a:buClrTx/>
              <a:buSzTx/>
              <a:buFontTx/>
              <a:defRPr/>
            </a:pPr>
            <a:endParaRPr kumimoji="0" lang="en-US" altLang="ko-KR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  <a:cs typeface="+mn-cs"/>
            </a:endParaRPr>
          </a:p>
          <a:p>
            <a:pPr marR="0" algn="ctr" defTabSz="914400">
              <a:buClrTx/>
              <a:buSzTx/>
              <a:buFontTx/>
              <a:defRPr/>
            </a:pPr>
            <a:r>
              <a:rPr kumimoji="0" lang="ko-KR" altLang="en-US" b="1" kern="1200" cap="none" spc="0" normalizeH="0" baseline="0" noProof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웨어러블컴퓨팅연구실</a:t>
            </a:r>
            <a:endParaRPr kumimoji="0" lang="ko-KR" altLang="en-US" b="1" kern="1200" cap="none" spc="0" normalizeH="0" baseline="0" noProof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/>
      <p:bldP spid="334865" grpId="0"/>
      <p:bldP spid="334866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슬라이드 번호 개체 틀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b="1" dirty="0">
                <a:latin typeface="Gulim" panose="020B0600000101010101" pitchFamily="50" charset="-127"/>
              </a:rPr>
            </a:fld>
            <a:endParaRPr lang="en-US" altLang="ko-KR" sz="1400" b="1" dirty="0">
              <a:latin typeface="Gulim" panose="020B0600000101010101" pitchFamily="50" charset="-127"/>
            </a:endParaRPr>
          </a:p>
        </p:txBody>
      </p:sp>
      <p:pic>
        <p:nvPicPr>
          <p:cNvPr id="6147" name="Picture 742" descr="D:\홍보실\●홍보실 업무 자료\2003홍보실업무보고\상단 이미지(3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2447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AutoShape 743"/>
          <p:cNvSpPr/>
          <p:nvPr/>
        </p:nvSpPr>
        <p:spPr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ko-KR" altLang="en-US" sz="290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  <a:endParaRPr lang="ko-KR" altLang="en-US" sz="2900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95350" lvl="1" indent="-609600" eaLnBrk="1" hangingPunct="1">
              <a:lnSpc>
                <a:spcPct val="11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b="1" dirty="0">
                <a:solidFill>
                  <a:srgbClr val="FF6600"/>
                </a:solidFill>
              </a:rPr>
              <a:t>----------------------------------------------</a:t>
            </a:r>
            <a:endParaRPr lang="en-US" altLang="ko-KR" sz="2500" b="1" dirty="0">
              <a:solidFill>
                <a:srgbClr val="FF6600"/>
              </a:solidFill>
            </a:endParaRPr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b="1" dirty="0"/>
              <a:t>1. </a:t>
            </a:r>
            <a:r>
              <a:rPr lang="ko-KR" altLang="en-US" sz="2500" b="1" dirty="0"/>
              <a:t>기술의 개요</a:t>
            </a:r>
            <a:endParaRPr lang="ko-KR" altLang="en-US" sz="2500" b="1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b="1" dirty="0"/>
              <a:t>2. </a:t>
            </a:r>
            <a:r>
              <a:rPr lang="ko-KR" altLang="en-US" sz="2500" b="1" dirty="0"/>
              <a:t>기술이전 내용 및 범위</a:t>
            </a:r>
            <a:endParaRPr lang="ko-KR" altLang="en-US" sz="2500" b="1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b="1" dirty="0"/>
              <a:t>3. </a:t>
            </a:r>
            <a:r>
              <a:rPr lang="ko-KR" altLang="en-US" sz="2500" b="1" dirty="0"/>
              <a:t>경쟁기술과 비교</a:t>
            </a:r>
            <a:endParaRPr lang="ko-KR" altLang="en-US" sz="2500" b="1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b="1" dirty="0"/>
              <a:t>4. </a:t>
            </a:r>
            <a:r>
              <a:rPr lang="ko-KR" altLang="en-US" sz="2500" b="1" dirty="0"/>
              <a:t>기술의 사업성 </a:t>
            </a:r>
            <a:endParaRPr lang="en-US" altLang="ko-KR" sz="2500" b="1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ko-KR" altLang="en-US" sz="2500" b="1" dirty="0"/>
              <a:t> </a:t>
            </a:r>
            <a:r>
              <a:rPr lang="en-US" altLang="ko-KR" sz="2500" b="1" dirty="0"/>
              <a:t>- </a:t>
            </a:r>
            <a:r>
              <a:rPr lang="ko-KR" altLang="en-US" sz="2500" b="1" dirty="0"/>
              <a:t>활용분야 및 기대효과</a:t>
            </a:r>
            <a:endParaRPr lang="ko-KR" altLang="en-US" sz="2500" b="1" dirty="0"/>
          </a:p>
          <a:p>
            <a:pPr marL="895350" lvl="1" indent="-609600" eaLnBrk="1" hangingPunct="1">
              <a:lnSpc>
                <a:spcPct val="120000"/>
              </a:lnSpc>
              <a:spcBef>
                <a:spcPct val="0"/>
              </a:spcBef>
              <a:buClr>
                <a:srgbClr val="CC0066"/>
              </a:buClr>
              <a:buFontTx/>
              <a:buNone/>
            </a:pPr>
            <a:r>
              <a:rPr lang="en-US" altLang="ko-KR" sz="2500" b="1" dirty="0"/>
              <a:t>5. </a:t>
            </a:r>
            <a:r>
              <a:rPr lang="ko-KR" altLang="en-US" sz="2500" b="1" dirty="0"/>
              <a:t>국내외 시장 동향</a:t>
            </a:r>
            <a:endParaRPr lang="ko-KR" altLang="en-US" sz="25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" name="대각선 방향의 모서리가 둥근 사각형 111"/>
          <p:cNvSpPr/>
          <p:nvPr/>
        </p:nvSpPr>
        <p:spPr>
          <a:xfrm>
            <a:off x="3825875" y="3621088"/>
            <a:ext cx="4562475" cy="1649413"/>
          </a:xfrm>
          <a:prstGeom prst="round2DiagRect">
            <a:avLst/>
          </a:prstGeom>
          <a:solidFill>
            <a:sysClr val="window" lastClr="FFFF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0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sp>
        <p:nvSpPr>
          <p:cNvPr id="119" name="오른쪽 화살표 118"/>
          <p:cNvSpPr/>
          <p:nvPr/>
        </p:nvSpPr>
        <p:spPr>
          <a:xfrm>
            <a:off x="5840413" y="3973513"/>
            <a:ext cx="481013" cy="915988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pic>
        <p:nvPicPr>
          <p:cNvPr id="114" name="Picture 2" descr="관련 이미지"/>
          <p:cNvPicPr>
            <a:picLocks noChangeAspect="1" noChangeArrowheads="1"/>
          </p:cNvPicPr>
          <p:nvPr/>
        </p:nvPicPr>
        <p:blipFill>
          <a:blip r:embed="rId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81901" flipV="1">
            <a:off x="2702742" y="4580499"/>
            <a:ext cx="1764091" cy="9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슬라이드 번호 개체 틀 4"/>
          <p:cNvSpPr txBox="1">
            <a:spLocks noGrp="1"/>
          </p:cNvSpPr>
          <p:nvPr>
            <p:ph type="sldNum" sz="quarter" idx="11"/>
          </p:nvPr>
        </p:nvSpPr>
        <p:spPr>
          <a:xfrm>
            <a:off x="8539163" y="6383338"/>
            <a:ext cx="300037" cy="339725"/>
          </a:xfrm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b="1" dirty="0">
                <a:latin typeface="Gulim" panose="020B0600000101010101" pitchFamily="50" charset="-127"/>
              </a:rPr>
            </a:fld>
            <a:endParaRPr lang="en-US" altLang="ko-KR" b="1" dirty="0">
              <a:latin typeface="Gulim" panose="020B0600000101010101" pitchFamily="50" charset="-127"/>
            </a:endParaRPr>
          </a:p>
        </p:txBody>
      </p:sp>
      <p:sp>
        <p:nvSpPr>
          <p:cNvPr id="7174" name="Rectangle 2"/>
          <p:cNvSpPr>
            <a:spLocks noGrp="1"/>
          </p:cNvSpPr>
          <p:nvPr>
            <p:ph type="title" hasCustomPrompt="1"/>
          </p:nvPr>
        </p:nvSpPr>
        <p:spPr>
          <a:xfrm>
            <a:off x="304800" y="258763"/>
            <a:ext cx="5867400" cy="519112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</a:rPr>
              <a:t>1</a:t>
            </a:r>
            <a:r>
              <a:rPr lang="en-US" altLang="ko-KR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  <a:endParaRPr lang="ko-KR" altLang="en-US" sz="2600" b="0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388" y="1033463"/>
            <a:ext cx="8929688" cy="160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lvl="0" indent="-342900" algn="just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딥러닝</a:t>
            </a: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기반 해양 물체 식별 기술</a:t>
            </a:r>
            <a:endParaRPr kumimoji="1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just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선박이 운항하는 항로에 존재하는 다양한 부유물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타선박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, </a:t>
            </a:r>
            <a:r>
              <a:rPr kumimoji="1" lang="ko-KR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부표 등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</a:t>
            </a:r>
            <a:r>
              <a:rPr kumimoji="1" lang="ko-KR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을</a:t>
            </a:r>
            <a:b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</a:br>
            <a:r>
              <a:rPr kumimoji="1" lang="ko-KR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선박에 탑재된 카메라에서 수집된 영상 정보에 딥러닝 기술을 적용하여 인식하는 기술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Tx/>
              <a:buNone/>
              <a:defRPr/>
            </a:pP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895350" marR="0" lvl="2" indent="-2667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Gulim" panose="020B0600000101010101" pitchFamily="50" charset="-127"/>
              <a:buChar char="-"/>
              <a:tabLst>
                <a:tab pos="809625" algn="l"/>
              </a:tabLst>
              <a:defRPr/>
            </a:pPr>
            <a:endParaRPr kumimoji="1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pic>
        <p:nvPicPr>
          <p:cNvPr id="7176" name="그림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663" y="2451100"/>
            <a:ext cx="1460500" cy="820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직사각형 13"/>
          <p:cNvSpPr/>
          <p:nvPr/>
        </p:nvSpPr>
        <p:spPr bwMode="auto">
          <a:xfrm>
            <a:off x="6919913" y="2797175"/>
            <a:ext cx="614363" cy="274638"/>
          </a:xfrm>
          <a:prstGeom prst="rect">
            <a:avLst/>
          </a:prstGeom>
          <a:noFill/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1775" y="2522538"/>
            <a:ext cx="129698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1" lang="en-US" altLang="ko-KR" sz="1100" i="1" kern="1200" cap="none" spc="0" normalizeH="0" baseline="0" noProof="0" dirty="0">
                <a:solidFill>
                  <a:srgbClr val="FF0000"/>
                </a:solidFill>
                <a:latin typeface="+mj-lt"/>
                <a:ea typeface="Gulim" panose="020B0600000101010101" pitchFamily="50" charset="-127"/>
                <a:cs typeface="+mn-cs"/>
              </a:rPr>
              <a:t>Container ship</a:t>
            </a:r>
            <a:endParaRPr kumimoji="1" lang="ko-KR" altLang="en-US" sz="1100" i="1" kern="1200" cap="none" spc="0" normalizeH="0" baseline="0" noProof="0">
              <a:solidFill>
                <a:srgbClr val="FF0000"/>
              </a:solidFill>
              <a:latin typeface="+mj-lt"/>
              <a:ea typeface="Gulim" panose="020B0600000101010101" pitchFamily="50" charset="-127"/>
              <a:cs typeface="+mn-cs"/>
            </a:endParaRPr>
          </a:p>
        </p:txBody>
      </p:sp>
      <p:cxnSp>
        <p:nvCxnSpPr>
          <p:cNvPr id="7179" name="직선 연결선 19"/>
          <p:cNvCxnSpPr/>
          <p:nvPr/>
        </p:nvCxnSpPr>
        <p:spPr>
          <a:xfrm>
            <a:off x="6443663" y="2971800"/>
            <a:ext cx="1435100" cy="28575"/>
          </a:xfrm>
          <a:prstGeom prst="line">
            <a:avLst/>
          </a:prstGeom>
          <a:ln w="28575" cap="flat" cmpd="sng">
            <a:solidFill>
              <a:srgbClr val="00B0F0"/>
            </a:solidFill>
            <a:prstDash val="sysDot"/>
            <a:headEnd type="none" w="med" len="med"/>
            <a:tailEnd type="none" w="med" len="med"/>
          </a:ln>
        </p:spPr>
      </p:cxnSp>
      <p:pic>
        <p:nvPicPr>
          <p:cNvPr id="7180" name="Picture 10" descr="관련 이미지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2580">
            <a:off x="3146425" y="5305425"/>
            <a:ext cx="493713" cy="49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" name="Picture 2" descr="http://www.cmorgan.com/blog/wp-content/uploads/2017/08/Cargo-Insuranc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90" y="5298979"/>
            <a:ext cx="1788921" cy="89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사다리꼴 21"/>
          <p:cNvSpPr/>
          <p:nvPr/>
        </p:nvSpPr>
        <p:spPr bwMode="auto">
          <a:xfrm rot="5400000">
            <a:off x="1946275" y="5059363"/>
            <a:ext cx="1385888" cy="969963"/>
          </a:xfrm>
          <a:prstGeom prst="trapezoid">
            <a:avLst>
              <a:gd name="adj" fmla="val 63580"/>
            </a:avLst>
          </a:prstGeom>
          <a:solidFill>
            <a:srgbClr val="696A6C">
              <a:alpha val="50000"/>
            </a:srgbClr>
          </a:solidFill>
          <a:ln w="1016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ko-KR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3995738" y="3697288"/>
            <a:ext cx="1936750" cy="1368425"/>
          </a:xfrm>
          <a:prstGeom prst="roundRect">
            <a:avLst>
              <a:gd name="adj" fmla="val 4505"/>
            </a:avLst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</a:ln>
          <a:effectLst>
            <a:outerShdw blurRad="50800" dist="38100" dir="2700000" algn="tl" rotWithShape="0">
              <a:sysClr val="windowText" lastClr="000000">
                <a:lumMod val="85000"/>
                <a:lumOff val="15000"/>
                <a:alpha val="23000"/>
              </a:sys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ko-K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수평선 탐지 모듈</a:t>
            </a:r>
            <a:endParaRPr kumimoji="0" lang="en-US" altLang="ko-K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6300788" y="4011613"/>
            <a:ext cx="2016125" cy="741363"/>
          </a:xfrm>
          <a:prstGeom prst="roundRect">
            <a:avLst>
              <a:gd name="adj" fmla="val 4505"/>
            </a:avLst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</a:ln>
          <a:effectLst>
            <a:outerShdw blurRad="50800" dist="38100" dir="2700000" algn="tl" rotWithShape="0">
              <a:sysClr val="windowText" lastClr="000000">
                <a:lumMod val="85000"/>
                <a:lumOff val="15000"/>
                <a:alpha val="23000"/>
              </a:sys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해양 물체 식별 모듈</a:t>
            </a:r>
            <a:endParaRPr kumimoji="0" lang="ko-KR" alt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6308725" y="5505450"/>
            <a:ext cx="2000250" cy="482600"/>
          </a:xfrm>
          <a:prstGeom prst="roundRect">
            <a:avLst>
              <a:gd name="adj" fmla="val 4505"/>
            </a:avLst>
          </a:prstGeom>
          <a:solidFill>
            <a:schemeClr val="accent3">
              <a:lumMod val="40000"/>
              <a:lumOff val="60000"/>
            </a:schemeClr>
          </a:solidFill>
          <a:ln w="3175" cap="flat" cmpd="sng" algn="ctr">
            <a:solidFill>
              <a:srgbClr val="0070C0"/>
            </a:solidFill>
            <a:prstDash val="solid"/>
          </a:ln>
          <a:effectLst>
            <a:outerShdw blurRad="50800" dist="38100" dir="2700000" algn="tl" rotWithShape="0">
              <a:sysClr val="windowText" lastClr="000000">
                <a:lumMod val="85000"/>
                <a:lumOff val="15000"/>
                <a:alpha val="23000"/>
              </a:sys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딥러닝</a:t>
            </a:r>
            <a:r>
              <a: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 기반 해양 물체 분류 모델</a:t>
            </a:r>
            <a:endParaRPr kumimoji="0" lang="ko-KR" alt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pic>
        <p:nvPicPr>
          <p:cNvPr id="7186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50" y="4851400"/>
            <a:ext cx="2078038" cy="1385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7" name="모서리가 둥근 직사각형 116"/>
          <p:cNvSpPr/>
          <p:nvPr/>
        </p:nvSpPr>
        <p:spPr>
          <a:xfrm>
            <a:off x="4097338" y="3751263"/>
            <a:ext cx="1747838" cy="442913"/>
          </a:xfrm>
          <a:prstGeom prst="roundRect">
            <a:avLst>
              <a:gd name="adj" fmla="val 4505"/>
            </a:avLst>
          </a:prstGeom>
          <a:solidFill>
            <a:schemeClr val="accent3">
              <a:lumMod val="40000"/>
              <a:lumOff val="60000"/>
            </a:schemeClr>
          </a:solidFill>
          <a:ln w="3175" cap="flat" cmpd="sng" algn="ctr">
            <a:solidFill>
              <a:srgbClr val="0070C0"/>
            </a:solidFill>
            <a:prstDash val="solid"/>
          </a:ln>
          <a:effectLst>
            <a:outerShdw blurRad="50800" dist="38100" dir="2700000" algn="tl" rotWithShape="0">
              <a:sysClr val="windowText" lastClr="000000">
                <a:lumMod val="85000"/>
                <a:lumOff val="15000"/>
                <a:alpha val="23000"/>
              </a:sys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1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딥러닝</a:t>
            </a:r>
            <a:r>
              <a:rPr kumimoji="0" lang="ko-KR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 기반 </a:t>
            </a:r>
            <a:endParaRPr kumimoji="0" lang="en-US" altLang="ko-KR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ko-KR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수평선 에지 분류 모델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sp>
        <p:nvSpPr>
          <p:cNvPr id="121" name="오른쪽 화살표 120"/>
          <p:cNvSpPr/>
          <p:nvPr/>
        </p:nvSpPr>
        <p:spPr>
          <a:xfrm rot="16200000">
            <a:off x="6958806" y="3209131"/>
            <a:ext cx="698500" cy="915988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cxnSp>
        <p:nvCxnSpPr>
          <p:cNvPr id="122" name="직선 연결선 121"/>
          <p:cNvCxnSpPr>
            <a:stCxn id="116" idx="0"/>
          </p:cNvCxnSpPr>
          <p:nvPr/>
        </p:nvCxnSpPr>
        <p:spPr>
          <a:xfrm flipH="1" flipV="1">
            <a:off x="7308850" y="4759325"/>
            <a:ext cx="0" cy="746125"/>
          </a:xfrm>
          <a:prstGeom prst="line">
            <a:avLst/>
          </a:prstGeom>
          <a:ln w="38100">
            <a:solidFill>
              <a:srgbClr val="D8D8D8"/>
            </a:solidFill>
            <a:headEnd type="oval"/>
            <a:tail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98788" y="4505325"/>
            <a:ext cx="712788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ko-KR" altLang="en-US" sz="1000" b="1" kern="0" cap="none" spc="0" normalizeH="0" baseline="0" noProof="0" dirty="0">
                <a:solidFill>
                  <a:prstClr val="black"/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영상정보</a:t>
            </a:r>
            <a:endParaRPr kumimoji="0" lang="ko-KR" altLang="en-US" sz="1000" b="1" kern="0" cap="none" spc="0" normalizeH="0" baseline="0" noProof="0" dirty="0">
              <a:solidFill>
                <a:prstClr val="black"/>
              </a:solidFill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761038" y="4383088"/>
            <a:ext cx="7112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ko-KR" altLang="en-US" sz="1000" b="1" kern="0" cap="none" spc="0" normalizeH="0" baseline="0" noProof="0" dirty="0">
                <a:solidFill>
                  <a:prstClr val="black"/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영상정보</a:t>
            </a:r>
            <a:endParaRPr kumimoji="0" lang="ko-KR" altLang="en-US" sz="1000" b="1" kern="0" cap="none" spc="0" normalizeH="0" baseline="0" noProof="0" dirty="0">
              <a:solidFill>
                <a:prstClr val="black"/>
              </a:solidFill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748338" y="4210050"/>
            <a:ext cx="712788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ko-KR" altLang="en-US" sz="1000" b="1" kern="0" cap="none" spc="0" normalizeH="0" baseline="0" noProof="0" dirty="0">
                <a:solidFill>
                  <a:prstClr val="black"/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수평선</a:t>
            </a:r>
            <a:endParaRPr kumimoji="0" lang="ko-KR" altLang="en-US" sz="1000" b="1" kern="0" cap="none" spc="0" normalizeH="0" baseline="0" noProof="0" dirty="0">
              <a:solidFill>
                <a:prstClr val="black"/>
              </a:solidFill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951663" y="3452813"/>
            <a:ext cx="712788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ko-KR" altLang="en-US" sz="1000" b="1" kern="0" cap="none" spc="0" normalizeH="0" baseline="0" noProof="0" dirty="0">
                <a:solidFill>
                  <a:prstClr val="black"/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수평선</a:t>
            </a:r>
            <a:endParaRPr kumimoji="0" lang="ko-KR" altLang="en-US" sz="1000" b="1" kern="0" cap="none" spc="0" normalizeH="0" baseline="0" noProof="0" dirty="0">
              <a:solidFill>
                <a:prstClr val="black"/>
              </a:solidFill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951663" y="3649663"/>
            <a:ext cx="712788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ko-KR" altLang="en-US" sz="1000" b="1" kern="0" cap="none" spc="0" normalizeH="0" baseline="0" noProof="0" dirty="0">
                <a:solidFill>
                  <a:prstClr val="black"/>
                </a:solidFill>
                <a:latin typeface="Malgun Gothic" panose="020B0503020000020004" pitchFamily="50" charset="-127"/>
                <a:ea typeface="Malgun Gothic" panose="020B0503020000020004" pitchFamily="50" charset="-127"/>
                <a:cs typeface="+mn-cs"/>
              </a:rPr>
              <a:t>객체정보</a:t>
            </a:r>
            <a:endParaRPr kumimoji="0" lang="ko-KR" altLang="en-US" sz="1000" b="1" kern="0" cap="none" spc="0" normalizeH="0" baseline="0" noProof="0" dirty="0">
              <a:solidFill>
                <a:prstClr val="black"/>
              </a:solidFill>
              <a:latin typeface="Malgun Gothic" panose="020B0503020000020004" pitchFamily="50" charset="-127"/>
              <a:ea typeface="Malgun Gothic" panose="020B0503020000020004" pitchFamily="50" charset="-127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9388" y="1033463"/>
            <a:ext cx="8929688" cy="297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lvl="0" indent="-342900" algn="just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기술이전 내용 및 범위</a:t>
            </a:r>
            <a:endParaRPr kumimoji="1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딥러닝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기반 해양 물체 식별 기술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1219200" marR="0" lvl="2" indent="-28575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해양 영상에서 수평선 탐지 모듈</a:t>
            </a:r>
            <a:endParaRPr kumimoji="1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1219200" marR="0" lvl="2" indent="-28575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딥러닝</a:t>
            </a:r>
            <a:r>
              <a:rPr kumimoji="1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기반 해양 영상에서 선박 인식 모듈</a:t>
            </a:r>
            <a:endParaRPr kumimoji="1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1219200" marR="0" lvl="2" indent="-28575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해양 물체 인식 학습 모듈 </a:t>
            </a:r>
            <a:endParaRPr kumimoji="1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342900" marR="0" lvl="0" indent="-342900" algn="just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기술 개발</a:t>
            </a:r>
            <a:r>
              <a:rPr kumimoji="1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</a:t>
            </a:r>
            <a:r>
              <a:rPr kumimoji="1" lang="ko-KR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현황</a:t>
            </a:r>
            <a:endParaRPr kumimoji="1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기술 성숙도 단계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: 3</a:t>
            </a:r>
            <a:r>
              <a:rPr kumimoji="1" lang="ko-KR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단계</a:t>
            </a:r>
            <a:endParaRPr kumimoji="1" lang="en-US" altLang="ko-KR" sz="19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Tx/>
              <a:buNone/>
              <a:defRPr/>
            </a:pP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895350" marR="0" lvl="2" indent="-2667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Gulim" panose="020B0600000101010101" pitchFamily="50" charset="-127"/>
              <a:buChar char="-"/>
              <a:tabLst>
                <a:tab pos="809625" algn="l"/>
              </a:tabLst>
              <a:defRPr/>
            </a:pPr>
            <a:endParaRPr kumimoji="1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9219" name="슬라이드 번호 개체 틀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b="1" dirty="0">
                <a:latin typeface="Gulim" panose="020B0600000101010101" pitchFamily="50" charset="-127"/>
              </a:rPr>
            </a:fld>
            <a:endParaRPr lang="en-US" altLang="ko-KR" sz="1400" b="1" dirty="0">
              <a:latin typeface="Gulim" panose="020B0600000101010101" pitchFamily="50" charset="-127"/>
            </a:endParaRPr>
          </a:p>
        </p:txBody>
      </p:sp>
      <p:sp>
        <p:nvSpPr>
          <p:cNvPr id="9220" name="Rectangle 2"/>
          <p:cNvSpPr>
            <a:spLocks noGrp="1"/>
          </p:cNvSpPr>
          <p:nvPr>
            <p:ph type="title" hasCustomPrompt="1"/>
          </p:nvPr>
        </p:nvSpPr>
        <p:spPr>
          <a:xfrm>
            <a:off x="304800" y="258763"/>
            <a:ext cx="7162800" cy="519112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</a:rPr>
              <a:t>2</a:t>
            </a:r>
            <a:r>
              <a:rPr lang="en-US" altLang="ko-KR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  <a:endParaRPr lang="ko-KR" altLang="en-US" sz="2000" b="0" dirty="0">
              <a:solidFill>
                <a:srgbClr val="3333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21" name="설명선 1 5"/>
          <p:cNvSpPr/>
          <p:nvPr/>
        </p:nvSpPr>
        <p:spPr>
          <a:xfrm>
            <a:off x="179388" y="5827713"/>
            <a:ext cx="2354262" cy="1017587"/>
          </a:xfrm>
          <a:prstGeom prst="borderCallout1">
            <a:avLst>
              <a:gd name="adj1" fmla="val 51606"/>
              <a:gd name="adj2" fmla="val 102912"/>
              <a:gd name="adj3" fmla="val -16634"/>
              <a:gd name="adj4" fmla="val 114579"/>
            </a:avLst>
          </a:prstGeom>
          <a:solidFill>
            <a:srgbClr val="0033CC"/>
          </a:solidFill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endParaRPr lang="ko-KR" altLang="en-US" sz="1800" dirty="0">
              <a:latin typeface="Gulim" panose="020B0600000101010101" pitchFamily="50" charset="-127"/>
            </a:endParaRPr>
          </a:p>
        </p:txBody>
      </p:sp>
      <p:pic>
        <p:nvPicPr>
          <p:cNvPr id="9222" name="그림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5840413"/>
            <a:ext cx="2354262" cy="10048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3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3587750"/>
            <a:ext cx="3036887" cy="2125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4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050" y="3486150"/>
            <a:ext cx="3937000" cy="1897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설명선 1 10"/>
          <p:cNvSpPr/>
          <p:nvPr/>
        </p:nvSpPr>
        <p:spPr>
          <a:xfrm>
            <a:off x="4716463" y="5578475"/>
            <a:ext cx="3817937" cy="1266825"/>
          </a:xfrm>
          <a:prstGeom prst="borderCallout1">
            <a:avLst>
              <a:gd name="adj1" fmla="val 458"/>
              <a:gd name="adj2" fmla="val 50130"/>
              <a:gd name="adj3" fmla="val -15407"/>
              <a:gd name="adj4" fmla="val 70264"/>
            </a:avLst>
          </a:prstGeom>
          <a:solidFill>
            <a:srgbClr val="FFFFFF"/>
          </a:solidFill>
          <a:ln w="38100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endParaRPr lang="ko-KR" altLang="en-US" sz="1800" dirty="0">
              <a:latin typeface="Gulim" panose="020B0600000101010101" pitchFamily="50" charset="-127"/>
            </a:endParaRPr>
          </a:p>
        </p:txBody>
      </p:sp>
      <p:pic>
        <p:nvPicPr>
          <p:cNvPr id="9226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9963" y="5624513"/>
            <a:ext cx="3689350" cy="1176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7" name="TextBox 1"/>
          <p:cNvSpPr txBox="1"/>
          <p:nvPr/>
        </p:nvSpPr>
        <p:spPr>
          <a:xfrm>
            <a:off x="1881188" y="3573463"/>
            <a:ext cx="3341687" cy="30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933450" lvl="2" indent="0" eaLnBrk="1" hangingPunct="1">
              <a:buClr>
                <a:srgbClr val="6600CC"/>
              </a:buClr>
              <a:buNone/>
            </a:pPr>
            <a:r>
              <a:rPr lang="en-US" altLang="ko-KR" sz="1400" b="1" dirty="0">
                <a:latin typeface="Gulim" panose="020B0600000101010101" pitchFamily="50" charset="-127"/>
              </a:rPr>
              <a:t>[</a:t>
            </a:r>
            <a:r>
              <a:rPr lang="ko-KR" altLang="en-US" sz="1400" b="1" dirty="0">
                <a:latin typeface="Gulim" panose="020B0600000101010101" pitchFamily="50" charset="-127"/>
              </a:rPr>
              <a:t>수평선 탐지 기술 흐름도</a:t>
            </a:r>
            <a:r>
              <a:rPr lang="en-US" altLang="ko-KR" sz="1400" b="1" dirty="0">
                <a:latin typeface="Gulim" panose="020B0600000101010101" pitchFamily="50" charset="-127"/>
              </a:rPr>
              <a:t>]</a:t>
            </a:r>
            <a:endParaRPr lang="ko-KR" altLang="en-US" sz="1400" b="1" dirty="0">
              <a:latin typeface="Gulim" panose="020B0600000101010101" pitchFamily="50" charset="-127"/>
            </a:endParaRPr>
          </a:p>
        </p:txBody>
      </p:sp>
      <p:sp>
        <p:nvSpPr>
          <p:cNvPr id="9228" name="TextBox 1"/>
          <p:cNvSpPr txBox="1"/>
          <p:nvPr/>
        </p:nvSpPr>
        <p:spPr>
          <a:xfrm>
            <a:off x="5795963" y="3552825"/>
            <a:ext cx="3341687" cy="30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66700" lvl="2" indent="-266700" algn="ctr" eaLnBrk="1" hangingPunct="1">
              <a:buClr>
                <a:srgbClr val="6600CC"/>
              </a:buClr>
              <a:buNone/>
            </a:pPr>
            <a:r>
              <a:rPr lang="en-US" altLang="ko-KR" sz="1400" b="1" dirty="0">
                <a:latin typeface="Gulim" panose="020B0600000101010101" pitchFamily="50" charset="-127"/>
              </a:rPr>
              <a:t>[</a:t>
            </a:r>
            <a:r>
              <a:rPr lang="ko-KR" altLang="en-US" sz="1400" b="1" dirty="0">
                <a:latin typeface="Gulim" panose="020B0600000101010101" pitchFamily="50" charset="-127"/>
              </a:rPr>
              <a:t>해양 물체 인식 기술 흐름도</a:t>
            </a:r>
            <a:r>
              <a:rPr lang="en-US" altLang="ko-KR" sz="1400" b="1" dirty="0">
                <a:latin typeface="Gulim" panose="020B0600000101010101" pitchFamily="50" charset="-127"/>
              </a:rPr>
              <a:t>]</a:t>
            </a:r>
            <a:endParaRPr lang="ko-KR" altLang="en-US" sz="1400" b="1" dirty="0">
              <a:latin typeface="Gulim" panose="020B0600000101010101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슬라이드 번호 개체 틀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b="1" dirty="0">
                <a:latin typeface="Gulim" panose="020B0600000101010101" pitchFamily="50" charset="-127"/>
              </a:rPr>
            </a:fld>
            <a:endParaRPr lang="en-US" altLang="ko-KR" sz="1400" b="1" dirty="0">
              <a:latin typeface="Gulim" panose="020B0600000101010101" pitchFamily="50" charset="-127"/>
            </a:endParaRPr>
          </a:p>
        </p:txBody>
      </p:sp>
      <p:sp>
        <p:nvSpPr>
          <p:cNvPr id="10243" name="Rectangle 2"/>
          <p:cNvSpPr>
            <a:spLocks noGrp="1"/>
          </p:cNvSpPr>
          <p:nvPr>
            <p:ph type="title" hasCustomPrompt="1"/>
          </p:nvPr>
        </p:nvSpPr>
        <p:spPr>
          <a:xfrm>
            <a:off x="304800" y="258763"/>
            <a:ext cx="7162800" cy="519112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</a:rPr>
              <a:t>3</a:t>
            </a:r>
            <a:r>
              <a:rPr lang="en-US" altLang="ko-KR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 비교</a:t>
            </a:r>
            <a:endParaRPr lang="ko-KR" altLang="en-US" sz="2600" b="0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9388" y="1039813"/>
            <a:ext cx="8501063" cy="4752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딥러닝</a:t>
            </a: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기반 해양 물체 식별 기술</a:t>
            </a:r>
            <a:endParaRPr kumimoji="1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기술의 특징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수평선 탐지 기술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 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다중 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스케일 기반 에지 검출과 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CNN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을 활용하여 에지 검출 불안정성 및 복잡한 영상에서 검출 성능 저하를 해소</a:t>
            </a: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(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객체 인식 기술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) 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수평선 탐지 정보를 사용하여 객체 후보 영역을 검증함으로써 속도 및 인식 정확도 향상</a:t>
            </a: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47625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Tx/>
              <a:buNone/>
              <a:defRPr/>
            </a:pP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기존 경쟁기술 대비 개량된 부분</a:t>
            </a: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롤스로이스사에서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개발중인 무인 선박을 위한 해양 물체 인식 기술에 관한 연구를 진행하였으나 아직 상용화된 제품은 없음</a:t>
            </a: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기존 경쟁 기술에 비하여 수평선 탐지 속도 향상</a:t>
            </a: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1447800" marR="0" lvl="3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슬라이드 번호 개체 틀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b="1" dirty="0">
                <a:latin typeface="Gulim" panose="020B0600000101010101" pitchFamily="50" charset="-127"/>
              </a:rPr>
            </a:fld>
            <a:endParaRPr lang="en-US" altLang="ko-KR" sz="1400" b="1" dirty="0">
              <a:latin typeface="Gulim" panose="020B0600000101010101" pitchFamily="50" charset="-127"/>
            </a:endParaRPr>
          </a:p>
        </p:txBody>
      </p:sp>
      <p:sp>
        <p:nvSpPr>
          <p:cNvPr id="11267" name="Rectangle 2"/>
          <p:cNvSpPr>
            <a:spLocks noGrp="1"/>
          </p:cNvSpPr>
          <p:nvPr>
            <p:ph type="title" hasCustomPrompt="1"/>
          </p:nvPr>
        </p:nvSpPr>
        <p:spPr>
          <a:xfrm>
            <a:off x="304800" y="258763"/>
            <a:ext cx="7162800" cy="519112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</a:rPr>
              <a:t>4</a:t>
            </a:r>
            <a:r>
              <a:rPr lang="en-US" altLang="ko-KR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  <a:endParaRPr lang="ko-KR" altLang="en-US" sz="2600" b="0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9388" y="1039813"/>
            <a:ext cx="8858250" cy="5334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Tx/>
              <a:buFont typeface="GulimChe" panose="020B0609000101010101" pitchFamily="49" charset="-127"/>
              <a:buChar char="▣"/>
              <a:defRPr/>
            </a:pPr>
            <a:r>
              <a:rPr kumimoji="1" lang="ko-KR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딥러닝</a:t>
            </a: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기반 해양 물체 식별 기술</a:t>
            </a:r>
            <a:endParaRPr kumimoji="1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예상 응용 제품 및 서비스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47625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Tx/>
              <a:buNone/>
              <a:defRPr/>
            </a:pP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476250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Tx/>
              <a:buNone/>
              <a:defRPr/>
            </a:pP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사업성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운항시스템 관련 세계 시장은 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2017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년 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3,772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백만달러에서 연평균 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4.2% 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성장하여 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2021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년 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4,478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백만달러 규모로 성장할 것으로 예측</a:t>
            </a: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이 중 해양 부유물 인식 시스템이 차지하는 비중은 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10% </a:t>
            </a:r>
            <a:r>
              <a:rPr kumimoji="1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내외로 전망됨</a:t>
            </a: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endParaRPr kumimoji="1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76200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기술이전 업체 조건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및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사업화시 제약 조건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50" charset="-127"/>
                <a:ea typeface="Gulim" panose="020B0600000101010101" pitchFamily="50" charset="-127"/>
                <a:cs typeface="+mn-cs"/>
              </a:rPr>
              <a:t>기술이전을 받는 업체에서 인식 대상 객체를 확장하기 위해 객체의 영상을 확보하고 이를 토대로 새로운 모델을 생성해야 함</a:t>
            </a: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  <a:p>
            <a:pPr marL="990600" marR="0" lvl="2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Tx/>
              <a:buFont typeface="Arial" panose="020B0604020202020204" pitchFamily="34" charset="0"/>
              <a:buChar char="•"/>
              <a:defRPr/>
            </a:pPr>
            <a:endParaRPr kumimoji="1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50" charset="-127"/>
              <a:ea typeface="Gulim" panose="020B0600000101010101" pitchFamily="50" charset="-127"/>
              <a:cs typeface="+mn-cs"/>
            </a:endParaRPr>
          </a:p>
        </p:txBody>
      </p:sp>
      <p:sp>
        <p:nvSpPr>
          <p:cNvPr id="10" name="Text Box 2061"/>
          <p:cNvSpPr txBox="1">
            <a:spLocks noChangeArrowheads="1"/>
          </p:cNvSpPr>
          <p:nvPr/>
        </p:nvSpPr>
        <p:spPr bwMode="auto">
          <a:xfrm>
            <a:off x="6634163" y="6400800"/>
            <a:ext cx="1798638" cy="2778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ko-KR" altLang="en-US" sz="1200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연구부문</a:t>
            </a:r>
            <a:r>
              <a:rPr kumimoji="0" lang="en-US" altLang="ko-KR" sz="1200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/</a:t>
            </a:r>
            <a:r>
              <a:rPr kumimoji="0" lang="ko-KR" altLang="en-US" sz="1200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gtrE" panose="02030600000101010101" pitchFamily="18" charset="-127"/>
                <a:ea typeface="HYgtrE" panose="02030600000101010101" pitchFamily="18" charset="-127"/>
                <a:cs typeface="+mn-cs"/>
              </a:rPr>
              <a:t>본부명</a:t>
            </a:r>
            <a:endParaRPr kumimoji="0" lang="ko-KR" altLang="en-US" sz="1200" kern="1200" cap="none" spc="0" normalizeH="0" baseline="0" noProof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gtrE" panose="02030600000101010101" pitchFamily="18" charset="-127"/>
              <a:ea typeface="HYgtrE" panose="02030600000101010101" pitchFamily="18" charset="-127"/>
              <a:cs typeface="+mn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850" y="2060575"/>
          <a:ext cx="8750300" cy="987425"/>
        </p:xfrm>
        <a:graphic>
          <a:graphicData uri="http://schemas.openxmlformats.org/drawingml/2006/table">
            <a:tbl>
              <a:tblPr/>
              <a:tblGrid>
                <a:gridCol w="973832"/>
                <a:gridCol w="1169271"/>
                <a:gridCol w="1422884"/>
                <a:gridCol w="4104247"/>
                <a:gridCol w="1080065"/>
              </a:tblGrid>
              <a:tr h="366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예상제품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7" marR="64767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예상단가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천원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39" marR="35939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이전기술의 비중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(%)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39" marR="35939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잠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재적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/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현재적 경쟁자와 가격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,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시장 </a:t>
                      </a:r>
                      <a:r>
                        <a:rPr lang="ko-KR" altLang="en-US" sz="1200" kern="0" spc="-40" dirty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등에서 경쟁상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유리한 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7" marR="64767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80" dirty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판매 가능 시기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39" marR="35939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2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해양물체 인식시스템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7" marR="64767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20,000/</a:t>
                      </a:r>
                      <a:r>
                        <a:rPr lang="ko-KR" altLang="en-US" sz="1200" kern="0" spc="0" smtClean="0">
                          <a:solidFill>
                            <a:srgbClr val="000000"/>
                          </a:solidFill>
                          <a:effectLst/>
                        </a:rPr>
                        <a:t>연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7" marR="64767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100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%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7" marR="64767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a. </a:t>
                      </a:r>
                      <a:r>
                        <a:rPr lang="ko-KR" altLang="en-US" sz="1200" kern="0" spc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가격경쟁력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: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기존제품 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대비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95%</a:t>
                      </a:r>
                      <a:r>
                        <a:rPr lang="ko-KR" altLang="en-US" sz="120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Gulim" panose="020B0600000101010101" pitchFamily="50" charset="-127"/>
                        </a:rPr>
                        <a:t> 절감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b. </a:t>
                      </a:r>
                      <a:r>
                        <a:rPr lang="ko-KR" altLang="en-US" sz="1200" kern="0" spc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시장환경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: 2022</a:t>
                      </a:r>
                      <a:r>
                        <a:rPr lang="ko-KR" altLang="en-US" sz="1200" kern="0" spc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년 이후연간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0.5</a:t>
                      </a:r>
                      <a:r>
                        <a:rPr lang="ko-KR" altLang="en-US" sz="1200" kern="0" spc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천억원 예상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7" marR="64767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Gulim" panose="020B0600000101010101" pitchFamily="50" charset="-127"/>
                        </a:rPr>
                        <a:t>2019</a:t>
                      </a:r>
                      <a:r>
                        <a:rPr lang="ko-KR" altLang="en-US" sz="1200" kern="0" spc="0" smtClean="0">
                          <a:solidFill>
                            <a:srgbClr val="000000"/>
                          </a:solidFill>
                          <a:effectLst/>
                          <a:ea typeface="Gulim" panose="020B0600000101010101" pitchFamily="50" charset="-127"/>
                        </a:rPr>
                        <a:t>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7" marR="64767" marT="17914" marB="179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슬라이드 번호 개체 틀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b="1" dirty="0">
                <a:latin typeface="Gulim" panose="020B0600000101010101" pitchFamily="50" charset="-127"/>
              </a:rPr>
            </a:fld>
            <a:endParaRPr lang="en-US" altLang="ko-KR" sz="1400" b="1" dirty="0">
              <a:latin typeface="Gulim" panose="020B0600000101010101" pitchFamily="50" charset="-127"/>
            </a:endParaRPr>
          </a:p>
        </p:txBody>
      </p:sp>
      <p:sp>
        <p:nvSpPr>
          <p:cNvPr id="12291" name="Rectangle 2"/>
          <p:cNvSpPr>
            <a:spLocks noGrp="1"/>
          </p:cNvSpPr>
          <p:nvPr>
            <p:ph type="title" hasCustomPrompt="1"/>
          </p:nvPr>
        </p:nvSpPr>
        <p:spPr>
          <a:xfrm>
            <a:off x="304800" y="257175"/>
            <a:ext cx="7162800" cy="522288"/>
          </a:xfrm>
          <a:ln/>
        </p:spPr>
        <p:txBody>
          <a:bodyPr vert="horz" wrap="square" lIns="91440" tIns="45720" rIns="91440" bIns="45720" anchor="ctr">
            <a:spAutoFit/>
          </a:bodyPr>
          <a:p>
            <a:pPr eaLnBrk="1" hangingPunct="1"/>
            <a:r>
              <a:rPr lang="en-US" altLang="ko-KR" sz="2800" dirty="0">
                <a:solidFill>
                  <a:srgbClr val="4D4D4D"/>
                </a:solidFill>
                <a:latin typeface="HYmjrE" panose="02030600000101010101" pitchFamily="18" charset="-127"/>
                <a:ea typeface="HYmjrE" panose="02030600000101010101" pitchFamily="18" charset="-127"/>
              </a:rPr>
              <a:t>5</a:t>
            </a:r>
            <a:r>
              <a:rPr lang="en-US" altLang="ko-KR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  <a:endParaRPr lang="ko-KR" altLang="en-US" sz="2600" b="0" dirty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292" name="Rectangle 5"/>
          <p:cNvSpPr/>
          <p:nvPr/>
        </p:nvSpPr>
        <p:spPr>
          <a:xfrm>
            <a:off x="179388" y="1039813"/>
            <a:ext cx="8572500" cy="47529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/>
            <a:r>
              <a:rPr lang="ko-KR" altLang="en-US" sz="2800" b="1" dirty="0">
                <a:solidFill>
                  <a:srgbClr val="CC0066"/>
                </a:solidFill>
                <a:latin typeface="Gulim" panose="020B0600000101010101" pitchFamily="50" charset="-127"/>
              </a:rPr>
              <a:t>시장동향</a:t>
            </a:r>
            <a:r>
              <a:rPr lang="en-US" altLang="ko-KR" sz="2800" b="1" dirty="0">
                <a:solidFill>
                  <a:srgbClr val="CC0066"/>
                </a:solidFill>
                <a:latin typeface="Gulim" panose="020B0600000101010101" pitchFamily="50" charset="-127"/>
              </a:rPr>
              <a:t> </a:t>
            </a:r>
            <a:r>
              <a:rPr lang="en-US" altLang="ko-KR" sz="2000" b="1" dirty="0">
                <a:latin typeface="Gulim" panose="020B0600000101010101" pitchFamily="50" charset="-127"/>
              </a:rPr>
              <a:t> </a:t>
            </a:r>
            <a:endParaRPr lang="en-US" altLang="ko-KR" sz="2000" b="1" dirty="0">
              <a:latin typeface="Gulim" panose="020B0600000101010101" pitchFamily="50" charset="-127"/>
            </a:endParaRPr>
          </a:p>
          <a:p>
            <a:pPr marL="762000" lvl="1" indent="-285750" eaLnBrk="1" hangingPunct="1">
              <a:buFont typeface="Wingdings" panose="05000000000000000000" pitchFamily="2" charset="2"/>
              <a:buChar char="v"/>
            </a:pPr>
            <a:r>
              <a:rPr lang="ko-KR" altLang="en-US" sz="2000" b="1" dirty="0">
                <a:latin typeface="Gulim" panose="020B0600000101010101" pitchFamily="50" charset="-127"/>
              </a:rPr>
              <a:t>선박의 자동화</a:t>
            </a:r>
            <a:r>
              <a:rPr lang="en-US" altLang="ko-KR" sz="2000" b="1" dirty="0">
                <a:latin typeface="Gulim" panose="020B0600000101010101" pitchFamily="50" charset="-127"/>
              </a:rPr>
              <a:t>, </a:t>
            </a:r>
            <a:r>
              <a:rPr lang="ko-KR" altLang="en-US" sz="2000" b="1" dirty="0">
                <a:latin typeface="Gulim" panose="020B0600000101010101" pitchFamily="50" charset="-127"/>
              </a:rPr>
              <a:t>선원 감소 등으로 인해 자율</a:t>
            </a:r>
            <a:r>
              <a:rPr lang="en-US" altLang="ko-KR" sz="2000" b="1" dirty="0">
                <a:latin typeface="Gulim" panose="020B0600000101010101" pitchFamily="50" charset="-127"/>
              </a:rPr>
              <a:t>/</a:t>
            </a:r>
            <a:r>
              <a:rPr lang="ko-KR" altLang="en-US" sz="2000" b="1" dirty="0">
                <a:latin typeface="Gulim" panose="020B0600000101010101" pitchFamily="50" charset="-127"/>
              </a:rPr>
              <a:t>무인 선박이 </a:t>
            </a:r>
            <a:r>
              <a:rPr lang="en-US" altLang="ko-KR" sz="2000" b="1" dirty="0">
                <a:latin typeface="Gulim" panose="020B0600000101010101" pitchFamily="50" charset="-127"/>
              </a:rPr>
              <a:t>2020</a:t>
            </a:r>
            <a:r>
              <a:rPr lang="ko-KR" altLang="en-US" sz="2000" b="1" dirty="0">
                <a:latin typeface="Gulim" panose="020B0600000101010101" pitchFamily="50" charset="-127"/>
              </a:rPr>
              <a:t>년대 이후 증가할 것으로 예상됨</a:t>
            </a:r>
            <a:endParaRPr lang="en-US" altLang="ko-KR" sz="2000" b="1" dirty="0">
              <a:latin typeface="Gulim" panose="020B0600000101010101" pitchFamily="50" charset="-127"/>
            </a:endParaRPr>
          </a:p>
          <a:p>
            <a:pPr marL="762000" lvl="1" indent="-285750" eaLnBrk="1" hangingPunct="1">
              <a:buFont typeface="Wingdings" panose="05000000000000000000" pitchFamily="2" charset="2"/>
              <a:buChar char="v"/>
            </a:pPr>
            <a:r>
              <a:rPr lang="ko-KR" altLang="en-US" sz="2000" b="1" dirty="0">
                <a:latin typeface="Gulim" panose="020B0600000101010101" pitchFamily="50" charset="-127"/>
              </a:rPr>
              <a:t>자율</a:t>
            </a:r>
            <a:r>
              <a:rPr lang="en-US" altLang="ko-KR" sz="2000" b="1" dirty="0">
                <a:latin typeface="Gulim" panose="020B0600000101010101" pitchFamily="50" charset="-127"/>
              </a:rPr>
              <a:t>/</a:t>
            </a:r>
            <a:r>
              <a:rPr lang="ko-KR" altLang="en-US" sz="2000" b="1" dirty="0">
                <a:latin typeface="Gulim" panose="020B0600000101010101" pitchFamily="50" charset="-127"/>
              </a:rPr>
              <a:t>무인 선박 증가로 인해</a:t>
            </a:r>
            <a:r>
              <a:rPr lang="en-US" altLang="ko-KR" sz="2000" b="1" dirty="0">
                <a:latin typeface="Gulim" panose="020B0600000101010101" pitchFamily="50" charset="-127"/>
              </a:rPr>
              <a:t>, </a:t>
            </a:r>
            <a:r>
              <a:rPr lang="ko-KR" altLang="en-US" sz="2000" b="1" dirty="0">
                <a:latin typeface="Gulim" panose="020B0600000101010101" pitchFamily="50" charset="-127"/>
              </a:rPr>
              <a:t>선장이 육안으로 식별하듯이 카메라로 촬영한 영상으로부터 해부 물체를 인식하는 기술의 필요성 확산</a:t>
            </a:r>
            <a:endParaRPr lang="en-US" altLang="ko-KR" sz="2000" b="1" dirty="0">
              <a:latin typeface="Gulim" panose="020B0600000101010101" pitchFamily="50" charset="-127"/>
            </a:endParaRPr>
          </a:p>
          <a:p>
            <a:pPr marL="762000" lvl="1" indent="-285750" eaLnBrk="1" hangingPunct="1">
              <a:buFont typeface="Wingdings" panose="05000000000000000000" pitchFamily="2" charset="2"/>
              <a:buChar char="v"/>
            </a:pPr>
            <a:r>
              <a:rPr lang="ko-KR" altLang="en-US" sz="2000" b="1" dirty="0">
                <a:latin typeface="Gulim" panose="020B0600000101010101" pitchFamily="50" charset="-127"/>
              </a:rPr>
              <a:t>해양 물체인식 시스템은 </a:t>
            </a:r>
            <a:r>
              <a:rPr lang="en-US" altLang="ko-KR" sz="2000" b="1" dirty="0">
                <a:latin typeface="Gulim" panose="020B0600000101010101" pitchFamily="50" charset="-127"/>
              </a:rPr>
              <a:t>2022</a:t>
            </a:r>
            <a:r>
              <a:rPr lang="ko-KR" altLang="en-US" sz="2000" b="1" dirty="0">
                <a:latin typeface="Gulim" panose="020B0600000101010101" pitchFamily="50" charset="-127"/>
              </a:rPr>
              <a:t>년 약 </a:t>
            </a:r>
            <a:r>
              <a:rPr lang="en-US" altLang="ko-KR" sz="2000" b="1" dirty="0">
                <a:latin typeface="Gulim" panose="020B0600000101010101" pitchFamily="50" charset="-127"/>
              </a:rPr>
              <a:t>47</a:t>
            </a:r>
            <a:r>
              <a:rPr lang="ko-KR" altLang="en-US" sz="2000" b="1" dirty="0">
                <a:latin typeface="Gulim" panose="020B0600000101010101" pitchFamily="50" charset="-127"/>
              </a:rPr>
              <a:t>억 달러에 이르는 자율</a:t>
            </a:r>
            <a:r>
              <a:rPr lang="en-US" altLang="ko-KR" sz="2000" b="1" dirty="0">
                <a:latin typeface="Gulim" panose="020B0600000101010101" pitchFamily="50" charset="-127"/>
              </a:rPr>
              <a:t>/</a:t>
            </a:r>
            <a:r>
              <a:rPr lang="ko-KR" altLang="en-US" sz="2000" b="1" dirty="0">
                <a:latin typeface="Gulim" panose="020B0600000101010101" pitchFamily="50" charset="-127"/>
              </a:rPr>
              <a:t>무인 선박 운항 시스템의 핵심 요소기술</a:t>
            </a:r>
            <a:endParaRPr lang="en-US" altLang="ko-KR" sz="2000" b="1" dirty="0">
              <a:latin typeface="Gulim" panose="020B0600000101010101" pitchFamily="50" charset="-127"/>
            </a:endParaRPr>
          </a:p>
          <a:p>
            <a:pPr marL="762000" lvl="1" indent="-285750" eaLnBrk="1" hangingPunct="1">
              <a:buFont typeface="Wingdings" panose="05000000000000000000" pitchFamily="2" charset="2"/>
              <a:buChar char="v"/>
            </a:pPr>
            <a:endParaRPr lang="en-US" altLang="ko-KR" sz="2800" b="1" dirty="0">
              <a:solidFill>
                <a:srgbClr val="CC0066"/>
              </a:solidFill>
              <a:latin typeface="Gulim" panose="020B0600000101010101" pitchFamily="50" charset="-127"/>
            </a:endParaRPr>
          </a:p>
          <a:p>
            <a:pPr marL="342900" lvl="0" indent="-342900" eaLnBrk="1" hangingPunct="1"/>
            <a:r>
              <a:rPr lang="ko-KR" altLang="en-US" sz="2800" b="1" dirty="0">
                <a:solidFill>
                  <a:srgbClr val="CC0066"/>
                </a:solidFill>
                <a:latin typeface="Gulim" panose="020B0600000101010101" pitchFamily="50" charset="-127"/>
              </a:rPr>
              <a:t>적용분야</a:t>
            </a:r>
            <a:endParaRPr lang="en-US" altLang="ko-KR" sz="2800" b="1" dirty="0">
              <a:solidFill>
                <a:srgbClr val="CC0066"/>
              </a:solidFill>
              <a:latin typeface="Gulim" panose="020B0600000101010101" pitchFamily="50" charset="-127"/>
            </a:endParaRPr>
          </a:p>
          <a:p>
            <a:pPr marL="762000" lvl="1" indent="-285750" eaLnBrk="1" hangingPunct="1">
              <a:buFont typeface="Wingdings" panose="05000000000000000000" pitchFamily="2" charset="2"/>
              <a:buChar char="v"/>
            </a:pPr>
            <a:r>
              <a:rPr lang="en-US" altLang="ko-KR" sz="2000" b="1" dirty="0">
                <a:latin typeface="Gulim" panose="020B0600000101010101" pitchFamily="50" charset="-127"/>
              </a:rPr>
              <a:t> </a:t>
            </a:r>
            <a:r>
              <a:rPr lang="ko-KR" altLang="en-US" sz="2000" b="1" dirty="0">
                <a:latin typeface="Gulim" panose="020B0600000101010101" pitchFamily="50" charset="-127"/>
              </a:rPr>
              <a:t>자율</a:t>
            </a:r>
            <a:r>
              <a:rPr lang="en-US" altLang="ko-KR" sz="2000" b="1" dirty="0">
                <a:latin typeface="Gulim" panose="020B0600000101010101" pitchFamily="50" charset="-127"/>
              </a:rPr>
              <a:t>/</a:t>
            </a:r>
            <a:r>
              <a:rPr lang="ko-KR" altLang="en-US" sz="2000" b="1" dirty="0">
                <a:latin typeface="Gulim" panose="020B0600000101010101" pitchFamily="50" charset="-127"/>
              </a:rPr>
              <a:t>무인 선박의 해양 물체 인식 시스템으로 활용</a:t>
            </a:r>
            <a:endParaRPr lang="en-US" altLang="ko-KR" sz="2000" b="1" dirty="0">
              <a:latin typeface="Gulim" panose="020B0600000101010101" pitchFamily="50" charset="-127"/>
            </a:endParaRPr>
          </a:p>
          <a:p>
            <a:pPr marL="762000" lvl="1" indent="-285750" eaLnBrk="1" hangingPunct="1">
              <a:buFont typeface="Wingdings" panose="05000000000000000000" pitchFamily="2" charset="2"/>
              <a:buChar char="v"/>
            </a:pPr>
            <a:r>
              <a:rPr lang="ko-KR" altLang="en-US" sz="2000" b="1" dirty="0">
                <a:latin typeface="Gulim" panose="020B0600000101010101" pitchFamily="50" charset="-127"/>
              </a:rPr>
              <a:t> 촬영한 영상</a:t>
            </a:r>
            <a:r>
              <a:rPr lang="en-US" altLang="ko-KR" sz="2000" b="1" dirty="0">
                <a:latin typeface="Gulim" panose="020B0600000101010101" pitchFamily="50" charset="-127"/>
              </a:rPr>
              <a:t>/</a:t>
            </a:r>
            <a:r>
              <a:rPr lang="ko-KR" altLang="en-US" sz="2000" b="1" dirty="0">
                <a:latin typeface="Gulim" panose="020B0600000101010101" pitchFamily="50" charset="-127"/>
              </a:rPr>
              <a:t>사진을 분석하여 제공하는 서비스를 제공에 활용</a:t>
            </a:r>
            <a:endParaRPr lang="en-US" altLang="ko-KR" sz="2000" b="1" dirty="0">
              <a:latin typeface="Gulim" panose="020B0600000101010101" pitchFamily="50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바닥글 개체 틀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anchor="ctr">
            <a:spAutoFit/>
          </a:bodyPr>
          <a:p>
            <a:pPr mar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1400" b="1" dirty="0">
                <a:latin typeface="Gulim" panose="020B0600000101010101" pitchFamily="50" charset="-127"/>
              </a:rPr>
              <a:t>ETRI OOO</a:t>
            </a:r>
            <a:r>
              <a:rPr lang="ko-KR" altLang="en-US" sz="1400" b="1" dirty="0">
                <a:latin typeface="Gulim" panose="020B0600000101010101" pitchFamily="50" charset="-127"/>
              </a:rPr>
              <a:t>연구소</a:t>
            </a:r>
            <a:r>
              <a:rPr lang="en-US" altLang="ko-KR" sz="1400" b="1" dirty="0">
                <a:latin typeface="Gulim" panose="020B0600000101010101" pitchFamily="50" charset="-127"/>
              </a:rPr>
              <a:t>(</a:t>
            </a:r>
            <a:r>
              <a:rPr lang="ko-KR" altLang="en-US" sz="1400" b="1" dirty="0">
                <a:latin typeface="Gulim" panose="020B0600000101010101" pitchFamily="50" charset="-127"/>
              </a:rPr>
              <a:t>단</a:t>
            </a:r>
            <a:r>
              <a:rPr lang="en-US" altLang="ko-KR" sz="1400" b="1" dirty="0">
                <a:latin typeface="Gulim" panose="020B0600000101010101" pitchFamily="50" charset="-127"/>
              </a:rPr>
              <a:t>, </a:t>
            </a:r>
            <a:r>
              <a:rPr lang="ko-KR" altLang="en-US" sz="1400" b="1" dirty="0">
                <a:latin typeface="Gulim" panose="020B0600000101010101" pitchFamily="50" charset="-127"/>
              </a:rPr>
              <a:t>본부</a:t>
            </a:r>
            <a:r>
              <a:rPr lang="en-US" altLang="ko-KR" sz="1400" b="1" dirty="0">
                <a:latin typeface="Gulim" panose="020B0600000101010101" pitchFamily="50" charset="-127"/>
              </a:rPr>
              <a:t>)</a:t>
            </a:r>
            <a:r>
              <a:rPr lang="ko-KR" altLang="en-US" sz="1400" b="1" dirty="0">
                <a:latin typeface="Gulim" panose="020B0600000101010101" pitchFamily="50" charset="-127"/>
              </a:rPr>
              <a:t>명</a:t>
            </a:r>
            <a:endParaRPr lang="ko-KR" altLang="en-US" sz="1400" b="1" dirty="0">
              <a:latin typeface="Gulim" panose="020B0600000101010101" pitchFamily="50" charset="-127"/>
            </a:endParaRPr>
          </a:p>
        </p:txBody>
      </p:sp>
      <p:sp>
        <p:nvSpPr>
          <p:cNvPr id="13315" name="슬라이드 번호 개체 틀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anchor="ctr">
            <a:spAutoFit/>
          </a:bodyPr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ko-KR" sz="1400" b="1" dirty="0">
                <a:latin typeface="Gulim" panose="020B0600000101010101" pitchFamily="50" charset="-127"/>
              </a:rPr>
            </a:fld>
            <a:endParaRPr lang="en-US" altLang="ko-KR" sz="1400" b="1" dirty="0">
              <a:latin typeface="Gulim" panose="020B0600000101010101" pitchFamily="50" charset="-127"/>
            </a:endParaRPr>
          </a:p>
        </p:txBody>
      </p:sp>
      <p:pic>
        <p:nvPicPr>
          <p:cNvPr id="13316" name="Picture 522" descr="D:\과거홍보\●ETRI CIS\연구원 이미지\연구장면(4개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0" y="2025650"/>
            <a:ext cx="4572000" cy="3579813"/>
          </a:xfrm>
          <a:prstGeom prst="rect">
            <a:avLst/>
          </a:prstGeom>
          <a:noFill/>
          <a:ln w="9525">
            <a:noFill/>
          </a:ln>
          <a:effectLst>
            <a:outerShdw dist="89803" dir="2699999" algn="ctr" rotWithShape="0">
              <a:srgbClr val="4D4D4D">
                <a:alpha val="50000"/>
              </a:srgbClr>
            </a:outerShdw>
          </a:effectLst>
        </p:spPr>
      </p:pic>
      <p:sp>
        <p:nvSpPr>
          <p:cNvPr id="13317" name="Text Box 523"/>
          <p:cNvSpPr txBox="1"/>
          <p:nvPr/>
        </p:nvSpPr>
        <p:spPr>
          <a:xfrm>
            <a:off x="2057400" y="1339850"/>
            <a:ext cx="2667000" cy="565150"/>
          </a:xfrm>
          <a:prstGeom prst="rect">
            <a:avLst/>
          </a:prstGeom>
          <a:noFill/>
          <a:ln w="101600">
            <a:noFill/>
          </a:ln>
        </p:spPr>
        <p:txBody>
          <a:bodyPr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ko-KR" altLang="en-US" sz="31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en-US" altLang="ko-KR" sz="3100" dirty="0">
              <a:solidFill>
                <a:srgbClr val="FF66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8" name="Rectangle 529"/>
          <p:cNvSpPr/>
          <p:nvPr/>
        </p:nvSpPr>
        <p:spPr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 w="101600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endParaRPr lang="ko-KR" altLang="en-US" sz="1800" dirty="0">
              <a:latin typeface="Gulim" panose="020B0600000101010101" pitchFamily="50" charset="-127"/>
            </a:endParaRPr>
          </a:p>
        </p:txBody>
      </p:sp>
      <p:sp>
        <p:nvSpPr>
          <p:cNvPr id="13319" name="Rectangle 530"/>
          <p:cNvSpPr/>
          <p:nvPr/>
        </p:nvSpPr>
        <p:spPr>
          <a:xfrm>
            <a:off x="533400" y="6400800"/>
            <a:ext cx="83820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lnSpc>
                <a:spcPct val="90000"/>
              </a:lnSpc>
              <a:buNone/>
            </a:pPr>
            <a:r>
              <a:rPr lang="en-US" altLang="ko-KR" b="1" dirty="0">
                <a:solidFill>
                  <a:srgbClr val="000099"/>
                </a:solidFill>
                <a:latin typeface="Gulim" panose="020B0600000101010101" pitchFamily="50" charset="-127"/>
              </a:rPr>
              <a:t>♣ </a:t>
            </a:r>
            <a:r>
              <a:rPr lang="ko-KR" altLang="en-US" b="1" dirty="0">
                <a:solidFill>
                  <a:srgbClr val="000099"/>
                </a:solidFill>
                <a:latin typeface="Gulim" panose="020B0600000101010101" pitchFamily="50" charset="-127"/>
              </a:rPr>
              <a:t>연락처 </a:t>
            </a:r>
            <a:r>
              <a:rPr lang="en-US" altLang="ko-KR" b="1" dirty="0">
                <a:solidFill>
                  <a:srgbClr val="000099"/>
                </a:solidFill>
                <a:latin typeface="Gulim" panose="020B0600000101010101" pitchFamily="50" charset="-127"/>
              </a:rPr>
              <a:t>: SW</a:t>
            </a:r>
            <a:r>
              <a:rPr lang="en-US" altLang="ko-KR" b="1" dirty="0">
                <a:solidFill>
                  <a:srgbClr val="000099"/>
                </a:solidFill>
                <a:latin typeface="Gulim" panose="020B0600000101010101" pitchFamily="50" charset="-127"/>
                <a:sym typeface="Symbol" panose="05050102010706020507" pitchFamily="18" charset="2"/>
              </a:rPr>
              <a:t></a:t>
            </a:r>
            <a:r>
              <a:rPr lang="ko-KR" altLang="en-US" b="1" dirty="0">
                <a:solidFill>
                  <a:srgbClr val="000099"/>
                </a:solidFill>
                <a:latin typeface="Gulim" panose="020B0600000101010101" pitchFamily="50" charset="-127"/>
                <a:sym typeface="Symbol" panose="05050102010706020507" pitchFamily="18" charset="2"/>
              </a:rPr>
              <a:t>콘텐츠</a:t>
            </a:r>
            <a:r>
              <a:rPr lang="ko-KR" altLang="en-US" b="1" dirty="0">
                <a:solidFill>
                  <a:srgbClr val="000099"/>
                </a:solidFill>
                <a:latin typeface="Gulim" panose="020B0600000101010101" pitchFamily="50" charset="-127"/>
              </a:rPr>
              <a:t>연구소 </a:t>
            </a:r>
            <a:r>
              <a:rPr lang="en-US" altLang="ko-KR" b="1" dirty="0">
                <a:solidFill>
                  <a:srgbClr val="000099"/>
                </a:solidFill>
                <a:latin typeface="Gulim" panose="020B0600000101010101" pitchFamily="50" charset="-127"/>
              </a:rPr>
              <a:t>, </a:t>
            </a:r>
            <a:r>
              <a:rPr lang="ko-KR" altLang="en-US" b="1" dirty="0">
                <a:solidFill>
                  <a:srgbClr val="000099"/>
                </a:solidFill>
                <a:latin typeface="Gulim" panose="020B0600000101010101" pitchFamily="50" charset="-127"/>
              </a:rPr>
              <a:t>문경덕 책</a:t>
            </a:r>
            <a:r>
              <a:rPr lang="en-US" altLang="ko-KR" b="1" dirty="0">
                <a:solidFill>
                  <a:srgbClr val="000099"/>
                </a:solidFill>
              </a:rPr>
              <a:t>·</a:t>
            </a:r>
            <a:r>
              <a:rPr lang="ko-KR" altLang="en-US" b="1" dirty="0">
                <a:solidFill>
                  <a:srgbClr val="000099"/>
                </a:solidFill>
                <a:latin typeface="Gulim" panose="020B0600000101010101" pitchFamily="50" charset="-127"/>
              </a:rPr>
              <a:t>연 </a:t>
            </a:r>
            <a:r>
              <a:rPr lang="en-US" altLang="ko-KR" b="1" dirty="0">
                <a:solidFill>
                  <a:srgbClr val="000099"/>
                </a:solidFill>
                <a:latin typeface="Gulim" panose="020B0600000101010101" pitchFamily="50" charset="-127"/>
              </a:rPr>
              <a:t>(042-860-3870, kdmoon@etri.re.kr)</a:t>
            </a:r>
            <a:endParaRPr lang="en-US" altLang="ko-KR" b="1" dirty="0">
              <a:solidFill>
                <a:srgbClr val="000099"/>
              </a:solidFill>
              <a:latin typeface="Gulim" panose="020B0600000101010101" pitchFamily="50" charset="-127"/>
            </a:endParaRPr>
          </a:p>
        </p:txBody>
      </p:sp>
      <p:sp>
        <p:nvSpPr>
          <p:cNvPr id="13320" name="Text Box 531"/>
          <p:cNvSpPr txBox="1"/>
          <p:nvPr/>
        </p:nvSpPr>
        <p:spPr>
          <a:xfrm>
            <a:off x="5562600" y="5715000"/>
            <a:ext cx="1600200" cy="320675"/>
          </a:xfrm>
          <a:prstGeom prst="rect">
            <a:avLst/>
          </a:prstGeom>
          <a:noFill/>
          <a:ln w="101600">
            <a:noFill/>
          </a:ln>
        </p:spPr>
        <p:txBody>
          <a:bodyPr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ko-KR" sz="1500" b="1" dirty="0">
                <a:solidFill>
                  <a:srgbClr val="3333CC"/>
                </a:solidFill>
                <a:latin typeface="Arial" panose="020B0604020202020204" pitchFamily="34" charset="0"/>
                <a:ea typeface="Dotum" panose="020B0600000101010101" pitchFamily="50" charset="-127"/>
              </a:rPr>
              <a:t>www.etri.re.kr</a:t>
            </a:r>
            <a:endParaRPr lang="en-US" altLang="ko-KR" sz="1500" b="1" dirty="0">
              <a:solidFill>
                <a:srgbClr val="3333CC"/>
              </a:solidFill>
              <a:latin typeface="Arial" panose="020B0604020202020204" pitchFamily="34" charset="0"/>
              <a:ea typeface="Dotum" panose="020B0600000101010101" pitchFamily="50" charset="-127"/>
            </a:endParaRPr>
          </a:p>
        </p:txBody>
      </p:sp>
      <p:sp>
        <p:nvSpPr>
          <p:cNvPr id="13321" name="직사각형 8"/>
          <p:cNvSpPr/>
          <p:nvPr/>
        </p:nvSpPr>
        <p:spPr>
          <a:xfrm>
            <a:off x="382588" y="6019800"/>
            <a:ext cx="8501062" cy="338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Font typeface="GulimChe" panose="020B0609000101010101" pitchFamily="49" charset="-127"/>
              <a:buChar char="▣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6600CC"/>
              </a:buClr>
              <a:buFont typeface="GulimChe" panose="020B0609000101010101" pitchFamily="49" charset="-127"/>
              <a:buChar char="◈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990600" lvl="2" indent="-723900" algn="just" eaLnBrk="1" hangingPunct="1">
              <a:buClr>
                <a:srgbClr val="3333CC"/>
              </a:buClr>
              <a:buNone/>
            </a:pPr>
            <a:r>
              <a:rPr lang="en-US" altLang="ko-KR" sz="1600" b="1" dirty="0">
                <a:latin typeface="Gulim" panose="020B0600000101010101" pitchFamily="50" charset="-127"/>
              </a:rPr>
              <a:t>※ </a:t>
            </a:r>
            <a:r>
              <a:rPr lang="ko-KR" altLang="en-US" sz="1600" b="1" dirty="0">
                <a:latin typeface="Gulim" panose="020B0600000101010101" pitchFamily="50" charset="-127"/>
              </a:rPr>
              <a:t>하단의 문의처 소개후</a:t>
            </a:r>
            <a:r>
              <a:rPr lang="en-US" altLang="ko-KR" sz="1600" b="1" dirty="0">
                <a:latin typeface="Gulim" panose="020B0600000101010101" pitchFamily="50" charset="-127"/>
              </a:rPr>
              <a:t>,  </a:t>
            </a:r>
            <a:r>
              <a:rPr lang="ko-KR" altLang="en-US" sz="1600" b="1" dirty="0">
                <a:latin typeface="Gulim" panose="020B0600000101010101" pitchFamily="50" charset="-127"/>
              </a:rPr>
              <a:t>발표후 개별기술 상담이 가능함을 다시 한 번 안내함</a:t>
            </a:r>
            <a:r>
              <a:rPr lang="en-US" altLang="ko-KR" sz="1600" b="1" dirty="0">
                <a:latin typeface="Gulim" panose="020B0600000101010101" pitchFamily="50" charset="-127"/>
              </a:rPr>
              <a:t> </a:t>
            </a:r>
            <a:endParaRPr lang="en-US" altLang="ko-KR" b="1" dirty="0">
              <a:latin typeface="Gulim" panose="020B0600000101010101" pitchFamily="50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anose="020B0600000101010101" pitchFamily="50" charset="-127"/>
            <a:ea typeface="Gulim" panose="020B0600000101010101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anose="020B0600000101010101" pitchFamily="50" charset="-127"/>
            <a:ea typeface="Gulim" panose="020B0600000101010101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1697</Words>
  <Application>WPS 演示</Application>
  <PresentationFormat>화면 슬라이드 쇼(4:3)</PresentationFormat>
  <Paragraphs>155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8" baseType="lpstr">
      <vt:lpstr>Arial</vt:lpstr>
      <vt:lpstr>宋体</vt:lpstr>
      <vt:lpstr>Wingdings</vt:lpstr>
      <vt:lpstr>Gulim</vt:lpstr>
      <vt:lpstr>Times New Roman</vt:lpstr>
      <vt:lpstr>GulimChe</vt:lpstr>
      <vt:lpstr>휴먼새내기체</vt:lpstr>
      <vt:lpstr>FZSong_Superfont</vt:lpstr>
      <vt:lpstr>HY헤드라인M</vt:lpstr>
      <vt:lpstr>Arial Black</vt:lpstr>
      <vt:lpstr>휴먼각진헤드라인</vt:lpstr>
      <vt:lpstr>HYgtrE</vt:lpstr>
      <vt:lpstr>Malgun Gothic</vt:lpstr>
      <vt:lpstr>HYmjrE</vt:lpstr>
      <vt:lpstr>Symbol</vt:lpstr>
      <vt:lpstr>Dotum</vt:lpstr>
      <vt:lpstr>BatangChe</vt:lpstr>
      <vt:lpstr>微软雅黑</vt:lpstr>
      <vt:lpstr>Arial Unicode MS</vt:lpstr>
      <vt:lpstr>기본 디자인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시스템공학연구소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kic</cp:lastModifiedBy>
  <cp:revision>1253</cp:revision>
  <cp:lastPrinted>2000-01-26T07:28:59Z</cp:lastPrinted>
  <dcterms:created xsi:type="dcterms:W3CDTF">1998-07-27T04:31:16Z</dcterms:created>
  <dcterms:modified xsi:type="dcterms:W3CDTF">2020-09-14T06:37:56Z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