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413" r:id="rId5"/>
    <p:sldId id="445" r:id="rId6"/>
    <p:sldId id="444" r:id="rId7"/>
    <p:sldId id="441" r:id="rId8"/>
    <p:sldId id="435" r:id="rId9"/>
    <p:sldId id="448" r:id="rId10"/>
    <p:sldId id="434" r:id="rId11"/>
    <p:sldId id="436" r:id="rId12"/>
    <p:sldId id="437" r:id="rId13"/>
    <p:sldId id="442" r:id="rId14"/>
    <p:sldId id="438" r:id="rId15"/>
    <p:sldId id="439" r:id="rId16"/>
    <p:sldId id="440" r:id="rId17"/>
    <p:sldId id="417" r:id="rId18"/>
  </p:sldIdLst>
  <p:sldSz cx="9144000" cy="6858000" type="screen4x3"/>
  <p:notesSz cx="6797675" cy="9928225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E4E4E4"/>
    <a:srgbClr val="D9D9D9"/>
    <a:srgbClr val="D1D1D1"/>
    <a:srgbClr val="0066CC"/>
    <a:srgbClr val="FFFFFF"/>
    <a:srgbClr val="99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081"/>
    <p:restoredTop sz="94660"/>
  </p:normalViewPr>
  <p:slideViewPr>
    <p:cSldViewPr showGuides="1">
      <p:cViewPr varScale="1">
        <p:scale>
          <a:sx n="131" d="100"/>
          <a:sy n="131" d="100"/>
        </p:scale>
        <p:origin x="1167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algn="r" eaLnBrk="1" latinLnBrk="1" hangingPunct="1">
              <a:defRPr sz="1300" smtClean="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117D55-AD35-425F-A17A-4C98DFB1A225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+mn-cs"/>
              </a:rPr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6125"/>
            <a:ext cx="4960938" cy="372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Gulim" panose="020B0600000101010101" charset="-127"/>
              </a:rPr>
              <a:t>마스터 텍스트 스타일을 편집합니다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Gulim" panose="020B0600000101010101" charset="-127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Gulim" panose="020B0600000101010101" charset="-127"/>
              </a:rPr>
              <a:t>둘째 수준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Gulim" panose="020B0600000101010101" charset="-127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Gulim" panose="020B0600000101010101" charset="-127"/>
              </a:rPr>
              <a:t>셋째 수준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Gulim" panose="020B0600000101010101" charset="-127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Gulim" panose="020B0600000101010101" charset="-127"/>
              </a:rPr>
              <a:t>넷째 수준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Gulim" panose="020B0600000101010101" charset="-127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Gulim" panose="020B0600000101010101" charset="-127"/>
              </a:rPr>
              <a:t>다섯째 수준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Gulim" panose="020B0600000101010101" charset="-127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defTabSz="914400" eaLnBrk="1" latinLnBrk="1" hangingPunct="1">
              <a:defRPr sz="1300">
                <a:latin typeface="Gulim" panose="020B0600000101010101" charset="-127"/>
                <a:ea typeface="Gulim" panose="020B0600000101010101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algn="r" eaLnBrk="1" latinLnBrk="1" hangingPunct="1">
              <a:defRPr sz="1300" smtClean="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9842BA-3BF8-4489-A6E4-0590DE720CDF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+mn-cs"/>
              </a:rPr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charset="-127"/>
        <a:ea typeface="Gulim" panose="020B0600000101010101" charset="-127"/>
        <a:cs typeface="Gulim" panose="020B0600000101010101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charset="-127"/>
        <a:ea typeface="Gulim" panose="020B0600000101010101" charset="-127"/>
        <a:cs typeface="Gulim" panose="020B0600000101010101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charset="-127"/>
        <a:ea typeface="Gulim" panose="020B0600000101010101" charset="-127"/>
        <a:cs typeface="Gulim" panose="020B0600000101010101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charset="-127"/>
        <a:ea typeface="Gulim" panose="020B0600000101010101" charset="-127"/>
        <a:cs typeface="Gulim" panose="020B0600000101010101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anose="020B0600000101010101" charset="-127"/>
        <a:ea typeface="Gulim" panose="020B0600000101010101" charset="-127"/>
        <a:cs typeface="Gulim" panose="020B0600000101010101" charset="-127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 eaLnBrk="1" hangingPunct="1"/>
            <a:endParaRPr lang="ko-KR" alt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27652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29700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31748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8196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7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  <p:sp>
        <p:nvSpPr>
          <p:cNvPr id="12291" name="Rectangle 7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  <p:sp>
        <p:nvSpPr>
          <p:cNvPr id="1229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 eaLnBrk="1" hangingPunct="1"/>
            <a:endParaRPr lang="ko-KR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14340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17412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19460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21508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23556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</p:spPr>
        <p:txBody>
          <a:bodyPr wrap="square" lIns="91422" tIns="45711" rIns="91422" bIns="45711" anchor="t"/>
          <a:p>
            <a:pPr lvl="0"/>
            <a:endParaRPr lang="ko-KR" altLang="en-US" dirty="0"/>
          </a:p>
        </p:txBody>
      </p:sp>
      <p:sp>
        <p:nvSpPr>
          <p:cNvPr id="25604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</a:fld>
            <a:endParaRPr lang="en-US" altLang="ko-KR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1_본문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284663" y="64531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tumChe" panose="020B0609000101010101" pitchFamily="49" charset="-127"/>
              <a:ea typeface="DotumChe" panose="020B0609000101010101" pitchFamily="49" charset="-127"/>
              <a:cs typeface="+mn-cs"/>
            </a:endParaRPr>
          </a:p>
        </p:txBody>
      </p:sp>
      <p:pic>
        <p:nvPicPr>
          <p:cNvPr id="2052" name="Picture 17" descr="표지!!!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4988" y="1130300"/>
            <a:ext cx="7339012" cy="572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1" descr="내지08"/>
          <p:cNvPicPr>
            <a:picLocks noChangeAspect="1"/>
          </p:cNvPicPr>
          <p:nvPr userDrawn="1"/>
        </p:nvPicPr>
        <p:blipFill>
          <a:blip r:embed="rId4"/>
          <a:srcRect r="24010" b="93056"/>
          <a:stretch>
            <a:fillRect/>
          </a:stretch>
        </p:blipFill>
        <p:spPr>
          <a:xfrm>
            <a:off x="1588" y="1588"/>
            <a:ext cx="9147175" cy="83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912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912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 hasCustomPrompt="1"/>
          </p:nvPr>
        </p:nvSpPr>
        <p:spPr>
          <a:xfrm>
            <a:off x="468313" y="1196975"/>
            <a:ext cx="4032250" cy="4968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52963" y="1196975"/>
            <a:ext cx="4033837" cy="49688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68313" y="1196975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52963" y="1196975"/>
            <a:ext cx="403383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Y헤드라인M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image" Target="../media/image3.jpeg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6" descr="1_본문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7" descr="표지!!!"/>
          <p:cNvPicPr>
            <a:picLocks noChangeAspect="1"/>
          </p:cNvPicPr>
          <p:nvPr/>
        </p:nvPicPr>
        <p:blipFill>
          <a:blip r:embed="rId14">
            <a:lum bright="10001" contrast="-20000"/>
          </a:blip>
          <a:stretch>
            <a:fillRect/>
          </a:stretch>
        </p:blipFill>
        <p:spPr>
          <a:xfrm>
            <a:off x="1763713" y="1341438"/>
            <a:ext cx="7380287" cy="475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4284663" y="6629400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BC9C4-6355-42D5-9807-18779DD23EC5}" type="slidenum">
              <a:rPr kumimoji="1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tumChe" panose="020B0609000101010101" pitchFamily="49" charset="-127"/>
                <a:ea typeface="DotumChe" panose="020B0609000101010101" pitchFamily="49" charset="-127"/>
                <a:cs typeface="+mn-cs"/>
              </a:rPr>
            </a:fld>
            <a:endParaRPr kumimoji="1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tumChe" panose="020B0609000101010101" pitchFamily="49" charset="-127"/>
              <a:ea typeface="DotumChe" panose="020B0609000101010101" pitchFamily="49" charset="-127"/>
              <a:cs typeface="+mn-cs"/>
            </a:endParaRPr>
          </a:p>
        </p:txBody>
      </p:sp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18487" cy="4968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pic>
        <p:nvPicPr>
          <p:cNvPr id="1030" name="Picture 50" descr="내지08"/>
          <p:cNvPicPr>
            <a:picLocks noChangeAspect="1"/>
          </p:cNvPicPr>
          <p:nvPr/>
        </p:nvPicPr>
        <p:blipFill>
          <a:blip r:embed="rId15"/>
          <a:srcRect r="24010" b="93056"/>
          <a:stretch>
            <a:fillRect/>
          </a:stretch>
        </p:blipFill>
        <p:spPr>
          <a:xfrm>
            <a:off x="-3175" y="0"/>
            <a:ext cx="9147175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2" descr="http://www.alio.go.kr/common/include/view_image.jsp?hs_file_path=/file/BusImage/C0251Z.bmp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842" b="34737"/>
          <a:stretch>
            <a:fillRect/>
          </a:stretch>
        </p:blipFill>
        <p:spPr>
          <a:xfrm>
            <a:off x="52388" y="6510338"/>
            <a:ext cx="1304925" cy="257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HY헤드라인M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  <a:cs typeface="HY헤드라인M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  <a:cs typeface="HY헤드라인M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  <a:cs typeface="HY헤드라인M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  <a:cs typeface="HY헤드라인M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HY헤드라인M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HY헤드라인M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Y헤드라인M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HY헤드라인M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HY헤드라인M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mailto:minsu@etri.re.k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hyperlink" Target="mailto:minsu@etri.re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media" Target="file:///D:\Documents\&#54532;&#47196;&#51229;&#53944;&#47928;&#49436;\8.%20&#51064;&#44036;&#47196;&#48391;&#49345;&#54840;&#51089;&#50857;&#47588;&#44060;&#44592;&#49696;\4&#52264;&#45380;&#46020;\&#44592;&#49696;&#51060;&#51204;\Elderly%20care%20&#47196;&#48391;%20&#46041;&#50689;&#49345;.avi" TargetMode="External"/><Relationship Id="rId1" Type="http://schemas.openxmlformats.org/officeDocument/2006/relationships/video" Target="file:///D:\Documents\&#54532;&#47196;&#51229;&#53944;&#47928;&#49436;\8.%20&#51064;&#44036;&#47196;&#48391;&#49345;&#54840;&#51089;&#50857;&#47588;&#44060;&#44592;&#49696;\4&#52264;&#45380;&#46020;\&#44592;&#49696;&#51060;&#51204;\Elderly%20care%20&#47196;&#48391;%20&#46041;&#50689;&#49345;.avi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850" y="1268413"/>
            <a:ext cx="8496300" cy="164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가속도센서기반 낙상 감지 기술</a:t>
            </a:r>
            <a:endParaRPr kumimoji="1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1143000" y="4133850"/>
            <a:ext cx="6781800" cy="1920875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kumimoji="1" lang="en-US" altLang="ko-KR" sz="2000" dirty="0">
                <a:latin typeface="Cambria" panose="02040503050406030204" pitchFamily="18" charset="0"/>
                <a:ea typeface="+mn-ea"/>
                <a:cs typeface="HY헤드라인M" charset="0"/>
              </a:rPr>
              <a:t>2018-05-02</a:t>
            </a:r>
            <a:endParaRPr kumimoji="1" lang="en-US" altLang="ko-KR" sz="2000" dirty="0">
              <a:latin typeface="Cambria" panose="02040503050406030204" pitchFamily="18" charset="0"/>
              <a:ea typeface="+mn-ea"/>
              <a:cs typeface="HY헤드라인M" charset="0"/>
            </a:endParaRPr>
          </a:p>
          <a:p>
            <a:pPr eaLnBrk="1" hangingPunct="1">
              <a:buClrTx/>
              <a:buSzTx/>
            </a:pPr>
            <a:r>
              <a:rPr kumimoji="1" lang="ko-KR" altLang="en-US" sz="2000" b="0" dirty="0">
                <a:latin typeface="Cambria" panose="02040503050406030204" pitchFamily="18" charset="0"/>
                <a:ea typeface="+mn-ea"/>
                <a:cs typeface="HY헤드라인M" charset="0"/>
              </a:rPr>
              <a:t>박찬규 </a:t>
            </a:r>
            <a:r>
              <a:rPr kumimoji="1" lang="en-US" altLang="ko-KR" sz="2000" b="0" dirty="0">
                <a:latin typeface="Cambria" panose="02040503050406030204" pitchFamily="18" charset="0"/>
                <a:ea typeface="+mn-ea"/>
                <a:cs typeface="HY헤드라인M" charset="0"/>
              </a:rPr>
              <a:t>(</a:t>
            </a:r>
            <a:r>
              <a:rPr kumimoji="1" lang="en-US" altLang="ko-KR" sz="2000" b="0" dirty="0">
                <a:latin typeface="Cambria" panose="02040503050406030204" pitchFamily="18" charset="0"/>
                <a:ea typeface="+mn-ea"/>
                <a:cs typeface="HY헤드라인M" charset="0"/>
                <a:hlinkClick r:id="rId1"/>
              </a:rPr>
              <a:t>parkck@etri.re.kr</a:t>
            </a:r>
            <a:r>
              <a:rPr kumimoji="1" lang="en-US" altLang="ko-KR" sz="2000" b="0" dirty="0">
                <a:latin typeface="Cambria" panose="02040503050406030204" pitchFamily="18" charset="0"/>
                <a:ea typeface="+mn-ea"/>
                <a:cs typeface="HY헤드라인M" charset="0"/>
              </a:rPr>
              <a:t>)</a:t>
            </a:r>
            <a:endParaRPr kumimoji="1" lang="en-US" altLang="ko-KR" sz="2000" b="0" dirty="0">
              <a:latin typeface="Cambria" panose="02040503050406030204" pitchFamily="18" charset="0"/>
              <a:ea typeface="+mn-ea"/>
              <a:cs typeface="HY헤드라인M" charset="0"/>
            </a:endParaRPr>
          </a:p>
          <a:p>
            <a:pPr eaLnBrk="1" hangingPunct="1">
              <a:buClrTx/>
              <a:buSzTx/>
            </a:pPr>
            <a:r>
              <a:rPr kumimoji="1" lang="en-US" altLang="ko-KR" sz="1800" b="0" dirty="0">
                <a:latin typeface="Cambria" panose="02040503050406030204" pitchFamily="18" charset="0"/>
                <a:ea typeface="+mn-ea"/>
                <a:cs typeface="HY헤드라인M" charset="0"/>
              </a:rPr>
              <a:t>HMI </a:t>
            </a:r>
            <a:r>
              <a:rPr kumimoji="1" lang="ko-KR" altLang="en-US" sz="1800" b="0" dirty="0">
                <a:latin typeface="Cambria" panose="02040503050406030204" pitchFamily="18" charset="0"/>
                <a:ea typeface="+mn-ea"/>
                <a:cs typeface="HY헤드라인M" charset="0"/>
              </a:rPr>
              <a:t>연구그룹</a:t>
            </a:r>
            <a:endParaRPr kumimoji="1" lang="en-US" altLang="ko-KR" sz="1800" b="0" dirty="0">
              <a:latin typeface="Cambria" panose="02040503050406030204" pitchFamily="18" charset="0"/>
              <a:ea typeface="+mn-ea"/>
              <a:cs typeface="HY헤드라인M" charset="0"/>
            </a:endParaRPr>
          </a:p>
          <a:p>
            <a:pPr eaLnBrk="1" hangingPunct="1">
              <a:buClrTx/>
              <a:buSzTx/>
            </a:pPr>
            <a:r>
              <a:rPr kumimoji="1" lang="ko-KR" altLang="en-US" sz="1800" b="0" dirty="0">
                <a:latin typeface="Cambria" panose="02040503050406030204" pitchFamily="18" charset="0"/>
                <a:ea typeface="+mn-ea"/>
                <a:cs typeface="HY헤드라인M" charset="0"/>
              </a:rPr>
              <a:t>지능형로보틱스 연구본부</a:t>
            </a:r>
            <a:endParaRPr kumimoji="1" lang="en-US" altLang="ko-KR" sz="1800" b="0" dirty="0">
              <a:latin typeface="Cambria" panose="02040503050406030204" pitchFamily="18" charset="0"/>
              <a:ea typeface="+mn-ea"/>
              <a:cs typeface="HY헤드라인M" charset="0"/>
            </a:endParaRPr>
          </a:p>
          <a:p>
            <a:pPr eaLnBrk="1" hangingPunct="1">
              <a:buClrTx/>
              <a:buSzTx/>
            </a:pPr>
            <a:r>
              <a:rPr kumimoji="1" lang="ko-KR" altLang="en-US" sz="1800" b="0" dirty="0">
                <a:latin typeface="Cambria" panose="02040503050406030204" pitchFamily="18" charset="0"/>
                <a:ea typeface="+mn-ea"/>
                <a:cs typeface="HY헤드라인M" charset="0"/>
              </a:rPr>
              <a:t>한국전자통신연구원</a:t>
            </a:r>
            <a:endParaRPr kumimoji="1" lang="en-US" altLang="ko-KR" sz="1800" b="0" dirty="0">
              <a:latin typeface="Cambria" panose="02040503050406030204" pitchFamily="18" charset="0"/>
              <a:ea typeface="+mn-ea"/>
              <a:cs typeface="HY헤드라인M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4054"/>
            <a:ext cx="2376264" cy="17825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DOWN\NetTransport\ci_gif\ci_gif파일(배경투명)\가로조합_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3" y="5991225"/>
            <a:ext cx="3343275" cy="390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4"/>
          <p:cNvSpPr/>
          <p:nvPr/>
        </p:nvSpPr>
        <p:spPr>
          <a:xfrm>
            <a:off x="357188" y="1000125"/>
            <a:ext cx="8501062" cy="4954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고령자에게 친화적이고 무구속적인 시계형태의 손목착용형 장치 제공 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저전력 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MCU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플랫폼 채용 및 소형화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허리 및 가슴타입 적용가능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4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종류 행동패턴 인식기 내장 및 실시간 처리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응급콜 버튼제공으로 응급상황 호스트 전송 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4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종류의 행동패턴 인식가능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1.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걷기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2.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손충격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3.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낙상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4.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일반행동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세가지 제외한 임의의 행동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인식성능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행동패턴 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95% 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이상 인식률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지그비 무선망과 연동해 사용자 낙상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응급상황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위치 모니터링 제공 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다수 사용자의 무선망에서 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Hand-over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지원하여 사용자 추적 가능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사용자의 행동 패턴을 무선망 통해 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DB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에 로깅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낙상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응급 상황 </a:t>
            </a:r>
            <a:r>
              <a:rPr lang="en-US" altLang="ko-KR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– </a:t>
            </a: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스카이프 메시징으로 스텝알림 기능 제공</a:t>
            </a:r>
            <a:endParaRPr lang="en-US" altLang="ko-KR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sz="1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로깅된 데이터의 다양한 분석 뷰 제공</a:t>
            </a:r>
            <a:endParaRPr lang="ko-KR" altLang="en-US" sz="1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기존 기술과의 차별성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[1]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기존 기술과의 차별성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[2]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30738" y="2805113"/>
          <a:ext cx="3884613" cy="3433763"/>
        </p:xfrm>
        <a:graphic>
          <a:graphicData uri="http://schemas.openxmlformats.org/drawingml/2006/table">
            <a:tbl>
              <a:tblPr/>
              <a:tblGrid>
                <a:gridCol w="684765"/>
                <a:gridCol w="635850"/>
                <a:gridCol w="687337"/>
                <a:gridCol w="687337"/>
                <a:gridCol w="602384"/>
                <a:gridCol w="586938"/>
              </a:tblGrid>
              <a:tr h="56843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참조 사진</a:t>
                      </a:r>
                      <a:endParaRPr lang="ko-KR" sz="9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835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항목   종류</a:t>
                      </a:r>
                      <a:endParaRPr lang="ko-KR" sz="9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Speedy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(Swiss #1)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손목착용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ETRI</a:t>
                      </a:r>
                      <a:endParaRPr lang="en-US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손목착용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ETRI</a:t>
                      </a:r>
                      <a:endParaRPr lang="en-US" altLang="ko-KR" sz="10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허리착용</a:t>
                      </a:r>
                      <a:endParaRPr lang="ko-KR" altLang="ko-KR" sz="10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Swiss #2</a:t>
                      </a:r>
                      <a:endParaRPr lang="en-US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손목착용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서울대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가슴착용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#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센서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가속도</a:t>
                      </a: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</a:t>
                      </a:r>
                      <a:endParaRPr lang="en-US" altLang="ko-KR" sz="10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8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가속도</a:t>
                      </a:r>
                      <a:endParaRPr lang="ko-KR" altLang="ko-KR" sz="8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</a:t>
                      </a:r>
                      <a:endParaRPr lang="en-US" altLang="ko-KR" sz="10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8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가속도</a:t>
                      </a:r>
                      <a:endParaRPr lang="ko-KR" altLang="ko-KR" sz="8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가속도</a:t>
                      </a:r>
                      <a:endParaRPr lang="ko-KR" sz="8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3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가속도</a:t>
                      </a:r>
                      <a:r>
                        <a:rPr lang="en-US" altLang="ko-KR" sz="8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,</a:t>
                      </a:r>
                      <a:endParaRPr lang="en-US" altLang="ko-KR" sz="800" b="1" kern="10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자이로</a:t>
                      </a:r>
                      <a:r>
                        <a:rPr lang="en-US" altLang="ko-KR" sz="8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, </a:t>
                      </a:r>
                      <a:r>
                        <a:rPr lang="ko-KR" altLang="en-US" sz="8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틸트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236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#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훈련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낙상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 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Sample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135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(3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명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260</a:t>
                      </a:r>
                      <a:endParaRPr lang="en-US" sz="1000" b="1" kern="100" dirty="0" smtClean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(13</a:t>
                      </a:r>
                      <a:r>
                        <a:rPr lang="ko-KR" alt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명</a:t>
                      </a: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230</a:t>
                      </a:r>
                      <a:endParaRPr lang="en-US" sz="1000" b="1" kern="100" dirty="0" smtClean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(13</a:t>
                      </a:r>
                      <a:r>
                        <a:rPr lang="ko-KR" alt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명</a:t>
                      </a: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54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(-)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90</a:t>
                      </a:r>
                      <a:endParaRPr lang="en-US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(3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명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724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#Fall </a:t>
                      </a: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자세</a:t>
                      </a: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type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3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4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4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3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80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인식방법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 </a:t>
                      </a:r>
                      <a:r>
                        <a:rPr lang="en-US" altLang="ko-KR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Threshold</a:t>
                      </a:r>
                      <a:endParaRPr lang="en-US" altLang="ko-KR" sz="9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산술계산</a:t>
                      </a:r>
                      <a:endParaRPr lang="ko-KR" sz="9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통계적 학습</a:t>
                      </a:r>
                      <a:endParaRPr lang="en-US" altLang="ko-KR" sz="9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(SVM,</a:t>
                      </a:r>
                      <a:r>
                        <a:rPr lang="en-US" altLang="ko-KR" sz="900" b="1" kern="100" baseline="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 DT</a:t>
                      </a:r>
                      <a:r>
                        <a:rPr lang="en-US" altLang="ko-KR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900" b="1" kern="100" dirty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통계적 학습</a:t>
                      </a:r>
                      <a:endParaRPr lang="en-US" altLang="ko-KR" sz="900" b="1" kern="1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(SVM,</a:t>
                      </a:r>
                      <a:r>
                        <a:rPr lang="en-US" altLang="ko-KR" sz="900" b="1" kern="100" baseline="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 DT</a:t>
                      </a:r>
                      <a:r>
                        <a:rPr lang="en-US" altLang="ko-KR" sz="900" b="1" kern="1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)</a:t>
                      </a:r>
                      <a:endParaRPr lang="ko-KR" sz="900" b="1" kern="100" dirty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산술평균</a:t>
                      </a:r>
                      <a:endParaRPr lang="ko-KR" sz="9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Threshold</a:t>
                      </a:r>
                      <a:endParaRPr lang="en-US" altLang="ko-KR" sz="9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9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산술계산</a:t>
                      </a:r>
                      <a:endParaRPr lang="ko-KR" sz="9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776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1000" b="1" kern="100" dirty="0" err="1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낙상인식율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65%</a:t>
                      </a:r>
                      <a:endParaRPr lang="ko-KR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95.2%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FF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98.1%</a:t>
                      </a:r>
                      <a:endParaRPr lang="ko-KR" sz="1000" b="1" kern="100" dirty="0">
                        <a:solidFill>
                          <a:srgbClr val="0000FF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90%</a:t>
                      </a:r>
                      <a:endParaRPr lang="en-US" sz="1000" b="1" kern="100" dirty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1" kern="1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96.7</a:t>
                      </a:r>
                      <a:r>
                        <a:rPr lang="en-US" altLang="ko-KR" sz="1000" b="1" kern="100" dirty="0"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%</a:t>
                      </a:r>
                      <a:endParaRPr lang="ko-KR" altLang="ko-KR" sz="1000" b="1" kern="1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650875" y="2781300"/>
          <a:ext cx="2841625" cy="2363788"/>
        </p:xfrm>
        <a:graphic>
          <a:graphicData uri="http://schemas.openxmlformats.org/drawingml/2006/table">
            <a:tbl>
              <a:tblPr/>
              <a:tblGrid>
                <a:gridCol w="947208"/>
                <a:gridCol w="947208"/>
                <a:gridCol w="947208"/>
              </a:tblGrid>
              <a:tr h="31432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행동타입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손목 착용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인식 성능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허리 착용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인식 성능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8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낙상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95.18%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98.06%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7111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일반행동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낙상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손동작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걷기    제외한 모든 임의의 동작 포함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99.41%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100%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505230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손 충격</a:t>
                      </a:r>
                      <a:endParaRPr lang="en-US" altLang="ko-KR" sz="1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손동작 관련된   충격 모두 포함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94.34%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97.18%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72234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걷기</a:t>
                      </a:r>
                      <a:endParaRPr lang="en-US" altLang="ko-KR" sz="1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계단오르기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내리기도 포함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99.64%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99.45%</a:t>
                      </a:r>
                      <a:endParaRPr lang="ko-KR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522" marR="9522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4403725" y="2378075"/>
            <a:ext cx="4464050" cy="338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국내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/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외 성능비교 자료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23850" y="2381250"/>
            <a:ext cx="3527425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본 기술의 성능지표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grpSp>
        <p:nvGrpSpPr>
          <p:cNvPr id="22618" name="그룹 1"/>
          <p:cNvGrpSpPr/>
          <p:nvPr/>
        </p:nvGrpSpPr>
        <p:grpSpPr>
          <a:xfrm>
            <a:off x="5311775" y="2781300"/>
            <a:ext cx="3205163" cy="628650"/>
            <a:chOff x="4961516" y="2204863"/>
            <a:chExt cx="3205608" cy="629383"/>
          </a:xfrm>
        </p:grpSpPr>
        <p:pic>
          <p:nvPicPr>
            <p:cNvPr id="22620" name="Picture 3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4961516" y="2228369"/>
              <a:ext cx="648565" cy="597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21" name="Picture 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934997" y="2204864"/>
              <a:ext cx="622622" cy="629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22" name="Picture 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565784" y="2204864"/>
              <a:ext cx="601340" cy="60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2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7356" y="2204863"/>
              <a:ext cx="698948" cy="6293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2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304" y="2204863"/>
              <a:ext cx="670722" cy="6293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619" name="직사각형 2"/>
          <p:cNvSpPr/>
          <p:nvPr/>
        </p:nvSpPr>
        <p:spPr>
          <a:xfrm>
            <a:off x="323850" y="933450"/>
            <a:ext cx="856932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손목착용형 장치기반 행동인식기술 성능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4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종류의 행동패턴 실시간 분류 가능</a:t>
            </a:r>
            <a:endParaRPr lang="en-US" altLang="ko-KR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성능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아래 테이블 참조</a:t>
            </a: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시장성 예측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550" y="1452563"/>
          <a:ext cx="7272338" cy="2009775"/>
        </p:xfrm>
        <a:graphic>
          <a:graphicData uri="http://schemas.openxmlformats.org/drawingml/2006/table">
            <a:tbl>
              <a:tblPr/>
              <a:tblGrid>
                <a:gridCol w="1385135"/>
                <a:gridCol w="691804"/>
                <a:gridCol w="970367"/>
                <a:gridCol w="1108098"/>
                <a:gridCol w="1039997"/>
                <a:gridCol w="1038469"/>
                <a:gridCol w="1038469"/>
              </a:tblGrid>
              <a:tr h="800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예상</a:t>
                      </a: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제품</a:t>
                      </a:r>
                      <a:endParaRPr kumimoji="0" 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서비스</a:t>
                      </a:r>
                      <a:endParaRPr kumimoji="0" 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시장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(2018)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(2019)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(2020)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(2021)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(2022)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6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지능형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헬스케어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서비스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1" marR="91441" marT="45744" marB="457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해외</a:t>
                      </a:r>
                      <a:endParaRPr kumimoji="0" 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3,000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4,500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7,500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18,000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27,000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469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국내</a:t>
                      </a:r>
                      <a:endParaRPr kumimoji="0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6,400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10,000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14,000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20,000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25,000</a:t>
                      </a:r>
                      <a:endParaRPr lang="ko-KR" sz="1200" kern="10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2"/>
          <p:cNvGraphicFramePr>
            <a:graphicFrameLocks noGrp="1"/>
          </p:cNvGraphicFramePr>
          <p:nvPr/>
        </p:nvGraphicFramePr>
        <p:xfrm>
          <a:off x="971550" y="4116388"/>
          <a:ext cx="7272338" cy="2025650"/>
        </p:xfrm>
        <a:graphic>
          <a:graphicData uri="http://schemas.openxmlformats.org/drawingml/2006/table">
            <a:tbl>
              <a:tblPr/>
              <a:tblGrid>
                <a:gridCol w="1385134"/>
                <a:gridCol w="691804"/>
                <a:gridCol w="970367"/>
                <a:gridCol w="1108098"/>
                <a:gridCol w="1039996"/>
                <a:gridCol w="1038469"/>
                <a:gridCol w="1038469"/>
              </a:tblGrid>
              <a:tr h="806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예상</a:t>
                      </a: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제품</a:t>
                      </a:r>
                      <a:endParaRPr kumimoji="0" 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서비스</a:t>
                      </a:r>
                      <a:endParaRPr kumimoji="0" 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71" marR="6287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시장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71" marR="6287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(2018)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(2019)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(2020)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(2021)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차년도</a:t>
                      </a:r>
                      <a:endParaRPr kumimoji="0" 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(2022)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9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지능형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헬스케어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서비스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9" marR="91449" marT="45746" marB="457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해외</a:t>
                      </a:r>
                      <a:endParaRPr kumimoji="0" 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71" marR="6287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0.1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0.2%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0.5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94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국내</a:t>
                      </a:r>
                      <a:endParaRPr kumimoji="0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71" marR="6287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0.5%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0.5%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altLang="ko-KR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0.7%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1.0%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144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Times New Roman" panose="02020603050405020304"/>
                        </a:rPr>
                        <a:t>1.5%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Times New Roman" panose="02020603050405020304"/>
                      </a:endParaRPr>
                    </a:p>
                  </a:txBody>
                  <a:tcPr marL="62871" marR="6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4645" name="직사각형 1"/>
          <p:cNvSpPr/>
          <p:nvPr/>
        </p:nvSpPr>
        <p:spPr>
          <a:xfrm>
            <a:off x="539750" y="981075"/>
            <a:ext cx="36179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0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국내외 시장 규모 </a:t>
            </a:r>
            <a:r>
              <a:rPr lang="en-US" altLang="ko-KR" sz="1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단위</a:t>
            </a:r>
            <a:r>
              <a:rPr lang="en-US" altLang="ko-KR" sz="1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</a:t>
            </a:r>
            <a:r>
              <a:rPr lang="ko-KR" altLang="en-US" sz="1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억원</a:t>
            </a:r>
            <a:r>
              <a:rPr lang="en-US" altLang="ko-KR" sz="1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14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646" name="직사각형 6"/>
          <p:cNvSpPr/>
          <p:nvPr/>
        </p:nvSpPr>
        <p:spPr>
          <a:xfrm>
            <a:off x="542925" y="3644900"/>
            <a:ext cx="27622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0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국내외 시장 점유율</a:t>
            </a:r>
            <a:endParaRPr lang="en-US" altLang="ko-KR" sz="20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647" name="직사각형 3"/>
          <p:cNvSpPr/>
          <p:nvPr/>
        </p:nvSpPr>
        <p:spPr>
          <a:xfrm>
            <a:off x="3887788" y="6165850"/>
            <a:ext cx="4572000" cy="414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*</a:t>
            </a:r>
            <a:r>
              <a:rPr lang="ko-KR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근거 자료</a:t>
            </a:r>
            <a:r>
              <a:rPr lang="en-US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: IDC(’04.12), KAIRA(’05.12) , Forrester Research 2004, ETRI </a:t>
            </a:r>
            <a:r>
              <a:rPr lang="ko-KR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신규</a:t>
            </a:r>
            <a:r>
              <a:rPr lang="en-US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U-</a:t>
            </a:r>
            <a:r>
              <a:rPr lang="ko-KR" altLang="ko-KR" sz="1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헬스케어 비즈니스 모델 개발을 위한 시장수요 분석 보고서</a:t>
            </a:r>
            <a:endParaRPr lang="ko-KR" altLang="en-US" sz="1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기술료 수준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1397000"/>
          <a:ext cx="8280400" cy="3708400"/>
        </p:xfrm>
        <a:graphic>
          <a:graphicData uri="http://schemas.openxmlformats.org/drawingml/2006/table">
            <a:tbl>
              <a:tblPr/>
              <a:tblGrid>
                <a:gridCol w="1104169"/>
                <a:gridCol w="1655384"/>
                <a:gridCol w="984628"/>
                <a:gridCol w="864042"/>
                <a:gridCol w="912623"/>
                <a:gridCol w="887464"/>
                <a:gridCol w="936045"/>
                <a:gridCol w="936046"/>
              </a:tblGrid>
              <a:tr h="5492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예상</a:t>
                      </a:r>
                      <a:r>
                        <a:rPr kumimoji="0" 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제품</a:t>
                      </a:r>
                      <a:endParaRPr kumimoji="0" 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서비스</a:t>
                      </a:r>
                      <a:endParaRPr kumimoji="0" 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시장</a:t>
                      </a:r>
                      <a:endParaRPr kumimoji="0" 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2861" marR="628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공동연구</a:t>
                      </a:r>
                      <a:r>
                        <a:rPr kumimoji="0" 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참여기업</a:t>
                      </a:r>
                      <a:endParaRPr kumimoji="0" 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일반</a:t>
                      </a:r>
                      <a:r>
                        <a:rPr kumimoji="0" 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기업</a:t>
                      </a:r>
                      <a:endParaRPr kumimoji="0" 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49275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중소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기업</a:t>
                      </a:r>
                      <a:endParaRPr kumimoji="0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중견</a:t>
                      </a:r>
                      <a:endParaRPr lang="en-US" altLang="ko-KR" sz="18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8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기업</a:t>
                      </a:r>
                      <a:endParaRPr lang="ko-KR" altLang="en-US" sz="18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대기업</a:t>
                      </a:r>
                      <a:endParaRPr kumimoji="0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중소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기업</a:t>
                      </a:r>
                      <a:endParaRPr kumimoji="0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8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중견기업</a:t>
                      </a:r>
                      <a:endParaRPr lang="ko-KR" altLang="en-US" sz="18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대기업</a:t>
                      </a:r>
                      <a:endParaRPr kumimoji="0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기술료</a:t>
                      </a:r>
                      <a:r>
                        <a:rPr kumimoji="0" 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조건</a:t>
                      </a:r>
                      <a:endParaRPr kumimoji="0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착수기본료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천원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80,000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524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매출정률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사용료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(%)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2.5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3.75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2.5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3.75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2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지재권</a:t>
                      </a:r>
                      <a:r>
                        <a:rPr kumimoji="0" 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비중</a:t>
                      </a:r>
                      <a:endParaRPr kumimoji="0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특허</a:t>
                      </a:r>
                      <a:r>
                        <a:rPr kumimoji="0" 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비중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(%)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50%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24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노하우</a:t>
                      </a:r>
                      <a:r>
                        <a:rPr kumimoji="0" 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비중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(%)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50%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/>
          <p:nvPr/>
        </p:nvSpPr>
        <p:spPr>
          <a:xfrm>
            <a:off x="357188" y="1000125"/>
            <a:ext cx="8501062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기술전수 지도기간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계약일로부터 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개월</a:t>
            </a:r>
            <a:endParaRPr lang="en-US" altLang="ko-KR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소요예산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총 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1,000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천원</a:t>
            </a:r>
            <a:endParaRPr lang="en-US" altLang="ko-KR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여비</a:t>
            </a:r>
            <a:r>
              <a:rPr lang="en-US" altLang="ko-KR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</a:t>
            </a: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300</a:t>
            </a: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천원</a:t>
            </a:r>
            <a:endParaRPr lang="en-US" altLang="ko-KR" sz="24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800100" lvl="1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재료비</a:t>
            </a:r>
            <a:r>
              <a:rPr lang="en-US" altLang="ko-KR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</a:t>
            </a: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700</a:t>
            </a:r>
            <a:r>
              <a:rPr lang="ko-KR" altLang="en-US" sz="24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천원</a:t>
            </a:r>
            <a:endParaRPr lang="en-US" altLang="ko-KR" sz="24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기술이전 가능시기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2018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년 </a:t>
            </a:r>
            <a:r>
              <a:rPr lang="en-US" altLang="ko-KR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5</a:t>
            </a:r>
            <a:r>
              <a:rPr lang="ko-KR" altLang="en-US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월부터 가능</a:t>
            </a:r>
            <a:endParaRPr lang="en-US" altLang="ko-KR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기타 사항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905000" y="2071688"/>
            <a:ext cx="54864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감사합니다</a:t>
            </a:r>
            <a:r>
              <a:rPr kumimoji="1" lang="en-US" altLang="ko-KR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.</a:t>
            </a:r>
            <a:endParaRPr kumimoji="1" lang="en-US" altLang="ko-KR" sz="7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0" y="3786188"/>
            <a:ext cx="6786563" cy="1262063"/>
          </a:xfrm>
          <a:prstGeom prst="rect">
            <a:avLst/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1"/>
          </a:gradFill>
          <a:ln w="9525">
            <a:solidFill>
              <a:srgbClr val="2F2F98"/>
            </a:solidFill>
            <a:miter lim="800000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연락처</a:t>
            </a: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개발 담당 및 총괄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: </a:t>
            </a:r>
            <a:r>
              <a:rPr kumimoji="1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박찬</a:t>
            </a:r>
            <a:r>
              <a: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규</a:t>
            </a: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email: 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hlinkClick r:id="rId1"/>
              </a:rPr>
              <a:t>parkck@etri.re.kr</a:t>
            </a: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1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전화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: 042-860-6708</a:t>
            </a: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1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핸드폰</a:t>
            </a:r>
            <a:r>
              <a:rPr kumimoji="1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: 010-2484-2312</a:t>
            </a:r>
            <a:endParaRPr kumimoji="1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4944"/>
            <a:ext cx="5135522" cy="385236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내용 개체 틀 2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/>
          <a:p>
            <a:r>
              <a:rPr lang="ko-KR" altLang="en-US" sz="2800" dirty="0">
                <a:latin typeface="Cambria" panose="02040503050406030204" pitchFamily="18" charset="0"/>
              </a:rPr>
              <a:t>기술 개요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기술 이전 범위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기술 응용 분야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기존 기술과의 차별성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시장성 예측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기술료 수준</a:t>
            </a:r>
            <a:endParaRPr lang="en-US" altLang="ko-KR" sz="2800" dirty="0">
              <a:latin typeface="Cambria" panose="02040503050406030204" pitchFamily="18" charset="0"/>
            </a:endParaRPr>
          </a:p>
          <a:p>
            <a:r>
              <a:rPr lang="ko-KR" altLang="en-US" sz="2800" dirty="0">
                <a:latin typeface="Cambria" panose="02040503050406030204" pitchFamily="18" charset="0"/>
              </a:rPr>
              <a:t>기타 사항</a:t>
            </a:r>
            <a:endParaRPr lang="en-US" altLang="ko-KR" sz="2800" dirty="0">
              <a:latin typeface="Cambria" panose="02040503050406030204" pitchFamily="18" charset="0"/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836613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20000"/>
              </a:lnSpc>
            </a:pPr>
            <a:r>
              <a:rPr lang="ko-KR" altLang="en-US" dirty="0"/>
              <a:t>목차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087438"/>
            <a:ext cx="7912100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개요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(1): </a:t>
            </a: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배경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동기 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600" kern="0" cap="none" spc="0" normalizeH="0" baseline="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실버케어로봇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8" y="908050"/>
            <a:ext cx="85010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buFont typeface="HY헤드라인M" pitchFamily="18" charset="-127"/>
              <a:buChar char="■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가속도센서기반 낙상 감지 기술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742950" marR="0" lvl="1" indent="-28575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지그비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무선환경에서 고령자가 착용하고 있는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손목착용형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장치를 이용하여 고령자의 일상행동 정보를 수집하고 실시간 분석하여 낙상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응급상황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위치등을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모니터링하고 원격지의 스텝이나 컴퓨터 단말에 전송하는 서비스를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제공하는 시스템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457200" marR="0" lvl="1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   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이전 범위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: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낙상을 포함한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4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  <a:sym typeface="Wingdings" panose="05000000000000000000" pitchFamily="2" charset="2"/>
              </a:rPr>
              <a:t>종의 행동패턴을 감지하는 기술 제공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개요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(2): </a:t>
            </a: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소개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852738"/>
            <a:ext cx="7056438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908175" y="3716338"/>
            <a:ext cx="1439863" cy="28082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1979613" y="2781300"/>
            <a:ext cx="360363" cy="863600"/>
          </a:xfrm>
          <a:prstGeom prst="down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2"/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9109075" cy="8366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ko-KR" altLang="en-US" dirty="0"/>
              <a:t>기술 개요</a:t>
            </a:r>
            <a:r>
              <a:rPr lang="en-US" altLang="ko-KR" dirty="0"/>
              <a:t> (3): </a:t>
            </a:r>
            <a:r>
              <a:rPr lang="ko-KR" altLang="en-US" dirty="0"/>
              <a:t>소개</a:t>
            </a:r>
            <a:endParaRPr lang="ko-KR" altLang="en-US" dirty="0"/>
          </a:p>
        </p:txBody>
      </p:sp>
      <p:sp>
        <p:nvSpPr>
          <p:cNvPr id="11267" name="Rectangle 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0" lvl="0" indent="0" eaLnBrk="1" fontAlgn="t" hangingPunct="1">
              <a:lnSpc>
                <a:spcPct val="7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endParaRPr lang="ko-KR" altLang="ko-KR" sz="1400" b="0" dirty="0">
              <a:latin typeface="Gulim" panose="020B0600000101010101" charset="-127"/>
              <a:ea typeface="Gulim" panose="020B0600000101010101" charset="-127"/>
            </a:endParaRPr>
          </a:p>
        </p:txBody>
      </p:sp>
      <p:pic>
        <p:nvPicPr>
          <p:cNvPr id="2" name="Elderly care 로봇 동영상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95288" y="908050"/>
            <a:ext cx="8353425" cy="556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04800" y="1196975"/>
          <a:ext cx="8569325" cy="2663825"/>
        </p:xfrm>
        <a:graphic>
          <a:graphicData uri="http://schemas.openxmlformats.org/drawingml/2006/table">
            <a:tbl>
              <a:tblPr/>
              <a:tblGrid>
                <a:gridCol w="1621286"/>
                <a:gridCol w="2987427"/>
                <a:gridCol w="3960612"/>
              </a:tblGrid>
              <a:tr h="37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 기술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대표 사진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주요 기능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행동인식 기술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081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-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센서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가속도 등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데이터 취득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indent="-13081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-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낙상을 포함하는 행동인식 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기능 </a:t>
                      </a:r>
                      <a:r>
                        <a:rPr lang="ko-KR" altLang="en-US" sz="1400" b="1" kern="0" spc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수행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손목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착용형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장치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0" indent="-2857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상기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행동인식 기술을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임베딩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marL="154940" marR="0" indent="-2857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Deployment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0" baseline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구현 사례 제공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64773" marR="64773" marT="17899" marB="17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개요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(4): </a:t>
            </a: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구성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33" name="_x40222072" descr="EMB00000ad40a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263" y="1636713"/>
            <a:ext cx="2151062" cy="950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813" y="2700338"/>
            <a:ext cx="1025525" cy="987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76525"/>
            <a:ext cx="1285875" cy="9953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716463" y="1614488"/>
          <a:ext cx="4103688" cy="399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40"/>
                <a:gridCol w="2714747"/>
              </a:tblGrid>
              <a:tr h="370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MCU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Cortex-M3 (STM32F100)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3541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RF(</a:t>
                      </a:r>
                      <a:r>
                        <a:rPr lang="en-US" altLang="ko-KR" sz="1600" dirty="0" err="1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Zigbee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CC2520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131055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센서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가속도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(LIS331DLH)</a:t>
                      </a:r>
                      <a:endParaRPr lang="en-US" altLang="ko-KR" sz="16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latinLnBrk="1"/>
                      <a:r>
                        <a:rPr lang="ko-KR" altLang="en-US" sz="1600" dirty="0" err="1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자이로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(L3G4200D)</a:t>
                      </a:r>
                      <a:endParaRPr lang="en-US" altLang="ko-KR" sz="16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온도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습도</a:t>
                      </a:r>
                      <a:r>
                        <a:rPr lang="en-US" altLang="ko-KR" sz="1600" baseline="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(SHT21)</a:t>
                      </a:r>
                      <a:endParaRPr lang="en-US" altLang="ko-KR" sz="16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조도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(TCS3414CS)</a:t>
                      </a:r>
                      <a:endParaRPr lang="en-US" altLang="ko-KR" sz="16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IR Photodiode (TSOP85238)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3352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응급버튼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개 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전면 중앙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3707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메모리카드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MicroSD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3352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배터리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[Li-Ion 600mAh]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3352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충전기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외장 충전 스탠드 이용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  <a:tr h="579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스트랩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손목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: 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나토밴드</a:t>
                      </a:r>
                      <a:endParaRPr lang="en-US" altLang="ko-KR" sz="1600" dirty="0" smtClean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latinLnBrk="1"/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허리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가슴</a:t>
                      </a:r>
                      <a:r>
                        <a:rPr lang="en-US" altLang="ko-KR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: </a:t>
                      </a:r>
                      <a:r>
                        <a:rPr lang="ko-KR" altLang="en-US" sz="1600" dirty="0" smtClean="0"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탄성벨트</a:t>
                      </a:r>
                      <a:endParaRPr lang="ko-KR" altLang="en-US" sz="1600" dirty="0"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23" marR="91423" marT="45708" marB="45708"/>
                </a:tc>
              </a:tr>
            </a:tbl>
          </a:graphicData>
        </a:graphic>
      </p:graphicFrame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5475" y="946150"/>
            <a:ext cx="3441700" cy="2663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3713163"/>
            <a:ext cx="3170238" cy="30527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개요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(4): </a:t>
            </a:r>
            <a:r>
              <a:rPr kumimoji="1" lang="ko-KR" altLang="en-US" sz="3600" kern="0" cap="none" spc="0" normalizeH="0" baseline="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스펙</a:t>
            </a: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en-US" altLang="ko-KR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/>
          <p:nvPr/>
        </p:nvSpPr>
        <p:spPr>
          <a:xfrm>
            <a:off x="357188" y="1000125"/>
            <a:ext cx="8501062" cy="161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sz="3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가속도센서기반 낙상 감지 기술</a:t>
            </a:r>
            <a:endParaRPr lang="en-US" altLang="ko-KR" sz="3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/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낙상감지 </a:t>
            </a:r>
            <a:r>
              <a:rPr lang="en-US" altLang="ko-KR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S/W </a:t>
            </a:r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소스코드</a:t>
            </a:r>
            <a:r>
              <a:rPr lang="en-US" altLang="ko-KR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(C</a:t>
            </a:r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언어</a:t>
            </a:r>
            <a:r>
              <a:rPr lang="en-US" altLang="ko-KR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en-US" altLang="ko-KR" sz="2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/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기술 문서</a:t>
            </a:r>
            <a:r>
              <a:rPr lang="en-US" altLang="ko-KR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기술설계서</a:t>
            </a:r>
            <a:r>
              <a:rPr lang="en-US" altLang="ko-KR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en-US" sz="28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기술시험절차 및 결과서</a:t>
            </a:r>
            <a:endParaRPr lang="en-US" altLang="ko-KR" sz="28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이전 범위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"/>
          <p:cNvSpPr/>
          <p:nvPr/>
        </p:nvSpPr>
        <p:spPr>
          <a:xfrm>
            <a:off x="338138" y="1000125"/>
            <a:ext cx="8501062" cy="3846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  <a:cs typeface="HY헤드라인M" charset="0"/>
              </a:defRPr>
            </a:lvl5pPr>
          </a:lstStyle>
          <a:p>
            <a:pPr marL="342900" lvl="0" indent="-342900">
              <a:spcBef>
                <a:spcPct val="50000"/>
              </a:spcBef>
              <a:buClr>
                <a:srgbClr val="0033CC"/>
              </a:buClr>
              <a:buFont typeface="HY헤드라인M" pitchFamily="18" charset="-127"/>
              <a:buChar char="■"/>
            </a:pP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응용 분야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헬스케어</a:t>
            </a:r>
            <a:endParaRPr lang="en-US" altLang="ko-KR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-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실버타운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주거지에서 고령자 일상생활 모니터링을 통해 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낙상 및 응급상황을 모니터링할 수 있는 서비스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-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걷기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눕기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뛰기 등 각종 일상 동작의 패턴 및 양상을 파악하여 사용자의 건강 및 습관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운동량을 관리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하는 서비스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0" indent="-342900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위치기반 서비스 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: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지그비 무선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망 환경하에서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과거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현재의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고령자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위치들을 저장하고 추적할 수 있으므로 고령자의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현재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위치파악뿐 아니라 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 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고령자의 주거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/</a:t>
            </a:r>
            <a:r>
              <a:rPr lang="ko-KR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이동패턴</a:t>
            </a:r>
            <a:r>
              <a:rPr lang="en-US" altLang="ko-KR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ko-KR" altLang="en-US" sz="2000" b="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분석 서비스</a:t>
            </a:r>
            <a:endParaRPr lang="en-US" altLang="ko-KR" sz="2000" b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342900" lvl="1" indent="-342900">
              <a:spcBef>
                <a:spcPct val="50000"/>
              </a:spcBef>
              <a:buClr>
                <a:srgbClr val="0033CC"/>
              </a:buClr>
              <a:buNone/>
            </a:pP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- </a:t>
            </a:r>
            <a:r>
              <a:rPr lang="ko-KR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이동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ko-KR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가능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한</a:t>
            </a:r>
            <a:r>
              <a:rPr lang="ko-KR" altLang="ko-KR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 서비스로봇과 결합하여 응급상황인지 및 텔레 프레즌스 모니터링  서비스를 결합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한 지능적인 서비스</a:t>
            </a:r>
            <a:endParaRPr lang="ko-KR" altLang="ko-KR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34925" y="0"/>
            <a:ext cx="9109075" cy="836613"/>
          </a:xfrm>
          <a:prstGeom prst="rect">
            <a:avLst/>
          </a:prstGeom>
          <a:noFill/>
          <a:ln algn="ctr">
            <a:miter lim="800000"/>
          </a:ln>
        </p:spPr>
        <p:txBody>
          <a:bodyPr/>
          <a:lstStyle/>
          <a:p>
            <a:pPr marR="0" defTabSz="914400" eaLnBrk="1" latin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1" lang="ko-KR" altLang="en-US" sz="3600" kern="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기술 응용 분야</a:t>
            </a:r>
            <a:endParaRPr kumimoji="1" lang="ko-KR" altLang="en-US" sz="3600" kern="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WPS 演示</Application>
  <PresentationFormat>화면 슬라이드 쇼(4:3)</PresentationFormat>
  <Paragraphs>498</Paragraphs>
  <Slides>15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Gulim</vt:lpstr>
      <vt:lpstr>HY헤드라인M</vt:lpstr>
      <vt:lpstr>FZSong_Superfont</vt:lpstr>
      <vt:lpstr>DotumChe</vt:lpstr>
      <vt:lpstr>Cambria</vt:lpstr>
      <vt:lpstr>Malgun Gothic</vt:lpstr>
      <vt:lpstr>Times New Roman</vt:lpstr>
      <vt:lpstr>HY헤드라인M</vt:lpstr>
      <vt:lpstr>Times New Roman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kic</cp:lastModifiedBy>
  <cp:revision>959</cp:revision>
  <cp:lastPrinted>2008-11-10T01:55:53Z</cp:lastPrinted>
  <dcterms:created xsi:type="dcterms:W3CDTF">2008-11-10T01:47:00Z</dcterms:created>
  <dcterms:modified xsi:type="dcterms:W3CDTF">2020-09-15T03:50:05Z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