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4" r:id="rId2"/>
    <p:sldId id="347" r:id="rId3"/>
    <p:sldId id="457" r:id="rId4"/>
    <p:sldId id="476" r:id="rId5"/>
    <p:sldId id="477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8" r:id="rId17"/>
    <p:sldId id="470" r:id="rId18"/>
    <p:sldId id="479" r:id="rId19"/>
    <p:sldId id="471" r:id="rId20"/>
    <p:sldId id="480" r:id="rId21"/>
    <p:sldId id="481" r:id="rId22"/>
    <p:sldId id="473" r:id="rId23"/>
    <p:sldId id="474" r:id="rId24"/>
    <p:sldId id="434" r:id="rId25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6600"/>
    <a:srgbClr val="99CCFF"/>
    <a:srgbClr val="DDDDDD"/>
    <a:srgbClr val="FFCCFF"/>
    <a:srgbClr val="BDEEFF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418" y="7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647238"/>
            <a:ext cx="417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/>
            </a:lvl1pPr>
          </a:lstStyle>
          <a:p>
            <a:pPr>
              <a:defRPr/>
            </a:pPr>
            <a:fld id="{CA1A3BDF-B2CC-41A1-82E7-B52BF215BA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335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C2662B-5211-4B06-B3A1-A89518CAA1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93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10427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3465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 b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buFont typeface="Wingdings" panose="05000000000000000000" pitchFamily="2" charset="2"/>
              <a:buChar char="v"/>
              <a:defRPr sz="18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buFont typeface="맑은 고딕" panose="020B0503020000020004" pitchFamily="50" charset="-127"/>
              <a:buChar char="–"/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C272-4882-4D03-8732-02F1CD1BFDE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1523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맑은 고딕 </a:t>
            </a:r>
          </a:p>
        </p:txBody>
      </p:sp>
    </p:spTree>
    <p:extLst>
      <p:ext uri="{BB962C8B-B14F-4D97-AF65-F5344CB8AC3E}">
        <p14:creationId xmlns:p14="http://schemas.microsoft.com/office/powerpoint/2010/main" val="268404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1ED3A-807A-4076-8CDB-60E453C796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91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0AD2-749F-4CFF-BA5A-D96017514C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16482" y="1052735"/>
            <a:ext cx="8203990" cy="53465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 b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  <a:ln/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 w="1016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BAACD634-6AE3-4E1F-912A-9C49395A517A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1523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맑은 고딕 </a:t>
            </a: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ftr" sz="quarter" idx="3"/>
          </p:nvPr>
        </p:nvSpPr>
        <p:spPr>
          <a:xfrm>
            <a:off x="5636185" y="6399311"/>
            <a:ext cx="2417458" cy="307777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</a:t>
            </a:r>
            <a:r>
              <a:rPr lang="ko-KR" altLang="en-US" smtClean="0"/>
              <a:t>방송통신미디어연구소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5" r:id="rId3"/>
    <p:sldLayoutId id="214748374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1"/>
          <p:cNvSpPr>
            <a:spLocks noGrp="1"/>
          </p:cNvSpPr>
          <p:nvPr>
            <p:ph type="ftr" sz="quarter" idx="10"/>
          </p:nvPr>
        </p:nvSpPr>
        <p:spPr>
          <a:xfrm>
            <a:off x="6080125" y="6400800"/>
            <a:ext cx="25304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mtClean="0"/>
              <a:t>ETRI OOO</a:t>
            </a:r>
            <a:r>
              <a:rPr lang="ko-KR" altLang="en-US" smtClean="0"/>
              <a:t>연구소</a:t>
            </a:r>
            <a:r>
              <a:rPr lang="en-US" altLang="ko-KR" smtClean="0"/>
              <a:t>(</a:t>
            </a: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본부</a:t>
            </a:r>
            <a:r>
              <a:rPr lang="en-US" altLang="ko-KR" smtClean="0"/>
              <a:t>)</a:t>
            </a:r>
            <a:r>
              <a:rPr lang="ko-KR" altLang="en-US" smtClean="0"/>
              <a:t>명</a:t>
            </a:r>
          </a:p>
        </p:txBody>
      </p:sp>
      <p:sp>
        <p:nvSpPr>
          <p:cNvPr id="3075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B92BC41-B669-422E-8895-4F691AFAA873}" type="slidenum">
              <a:rPr lang="en-US" altLang="ko-KR" smtClean="0"/>
              <a:pPr eaLnBrk="1" hangingPunct="1"/>
              <a:t>1</a:t>
            </a:fld>
            <a:endParaRPr lang="en-US" altLang="ko-KR" smtClean="0"/>
          </a:p>
        </p:txBody>
      </p:sp>
      <p:sp>
        <p:nvSpPr>
          <p:cNvPr id="3076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077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1143000" y="755561"/>
            <a:ext cx="7010400" cy="120032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63500" dir="2212194" algn="ctr" rotWithShape="0">
              <a:srgbClr val="D3D3D3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객체오디오의 다채널 및</a:t>
            </a:r>
            <a:endParaRPr lang="en-US" altLang="ko-KR" sz="3600" dirty="0" smtClean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3600" dirty="0" err="1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바이노럴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렌더링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기술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53882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ETRI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Technology Marketing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dirty="0"/>
              <a:t>[</a:t>
            </a:r>
            <a:r>
              <a:rPr lang="ko-KR" altLang="en-US" sz="1200"/>
              <a:t>첨부 제</a:t>
            </a:r>
            <a:r>
              <a:rPr lang="en-US" altLang="ko-KR" sz="1200" dirty="0"/>
              <a:t>4</a:t>
            </a:r>
            <a:r>
              <a:rPr lang="ko-KR" altLang="en-US" sz="1200"/>
              <a:t>호</a:t>
            </a:r>
            <a:r>
              <a:rPr lang="en-US" altLang="ko-KR" sz="1200" dirty="0"/>
              <a:t>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4625" y="4657725"/>
            <a:ext cx="4214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이용주 </a:t>
            </a:r>
            <a:r>
              <a:rPr kumimoji="0"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(draball@etri.re.kr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 eaLnBrk="0" latinLnBrk="0" hangingPunct="0">
              <a:defRPr/>
            </a:pPr>
            <a:r>
              <a:rPr kumimoji="0" lang="ko-KR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오디오연구실</a:t>
            </a:r>
            <a:endParaRPr kumimoji="0"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19799" y="6416675"/>
            <a:ext cx="3062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kumimoji="0" lang="en-US" altLang="ko-KR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·</a:t>
            </a:r>
            <a:r>
              <a:rPr kumimoji="0" lang="ko-KR" altLang="en-US"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경쟁 </a:t>
            </a:r>
            <a:r>
              <a:rPr lang="ko-KR" altLang="en-US" dirty="0"/>
              <a:t>기술과의 비교 </a:t>
            </a:r>
          </a:p>
          <a:p>
            <a:pPr lvl="1"/>
            <a:r>
              <a:rPr lang="ko-KR" altLang="en-US" dirty="0" smtClean="0"/>
              <a:t>성능적 비교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다채널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기술의 경우 모두 </a:t>
            </a:r>
            <a:r>
              <a:rPr lang="en-US" altLang="ko-KR" dirty="0" smtClean="0"/>
              <a:t>VBAP </a:t>
            </a:r>
            <a:r>
              <a:rPr lang="ko-KR" altLang="en-US" smtClean="0"/>
              <a:t>기술을 기반으로 하므로</a:t>
            </a:r>
            <a:r>
              <a:rPr lang="en-US" altLang="ko-KR" dirty="0" smtClean="0"/>
              <a:t>, </a:t>
            </a:r>
            <a:r>
              <a:rPr lang="ko-KR" altLang="en-US" smtClean="0"/>
              <a:t>유사한 성능이라 할 수 있음 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바이노럴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기술의 경우 기술의 </a:t>
            </a:r>
            <a:r>
              <a:rPr lang="ko-KR" altLang="en-US" dirty="0"/>
              <a:t>특성상 정량적 </a:t>
            </a:r>
            <a:r>
              <a:rPr lang="ko-KR" altLang="en-US" dirty="0" smtClean="0"/>
              <a:t>성능에 대한 비교에 </a:t>
            </a:r>
            <a:r>
              <a:rPr lang="ko-KR" altLang="en-US" dirty="0"/>
              <a:t>어려움이 있음 </a:t>
            </a:r>
            <a:r>
              <a:rPr lang="en-US" altLang="ko-KR" dirty="0" smtClean="0"/>
              <a:t>– </a:t>
            </a:r>
            <a:r>
              <a:rPr lang="ko-KR" altLang="en-US" smtClean="0"/>
              <a:t>유사한 성능이나 서로 특성이 다름</a:t>
            </a:r>
            <a:endParaRPr lang="ko-KR" altLang="en-US" dirty="0"/>
          </a:p>
          <a:p>
            <a:endParaRPr lang="ko-KR" altLang="en-US" dirty="0"/>
          </a:p>
          <a:p>
            <a:pPr lvl="1"/>
            <a:r>
              <a:rPr lang="ko-KR" altLang="en-US" dirty="0" err="1" smtClean="0"/>
              <a:t>활용성</a:t>
            </a:r>
            <a:r>
              <a:rPr lang="ko-KR" altLang="en-US" dirty="0" smtClean="0"/>
              <a:t> 비교  </a:t>
            </a:r>
            <a:endParaRPr lang="ko-KR" altLang="en-US" dirty="0"/>
          </a:p>
          <a:p>
            <a:pPr lvl="2"/>
            <a:r>
              <a:rPr lang="ko-KR" altLang="en-US" dirty="0" smtClean="0"/>
              <a:t>다채널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기술의 경우 </a:t>
            </a:r>
            <a:r>
              <a:rPr lang="en-US" altLang="ko-KR" dirty="0" smtClean="0"/>
              <a:t>Dolby, DTS, </a:t>
            </a:r>
            <a:r>
              <a:rPr lang="ko-KR" altLang="en-US" smtClean="0"/>
              <a:t>프라운호퍼 등에서는 제품 또는 솔루션 형태로 제공되어</a:t>
            </a:r>
            <a:r>
              <a:rPr lang="en-US" altLang="ko-KR" dirty="0" smtClean="0"/>
              <a:t>, </a:t>
            </a:r>
            <a:r>
              <a:rPr lang="ko-KR" altLang="en-US" smtClean="0"/>
              <a:t>다른 업체가 다양한 </a:t>
            </a:r>
            <a:r>
              <a:rPr lang="ko-KR" altLang="en-US" smtClean="0">
                <a:solidFill>
                  <a:srgbClr val="3333CC"/>
                </a:solidFill>
              </a:rPr>
              <a:t>응용에 활용하기 어려움</a:t>
            </a:r>
            <a:r>
              <a:rPr lang="ko-KR" altLang="en-US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바이노럴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기술의 경우도 </a:t>
            </a:r>
            <a:r>
              <a:rPr lang="ko-KR" altLang="en-US" dirty="0"/>
              <a:t>제품 또는 솔루션 형태로 제공되어</a:t>
            </a:r>
            <a:r>
              <a:rPr lang="en-US" altLang="ko-KR" dirty="0"/>
              <a:t>, </a:t>
            </a:r>
            <a:r>
              <a:rPr lang="ko-KR" altLang="en-US"/>
              <a:t>다른 업체가 다양한 </a:t>
            </a:r>
            <a:r>
              <a:rPr lang="ko-KR" altLang="en-US">
                <a:solidFill>
                  <a:srgbClr val="3333CC"/>
                </a:solidFill>
              </a:rPr>
              <a:t>응용에 활용하기 어려움 </a:t>
            </a:r>
            <a:endParaRPr lang="ko-KR" altLang="en-US" dirty="0">
              <a:solidFill>
                <a:srgbClr val="3333CC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경쟁기술과 비교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기존</a:t>
            </a:r>
            <a:r>
              <a:rPr lang="en-US" altLang="ko-KR" dirty="0"/>
              <a:t>(</a:t>
            </a:r>
            <a:r>
              <a:rPr lang="ko-KR" altLang="en-US"/>
              <a:t>선행</a:t>
            </a:r>
            <a:r>
              <a:rPr lang="en-US" altLang="ko-KR" dirty="0"/>
              <a:t>)</a:t>
            </a:r>
            <a:r>
              <a:rPr lang="ko-KR" altLang="en-US"/>
              <a:t>기술과 비교하여 유리</a:t>
            </a:r>
            <a:r>
              <a:rPr lang="en-US" altLang="ko-KR" dirty="0"/>
              <a:t>/</a:t>
            </a:r>
            <a:r>
              <a:rPr lang="ko-KR" altLang="en-US"/>
              <a:t>불리한 점</a:t>
            </a:r>
          </a:p>
          <a:p>
            <a:pPr lvl="1"/>
            <a:r>
              <a:rPr lang="ko-KR" altLang="en-US" dirty="0" smtClean="0"/>
              <a:t>유리한 점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다양한 </a:t>
            </a:r>
            <a:r>
              <a:rPr lang="ko-KR" altLang="en-US" dirty="0"/>
              <a:t>채널 환경에 대한 다채널 </a:t>
            </a:r>
            <a:r>
              <a:rPr lang="ko-KR" altLang="en-US" dirty="0" err="1"/>
              <a:t>렌더링</a:t>
            </a:r>
            <a:r>
              <a:rPr lang="ko-KR" altLang="en-US" dirty="0"/>
              <a:t> 지원 </a:t>
            </a:r>
          </a:p>
          <a:p>
            <a:pPr lvl="3"/>
            <a:r>
              <a:rPr lang="en-US" altLang="ko-KR" dirty="0" smtClean="0"/>
              <a:t>5.1</a:t>
            </a:r>
            <a:r>
              <a:rPr lang="en-US" altLang="ko-KR" dirty="0"/>
              <a:t>, 7.1, 10.2, 11.1 </a:t>
            </a:r>
            <a:r>
              <a:rPr lang="ko-KR" altLang="en-US"/>
              <a:t>채널 지원 </a:t>
            </a:r>
            <a:endParaRPr lang="ko-KR" altLang="en-US" dirty="0"/>
          </a:p>
          <a:p>
            <a:pPr lvl="2"/>
            <a:r>
              <a:rPr lang="ko-KR" altLang="en-US" dirty="0" smtClean="0"/>
              <a:t>기존 </a:t>
            </a:r>
            <a:r>
              <a:rPr lang="ko-KR" altLang="en-US" dirty="0"/>
              <a:t>지원 채널이 아닌 새로운 채널 환경에 대한 지원 가능 </a:t>
            </a:r>
          </a:p>
          <a:p>
            <a:pPr lvl="3"/>
            <a:r>
              <a:rPr lang="ko-KR" altLang="en-US" dirty="0" smtClean="0"/>
              <a:t>재현 </a:t>
            </a:r>
            <a:r>
              <a:rPr lang="ko-KR" altLang="en-US" dirty="0"/>
              <a:t>스피커의 위치 정보 및 </a:t>
            </a:r>
            <a:r>
              <a:rPr lang="en-US" altLang="ko-KR" dirty="0"/>
              <a:t>triangle matrix </a:t>
            </a:r>
            <a:r>
              <a:rPr lang="ko-KR" altLang="en-US"/>
              <a:t>추가를 통한 새로운 채널 환경 지원    </a:t>
            </a:r>
          </a:p>
          <a:p>
            <a:pPr lvl="2"/>
            <a:r>
              <a:rPr lang="ko-KR" altLang="en-US" dirty="0" err="1" smtClean="0"/>
              <a:t>바이노럴</a:t>
            </a:r>
            <a:r>
              <a:rPr lang="ko-KR" altLang="en-US" dirty="0" smtClean="0"/>
              <a:t> </a:t>
            </a:r>
            <a:r>
              <a:rPr lang="ko-KR" altLang="en-US" dirty="0" err="1"/>
              <a:t>렌더링의</a:t>
            </a:r>
            <a:r>
              <a:rPr lang="ko-KR" altLang="en-US" dirty="0"/>
              <a:t> 경우 다양한 각도에 대한 </a:t>
            </a:r>
            <a:r>
              <a:rPr lang="ko-KR" altLang="en-US" dirty="0" err="1"/>
              <a:t>렌더링</a:t>
            </a:r>
            <a:r>
              <a:rPr lang="ko-KR" altLang="en-US" dirty="0"/>
              <a:t> 가능  </a:t>
            </a:r>
          </a:p>
          <a:p>
            <a:pPr lvl="3"/>
            <a:r>
              <a:rPr lang="ko-KR" altLang="en-US" dirty="0" smtClean="0"/>
              <a:t>수평 </a:t>
            </a:r>
            <a:r>
              <a:rPr lang="ko-KR" altLang="en-US" dirty="0"/>
              <a:t>방향 </a:t>
            </a:r>
            <a:r>
              <a:rPr lang="en-US" altLang="ko-KR" dirty="0"/>
              <a:t>: 0 ~ 360</a:t>
            </a:r>
            <a:r>
              <a:rPr lang="ko-KR" altLang="en-US"/>
              <a:t>도</a:t>
            </a:r>
            <a:r>
              <a:rPr lang="en-US" altLang="ko-KR" dirty="0"/>
              <a:t>(5</a:t>
            </a:r>
            <a:r>
              <a:rPr lang="ko-KR" altLang="en-US"/>
              <a:t>도 간격</a:t>
            </a:r>
            <a:r>
              <a:rPr lang="en-US" altLang="ko-KR" dirty="0"/>
              <a:t>)</a:t>
            </a:r>
          </a:p>
          <a:p>
            <a:pPr lvl="3"/>
            <a:r>
              <a:rPr lang="ko-KR" altLang="en-US" dirty="0" smtClean="0"/>
              <a:t>수직 </a:t>
            </a:r>
            <a:r>
              <a:rPr lang="ko-KR" altLang="en-US" dirty="0"/>
              <a:t>방향 </a:t>
            </a:r>
            <a:r>
              <a:rPr lang="en-US" altLang="ko-KR" dirty="0"/>
              <a:t>: 0 ~ 90</a:t>
            </a:r>
            <a:r>
              <a:rPr lang="ko-KR" altLang="en-US"/>
              <a:t>도</a:t>
            </a:r>
            <a:r>
              <a:rPr lang="en-US" altLang="ko-KR" dirty="0"/>
              <a:t>(10</a:t>
            </a:r>
            <a:r>
              <a:rPr lang="ko-KR" altLang="en-US"/>
              <a:t>도 간격</a:t>
            </a:r>
            <a:r>
              <a:rPr lang="en-US" altLang="ko-KR" dirty="0"/>
              <a:t>)  </a:t>
            </a:r>
          </a:p>
          <a:p>
            <a:pPr lvl="2"/>
            <a:r>
              <a:rPr lang="ko-KR" altLang="en-US" dirty="0" smtClean="0"/>
              <a:t>적은 </a:t>
            </a:r>
            <a:r>
              <a:rPr lang="ko-KR" altLang="en-US" dirty="0" err="1"/>
              <a:t>연산량을</a:t>
            </a:r>
            <a:r>
              <a:rPr lang="ko-KR" altLang="en-US" dirty="0"/>
              <a:t> 가지므로</a:t>
            </a:r>
            <a:r>
              <a:rPr lang="en-US" altLang="ko-KR" dirty="0"/>
              <a:t>, </a:t>
            </a:r>
            <a:r>
              <a:rPr lang="ko-KR" altLang="en-US"/>
              <a:t>다양한 실시간 응용에 활용 가능 </a:t>
            </a:r>
          </a:p>
          <a:p>
            <a:pPr lvl="3"/>
            <a:r>
              <a:rPr lang="ko-KR" altLang="en-US" dirty="0" smtClean="0"/>
              <a:t>다채널 </a:t>
            </a:r>
            <a:r>
              <a:rPr lang="ko-KR" altLang="en-US" dirty="0"/>
              <a:t>오디오 </a:t>
            </a:r>
            <a:r>
              <a:rPr lang="ko-KR" altLang="en-US" dirty="0" err="1"/>
              <a:t>렌더링</a:t>
            </a:r>
            <a:r>
              <a:rPr lang="ko-KR" altLang="en-US" dirty="0"/>
              <a:t> 평균 수행 시간 </a:t>
            </a:r>
            <a:r>
              <a:rPr lang="en-US" altLang="ko-KR" dirty="0"/>
              <a:t>(60</a:t>
            </a:r>
            <a:r>
              <a:rPr lang="ko-KR" altLang="en-US"/>
              <a:t>초 콘텐츠</a:t>
            </a:r>
            <a:r>
              <a:rPr lang="en-US" altLang="ko-KR" dirty="0"/>
              <a:t>) : 0.90</a:t>
            </a:r>
            <a:r>
              <a:rPr lang="ko-KR" altLang="en-US" smtClean="0"/>
              <a:t>초</a:t>
            </a:r>
            <a:endParaRPr lang="en-US" altLang="ko-KR" dirty="0"/>
          </a:p>
          <a:p>
            <a:pPr lvl="3"/>
            <a:r>
              <a:rPr lang="ko-KR" altLang="en-US" dirty="0" err="1" smtClean="0"/>
              <a:t>바이노럴</a:t>
            </a:r>
            <a:r>
              <a:rPr lang="ko-KR" altLang="en-US" dirty="0" smtClean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평균 수행 시간 </a:t>
            </a:r>
            <a:r>
              <a:rPr lang="en-US" altLang="ko-KR" dirty="0"/>
              <a:t>(60</a:t>
            </a:r>
            <a:r>
              <a:rPr lang="ko-KR" altLang="en-US"/>
              <a:t>초 콘텐츠</a:t>
            </a:r>
            <a:r>
              <a:rPr lang="en-US" altLang="ko-KR" dirty="0"/>
              <a:t>) : 0.97</a:t>
            </a:r>
            <a:r>
              <a:rPr lang="ko-KR" altLang="en-US" smtClean="0"/>
              <a:t>초</a:t>
            </a:r>
            <a:endParaRPr lang="en-US" altLang="ko-KR" dirty="0" smtClean="0"/>
          </a:p>
          <a:p>
            <a:pPr lvl="3"/>
            <a:endParaRPr lang="en-US" altLang="ko-KR" dirty="0"/>
          </a:p>
          <a:p>
            <a:pPr lvl="1"/>
            <a:r>
              <a:rPr lang="ko-KR" altLang="en-US" dirty="0" smtClean="0"/>
              <a:t>불리한 점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하나의 객체에</a:t>
            </a:r>
            <a:r>
              <a:rPr lang="en-US" altLang="ko-KR" dirty="0" smtClean="0"/>
              <a:t> </a:t>
            </a:r>
            <a:r>
              <a:rPr lang="ko-KR" altLang="en-US" smtClean="0"/>
              <a:t>대한 </a:t>
            </a:r>
            <a:r>
              <a:rPr lang="ko-KR" altLang="en-US" dirty="0" smtClean="0"/>
              <a:t>처리 </a:t>
            </a:r>
            <a:r>
              <a:rPr lang="en-US" altLang="ko-KR" dirty="0" smtClean="0"/>
              <a:t>SW</a:t>
            </a:r>
            <a:r>
              <a:rPr lang="ko-KR" altLang="en-US" smtClean="0"/>
              <a:t>로서</a:t>
            </a:r>
            <a:r>
              <a:rPr lang="en-US" altLang="ko-KR" dirty="0" smtClean="0"/>
              <a:t>, </a:t>
            </a:r>
            <a:r>
              <a:rPr lang="ko-KR" altLang="en-US" smtClean="0"/>
              <a:t>추후 라이브러리화를 통한 다객체 지원 필요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23528" y="212564"/>
            <a:ext cx="7772400" cy="584775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smtClean="0"/>
              <a:t>기술의 사업성</a:t>
            </a:r>
            <a:endParaRPr lang="ko-KR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2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예상 </a:t>
            </a:r>
            <a:r>
              <a:rPr lang="ko-KR" altLang="en-US" dirty="0"/>
              <a:t>응용 제품 및 서비스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/>
              <a:t>기술의 사업성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7248"/>
              </p:ext>
            </p:extLst>
          </p:nvPr>
        </p:nvGraphicFramePr>
        <p:xfrm>
          <a:off x="827584" y="1628800"/>
          <a:ext cx="6912768" cy="1539240"/>
        </p:xfrm>
        <a:graphic>
          <a:graphicData uri="http://schemas.openxmlformats.org/drawingml/2006/table">
            <a:tbl>
              <a:tblPr/>
              <a:tblGrid>
                <a:gridCol w="3560875"/>
                <a:gridCol w="3351893"/>
              </a:tblGrid>
              <a:tr h="2348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제품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수요자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층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4404">
                <a:tc>
                  <a:txBody>
                    <a:bodyPr/>
                    <a:lstStyle/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VR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콘텐츠 플레이어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(SW)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9910" marR="0" indent="-54991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멀티미디어 재생 플레이어 개발 업체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04">
                <a:tc>
                  <a:txBody>
                    <a:bodyPr/>
                    <a:lstStyle/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디지털 시네마 오디오 프로세서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9910" marR="0" indent="-54991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오디오 프로세서 개발 업체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23">
                <a:tc>
                  <a:txBody>
                    <a:bodyPr/>
                    <a:lstStyle/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다채널 오디오 저작 도구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9910" marR="0" indent="-54991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플러그인 개발 업체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0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기술이전 업체 조건</a:t>
            </a:r>
          </a:p>
          <a:p>
            <a:pPr lvl="1"/>
            <a:r>
              <a:rPr lang="ko-KR" altLang="en-US" dirty="0"/>
              <a:t>기술능력 </a:t>
            </a:r>
            <a:r>
              <a:rPr lang="en-US" altLang="ko-KR" dirty="0"/>
              <a:t>: </a:t>
            </a:r>
            <a:r>
              <a:rPr lang="ko-KR" altLang="en-US" smtClean="0"/>
              <a:t>멀티미디어 관련 </a:t>
            </a:r>
            <a:r>
              <a:rPr lang="en-US" altLang="ko-KR" dirty="0" smtClean="0"/>
              <a:t>SW</a:t>
            </a:r>
            <a:r>
              <a:rPr lang="ko-KR" altLang="en-US" smtClean="0"/>
              <a:t> 개발 </a:t>
            </a:r>
            <a:r>
              <a:rPr lang="ko-KR" altLang="en-US"/>
              <a:t>경험이 있는 업체가 유리</a:t>
            </a:r>
          </a:p>
          <a:p>
            <a:pPr lvl="1"/>
            <a:r>
              <a:rPr lang="ko-KR" altLang="en-US" dirty="0"/>
              <a:t>재무능력</a:t>
            </a:r>
            <a:r>
              <a:rPr lang="en-US" altLang="ko-KR" dirty="0"/>
              <a:t>(</a:t>
            </a:r>
            <a:r>
              <a:rPr lang="ko-KR" altLang="en-US"/>
              <a:t>또는 기업규모</a:t>
            </a:r>
            <a:r>
              <a:rPr lang="en-US" altLang="ko-KR" dirty="0"/>
              <a:t>) : </a:t>
            </a:r>
            <a:r>
              <a:rPr lang="ko-KR" altLang="en-US"/>
              <a:t>대기업</a:t>
            </a:r>
            <a:r>
              <a:rPr lang="en-US" altLang="ko-KR" dirty="0"/>
              <a:t>, </a:t>
            </a:r>
            <a:r>
              <a:rPr lang="ko-KR" altLang="en-US" smtClean="0"/>
              <a:t>중견기업</a:t>
            </a:r>
            <a:r>
              <a:rPr lang="en-US" altLang="ko-KR" dirty="0" smtClean="0"/>
              <a:t>, </a:t>
            </a:r>
            <a:r>
              <a:rPr lang="ko-KR" altLang="en-US" smtClean="0"/>
              <a:t>중소기업 </a:t>
            </a:r>
            <a:r>
              <a:rPr lang="ko-KR" altLang="en-US"/>
              <a:t>또는 벤처기업 </a:t>
            </a:r>
            <a:r>
              <a:rPr lang="ko-KR" altLang="en-US" smtClean="0"/>
              <a:t>가능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r>
              <a:rPr lang="ko-KR" altLang="en-US" dirty="0" smtClean="0"/>
              <a:t>사업화 시 제약 조건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상용화를 위한 추가적인 기술 개발 내용 </a:t>
            </a:r>
          </a:p>
          <a:p>
            <a:pPr lvl="1"/>
            <a:r>
              <a:rPr lang="ko-KR" altLang="en-US" dirty="0" smtClean="0"/>
              <a:t>응용 </a:t>
            </a:r>
            <a:r>
              <a:rPr lang="ko-KR" altLang="en-US" dirty="0"/>
              <a:t>제품에 맞는 </a:t>
            </a:r>
            <a:r>
              <a:rPr lang="ko-KR" altLang="en-US" dirty="0" smtClean="0"/>
              <a:t>프로그램 최적화 및 적용  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/>
              <a:t>기술의 사업성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51157"/>
              </p:ext>
            </p:extLst>
          </p:nvPr>
        </p:nvGraphicFramePr>
        <p:xfrm>
          <a:off x="827584" y="2852936"/>
          <a:ext cx="7344816" cy="1241298"/>
        </p:xfrm>
        <a:graphic>
          <a:graphicData uri="http://schemas.openxmlformats.org/drawingml/2006/table">
            <a:tbl>
              <a:tblPr/>
              <a:tblGrid>
                <a:gridCol w="3888432"/>
                <a:gridCol w="3456384"/>
              </a:tblGrid>
              <a:tr h="2768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애로점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극복</a:t>
                      </a: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개선</a:t>
                      </a: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방안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848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이전 기술의 경우 핵심 모듈로서</a:t>
                      </a: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, </a:t>
                      </a:r>
                      <a:r>
                        <a:rPr lang="ko-KR" altLang="en-US" sz="1400" kern="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하나의 객체에 대한 렌더링 만을 고려하고 있음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SW</a:t>
                      </a:r>
                      <a:r>
                        <a:rPr lang="ko-KR" altLang="en-US" sz="1400" kern="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+mn-cs"/>
                        </a:rPr>
                        <a:t>의 모듈화 및 라이브러리화를 통하여 두 개 이상의 객체를 지원하도록 개발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5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기술 현황  </a:t>
            </a:r>
            <a:endParaRPr lang="ko-KR" altLang="en-US" dirty="0"/>
          </a:p>
          <a:p>
            <a:pPr lvl="1"/>
            <a:r>
              <a:rPr lang="ko-KR" altLang="en-US" dirty="0" smtClean="0"/>
              <a:t>국외 기술 현황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Dolby</a:t>
            </a:r>
            <a:r>
              <a:rPr lang="ko-KR" altLang="en-US"/>
              <a:t>와 </a:t>
            </a:r>
            <a:r>
              <a:rPr lang="en-US" altLang="ko-KR" dirty="0"/>
              <a:t>DTS</a:t>
            </a:r>
            <a:r>
              <a:rPr lang="ko-KR" altLang="en-US"/>
              <a:t>는 </a:t>
            </a:r>
            <a:r>
              <a:rPr lang="ko-KR" altLang="en-US">
                <a:solidFill>
                  <a:srgbClr val="3333CC"/>
                </a:solidFill>
              </a:rPr>
              <a:t>영화</a:t>
            </a:r>
            <a:r>
              <a:rPr lang="ko-KR" altLang="en-US"/>
              <a:t>에서 채널 오디오와 </a:t>
            </a:r>
            <a:r>
              <a:rPr lang="ko-KR" altLang="en-US">
                <a:solidFill>
                  <a:srgbClr val="3333CC"/>
                </a:solidFill>
              </a:rPr>
              <a:t>객체 오디오</a:t>
            </a:r>
            <a:r>
              <a:rPr lang="ko-KR" altLang="en-US"/>
              <a:t>를 함께 사용하는 새로운 오디오 재현 시스템을 제안하고 </a:t>
            </a:r>
            <a:r>
              <a:rPr lang="ko-KR" altLang="en-US">
                <a:solidFill>
                  <a:srgbClr val="3333CC"/>
                </a:solidFill>
              </a:rPr>
              <a:t>사업화를 추진</a:t>
            </a:r>
            <a:r>
              <a:rPr lang="ko-KR" altLang="en-US"/>
              <a:t>하고 있음  </a:t>
            </a:r>
            <a:endParaRPr lang="ko-KR" altLang="en-US" dirty="0"/>
          </a:p>
          <a:p>
            <a:pPr lvl="2"/>
            <a:r>
              <a:rPr lang="en-US" altLang="ko-KR" dirty="0" smtClean="0">
                <a:solidFill>
                  <a:srgbClr val="3333CC"/>
                </a:solidFill>
              </a:rPr>
              <a:t>MPEG</a:t>
            </a:r>
            <a:r>
              <a:rPr lang="en-US" altLang="ko-KR" dirty="0" smtClean="0"/>
              <a:t>-H </a:t>
            </a:r>
            <a:r>
              <a:rPr lang="en-US" altLang="ko-KR" dirty="0"/>
              <a:t>3D audio </a:t>
            </a:r>
            <a:r>
              <a:rPr lang="ko-KR" altLang="en-US"/>
              <a:t>표준화에서는 채널 오디오와 </a:t>
            </a:r>
            <a:r>
              <a:rPr lang="ko-KR" altLang="en-US">
                <a:solidFill>
                  <a:srgbClr val="3333CC"/>
                </a:solidFill>
              </a:rPr>
              <a:t>객체 오디오</a:t>
            </a:r>
            <a:r>
              <a:rPr lang="ko-KR" altLang="en-US"/>
              <a:t>를 부호화하고 렌더링 하는 방법에 대한 </a:t>
            </a:r>
            <a:r>
              <a:rPr lang="ko-KR" altLang="en-US">
                <a:solidFill>
                  <a:srgbClr val="3333CC"/>
                </a:solidFill>
              </a:rPr>
              <a:t>표준화를 완료</a:t>
            </a:r>
            <a:r>
              <a:rPr lang="ko-KR" altLang="en-US"/>
              <a:t>하였음 </a:t>
            </a:r>
            <a:endParaRPr lang="ko-KR" altLang="en-US" dirty="0"/>
          </a:p>
          <a:p>
            <a:pPr lvl="2"/>
            <a:r>
              <a:rPr lang="ko-KR" altLang="en-US" dirty="0" smtClean="0"/>
              <a:t>북미 </a:t>
            </a:r>
            <a:r>
              <a:rPr lang="ko-KR" altLang="en-US" dirty="0"/>
              <a:t>방송 표준인 </a:t>
            </a:r>
            <a:r>
              <a:rPr lang="en-US" altLang="ko-KR" dirty="0">
                <a:solidFill>
                  <a:srgbClr val="3333CC"/>
                </a:solidFill>
              </a:rPr>
              <a:t>ATSC 3.0</a:t>
            </a:r>
            <a:r>
              <a:rPr lang="ko-KR" altLang="en-US"/>
              <a:t>에서는 </a:t>
            </a:r>
            <a:r>
              <a:rPr lang="ko-KR" altLang="en-US">
                <a:solidFill>
                  <a:srgbClr val="3333CC"/>
                </a:solidFill>
              </a:rPr>
              <a:t>객체 오디오를 지원</a:t>
            </a:r>
            <a:r>
              <a:rPr lang="ko-KR" altLang="en-US"/>
              <a:t>하는 </a:t>
            </a:r>
            <a:r>
              <a:rPr lang="en-US" altLang="ko-KR" dirty="0"/>
              <a:t>AC4 </a:t>
            </a:r>
            <a:r>
              <a:rPr lang="ko-KR" altLang="en-US"/>
              <a:t>코덱이 오디오 코덱으로 선정이 되었음 </a:t>
            </a:r>
            <a:endParaRPr lang="ko-KR" altLang="en-US" dirty="0"/>
          </a:p>
          <a:p>
            <a:pPr lvl="2"/>
            <a:r>
              <a:rPr lang="ko-KR" altLang="en-US" dirty="0" smtClean="0"/>
              <a:t>객체 </a:t>
            </a:r>
            <a:r>
              <a:rPr lang="ko-KR" altLang="en-US" dirty="0"/>
              <a:t>오디오의 </a:t>
            </a:r>
            <a:r>
              <a:rPr lang="ko-KR" altLang="en-US" dirty="0" err="1"/>
              <a:t>렌더링이</a:t>
            </a:r>
            <a:r>
              <a:rPr lang="ko-KR" altLang="en-US" dirty="0"/>
              <a:t> 적용될 수 있는 </a:t>
            </a:r>
            <a:r>
              <a:rPr lang="en-US" altLang="ko-KR" dirty="0">
                <a:solidFill>
                  <a:srgbClr val="3333CC"/>
                </a:solidFill>
              </a:rPr>
              <a:t>360VR </a:t>
            </a:r>
            <a:r>
              <a:rPr lang="ko-KR" altLang="en-US">
                <a:solidFill>
                  <a:srgbClr val="3333CC"/>
                </a:solidFill>
              </a:rPr>
              <a:t>서비스</a:t>
            </a:r>
            <a:r>
              <a:rPr lang="ko-KR" altLang="en-US"/>
              <a:t>를 위한 콘텐츠 저작</a:t>
            </a:r>
            <a:r>
              <a:rPr lang="en-US" altLang="ko-KR" dirty="0"/>
              <a:t>, </a:t>
            </a:r>
            <a:r>
              <a:rPr lang="ko-KR" altLang="en-US"/>
              <a:t>재생 시스템 등의 개발이 활발히 진행 중 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1"/>
            <a:r>
              <a:rPr lang="ko-KR" altLang="en-US" dirty="0" smtClean="0"/>
              <a:t>국내 </a:t>
            </a:r>
            <a:r>
              <a:rPr lang="ko-KR" altLang="en-US" dirty="0"/>
              <a:t>기술현황</a:t>
            </a:r>
          </a:p>
          <a:p>
            <a:pPr lvl="2"/>
            <a:r>
              <a:rPr lang="en-US" altLang="ko-KR" dirty="0" smtClean="0"/>
              <a:t>ETRI</a:t>
            </a:r>
            <a:r>
              <a:rPr lang="en-US" altLang="ko-KR" dirty="0"/>
              <a:t>, LG, </a:t>
            </a:r>
            <a:r>
              <a:rPr lang="ko-KR" altLang="en-US"/>
              <a:t>삼성</a:t>
            </a:r>
            <a:r>
              <a:rPr lang="en-US" altLang="ko-KR" dirty="0"/>
              <a:t>, </a:t>
            </a:r>
            <a:r>
              <a:rPr lang="ko-KR" altLang="en-US"/>
              <a:t>연세대학교 등에서 </a:t>
            </a:r>
            <a:r>
              <a:rPr lang="en-US" altLang="ko-KR" dirty="0"/>
              <a:t>MPEG-H 3D audio </a:t>
            </a:r>
            <a:r>
              <a:rPr lang="ko-KR" altLang="en-US"/>
              <a:t>표준화 참여를 위해 객체 오디오 렌더링 기술에 대한 개발을 수행하였음 </a:t>
            </a:r>
          </a:p>
          <a:p>
            <a:pPr lvl="2"/>
            <a:r>
              <a:rPr lang="ko-KR" altLang="en-US" dirty="0" smtClean="0"/>
              <a:t>객체 </a:t>
            </a:r>
            <a:r>
              <a:rPr lang="ko-KR" altLang="en-US" dirty="0"/>
              <a:t>오디오가 포함된 </a:t>
            </a:r>
            <a:r>
              <a:rPr lang="en-US" altLang="ko-KR" dirty="0">
                <a:solidFill>
                  <a:srgbClr val="3333CC"/>
                </a:solidFill>
              </a:rPr>
              <a:t>360 VR </a:t>
            </a:r>
            <a:r>
              <a:rPr lang="ko-KR" altLang="en-US">
                <a:solidFill>
                  <a:srgbClr val="3333CC"/>
                </a:solidFill>
              </a:rPr>
              <a:t>콘텐츠 제작 기술</a:t>
            </a:r>
            <a:r>
              <a:rPr lang="ko-KR" altLang="en-US"/>
              <a:t> 및 </a:t>
            </a:r>
            <a:r>
              <a:rPr lang="ko-KR" altLang="en-US">
                <a:solidFill>
                  <a:srgbClr val="3333CC"/>
                </a:solidFill>
              </a:rPr>
              <a:t>다채널 오디오 제작 기술</a:t>
            </a:r>
            <a:r>
              <a:rPr lang="ko-KR" altLang="en-US"/>
              <a:t>의 개발이 추진되고 있음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0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관련 제품 및 서비스 동향   </a:t>
            </a:r>
            <a:endParaRPr lang="ko-KR" altLang="en-US" dirty="0"/>
          </a:p>
          <a:p>
            <a:pPr lvl="1"/>
            <a:r>
              <a:rPr lang="ko-KR" altLang="en-US" dirty="0" smtClean="0"/>
              <a:t>국외 </a:t>
            </a:r>
            <a:r>
              <a:rPr lang="ko-KR" altLang="en-US" dirty="0"/>
              <a:t>국내 관련 제품 및 서비스 </a:t>
            </a:r>
            <a:r>
              <a:rPr lang="ko-KR" altLang="en-US" dirty="0" smtClean="0"/>
              <a:t>동향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Dolby </a:t>
            </a:r>
            <a:r>
              <a:rPr lang="en-US" altLang="ko-KR" dirty="0"/>
              <a:t>/ </a:t>
            </a:r>
            <a:r>
              <a:rPr lang="en-US" altLang="ko-KR" dirty="0" err="1"/>
              <a:t>Atmos</a:t>
            </a:r>
            <a:r>
              <a:rPr lang="en-US" altLang="ko-KR" dirty="0"/>
              <a:t>  </a:t>
            </a:r>
          </a:p>
          <a:p>
            <a:pPr lvl="3"/>
            <a:r>
              <a:rPr lang="ko-KR" altLang="en-US" dirty="0" smtClean="0"/>
              <a:t>음향 </a:t>
            </a:r>
            <a:r>
              <a:rPr lang="ko-KR" altLang="en-US" dirty="0"/>
              <a:t>전문 업체인 </a:t>
            </a:r>
            <a:r>
              <a:rPr lang="en-US" altLang="ko-KR" dirty="0"/>
              <a:t>Dolby </a:t>
            </a:r>
            <a:r>
              <a:rPr lang="ko-KR" altLang="en-US"/>
              <a:t>사에서 채널 오디오 및 객체 오디오를 포함하는 영화 콘텐츠를 재현할 수 있는 시네마 오디오 프로세서 및 관련 장비를 극장에 보급하고 있음   </a:t>
            </a:r>
          </a:p>
          <a:p>
            <a:pPr lvl="2"/>
            <a:r>
              <a:rPr lang="en-US" altLang="ko-KR" dirty="0" smtClean="0"/>
              <a:t>DTS </a:t>
            </a:r>
            <a:r>
              <a:rPr lang="en-US" altLang="ko-KR" dirty="0"/>
              <a:t>/ Headphone-X </a:t>
            </a:r>
          </a:p>
          <a:p>
            <a:pPr lvl="3"/>
            <a:r>
              <a:rPr lang="ko-KR" altLang="en-US" dirty="0" smtClean="0"/>
              <a:t>오디오 </a:t>
            </a:r>
            <a:r>
              <a:rPr lang="ko-KR" altLang="en-US" dirty="0"/>
              <a:t>관련 전문 업체인 </a:t>
            </a:r>
            <a:r>
              <a:rPr lang="en-US" altLang="ko-KR" dirty="0"/>
              <a:t>DTS </a:t>
            </a:r>
            <a:r>
              <a:rPr lang="ko-KR" altLang="en-US"/>
              <a:t>에서 채널 오디오 및 객체 오디오를 포함하는 영화 콘텐츠를 재현할 수 있는 시네마 오디오 프로세서 및 관련 장비를 극장에 </a:t>
            </a:r>
            <a:r>
              <a:rPr lang="ko-KR" altLang="en-US" smtClean="0"/>
              <a:t>보급 중 </a:t>
            </a:r>
            <a:endParaRPr lang="ko-KR" altLang="en-US" dirty="0"/>
          </a:p>
          <a:p>
            <a:pPr lvl="2"/>
            <a:r>
              <a:rPr lang="en-US" altLang="ko-KR" dirty="0" smtClean="0"/>
              <a:t>ATSC </a:t>
            </a:r>
            <a:r>
              <a:rPr lang="en-US" altLang="ko-KR" dirty="0"/>
              <a:t>3.0 </a:t>
            </a:r>
            <a:r>
              <a:rPr lang="ko-KR" altLang="en-US"/>
              <a:t>관련  </a:t>
            </a:r>
          </a:p>
          <a:p>
            <a:pPr lvl="3"/>
            <a:r>
              <a:rPr lang="en-US" altLang="ko-KR" dirty="0" smtClean="0"/>
              <a:t>ATSC </a:t>
            </a:r>
            <a:r>
              <a:rPr lang="en-US" altLang="ko-KR" dirty="0"/>
              <a:t>3.0</a:t>
            </a:r>
            <a:r>
              <a:rPr lang="ko-KR" altLang="en-US"/>
              <a:t>에 객체 오디오 렌더링을 포함하는 </a:t>
            </a:r>
            <a:r>
              <a:rPr lang="en-US" altLang="ko-KR" dirty="0"/>
              <a:t>AC4 </a:t>
            </a:r>
            <a:r>
              <a:rPr lang="ko-KR" altLang="en-US"/>
              <a:t>가 표준으로 채택되었으며</a:t>
            </a:r>
            <a:r>
              <a:rPr lang="en-US" altLang="ko-KR" dirty="0"/>
              <a:t>, </a:t>
            </a:r>
            <a:r>
              <a:rPr lang="ko-KR" altLang="en-US"/>
              <a:t>아직 서비스가 되지 있지는 않으나</a:t>
            </a:r>
            <a:r>
              <a:rPr lang="en-US" altLang="ko-KR" dirty="0"/>
              <a:t>, </a:t>
            </a:r>
            <a:r>
              <a:rPr lang="ko-KR" altLang="en-US"/>
              <a:t>관련 제품이 개발되고 있을 것으로 </a:t>
            </a:r>
            <a:r>
              <a:rPr lang="ko-KR" altLang="en-US" smtClean="0"/>
              <a:t>판단됨</a:t>
            </a:r>
            <a:endParaRPr lang="ko-KR" altLang="en-US" dirty="0"/>
          </a:p>
          <a:p>
            <a:pPr lvl="2"/>
            <a:r>
              <a:rPr lang="en-US" altLang="ko-KR" dirty="0" smtClean="0"/>
              <a:t>360VR </a:t>
            </a:r>
            <a:r>
              <a:rPr lang="ko-KR" altLang="en-US"/>
              <a:t>관련 제품   </a:t>
            </a:r>
          </a:p>
          <a:p>
            <a:pPr lvl="3"/>
            <a:r>
              <a:rPr lang="en-US" altLang="ko-KR" dirty="0" smtClean="0"/>
              <a:t>360 </a:t>
            </a:r>
            <a:r>
              <a:rPr lang="en-US" altLang="ko-KR" dirty="0"/>
              <a:t>VR </a:t>
            </a:r>
            <a:r>
              <a:rPr lang="ko-KR" altLang="en-US"/>
              <a:t>관련 다양한 제작 도구</a:t>
            </a:r>
            <a:r>
              <a:rPr lang="en-US" altLang="ko-KR" dirty="0"/>
              <a:t>, </a:t>
            </a:r>
            <a:r>
              <a:rPr lang="ko-KR" altLang="en-US"/>
              <a:t>단말 등이 출시되고 있으며</a:t>
            </a:r>
            <a:r>
              <a:rPr lang="en-US" altLang="ko-KR" dirty="0"/>
              <a:t>, </a:t>
            </a:r>
            <a:r>
              <a:rPr lang="ko-KR" altLang="en-US"/>
              <a:t>일부 게임 관련 콘텐츠의 경우 객체 오디로 렌더링 기능을 포함하고 있는 것으로 판단됨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3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관련 제품 및 서비스 동향   </a:t>
            </a:r>
            <a:endParaRPr lang="ko-KR" altLang="en-US" dirty="0"/>
          </a:p>
          <a:p>
            <a:pPr lvl="1"/>
            <a:r>
              <a:rPr lang="ko-KR" altLang="en-US" dirty="0" smtClean="0"/>
              <a:t>국내 </a:t>
            </a:r>
            <a:r>
              <a:rPr lang="ko-KR" altLang="en-US" dirty="0"/>
              <a:t>관련 제품 및 서비스 동향</a:t>
            </a:r>
          </a:p>
          <a:p>
            <a:pPr lvl="2"/>
            <a:r>
              <a:rPr lang="en-US" altLang="ko-KR" dirty="0" smtClean="0"/>
              <a:t>UHDTV </a:t>
            </a:r>
            <a:r>
              <a:rPr lang="ko-KR" altLang="en-US"/>
              <a:t>방송 단말  </a:t>
            </a:r>
          </a:p>
          <a:p>
            <a:pPr lvl="3"/>
            <a:r>
              <a:rPr lang="ko-KR" altLang="en-US" dirty="0" smtClean="0"/>
              <a:t>국내 </a:t>
            </a:r>
            <a:r>
              <a:rPr lang="en-US" altLang="ko-KR" dirty="0"/>
              <a:t>UHDTV </a:t>
            </a:r>
            <a:r>
              <a:rPr lang="ko-KR" altLang="en-US"/>
              <a:t>표준에 </a:t>
            </a:r>
            <a:r>
              <a:rPr lang="en-US" altLang="ko-KR" dirty="0"/>
              <a:t>MPEG-H 3D audio </a:t>
            </a:r>
            <a:r>
              <a:rPr lang="ko-KR" altLang="en-US"/>
              <a:t>가 채택이 됨에 따라 삼성전자</a:t>
            </a:r>
            <a:r>
              <a:rPr lang="en-US" altLang="ko-KR" dirty="0"/>
              <a:t>, LG</a:t>
            </a:r>
            <a:r>
              <a:rPr lang="ko-KR" altLang="en-US"/>
              <a:t>전자 등 방송 단말 제작 업체에서는 객체 오디오의 렌더링을 포함하는 방송 단말을 개발 중에 있음 </a:t>
            </a:r>
          </a:p>
          <a:p>
            <a:pPr lvl="2"/>
            <a:endParaRPr lang="ko-KR" altLang="en-US" dirty="0"/>
          </a:p>
          <a:p>
            <a:pPr lvl="2"/>
            <a:r>
              <a:rPr lang="en-US" altLang="ko-KR" dirty="0" smtClean="0"/>
              <a:t>360VR </a:t>
            </a:r>
            <a:r>
              <a:rPr lang="ko-KR" altLang="en-US"/>
              <a:t>콘텐츠 저작 툴 관련 제품   </a:t>
            </a:r>
          </a:p>
          <a:p>
            <a:pPr lvl="3"/>
            <a:r>
              <a:rPr lang="en-US" altLang="ko-KR" dirty="0" smtClean="0"/>
              <a:t>360 </a:t>
            </a:r>
            <a:r>
              <a:rPr lang="en-US" altLang="ko-KR" dirty="0"/>
              <a:t>VR </a:t>
            </a:r>
            <a:r>
              <a:rPr lang="ko-KR" altLang="en-US"/>
              <a:t>관련 저작 도구의 개발이 진행되고 </a:t>
            </a:r>
            <a:r>
              <a:rPr lang="ko-KR" altLang="en-US" smtClean="0"/>
              <a:t>있으며</a:t>
            </a:r>
            <a:r>
              <a:rPr lang="en-US" altLang="ko-KR" dirty="0" smtClean="0"/>
              <a:t>, </a:t>
            </a:r>
            <a:r>
              <a:rPr lang="ko-KR" altLang="en-US" smtClean="0"/>
              <a:t>관련 제품이 전시회에 출품이 되었음 </a:t>
            </a:r>
            <a:endParaRPr lang="ko-KR" altLang="en-US"/>
          </a:p>
          <a:p>
            <a:pPr lvl="2"/>
            <a:endParaRPr lang="ko-KR" altLang="en-US" dirty="0"/>
          </a:p>
          <a:p>
            <a:pPr lvl="2"/>
            <a:r>
              <a:rPr lang="ko-KR" altLang="en-US" dirty="0" smtClean="0"/>
              <a:t>다채널 </a:t>
            </a:r>
            <a:r>
              <a:rPr lang="ko-KR" altLang="en-US" dirty="0"/>
              <a:t>오디오 저작 툴 관련 제품   </a:t>
            </a:r>
          </a:p>
          <a:p>
            <a:pPr lvl="3"/>
            <a:r>
              <a:rPr lang="ko-KR" altLang="en-US" dirty="0" smtClean="0"/>
              <a:t>객체 </a:t>
            </a:r>
            <a:r>
              <a:rPr lang="ko-KR" altLang="en-US" dirty="0"/>
              <a:t>오디오 </a:t>
            </a:r>
            <a:r>
              <a:rPr lang="ko-KR" altLang="en-US" dirty="0" err="1"/>
              <a:t>렌더링</a:t>
            </a:r>
            <a:r>
              <a:rPr lang="ko-KR" altLang="en-US" dirty="0"/>
              <a:t> 기능을 활용한 저작 도구의 개발이 진행되고 있는 것으로 알려져 있으나</a:t>
            </a:r>
            <a:r>
              <a:rPr lang="en-US" altLang="ko-KR" dirty="0"/>
              <a:t>, </a:t>
            </a:r>
            <a:r>
              <a:rPr lang="ko-KR" altLang="en-US"/>
              <a:t>아직 </a:t>
            </a:r>
            <a:r>
              <a:rPr lang="ko-KR" altLang="en-US" smtClean="0"/>
              <a:t>제품으로 </a:t>
            </a:r>
            <a:r>
              <a:rPr lang="ko-KR" altLang="en-US"/>
              <a:t>출시되지는 않은 상태임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6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시장 전망    </a:t>
            </a:r>
            <a:endParaRPr lang="ko-KR" altLang="en-US" dirty="0"/>
          </a:p>
          <a:p>
            <a:pPr lvl="1"/>
            <a:r>
              <a:rPr lang="ko-KR" altLang="en-US" dirty="0"/>
              <a:t>최근 멀티미디어의 실감화에 따라</a:t>
            </a:r>
            <a:r>
              <a:rPr lang="en-US" altLang="ko-KR" dirty="0"/>
              <a:t>, </a:t>
            </a:r>
            <a:r>
              <a:rPr lang="ko-KR" altLang="en-US"/>
              <a:t>영화</a:t>
            </a:r>
            <a:r>
              <a:rPr lang="en-US" altLang="ko-KR" dirty="0"/>
              <a:t>, </a:t>
            </a:r>
            <a:r>
              <a:rPr lang="ko-KR" altLang="en-US"/>
              <a:t>방송</a:t>
            </a:r>
            <a:r>
              <a:rPr lang="en-US" altLang="ko-KR" dirty="0"/>
              <a:t>, VR </a:t>
            </a:r>
            <a:r>
              <a:rPr lang="ko-KR" altLang="en-US"/>
              <a:t>콘텐츠의 오디오는 기존의 채널 기반에서 </a:t>
            </a:r>
            <a:r>
              <a:rPr lang="ko-KR" altLang="en-US">
                <a:solidFill>
                  <a:srgbClr val="3333CC"/>
                </a:solidFill>
              </a:rPr>
              <a:t>채널과 객체를 모두 활용</a:t>
            </a:r>
            <a:r>
              <a:rPr lang="ko-KR" altLang="en-US"/>
              <a:t>하는 형태로 발전할 것으로 판단됨 </a:t>
            </a:r>
          </a:p>
          <a:p>
            <a:pPr lvl="1"/>
            <a:endParaRPr lang="ko-KR" altLang="en-US" dirty="0"/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오디오의 다채널 및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기술은 객체 오디오를 지원하는 단말에는 필수적인 요소이므로</a:t>
            </a:r>
            <a:r>
              <a:rPr lang="en-US" altLang="ko-KR" dirty="0"/>
              <a:t>, </a:t>
            </a:r>
            <a:r>
              <a:rPr lang="ko-KR" altLang="en-US">
                <a:solidFill>
                  <a:srgbClr val="3333CC"/>
                </a:solidFill>
              </a:rPr>
              <a:t>다양한 멀티미디어 단말에서 활용</a:t>
            </a:r>
            <a:r>
              <a:rPr lang="ko-KR" altLang="en-US"/>
              <a:t>될 수 있음</a:t>
            </a:r>
            <a:r>
              <a:rPr lang="en-US" altLang="ko-KR" dirty="0"/>
              <a:t>. 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극장용 </a:t>
            </a:r>
            <a:r>
              <a:rPr lang="ko-KR" altLang="en-US" dirty="0"/>
              <a:t>디지털 시네마 오디오 프로세서</a:t>
            </a:r>
            <a:r>
              <a:rPr lang="en-US" altLang="ko-KR" dirty="0"/>
              <a:t>, VR </a:t>
            </a:r>
            <a:r>
              <a:rPr lang="ko-KR" altLang="en-US"/>
              <a:t>콘텐츠 재생 플레이어 등과 같은 멀티미디어 단말에 본 기술이 적용될 것으로 판단됨 </a:t>
            </a:r>
            <a:r>
              <a:rPr lang="en-US" altLang="ko-KR" dirty="0"/>
              <a:t>(</a:t>
            </a:r>
            <a:r>
              <a:rPr lang="ko-KR" altLang="en-US"/>
              <a:t>방송 단말의 경우 오디오 코덱 자체 렌더링 기술을 활용하는 형태를 하고 있어</a:t>
            </a:r>
            <a:r>
              <a:rPr lang="en-US" altLang="ko-KR" dirty="0"/>
              <a:t>, </a:t>
            </a:r>
            <a:r>
              <a:rPr lang="ko-KR" altLang="en-US"/>
              <a:t>본 기술을 적용할 수는 없어</a:t>
            </a:r>
            <a:r>
              <a:rPr lang="en-US" altLang="ko-KR" dirty="0"/>
              <a:t>, </a:t>
            </a:r>
            <a:r>
              <a:rPr lang="ko-KR" altLang="en-US">
                <a:solidFill>
                  <a:srgbClr val="3333CC"/>
                </a:solidFill>
              </a:rPr>
              <a:t>방송 단말의 경우 시장에서는 제외 </a:t>
            </a:r>
            <a:r>
              <a:rPr lang="ko-KR" altLang="en-US"/>
              <a:t>됨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4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1368153"/>
          </a:xfrm>
        </p:spPr>
        <p:txBody>
          <a:bodyPr/>
          <a:lstStyle/>
          <a:p>
            <a:r>
              <a:rPr lang="ko-KR" altLang="en-US" dirty="0" smtClean="0"/>
              <a:t>시장 전망    </a:t>
            </a:r>
            <a:endParaRPr lang="ko-KR" altLang="en-US" dirty="0"/>
          </a:p>
          <a:p>
            <a:pPr lvl="1"/>
            <a:r>
              <a:rPr lang="en-US" altLang="ko-KR" dirty="0"/>
              <a:t>2015</a:t>
            </a:r>
            <a:r>
              <a:rPr lang="ko-KR" altLang="en-US"/>
              <a:t>년 중국의 </a:t>
            </a:r>
            <a:r>
              <a:rPr lang="en-US" altLang="ko-KR" dirty="0"/>
              <a:t>VR </a:t>
            </a:r>
            <a:r>
              <a:rPr lang="ko-KR" altLang="en-US"/>
              <a:t>시장 규모는 </a:t>
            </a:r>
            <a:r>
              <a:rPr lang="en-US" altLang="ko-KR" dirty="0"/>
              <a:t>15</a:t>
            </a:r>
            <a:r>
              <a:rPr lang="ko-KR" altLang="en-US"/>
              <a:t>억 </a:t>
            </a:r>
            <a:r>
              <a:rPr lang="en-US" altLang="ko-KR" dirty="0"/>
              <a:t>4</a:t>
            </a:r>
            <a:r>
              <a:rPr lang="ko-KR" altLang="en-US"/>
              <a:t>천만 위안</a:t>
            </a:r>
            <a:r>
              <a:rPr lang="en-US" altLang="ko-KR" dirty="0">
                <a:solidFill>
                  <a:srgbClr val="3333CC"/>
                </a:solidFill>
              </a:rPr>
              <a:t>(2,618</a:t>
            </a:r>
            <a:r>
              <a:rPr lang="ko-KR" altLang="en-US">
                <a:solidFill>
                  <a:srgbClr val="3333CC"/>
                </a:solidFill>
              </a:rPr>
              <a:t>억원</a:t>
            </a:r>
            <a:r>
              <a:rPr lang="en-US" altLang="ko-KR" dirty="0">
                <a:solidFill>
                  <a:srgbClr val="3333CC"/>
                </a:solidFill>
              </a:rPr>
              <a:t>)</a:t>
            </a:r>
            <a:r>
              <a:rPr lang="ko-KR" altLang="en-US"/>
              <a:t>을 기록하였으며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3333CC"/>
                </a:solidFill>
              </a:rPr>
              <a:t>2020</a:t>
            </a:r>
            <a:r>
              <a:rPr lang="ko-KR" altLang="en-US">
                <a:solidFill>
                  <a:srgbClr val="3333CC"/>
                </a:solidFill>
              </a:rPr>
              <a:t>년</a:t>
            </a:r>
            <a:r>
              <a:rPr lang="ko-KR" altLang="en-US"/>
              <a:t>에는 </a:t>
            </a:r>
            <a:r>
              <a:rPr lang="en-US" altLang="ko-KR" dirty="0"/>
              <a:t>550</a:t>
            </a:r>
            <a:r>
              <a:rPr lang="ko-KR" altLang="en-US"/>
              <a:t>억 위안</a:t>
            </a:r>
            <a:r>
              <a:rPr lang="en-US" altLang="ko-KR" dirty="0">
                <a:solidFill>
                  <a:srgbClr val="3333CC"/>
                </a:solidFill>
              </a:rPr>
              <a:t>(9.5</a:t>
            </a:r>
            <a:r>
              <a:rPr lang="ko-KR" altLang="en-US">
                <a:solidFill>
                  <a:srgbClr val="3333CC"/>
                </a:solidFill>
              </a:rPr>
              <a:t>조원</a:t>
            </a:r>
            <a:r>
              <a:rPr lang="en-US" altLang="ko-KR" dirty="0">
                <a:solidFill>
                  <a:srgbClr val="3333CC"/>
                </a:solidFill>
              </a:rPr>
              <a:t>)</a:t>
            </a:r>
            <a:r>
              <a:rPr lang="ko-KR" altLang="en-US"/>
              <a:t>을 초과할 것으로 예상하며</a:t>
            </a:r>
            <a:r>
              <a:rPr lang="en-US" altLang="ko-KR" dirty="0"/>
              <a:t>, VR </a:t>
            </a:r>
            <a:r>
              <a:rPr lang="ko-KR" altLang="en-US"/>
              <a:t>이용자 수는 </a:t>
            </a:r>
            <a:r>
              <a:rPr lang="en-US" altLang="ko-KR" dirty="0"/>
              <a:t>2,500</a:t>
            </a:r>
            <a:r>
              <a:rPr lang="ko-KR" altLang="en-US"/>
              <a:t>만명에 달할 것으로 예상 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0613712" descr="EMB000014fc22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5"/>
          <a:stretch>
            <a:fillRect/>
          </a:stretch>
        </p:blipFill>
        <p:spPr bwMode="auto">
          <a:xfrm>
            <a:off x="971600" y="2432804"/>
            <a:ext cx="6984776" cy="36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123728" y="6066912"/>
            <a:ext cx="5238328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indent="-549910" algn="ctr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플래텀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VR 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파헤치기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VR 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 현황’ 리포트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2016</a:t>
            </a:r>
            <a:endParaRPr lang="ko-KR" altLang="en-US" sz="1200" kern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5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2376265"/>
          </a:xfrm>
        </p:spPr>
        <p:txBody>
          <a:bodyPr/>
          <a:lstStyle/>
          <a:p>
            <a:r>
              <a:rPr lang="ko-KR" altLang="en-US" dirty="0" smtClean="0"/>
              <a:t>시장 전망     </a:t>
            </a:r>
            <a:endParaRPr lang="ko-KR" altLang="en-US" dirty="0"/>
          </a:p>
          <a:p>
            <a:pPr lvl="1"/>
            <a:r>
              <a:rPr lang="ko-KR" altLang="en-US" dirty="0" err="1"/>
              <a:t>스트래티지</a:t>
            </a:r>
            <a:r>
              <a:rPr lang="ko-KR" altLang="en-US" dirty="0"/>
              <a:t> </a:t>
            </a:r>
            <a:r>
              <a:rPr lang="ko-KR" altLang="en-US" dirty="0" err="1"/>
              <a:t>애널리틱스</a:t>
            </a:r>
            <a:r>
              <a:rPr lang="en-US" altLang="ko-KR" dirty="0"/>
              <a:t>(SA)</a:t>
            </a:r>
            <a:r>
              <a:rPr lang="ko-KR" altLang="en-US"/>
              <a:t>의 최근 보고서에 따르면 </a:t>
            </a:r>
            <a:r>
              <a:rPr lang="en-US" altLang="ko-KR" dirty="0"/>
              <a:t>2016</a:t>
            </a:r>
            <a:r>
              <a:rPr lang="ko-KR" altLang="en-US"/>
              <a:t>년 </a:t>
            </a:r>
            <a:r>
              <a:rPr lang="en-US" altLang="ko-KR" dirty="0">
                <a:solidFill>
                  <a:srgbClr val="3333CC"/>
                </a:solidFill>
              </a:rPr>
              <a:t>VR </a:t>
            </a:r>
            <a:r>
              <a:rPr lang="ko-KR" altLang="en-US">
                <a:solidFill>
                  <a:srgbClr val="3333CC"/>
                </a:solidFill>
              </a:rPr>
              <a:t>헤드셋 매출</a:t>
            </a:r>
            <a:r>
              <a:rPr lang="ko-KR" altLang="en-US"/>
              <a:t>은 </a:t>
            </a:r>
            <a:r>
              <a:rPr lang="en-US" altLang="ko-KR" dirty="0"/>
              <a:t>8</a:t>
            </a:r>
            <a:r>
              <a:rPr lang="ko-KR" altLang="en-US"/>
              <a:t>억</a:t>
            </a:r>
            <a:r>
              <a:rPr lang="en-US" altLang="ko-KR" dirty="0"/>
              <a:t>9500</a:t>
            </a:r>
            <a:r>
              <a:rPr lang="ko-KR" altLang="en-US"/>
              <a:t>만 달러</a:t>
            </a:r>
            <a:r>
              <a:rPr lang="en-US" altLang="ko-KR" dirty="0">
                <a:solidFill>
                  <a:srgbClr val="3333CC"/>
                </a:solidFill>
              </a:rPr>
              <a:t>(</a:t>
            </a:r>
            <a:r>
              <a:rPr lang="ko-KR" altLang="en-US">
                <a:solidFill>
                  <a:srgbClr val="3333CC"/>
                </a:solidFill>
              </a:rPr>
              <a:t>약 </a:t>
            </a:r>
            <a:r>
              <a:rPr lang="en-US" altLang="ko-KR" dirty="0">
                <a:solidFill>
                  <a:srgbClr val="3333CC"/>
                </a:solidFill>
              </a:rPr>
              <a:t>1</a:t>
            </a:r>
            <a:r>
              <a:rPr lang="ko-KR" altLang="en-US">
                <a:solidFill>
                  <a:srgbClr val="3333CC"/>
                </a:solidFill>
              </a:rPr>
              <a:t>조</a:t>
            </a:r>
            <a:r>
              <a:rPr lang="en-US" altLang="ko-KR" dirty="0">
                <a:solidFill>
                  <a:srgbClr val="3333CC"/>
                </a:solidFill>
              </a:rPr>
              <a:t>328</a:t>
            </a:r>
            <a:r>
              <a:rPr lang="ko-KR" altLang="en-US">
                <a:solidFill>
                  <a:srgbClr val="3333CC"/>
                </a:solidFill>
              </a:rPr>
              <a:t>억원</a:t>
            </a:r>
            <a:r>
              <a:rPr lang="en-US" altLang="ko-KR" dirty="0">
                <a:solidFill>
                  <a:srgbClr val="3333CC"/>
                </a:solidFill>
              </a:rPr>
              <a:t>)</a:t>
            </a:r>
            <a:r>
              <a:rPr lang="ko-KR" altLang="en-US"/>
              <a:t>에 달할 전망 임</a:t>
            </a:r>
            <a:r>
              <a:rPr lang="en-US" altLang="ko-KR" dirty="0"/>
              <a:t>. </a:t>
            </a:r>
            <a:r>
              <a:rPr lang="ko-KR" altLang="en-US"/>
              <a:t>오큘러스</a:t>
            </a:r>
            <a:r>
              <a:rPr lang="en-US" altLang="ko-KR" dirty="0"/>
              <a:t>, HTC, </a:t>
            </a:r>
            <a:r>
              <a:rPr lang="ko-KR" altLang="en-US"/>
              <a:t>소니 </a:t>
            </a:r>
            <a:r>
              <a:rPr lang="en-US" altLang="ko-KR" dirty="0"/>
              <a:t>3</a:t>
            </a:r>
            <a:r>
              <a:rPr lang="ko-KR" altLang="en-US"/>
              <a:t>대 제조사가 차지하는 비중이 전체 </a:t>
            </a:r>
            <a:r>
              <a:rPr lang="en-US" altLang="ko-KR" dirty="0"/>
              <a:t>VR </a:t>
            </a:r>
            <a:r>
              <a:rPr lang="ko-KR" altLang="en-US"/>
              <a:t>헤드셋 매출의 </a:t>
            </a:r>
            <a:r>
              <a:rPr lang="en-US" altLang="ko-KR" dirty="0"/>
              <a:t>77%</a:t>
            </a:r>
            <a:r>
              <a:rPr lang="ko-KR" altLang="en-US"/>
              <a:t>에 달할 것으로 전망된다</a:t>
            </a:r>
            <a:r>
              <a:rPr lang="en-US" altLang="ko-KR" dirty="0"/>
              <a:t>. </a:t>
            </a:r>
            <a:r>
              <a:rPr lang="ko-KR" altLang="en-US"/>
              <a:t>유형별로 게임기용 제품의 비중이 </a:t>
            </a:r>
            <a:r>
              <a:rPr lang="en-US" altLang="ko-KR" dirty="0"/>
              <a:t>46%, PC</a:t>
            </a:r>
            <a:r>
              <a:rPr lang="ko-KR" altLang="en-US"/>
              <a:t>용 제품 비중이 </a:t>
            </a:r>
            <a:r>
              <a:rPr lang="en-US" altLang="ko-KR" dirty="0"/>
              <a:t>31%</a:t>
            </a:r>
            <a:r>
              <a:rPr lang="ko-KR" altLang="en-US"/>
              <a:t>를 차지할 전망이다</a:t>
            </a:r>
            <a:r>
              <a:rPr lang="en-US" altLang="ko-KR" dirty="0"/>
              <a:t>. </a:t>
            </a:r>
            <a:r>
              <a:rPr lang="ko-KR" altLang="en-US"/>
              <a:t>기어</a:t>
            </a:r>
            <a:r>
              <a:rPr lang="en-US" altLang="ko-KR" dirty="0"/>
              <a:t>VR</a:t>
            </a:r>
            <a:r>
              <a:rPr lang="ko-KR" altLang="en-US"/>
              <a:t>과 같이 스마트폰에 연결해 사용하는 저가 제품의 매출 비중은 </a:t>
            </a:r>
            <a:r>
              <a:rPr lang="en-US" altLang="ko-KR" dirty="0"/>
              <a:t>23%</a:t>
            </a:r>
            <a:r>
              <a:rPr lang="ko-KR" altLang="en-US"/>
              <a:t>에 머무를 전망이다</a:t>
            </a:r>
            <a:r>
              <a:rPr lang="en-US" altLang="ko-KR" dirty="0"/>
              <a:t>. [</a:t>
            </a:r>
            <a:r>
              <a:rPr lang="ko-KR" altLang="en-US"/>
              <a:t>출처</a:t>
            </a:r>
            <a:r>
              <a:rPr lang="en-US" altLang="ko-KR" dirty="0"/>
              <a:t>: </a:t>
            </a:r>
            <a:r>
              <a:rPr lang="ko-KR" altLang="en-US"/>
              <a:t>아세아경제</a:t>
            </a:r>
            <a:r>
              <a:rPr lang="en-US" altLang="ko-KR" dirty="0"/>
              <a:t>, 2016. 04]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0615792" descr="EMB000014fc2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91423"/>
            <a:ext cx="5091518" cy="23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123728" y="6066912"/>
            <a:ext cx="5238328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indent="-549910" algn="ctr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/>
              <a:t>출처</a:t>
            </a:r>
            <a:r>
              <a:rPr lang="en-US" altLang="ko-KR" sz="1200" dirty="0"/>
              <a:t>: </a:t>
            </a:r>
            <a:r>
              <a:rPr lang="ko-KR" altLang="en-US" sz="1200"/>
              <a:t>아세아경제</a:t>
            </a:r>
            <a:r>
              <a:rPr lang="en-US" altLang="ko-KR" sz="1200" dirty="0"/>
              <a:t>, 2016. </a:t>
            </a:r>
            <a:r>
              <a:rPr lang="en-US" altLang="ko-KR" sz="1200" dirty="0" smtClean="0"/>
              <a:t>04]</a:t>
            </a:r>
            <a:endParaRPr lang="ko-KR" altLang="en-US" sz="1200" kern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88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1C6A2B7-AF8F-432D-8869-4BB3D86F7B46}" type="slidenum">
              <a:rPr lang="en-US" altLang="ko-KR" smtClean="0"/>
              <a:pPr eaLnBrk="1" hangingPunct="1"/>
              <a:t>2</a:t>
            </a:fld>
            <a:endParaRPr lang="en-US" altLang="ko-KR" smtClean="0"/>
          </a:p>
        </p:txBody>
      </p:sp>
      <p:pic>
        <p:nvPicPr>
          <p:cNvPr id="5123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marL="895350" lvl="1" indent="-609600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 dirty="0">
                <a:solidFill>
                  <a:srgbClr val="FF6600"/>
                </a:solidFill>
                <a:latin typeface="Times New Roman" charset="0"/>
              </a:rPr>
              <a:t>----------------------------------------------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1. </a:t>
            </a:r>
            <a:r>
              <a:rPr lang="ko-KR" altLang="en-US" sz="2500" b="1" dirty="0">
                <a:latin typeface="Times New Roman" charset="0"/>
              </a:rPr>
              <a:t>기술의 개요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2. </a:t>
            </a:r>
            <a:r>
              <a:rPr lang="ko-KR" altLang="en-US" sz="2500" b="1" dirty="0">
                <a:latin typeface="Times New Roman" charset="0"/>
              </a:rPr>
              <a:t>기술이전 내용 및 범위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3. </a:t>
            </a:r>
            <a:r>
              <a:rPr lang="ko-KR" altLang="en-US" sz="2500" b="1" dirty="0">
                <a:latin typeface="Times New Roman" charset="0"/>
              </a:rPr>
              <a:t>경쟁기술과 비교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charset="0"/>
              </a:rPr>
              <a:t>4. </a:t>
            </a:r>
            <a:r>
              <a:rPr lang="ko-KR" altLang="en-US" sz="2500" b="1" dirty="0">
                <a:latin typeface="Times New Roman" charset="0"/>
              </a:rPr>
              <a:t>기술의 사업성 </a:t>
            </a:r>
            <a:endParaRPr lang="en-US" altLang="ko-KR" sz="2500" b="1" dirty="0">
              <a:latin typeface="Times New Roman" charset="0"/>
            </a:endParaRP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 smtClean="0">
                <a:latin typeface="Times New Roman" charset="0"/>
              </a:rPr>
              <a:t>5</a:t>
            </a:r>
            <a:r>
              <a:rPr lang="en-US" altLang="ko-KR" sz="2500" b="1" dirty="0">
                <a:latin typeface="Times New Roman" charset="0"/>
              </a:rPr>
              <a:t>. </a:t>
            </a:r>
            <a:r>
              <a:rPr lang="ko-KR" altLang="en-US" sz="2500" b="1" dirty="0">
                <a:latin typeface="Times New Roman" charset="0"/>
              </a:rPr>
              <a:t>국내외 시장 동향</a:t>
            </a: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2664297"/>
          </a:xfrm>
        </p:spPr>
        <p:txBody>
          <a:bodyPr/>
          <a:lstStyle/>
          <a:p>
            <a:r>
              <a:rPr lang="ko-KR" altLang="en-US" dirty="0" smtClean="0"/>
              <a:t>시장 전망     </a:t>
            </a:r>
            <a:endParaRPr lang="ko-KR" altLang="en-US" dirty="0"/>
          </a:p>
          <a:p>
            <a:pPr lvl="1"/>
            <a:r>
              <a:rPr lang="ko-KR" altLang="en-US" dirty="0" smtClean="0"/>
              <a:t>시장조사업체 </a:t>
            </a:r>
            <a:r>
              <a:rPr lang="ko-KR" altLang="en-US" dirty="0" err="1"/>
              <a:t>마켓츠앤마켓츠에</a:t>
            </a:r>
            <a:r>
              <a:rPr lang="ko-KR" altLang="en-US" dirty="0"/>
              <a:t> 따르면 </a:t>
            </a:r>
            <a:r>
              <a:rPr lang="ko-KR" altLang="en-US" dirty="0">
                <a:solidFill>
                  <a:srgbClr val="3333CC"/>
                </a:solidFill>
              </a:rPr>
              <a:t>헤드 </a:t>
            </a:r>
            <a:r>
              <a:rPr lang="ko-KR" altLang="en-US" dirty="0" err="1">
                <a:solidFill>
                  <a:srgbClr val="3333CC"/>
                </a:solidFill>
              </a:rPr>
              <a:t>마운트</a:t>
            </a:r>
            <a:r>
              <a:rPr lang="ko-KR" altLang="en-US" dirty="0">
                <a:solidFill>
                  <a:srgbClr val="3333CC"/>
                </a:solidFill>
              </a:rPr>
              <a:t> 디스플레이</a:t>
            </a:r>
            <a:r>
              <a:rPr lang="en-US" altLang="ko-KR" dirty="0">
                <a:solidFill>
                  <a:srgbClr val="3333CC"/>
                </a:solidFill>
              </a:rPr>
              <a:t>(HMD)</a:t>
            </a:r>
            <a:r>
              <a:rPr lang="en-US" altLang="ko-KR" dirty="0"/>
              <a:t> </a:t>
            </a:r>
            <a:r>
              <a:rPr lang="ko-KR" altLang="en-US"/>
              <a:t>시장이 </a:t>
            </a:r>
            <a:r>
              <a:rPr lang="en-US" altLang="ko-KR" dirty="0">
                <a:solidFill>
                  <a:srgbClr val="3333CC"/>
                </a:solidFill>
              </a:rPr>
              <a:t>2020</a:t>
            </a:r>
            <a:r>
              <a:rPr lang="ko-KR" altLang="en-US">
                <a:solidFill>
                  <a:srgbClr val="3333CC"/>
                </a:solidFill>
              </a:rPr>
              <a:t>년까지 </a:t>
            </a:r>
            <a:r>
              <a:rPr lang="en-US" altLang="ko-KR" dirty="0">
                <a:solidFill>
                  <a:srgbClr val="3333CC"/>
                </a:solidFill>
              </a:rPr>
              <a:t>49.1% </a:t>
            </a:r>
            <a:r>
              <a:rPr lang="ko-KR" altLang="en-US">
                <a:solidFill>
                  <a:srgbClr val="3333CC"/>
                </a:solidFill>
              </a:rPr>
              <a:t>성장</a:t>
            </a:r>
            <a:r>
              <a:rPr lang="ko-KR" altLang="en-US"/>
              <a:t>해 </a:t>
            </a:r>
            <a:r>
              <a:rPr lang="en-US" altLang="ko-KR" dirty="0"/>
              <a:t>152</a:t>
            </a:r>
            <a:r>
              <a:rPr lang="ko-KR" altLang="en-US"/>
              <a:t>억</a:t>
            </a:r>
            <a:r>
              <a:rPr lang="en-US" altLang="ko-KR" dirty="0"/>
              <a:t>5000</a:t>
            </a:r>
            <a:r>
              <a:rPr lang="ko-KR" altLang="en-US"/>
              <a:t>만 달러</a:t>
            </a:r>
            <a:r>
              <a:rPr lang="en-US" altLang="ko-KR" dirty="0">
                <a:solidFill>
                  <a:srgbClr val="3333CC"/>
                </a:solidFill>
              </a:rPr>
              <a:t>(</a:t>
            </a:r>
            <a:r>
              <a:rPr lang="ko-KR" altLang="en-US">
                <a:solidFill>
                  <a:srgbClr val="3333CC"/>
                </a:solidFill>
              </a:rPr>
              <a:t>약 </a:t>
            </a:r>
            <a:r>
              <a:rPr lang="en-US" altLang="ko-KR" dirty="0">
                <a:solidFill>
                  <a:srgbClr val="3333CC"/>
                </a:solidFill>
              </a:rPr>
              <a:t>17</a:t>
            </a:r>
            <a:r>
              <a:rPr lang="ko-KR" altLang="en-US">
                <a:solidFill>
                  <a:srgbClr val="3333CC"/>
                </a:solidFill>
              </a:rPr>
              <a:t>조</a:t>
            </a:r>
            <a:r>
              <a:rPr lang="en-US" altLang="ko-KR" dirty="0">
                <a:solidFill>
                  <a:srgbClr val="3333CC"/>
                </a:solidFill>
              </a:rPr>
              <a:t>7000</a:t>
            </a:r>
            <a:r>
              <a:rPr lang="ko-KR" altLang="en-US">
                <a:solidFill>
                  <a:srgbClr val="3333CC"/>
                </a:solidFill>
              </a:rPr>
              <a:t>억 원</a:t>
            </a:r>
            <a:r>
              <a:rPr lang="en-US" altLang="ko-KR" dirty="0">
                <a:solidFill>
                  <a:srgbClr val="3333CC"/>
                </a:solidFill>
              </a:rPr>
              <a:t>) </a:t>
            </a:r>
            <a:r>
              <a:rPr lang="ko-KR" altLang="en-US"/>
              <a:t>규모에 이를 것이라고 보도했다</a:t>
            </a:r>
            <a:r>
              <a:rPr lang="en-US" altLang="ko-KR" dirty="0"/>
              <a:t>. [</a:t>
            </a:r>
            <a:r>
              <a:rPr lang="ko-KR" altLang="en-US"/>
              <a:t>출처</a:t>
            </a:r>
            <a:r>
              <a:rPr lang="en-US" altLang="ko-KR" dirty="0"/>
              <a:t>: </a:t>
            </a:r>
            <a:r>
              <a:rPr lang="ko-KR" altLang="en-US"/>
              <a:t>이코노믹리뷰</a:t>
            </a:r>
            <a:r>
              <a:rPr lang="en-US" altLang="ko-KR" dirty="0"/>
              <a:t>, 2016</a:t>
            </a:r>
            <a:r>
              <a:rPr lang="en-US" altLang="ko-KR" dirty="0" smtClean="0"/>
              <a:t>.]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 smtClean="0"/>
              <a:t>구글</a:t>
            </a:r>
            <a:r>
              <a:rPr lang="ko-KR" altLang="en-US" dirty="0" smtClean="0"/>
              <a:t> </a:t>
            </a:r>
            <a:r>
              <a:rPr lang="ko-KR" altLang="en-US" dirty="0" err="1"/>
              <a:t>앱스토에는</a:t>
            </a:r>
            <a:r>
              <a:rPr lang="ko-KR" altLang="en-US" dirty="0"/>
              <a:t> 수백 개의 </a:t>
            </a:r>
            <a:r>
              <a:rPr lang="en-US" altLang="ko-KR" dirty="0"/>
              <a:t>VR Player </a:t>
            </a:r>
            <a:r>
              <a:rPr lang="ko-KR" altLang="en-US"/>
              <a:t>앱이 존재하며</a:t>
            </a:r>
            <a:r>
              <a:rPr lang="en-US" altLang="ko-KR" dirty="0"/>
              <a:t>, </a:t>
            </a:r>
            <a:r>
              <a:rPr lang="ko-KR" altLang="en-US"/>
              <a:t>대표적인 모바일 단말용 </a:t>
            </a:r>
            <a:r>
              <a:rPr lang="en-US" altLang="ko-KR" dirty="0"/>
              <a:t>VR Player </a:t>
            </a:r>
            <a:r>
              <a:rPr lang="ko-KR" altLang="en-US"/>
              <a:t>인 “</a:t>
            </a:r>
            <a:r>
              <a:rPr lang="en-US" altLang="ko-KR" dirty="0" err="1"/>
              <a:t>VaR's</a:t>
            </a:r>
            <a:r>
              <a:rPr lang="en-US" altLang="ko-KR" dirty="0"/>
              <a:t> VR Video Player”</a:t>
            </a:r>
            <a:r>
              <a:rPr lang="ko-KR" altLang="en-US"/>
              <a:t>의 경우 </a:t>
            </a:r>
            <a:r>
              <a:rPr lang="en-US" altLang="ko-KR" dirty="0"/>
              <a:t>1</a:t>
            </a:r>
            <a:r>
              <a:rPr lang="ko-KR" altLang="en-US"/>
              <a:t>백만건 이상 다운로드가 된 상태임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73016"/>
            <a:ext cx="3563912" cy="25188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391" y="3573016"/>
            <a:ext cx="4673645" cy="2518836"/>
          </a:xfrm>
          <a:prstGeom prst="rect">
            <a:avLst/>
          </a:prstGeom>
        </p:spPr>
      </p:pic>
      <p:sp>
        <p:nvSpPr>
          <p:cNvPr id="8" name="모서리가 둥근 직사각형 7"/>
          <p:cNvSpPr>
            <a:spLocks/>
          </p:cNvSpPr>
          <p:nvPr/>
        </p:nvSpPr>
        <p:spPr bwMode="auto">
          <a:xfrm>
            <a:off x="6660232" y="3975097"/>
            <a:ext cx="1080120" cy="414065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9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2232249"/>
          </a:xfrm>
        </p:spPr>
        <p:txBody>
          <a:bodyPr/>
          <a:lstStyle/>
          <a:p>
            <a:r>
              <a:rPr lang="ko-KR" altLang="en-US" dirty="0" smtClean="0"/>
              <a:t>시장 전망     </a:t>
            </a:r>
            <a:endParaRPr lang="ko-KR" altLang="en-US" dirty="0"/>
          </a:p>
          <a:p>
            <a:pPr lvl="1"/>
            <a:r>
              <a:rPr lang="ko-KR" altLang="en-US" dirty="0"/>
              <a:t>객체 오디오의 다채널 및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기술은 기존의 채널 기반 </a:t>
            </a:r>
            <a:r>
              <a:rPr lang="ko-KR" altLang="en-US" dirty="0">
                <a:solidFill>
                  <a:srgbClr val="3333CC"/>
                </a:solidFill>
              </a:rPr>
              <a:t>저작 도구</a:t>
            </a:r>
            <a:r>
              <a:rPr lang="ko-KR" altLang="en-US" dirty="0"/>
              <a:t>에서 다채널 저작을 위해 활용이 될 수 </a:t>
            </a:r>
            <a:r>
              <a:rPr lang="ko-KR" altLang="en-US" dirty="0" smtClean="0"/>
              <a:t>있음</a:t>
            </a:r>
            <a:endParaRPr lang="ko-KR" altLang="en-US" dirty="0"/>
          </a:p>
          <a:p>
            <a:pPr lvl="1"/>
            <a:r>
              <a:rPr lang="ko-KR" altLang="en-US" dirty="0" smtClean="0"/>
              <a:t>음악 </a:t>
            </a:r>
            <a:r>
              <a:rPr lang="ko-KR" altLang="en-US" dirty="0" err="1"/>
              <a:t>콘텐츠</a:t>
            </a:r>
            <a:r>
              <a:rPr lang="ko-KR" altLang="en-US" dirty="0"/>
              <a:t> 제작에는 음향 효과</a:t>
            </a:r>
            <a:r>
              <a:rPr lang="en-US" altLang="ko-KR" dirty="0"/>
              <a:t>, </a:t>
            </a:r>
            <a:r>
              <a:rPr lang="ko-KR" altLang="en-US"/>
              <a:t>이퀄라이져</a:t>
            </a:r>
            <a:r>
              <a:rPr lang="en-US" altLang="ko-KR" dirty="0"/>
              <a:t>(Equalizer), </a:t>
            </a:r>
            <a:r>
              <a:rPr lang="ko-KR" altLang="en-US"/>
              <a:t>패너</a:t>
            </a:r>
            <a:r>
              <a:rPr lang="en-US" altLang="ko-KR" dirty="0"/>
              <a:t>(</a:t>
            </a:r>
            <a:r>
              <a:rPr lang="en-US" altLang="ko-KR" dirty="0" err="1"/>
              <a:t>Panner</a:t>
            </a:r>
            <a:r>
              <a:rPr lang="en-US" altLang="ko-KR" dirty="0"/>
              <a:t>) </a:t>
            </a:r>
            <a:r>
              <a:rPr lang="ko-KR" altLang="en-US"/>
              <a:t>등 다양한 플러그인이 제공되어 활용되고 있다</a:t>
            </a:r>
            <a:r>
              <a:rPr lang="en-US" altLang="ko-KR" dirty="0"/>
              <a:t>. </a:t>
            </a:r>
            <a:r>
              <a:rPr lang="ko-KR" altLang="en-US"/>
              <a:t>이러한 플러그인 시장도 상당한 규모를 이루고 있으며</a:t>
            </a:r>
            <a:r>
              <a:rPr lang="en-US" altLang="ko-KR" dirty="0"/>
              <a:t>, 2013</a:t>
            </a:r>
            <a:r>
              <a:rPr lang="ko-KR" altLang="en-US"/>
              <a:t>년도 미국시장은 약 </a:t>
            </a:r>
            <a:r>
              <a:rPr lang="en-US" altLang="ko-KR" dirty="0"/>
              <a:t>0.2</a:t>
            </a:r>
            <a:r>
              <a:rPr lang="ko-KR" altLang="en-US"/>
              <a:t>억 달러로서 전 세계 시장은 약 </a:t>
            </a:r>
            <a:r>
              <a:rPr lang="en-US" altLang="ko-KR" dirty="0"/>
              <a:t>0.4</a:t>
            </a:r>
            <a:r>
              <a:rPr lang="ko-KR" altLang="en-US"/>
              <a:t>억 달러에 달할 것으로 예측됨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0613792" descr="EMB000014fc22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27435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117865" y="5424782"/>
            <a:ext cx="349188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38" indent="-20638" algn="ctr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&lt;2004~2013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미국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DAW SW 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 플러그인 및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loop 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 규모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200" ker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1101090" indent="-549910" algn="ctr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The 2014 NAMM Global Report]</a:t>
            </a:r>
            <a:endParaRPr lang="ko-KR" altLang="en-US" sz="1200" kern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43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346576"/>
          </a:xfrm>
        </p:spPr>
        <p:txBody>
          <a:bodyPr/>
          <a:lstStyle/>
          <a:p>
            <a:r>
              <a:rPr lang="ko-KR" altLang="en-US" dirty="0" smtClean="0"/>
              <a:t>시장성</a:t>
            </a:r>
            <a:endParaRPr lang="en-US" altLang="ko-KR" dirty="0" smtClean="0"/>
          </a:p>
          <a:p>
            <a:pPr lvl="1"/>
            <a:r>
              <a:rPr lang="ko-KR" altLang="en-US" dirty="0"/>
              <a:t>국내외 예상 시장 </a:t>
            </a:r>
            <a:r>
              <a:rPr lang="ko-KR" altLang="en-US" dirty="0" smtClean="0"/>
              <a:t>규모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국내외 예상 시장 점유율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국내외 예상 매출액      </a:t>
            </a:r>
            <a:endParaRPr lang="ko-KR" altLang="en-US" dirty="0"/>
          </a:p>
          <a:p>
            <a:pPr lvl="1"/>
            <a:endParaRPr lang="en-US" altLang="ko-KR" sz="16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/>
              <a:t>국내외 시장 동향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30931"/>
              </p:ext>
            </p:extLst>
          </p:nvPr>
        </p:nvGraphicFramePr>
        <p:xfrm>
          <a:off x="683568" y="1916832"/>
          <a:ext cx="7920879" cy="838962"/>
        </p:xfrm>
        <a:graphic>
          <a:graphicData uri="http://schemas.openxmlformats.org/drawingml/2006/table">
            <a:tbl>
              <a:tblPr/>
              <a:tblGrid>
                <a:gridCol w="1334036"/>
                <a:gridCol w="758224"/>
                <a:gridCol w="995528"/>
                <a:gridCol w="995528"/>
                <a:gridCol w="995528"/>
                <a:gridCol w="995528"/>
                <a:gridCol w="990994"/>
                <a:gridCol w="855513"/>
              </a:tblGrid>
              <a:tr h="2160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(2017)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(2021)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02">
                <a:tc rowSpan="2">
                  <a:txBody>
                    <a:bodyPr/>
                    <a:lstStyle/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VR 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콘텐츠 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플레이어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(SW)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15.4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34.2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199.2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37.9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99.7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60986"/>
              </p:ext>
            </p:extLst>
          </p:nvPr>
        </p:nvGraphicFramePr>
        <p:xfrm>
          <a:off x="683568" y="3573016"/>
          <a:ext cx="7920879" cy="838962"/>
        </p:xfrm>
        <a:graphic>
          <a:graphicData uri="http://schemas.openxmlformats.org/drawingml/2006/table">
            <a:tbl>
              <a:tblPr/>
              <a:tblGrid>
                <a:gridCol w="1334036"/>
                <a:gridCol w="758224"/>
                <a:gridCol w="995528"/>
                <a:gridCol w="995528"/>
                <a:gridCol w="995528"/>
                <a:gridCol w="995528"/>
                <a:gridCol w="990994"/>
                <a:gridCol w="855513"/>
              </a:tblGrid>
              <a:tr h="2160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(2016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02">
                <a:tc rowSpan="2">
                  <a:txBody>
                    <a:bodyPr/>
                    <a:lstStyle/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단말용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사운드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Effector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49268"/>
              </p:ext>
            </p:extLst>
          </p:nvPr>
        </p:nvGraphicFramePr>
        <p:xfrm>
          <a:off x="683568" y="5182326"/>
          <a:ext cx="7920879" cy="838962"/>
        </p:xfrm>
        <a:graphic>
          <a:graphicData uri="http://schemas.openxmlformats.org/drawingml/2006/table">
            <a:tbl>
              <a:tblPr/>
              <a:tblGrid>
                <a:gridCol w="1334036"/>
                <a:gridCol w="758224"/>
                <a:gridCol w="995528"/>
                <a:gridCol w="995528"/>
                <a:gridCol w="995528"/>
                <a:gridCol w="995528"/>
                <a:gridCol w="990994"/>
                <a:gridCol w="855513"/>
              </a:tblGrid>
              <a:tr h="2160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(2016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02">
                <a:tc rowSpan="2">
                  <a:txBody>
                    <a:bodyPr/>
                    <a:lstStyle/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단말용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549910" marR="0" indent="-5499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사운드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Effector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0.015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0.046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0.102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0.204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0.379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0.746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1.15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3.42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5.09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7.58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17.62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21742" y="1628800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백만불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3952" y="3305145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%)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1742" y="4893790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백만불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810162" y="2746802"/>
            <a:ext cx="78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r"/>
            <a:r>
              <a:rPr lang="en-US" altLang="ko-KR" sz="1000" b="1" dirty="0" smtClean="0">
                <a:solidFill>
                  <a:srgbClr val="006600"/>
                </a:solidFill>
              </a:rPr>
              <a:t>[</a:t>
            </a:r>
            <a:r>
              <a:rPr lang="ko-KR" altLang="en-US" sz="1000" b="1" smtClean="0">
                <a:solidFill>
                  <a:srgbClr val="006600"/>
                </a:solidFill>
              </a:rPr>
              <a:t>추정 </a:t>
            </a:r>
            <a:r>
              <a:rPr lang="ko-KR" altLang="en-US" sz="1000" b="1">
                <a:solidFill>
                  <a:srgbClr val="006600"/>
                </a:solidFill>
              </a:rPr>
              <a:t>근거 </a:t>
            </a:r>
            <a:r>
              <a:rPr lang="en-US" altLang="ko-KR" sz="1000" b="1" dirty="0">
                <a:solidFill>
                  <a:srgbClr val="006600"/>
                </a:solidFill>
              </a:rPr>
              <a:t>: 360VR HMD </a:t>
            </a:r>
            <a:r>
              <a:rPr lang="ko-KR" altLang="en-US" sz="1000" b="1">
                <a:solidFill>
                  <a:srgbClr val="006600"/>
                </a:solidFill>
              </a:rPr>
              <a:t>시장의 </a:t>
            </a:r>
            <a:r>
              <a:rPr lang="en-US" altLang="ko-KR" sz="1000" b="1" dirty="0">
                <a:solidFill>
                  <a:srgbClr val="006600"/>
                </a:solidFill>
              </a:rPr>
              <a:t>1% </a:t>
            </a:r>
            <a:r>
              <a:rPr lang="ko-KR" altLang="en-US" sz="1000" b="1">
                <a:solidFill>
                  <a:srgbClr val="006600"/>
                </a:solidFill>
              </a:rPr>
              <a:t>규모를 </a:t>
            </a:r>
            <a:r>
              <a:rPr lang="en-US" altLang="ko-KR" sz="1000" b="1" dirty="0">
                <a:solidFill>
                  <a:srgbClr val="006600"/>
                </a:solidFill>
              </a:rPr>
              <a:t>VR </a:t>
            </a:r>
            <a:r>
              <a:rPr lang="ko-KR" altLang="en-US" sz="1000" b="1">
                <a:solidFill>
                  <a:srgbClr val="006600"/>
                </a:solidFill>
              </a:rPr>
              <a:t>플레이어 시장으로 간주</a:t>
            </a:r>
            <a:r>
              <a:rPr lang="en-US" altLang="ko-KR" sz="1000" b="1" dirty="0" smtClean="0">
                <a:solidFill>
                  <a:srgbClr val="006600"/>
                </a:solidFill>
              </a:rPr>
              <a:t>, HMD </a:t>
            </a:r>
            <a:r>
              <a:rPr lang="ko-KR" altLang="en-US" sz="1000" b="1">
                <a:solidFill>
                  <a:srgbClr val="006600"/>
                </a:solidFill>
              </a:rPr>
              <a:t>시장 성장 연평균 비율인 </a:t>
            </a:r>
            <a:r>
              <a:rPr lang="en-US" altLang="ko-KR" sz="1000" b="1" dirty="0">
                <a:solidFill>
                  <a:srgbClr val="006600"/>
                </a:solidFill>
              </a:rPr>
              <a:t>49% </a:t>
            </a:r>
            <a:r>
              <a:rPr lang="ko-KR" altLang="en-US" sz="1000" b="1">
                <a:solidFill>
                  <a:srgbClr val="006600"/>
                </a:solidFill>
              </a:rPr>
              <a:t>성장을 </a:t>
            </a:r>
            <a:r>
              <a:rPr lang="ko-KR" altLang="en-US" sz="1000" b="1" smtClean="0">
                <a:solidFill>
                  <a:srgbClr val="006600"/>
                </a:solidFill>
              </a:rPr>
              <a:t>적용</a:t>
            </a:r>
            <a:r>
              <a:rPr lang="en-US" altLang="ko-KR" sz="1000" b="1" dirty="0" smtClean="0">
                <a:solidFill>
                  <a:srgbClr val="006600"/>
                </a:solidFill>
              </a:rPr>
              <a:t>] </a:t>
            </a:r>
            <a:endParaRPr lang="en-US" altLang="ko-KR" sz="1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792089"/>
          </a:xfrm>
        </p:spPr>
        <p:txBody>
          <a:bodyPr/>
          <a:lstStyle/>
          <a:p>
            <a:r>
              <a:rPr lang="ko-KR" altLang="en-US" dirty="0"/>
              <a:t>제안 </a:t>
            </a:r>
            <a:r>
              <a:rPr lang="ko-KR" altLang="en-US" dirty="0" err="1" smtClean="0"/>
              <a:t>기술료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경상 </a:t>
            </a:r>
            <a:r>
              <a:rPr lang="ko-KR" altLang="en-US" dirty="0" err="1" smtClean="0"/>
              <a:t>기술료</a:t>
            </a:r>
            <a:r>
              <a:rPr lang="ko-KR" altLang="en-US" dirty="0" smtClean="0"/>
              <a:t> 방식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smtClean="0"/>
              <a:t>기타 </a:t>
            </a:r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47019"/>
              </p:ext>
            </p:extLst>
          </p:nvPr>
        </p:nvGraphicFramePr>
        <p:xfrm>
          <a:off x="755576" y="2060847"/>
          <a:ext cx="7776863" cy="1536192"/>
        </p:xfrm>
        <a:graphic>
          <a:graphicData uri="http://schemas.openxmlformats.org/drawingml/2006/table">
            <a:tbl>
              <a:tblPr/>
              <a:tblGrid>
                <a:gridCol w="1748945"/>
                <a:gridCol w="1038935"/>
                <a:gridCol w="1038935"/>
                <a:gridCol w="987512"/>
                <a:gridCol w="987512"/>
                <a:gridCol w="987512"/>
                <a:gridCol w="987512"/>
              </a:tblGrid>
              <a:tr h="33528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실질기여 공동연구 참여기업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기업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착수기본료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매출정률사용료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 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5 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4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6080125" y="6400800"/>
            <a:ext cx="25304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mtClean="0"/>
              <a:t>ETRI OOO</a:t>
            </a:r>
            <a:r>
              <a:rPr lang="ko-KR" altLang="en-US" smtClean="0"/>
              <a:t>연구소</a:t>
            </a:r>
            <a:r>
              <a:rPr lang="en-US" altLang="ko-KR" smtClean="0"/>
              <a:t>(</a:t>
            </a: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본부</a:t>
            </a:r>
            <a:r>
              <a:rPr lang="en-US" altLang="ko-KR" smtClean="0"/>
              <a:t>)</a:t>
            </a:r>
            <a:r>
              <a:rPr lang="ko-KR" altLang="en-US" smtClean="0"/>
              <a:t>명</a:t>
            </a:r>
          </a:p>
        </p:txBody>
      </p:sp>
      <p:sp>
        <p:nvSpPr>
          <p:cNvPr id="1229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4EFE933-99DD-4812-A828-DBD8B31ACB48}" type="slidenum">
              <a:rPr lang="en-US" altLang="ko-KR" smtClean="0"/>
              <a:pPr eaLnBrk="1" hangingPunct="1"/>
              <a:t>24</a:t>
            </a:fld>
            <a:endParaRPr lang="en-US" altLang="ko-KR" smtClean="0"/>
          </a:p>
        </p:txBody>
      </p:sp>
      <p:pic>
        <p:nvPicPr>
          <p:cNvPr id="349706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effectLst>
            <a:outerShdw dist="8980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2293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2294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5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None/>
            </a:pP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♣ </a:t>
            </a:r>
            <a:r>
              <a:rPr lang="ko-KR" altLang="en-US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연락처 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방송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미디어연구소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이태진 </a:t>
            </a:r>
            <a:r>
              <a:rPr lang="ko-KR" altLang="en-US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실장 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2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042-860-5713, tjlee@etri.re.kr</a:t>
            </a:r>
            <a:r>
              <a:rPr lang="en-US" altLang="ko-KR" sz="1200" dirty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2296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charset="0"/>
                <a:ea typeface="돋움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모서리가 둥근 직사각형 89"/>
          <p:cNvSpPr/>
          <p:nvPr/>
        </p:nvSpPr>
        <p:spPr>
          <a:xfrm>
            <a:off x="4914631" y="3001559"/>
            <a:ext cx="3475943" cy="3397751"/>
          </a:xfrm>
          <a:prstGeom prst="roundRect">
            <a:avLst>
              <a:gd name="adj" fmla="val 5741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755576" y="3001559"/>
            <a:ext cx="3475943" cy="3397751"/>
          </a:xfrm>
          <a:prstGeom prst="roundRect">
            <a:avLst>
              <a:gd name="adj" fmla="val 5741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1888698"/>
          </a:xfrm>
        </p:spPr>
        <p:txBody>
          <a:bodyPr/>
          <a:lstStyle/>
          <a:p>
            <a:r>
              <a:rPr lang="ko-KR" altLang="en-US" dirty="0" smtClean="0"/>
              <a:t>객체 오디오 개요   </a:t>
            </a:r>
            <a:endParaRPr lang="ko-KR" altLang="en-US" dirty="0"/>
          </a:p>
          <a:p>
            <a:pPr lvl="1"/>
            <a:r>
              <a:rPr lang="ko-KR" altLang="en-US" dirty="0" smtClean="0"/>
              <a:t>채널 오디오 </a:t>
            </a:r>
            <a:r>
              <a:rPr lang="en-US" altLang="ko-KR" dirty="0" smtClean="0"/>
              <a:t>: </a:t>
            </a:r>
            <a:r>
              <a:rPr lang="ko-KR" altLang="en-US" smtClean="0"/>
              <a:t>정의된 채널 개수 만큼의 오디오 신호를 </a:t>
            </a:r>
            <a:r>
              <a:rPr lang="ko-KR" altLang="en-US" smtClean="0">
                <a:solidFill>
                  <a:srgbClr val="FF0000"/>
                </a:solidFill>
              </a:rPr>
              <a:t>저작단에서 생성</a:t>
            </a:r>
            <a:r>
              <a:rPr lang="ko-KR" altLang="en-US" smtClean="0"/>
              <a:t>하고</a:t>
            </a:r>
            <a:r>
              <a:rPr lang="en-US" altLang="ko-KR" dirty="0" smtClean="0"/>
              <a:t>, </a:t>
            </a:r>
            <a:r>
              <a:rPr lang="ko-KR" altLang="en-US" smtClean="0"/>
              <a:t>이를 단말에서 재현하는 오디오</a:t>
            </a:r>
            <a:r>
              <a:rPr lang="en-US" altLang="ko-KR" dirty="0" smtClean="0"/>
              <a:t> </a:t>
            </a:r>
            <a:r>
              <a:rPr lang="ko-KR" altLang="en-US" smtClean="0"/>
              <a:t>재현 기법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Ex</a:t>
            </a:r>
            <a:r>
              <a:rPr lang="ko-KR" altLang="en-US" smtClean="0"/>
              <a:t> </a:t>
            </a:r>
            <a:r>
              <a:rPr lang="en-US" altLang="ko-KR" dirty="0" smtClean="0"/>
              <a:t>: </a:t>
            </a:r>
            <a:r>
              <a:rPr lang="ko-KR" altLang="en-US"/>
              <a:t>기존의 </a:t>
            </a:r>
            <a:r>
              <a:rPr lang="en-US" altLang="ko-KR" dirty="0" smtClean="0"/>
              <a:t>2, 5.1</a:t>
            </a:r>
            <a:r>
              <a:rPr lang="en-US" altLang="ko-KR" dirty="0"/>
              <a:t>, </a:t>
            </a:r>
            <a:r>
              <a:rPr lang="en-US" altLang="ko-KR" dirty="0" smtClean="0"/>
              <a:t>7.1, 11.1, 10.2 </a:t>
            </a:r>
            <a:r>
              <a:rPr lang="ko-KR" altLang="en-US" smtClean="0"/>
              <a:t>채널 오디오 등    </a:t>
            </a:r>
            <a:endParaRPr lang="ko-KR" altLang="en-US"/>
          </a:p>
          <a:p>
            <a:pPr lvl="1"/>
            <a:r>
              <a:rPr lang="ko-KR" altLang="en-US" dirty="0" smtClean="0"/>
              <a:t>객체 오디오 </a:t>
            </a:r>
            <a:r>
              <a:rPr lang="en-US" altLang="ko-KR" dirty="0" smtClean="0"/>
              <a:t>: </a:t>
            </a:r>
            <a:r>
              <a:rPr lang="ko-KR" altLang="en-US" smtClean="0"/>
              <a:t>객체 오디오와 객체 오디오의 렌더링 정보를 저작단에서 생성하고</a:t>
            </a:r>
            <a:r>
              <a:rPr lang="en-US" altLang="ko-KR" dirty="0" smtClean="0"/>
              <a:t>, </a:t>
            </a:r>
            <a:r>
              <a:rPr lang="ko-KR" altLang="en-US" smtClean="0"/>
              <a:t>단말에서는 이를 렌더링 하여 재현하는 오디오 재현 기법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126304" y="3505497"/>
            <a:ext cx="1289870" cy="488240"/>
          </a:xfrm>
          <a:prstGeom prst="roundRect">
            <a:avLst/>
          </a:prstGeom>
          <a:solidFill>
            <a:srgbClr val="99CC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저작단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6" name="Picture 2" descr="Nuendo Live UI - a lot of changes beneath the hood should strengthen Steinberg's position on the DAW market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21965" r="55124" b="38583"/>
          <a:stretch/>
        </p:blipFill>
        <p:spPr bwMode="auto">
          <a:xfrm>
            <a:off x="2728492" y="3451091"/>
            <a:ext cx="842062" cy="5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직선 화살표 연결선 36"/>
          <p:cNvCxnSpPr/>
          <p:nvPr/>
        </p:nvCxnSpPr>
        <p:spPr>
          <a:xfrm>
            <a:off x="2430865" y="3749617"/>
            <a:ext cx="276776" cy="0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14094" y="3189481"/>
            <a:ext cx="1289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mtClean="0">
                <a:solidFill>
                  <a:srgbClr val="33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다채널 오디오 신호</a:t>
            </a:r>
            <a:endParaRPr lang="ko-KR" altLang="en-US" sz="1000" dirty="0">
              <a:solidFill>
                <a:srgbClr val="3333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3159029" y="4117693"/>
            <a:ext cx="0" cy="345068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H="1">
            <a:off x="2002945" y="4773271"/>
            <a:ext cx="458170" cy="3161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1068987" y="5434389"/>
            <a:ext cx="940013" cy="874931"/>
            <a:chOff x="6573750" y="2943461"/>
            <a:chExt cx="2104868" cy="1977300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6573750" y="2943461"/>
              <a:ext cx="2104868" cy="1977300"/>
            </a:xfrm>
            <a:prstGeom prst="roundRect">
              <a:avLst/>
            </a:prstGeom>
            <a:noFill/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43" name="그룹 14"/>
            <p:cNvGrpSpPr>
              <a:grpSpLocks/>
            </p:cNvGrpSpPr>
            <p:nvPr/>
          </p:nvGrpSpPr>
          <p:grpSpPr bwMode="auto">
            <a:xfrm>
              <a:off x="7430770" y="3823253"/>
              <a:ext cx="331649" cy="315673"/>
              <a:chOff x="1500934" y="4714884"/>
              <a:chExt cx="1070802" cy="928703"/>
            </a:xfrm>
          </p:grpSpPr>
          <p:grpSp>
            <p:nvGrpSpPr>
              <p:cNvPr id="51" name="그룹 50"/>
              <p:cNvGrpSpPr>
                <a:grpSpLocks/>
              </p:cNvGrpSpPr>
              <p:nvPr/>
            </p:nvGrpSpPr>
            <p:grpSpPr bwMode="auto">
              <a:xfrm>
                <a:off x="1571604" y="4714884"/>
                <a:ext cx="928691" cy="928703"/>
                <a:chOff x="1571604" y="4714884"/>
                <a:chExt cx="928691" cy="928703"/>
              </a:xfrm>
            </p:grpSpPr>
            <p:sp>
              <p:nvSpPr>
                <p:cNvPr id="54" name="타원 9"/>
                <p:cNvSpPr>
                  <a:spLocks noChangeArrowheads="1"/>
                </p:cNvSpPr>
                <p:nvPr/>
              </p:nvSpPr>
              <p:spPr bwMode="auto">
                <a:xfrm>
                  <a:off x="1571604" y="4929207"/>
                  <a:ext cx="928691" cy="714380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  <p:sp>
              <p:nvSpPr>
                <p:cNvPr id="55" name="이등변 삼각형 10"/>
                <p:cNvSpPr>
                  <a:spLocks noChangeArrowheads="1"/>
                </p:cNvSpPr>
                <p:nvPr/>
              </p:nvSpPr>
              <p:spPr bwMode="auto">
                <a:xfrm>
                  <a:off x="1928794" y="4714884"/>
                  <a:ext cx="214314" cy="2143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</p:grpSp>
          <p:sp>
            <p:nvSpPr>
              <p:cNvPr id="52" name="직사각형 51"/>
              <p:cNvSpPr>
                <a:spLocks noChangeArrowheads="1"/>
              </p:cNvSpPr>
              <p:nvPr/>
            </p:nvSpPr>
            <p:spPr bwMode="auto">
              <a:xfrm>
                <a:off x="2500298" y="5143512"/>
                <a:ext cx="71438" cy="285752"/>
              </a:xfrm>
              <a:prstGeom prst="rect">
                <a:avLst/>
              </a:prstGeom>
              <a:solidFill>
                <a:srgbClr val="FFFFC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3" name="직사각형 52"/>
              <p:cNvSpPr>
                <a:spLocks noChangeArrowheads="1"/>
              </p:cNvSpPr>
              <p:nvPr/>
            </p:nvSpPr>
            <p:spPr bwMode="auto">
              <a:xfrm>
                <a:off x="1500934" y="5143512"/>
                <a:ext cx="71438" cy="285751"/>
              </a:xfrm>
              <a:prstGeom prst="rect">
                <a:avLst/>
              </a:prstGeom>
              <a:solidFill>
                <a:srgbClr val="FFFFC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44" name="폭발 2 43"/>
            <p:cNvSpPr/>
            <p:nvPr/>
          </p:nvSpPr>
          <p:spPr>
            <a:xfrm>
              <a:off x="8249506" y="3876118"/>
              <a:ext cx="289628" cy="177247"/>
            </a:xfrm>
            <a:prstGeom prst="irregularSeal2">
              <a:avLst/>
            </a:prstGeom>
            <a:solidFill>
              <a:srgbClr val="92D05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62995">
              <a:off x="8125688" y="4341463"/>
              <a:ext cx="308017" cy="171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81614">
              <a:off x="6753804" y="4335616"/>
              <a:ext cx="308017" cy="171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45575">
              <a:off x="6896258" y="3291526"/>
              <a:ext cx="331873" cy="159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7513">
              <a:off x="7948940" y="3251691"/>
              <a:ext cx="331873" cy="15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835" y="3097046"/>
              <a:ext cx="331873" cy="159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타원 49"/>
            <p:cNvSpPr/>
            <p:nvPr/>
          </p:nvSpPr>
          <p:spPr>
            <a:xfrm>
              <a:off x="6798637" y="3176730"/>
              <a:ext cx="1606423" cy="1608720"/>
            </a:xfrm>
            <a:prstGeom prst="ellipse">
              <a:avLst/>
            </a:prstGeom>
            <a:noFill/>
            <a:ln w="3175" cap="flat" cmpd="sng" algn="ctr">
              <a:solidFill>
                <a:srgbClr val="FF5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</p:grpSp>
      <p:sp>
        <p:nvSpPr>
          <p:cNvPr id="56" name="모서리가 둥근 직사각형 55"/>
          <p:cNvSpPr/>
          <p:nvPr/>
        </p:nvSpPr>
        <p:spPr>
          <a:xfrm>
            <a:off x="2514094" y="4532312"/>
            <a:ext cx="1289870" cy="488240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오디오 </a:t>
            </a:r>
            <a:endParaRPr kumimoji="0" lang="en-US" altLang="ko-K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재현 단말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7" name="Picture 2" descr="Nuendo Live UI - a lot of changes beneath the hood should strengthen Steinberg's position on the DAW market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21965" r="55124" b="38583"/>
          <a:stretch/>
        </p:blipFill>
        <p:spPr bwMode="auto">
          <a:xfrm>
            <a:off x="1107903" y="4458015"/>
            <a:ext cx="842062" cy="5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직선 화살표 연결선 57"/>
          <p:cNvCxnSpPr/>
          <p:nvPr/>
        </p:nvCxnSpPr>
        <p:spPr>
          <a:xfrm>
            <a:off x="1538994" y="5055066"/>
            <a:ext cx="0" cy="345068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모서리가 둥근 직사각형 58"/>
          <p:cNvSpPr/>
          <p:nvPr/>
        </p:nvSpPr>
        <p:spPr>
          <a:xfrm>
            <a:off x="5240668" y="3505497"/>
            <a:ext cx="1289870" cy="488240"/>
          </a:xfrm>
          <a:prstGeom prst="roundRect">
            <a:avLst/>
          </a:prstGeom>
          <a:solidFill>
            <a:srgbClr val="99CC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저작단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6545229" y="3749617"/>
            <a:ext cx="276776" cy="0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>
            <a:off x="7273393" y="4117693"/>
            <a:ext cx="0" cy="345068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flipH="1" flipV="1">
            <a:off x="6296509" y="4768223"/>
            <a:ext cx="278969" cy="5048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5383267" y="5434389"/>
            <a:ext cx="940013" cy="874931"/>
            <a:chOff x="6573750" y="2943461"/>
            <a:chExt cx="2104868" cy="1977300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6573750" y="2943461"/>
              <a:ext cx="2104868" cy="1977300"/>
            </a:xfrm>
            <a:prstGeom prst="roundRect">
              <a:avLst/>
            </a:prstGeom>
            <a:noFill/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65" name="그룹 14"/>
            <p:cNvGrpSpPr>
              <a:grpSpLocks/>
            </p:cNvGrpSpPr>
            <p:nvPr/>
          </p:nvGrpSpPr>
          <p:grpSpPr bwMode="auto">
            <a:xfrm>
              <a:off x="7430770" y="3823253"/>
              <a:ext cx="331649" cy="315673"/>
              <a:chOff x="1500934" y="4714884"/>
              <a:chExt cx="1070802" cy="928703"/>
            </a:xfrm>
          </p:grpSpPr>
          <p:grpSp>
            <p:nvGrpSpPr>
              <p:cNvPr id="73" name="그룹 72"/>
              <p:cNvGrpSpPr>
                <a:grpSpLocks/>
              </p:cNvGrpSpPr>
              <p:nvPr/>
            </p:nvGrpSpPr>
            <p:grpSpPr bwMode="auto">
              <a:xfrm>
                <a:off x="1571604" y="4714884"/>
                <a:ext cx="928691" cy="928703"/>
                <a:chOff x="1571604" y="4714884"/>
                <a:chExt cx="928691" cy="928703"/>
              </a:xfrm>
            </p:grpSpPr>
            <p:sp>
              <p:nvSpPr>
                <p:cNvPr id="76" name="타원 9"/>
                <p:cNvSpPr>
                  <a:spLocks noChangeArrowheads="1"/>
                </p:cNvSpPr>
                <p:nvPr/>
              </p:nvSpPr>
              <p:spPr bwMode="auto">
                <a:xfrm>
                  <a:off x="1571604" y="4929207"/>
                  <a:ext cx="928691" cy="714380"/>
                </a:xfrm>
                <a:prstGeom prst="ellipse">
                  <a:avLst/>
                </a:prstGeom>
                <a:solidFill>
                  <a:srgbClr val="FFFFCC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  <p:sp>
              <p:nvSpPr>
                <p:cNvPr id="77" name="이등변 삼각형 10"/>
                <p:cNvSpPr>
                  <a:spLocks noChangeArrowheads="1"/>
                </p:cNvSpPr>
                <p:nvPr/>
              </p:nvSpPr>
              <p:spPr bwMode="auto">
                <a:xfrm>
                  <a:off x="1928794" y="4714884"/>
                  <a:ext cx="214314" cy="2143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</p:grpSp>
          <p:sp>
            <p:nvSpPr>
              <p:cNvPr id="74" name="직사각형 73"/>
              <p:cNvSpPr>
                <a:spLocks noChangeArrowheads="1"/>
              </p:cNvSpPr>
              <p:nvPr/>
            </p:nvSpPr>
            <p:spPr bwMode="auto">
              <a:xfrm>
                <a:off x="2500298" y="5143512"/>
                <a:ext cx="71438" cy="285752"/>
              </a:xfrm>
              <a:prstGeom prst="rect">
                <a:avLst/>
              </a:prstGeom>
              <a:solidFill>
                <a:srgbClr val="FFFFC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5" name="직사각형 74"/>
              <p:cNvSpPr>
                <a:spLocks noChangeArrowheads="1"/>
              </p:cNvSpPr>
              <p:nvPr/>
            </p:nvSpPr>
            <p:spPr bwMode="auto">
              <a:xfrm>
                <a:off x="1500934" y="5143512"/>
                <a:ext cx="71438" cy="285751"/>
              </a:xfrm>
              <a:prstGeom prst="rect">
                <a:avLst/>
              </a:prstGeom>
              <a:solidFill>
                <a:srgbClr val="FFFFCC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휴먼모음T" pitchFamily="18" charset="-127"/>
                  <a:ea typeface="휴먼모음T" pitchFamily="18" charset="-127"/>
                </a:endParaRPr>
              </a:p>
            </p:txBody>
          </p:sp>
        </p:grpSp>
        <p:sp>
          <p:nvSpPr>
            <p:cNvPr id="66" name="폭발 2 65"/>
            <p:cNvSpPr/>
            <p:nvPr/>
          </p:nvSpPr>
          <p:spPr>
            <a:xfrm>
              <a:off x="8249506" y="3876118"/>
              <a:ext cx="289628" cy="177247"/>
            </a:xfrm>
            <a:prstGeom prst="irregularSeal2">
              <a:avLst/>
            </a:prstGeom>
            <a:solidFill>
              <a:srgbClr val="92D05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pic>
          <p:nvPicPr>
            <p:cNvPr id="6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62995">
              <a:off x="8125688" y="4341463"/>
              <a:ext cx="308017" cy="171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81614">
              <a:off x="6753804" y="4335616"/>
              <a:ext cx="308017" cy="171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45575">
              <a:off x="6896258" y="3291526"/>
              <a:ext cx="331873" cy="159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7513">
              <a:off x="7948940" y="3251691"/>
              <a:ext cx="331873" cy="159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835" y="3097046"/>
              <a:ext cx="331873" cy="159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타원 71"/>
            <p:cNvSpPr/>
            <p:nvPr/>
          </p:nvSpPr>
          <p:spPr>
            <a:xfrm>
              <a:off x="6798637" y="3176730"/>
              <a:ext cx="1606423" cy="1608720"/>
            </a:xfrm>
            <a:prstGeom prst="ellipse">
              <a:avLst/>
            </a:prstGeom>
            <a:noFill/>
            <a:ln w="3175" cap="flat" cmpd="sng" algn="ctr">
              <a:solidFill>
                <a:srgbClr val="FF5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</p:grpSp>
      <p:sp>
        <p:nvSpPr>
          <p:cNvPr id="78" name="모서리가 둥근 직사각형 77"/>
          <p:cNvSpPr/>
          <p:nvPr/>
        </p:nvSpPr>
        <p:spPr>
          <a:xfrm>
            <a:off x="6628458" y="4532312"/>
            <a:ext cx="1289870" cy="488240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오디오 </a:t>
            </a:r>
            <a:endParaRPr kumimoji="0" lang="en-US" altLang="ko-K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재현 단말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9" name="Picture 2" descr="Nuendo Live UI - a lot of changes beneath the hood should strengthen Steinberg's position on the DAW market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21965" r="55124" b="38583"/>
          <a:stretch/>
        </p:blipFill>
        <p:spPr bwMode="auto">
          <a:xfrm>
            <a:off x="5422183" y="4458015"/>
            <a:ext cx="842062" cy="5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직선 화살표 연결선 79"/>
          <p:cNvCxnSpPr/>
          <p:nvPr/>
        </p:nvCxnSpPr>
        <p:spPr>
          <a:xfrm>
            <a:off x="5853274" y="5055066"/>
            <a:ext cx="0" cy="345068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5"/>
          <a:srcRect l="76030" t="27365" r="13808" b="61734"/>
          <a:stretch/>
        </p:blipFill>
        <p:spPr>
          <a:xfrm>
            <a:off x="7154205" y="3692937"/>
            <a:ext cx="211626" cy="241858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530538" y="3031285"/>
            <a:ext cx="159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객체 오디오 신호</a:t>
            </a:r>
            <a:endParaRPr lang="en-US" altLang="ko-KR" sz="10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렌더링 </a:t>
            </a:r>
            <a:r>
              <a:rPr lang="ko-KR" altLang="en-US" sz="1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  <a:r>
              <a:rPr lang="en-US" altLang="ko-KR" sz="1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위치정보</a:t>
            </a:r>
            <a:r>
              <a:rPr lang="en-US" altLang="ko-KR" sz="1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3" name="Picture 2" descr="Nuendo Live UI - a lot of changes beneath the hood should strengthen Steinberg's position on the DAW market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t="89620" r="55405" b="4247"/>
          <a:stretch/>
        </p:blipFill>
        <p:spPr bwMode="auto">
          <a:xfrm>
            <a:off x="6925982" y="3534811"/>
            <a:ext cx="694821" cy="1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모서리가 둥근 직사각형 83"/>
          <p:cNvSpPr/>
          <p:nvPr/>
        </p:nvSpPr>
        <p:spPr>
          <a:xfrm>
            <a:off x="6847144" y="3462363"/>
            <a:ext cx="846580" cy="527966"/>
          </a:xfrm>
          <a:prstGeom prst="roundRect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94971" y="5040838"/>
            <a:ext cx="755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33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채널 </a:t>
            </a:r>
            <a:r>
              <a:rPr lang="ko-KR" altLang="en-US" sz="1000" dirty="0" err="1" smtClean="0">
                <a:solidFill>
                  <a:srgbClr val="33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매핑</a:t>
            </a:r>
            <a:endParaRPr lang="ko-KR" altLang="en-US" sz="1000" dirty="0">
              <a:solidFill>
                <a:srgbClr val="3333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97851" y="5047428"/>
            <a:ext cx="8947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객체 </a:t>
            </a:r>
            <a:r>
              <a:rPr lang="ko-KR" altLang="en-US" sz="100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렌더링</a:t>
            </a:r>
            <a:endParaRPr lang="ko-KR" altLang="en-US" sz="10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17642" y="6110947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채널 오디오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276697" y="6110947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객체 오디오</a:t>
            </a:r>
            <a:endParaRPr lang="ko-KR" altLang="en-US" sz="1200" b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2" name="직선 화살표 연결선 91"/>
          <p:cNvCxnSpPr>
            <a:stCxn id="64" idx="3"/>
            <a:endCxn id="78" idx="2"/>
          </p:cNvCxnSpPr>
          <p:nvPr/>
        </p:nvCxnSpPr>
        <p:spPr>
          <a:xfrm flipV="1">
            <a:off x="6323280" y="5020552"/>
            <a:ext cx="950113" cy="851303"/>
          </a:xfrm>
          <a:prstGeom prst="bentConnector2">
            <a:avLst/>
          </a:prstGeom>
          <a:ln w="127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260018" y="5097922"/>
            <a:ext cx="8653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rgbClr val="00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오디오 재현 환경 정보</a:t>
            </a:r>
            <a:endParaRPr lang="ko-KR" altLang="en-US" sz="1000" dirty="0">
              <a:solidFill>
                <a:srgbClr val="0066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0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112569"/>
          </a:xfrm>
        </p:spPr>
        <p:txBody>
          <a:bodyPr/>
          <a:lstStyle/>
          <a:p>
            <a:r>
              <a:rPr lang="ko-KR" altLang="en-US" dirty="0" smtClean="0"/>
              <a:t>객체 오디오 개요   </a:t>
            </a:r>
            <a:endParaRPr lang="ko-KR" altLang="en-US" dirty="0"/>
          </a:p>
          <a:p>
            <a:pPr lvl="1"/>
            <a:r>
              <a:rPr lang="ko-KR" altLang="en-US" dirty="0" smtClean="0"/>
              <a:t>객체 오디오 기술의 장점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one source multi-use : </a:t>
            </a:r>
            <a:r>
              <a:rPr lang="ko-KR" altLang="en-US" smtClean="0"/>
              <a:t>다양한 </a:t>
            </a:r>
            <a:r>
              <a:rPr lang="ko-KR" altLang="en-US" dirty="0" smtClean="0"/>
              <a:t>오디오 재현 환경에 대응 가능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5.1, 7.1, 11.1 </a:t>
            </a:r>
            <a:r>
              <a:rPr lang="ko-KR" altLang="en-US" smtClean="0"/>
              <a:t>채널 등 어떠한 재현 환경에서도 재현 가능 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 </a:t>
            </a:r>
            <a:r>
              <a:rPr lang="ko-KR" altLang="en-US" dirty="0" err="1" smtClean="0"/>
              <a:t>인터랙션이</a:t>
            </a:r>
            <a:r>
              <a:rPr lang="ko-KR" altLang="en-US" dirty="0" smtClean="0"/>
              <a:t> 가능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Ex) </a:t>
            </a:r>
            <a:r>
              <a:rPr lang="ko-KR" altLang="en-US" smtClean="0"/>
              <a:t>스포츠 </a:t>
            </a:r>
            <a:r>
              <a:rPr lang="ko-KR" altLang="en-US" dirty="0" smtClean="0"/>
              <a:t>경기의 </a:t>
            </a:r>
            <a:r>
              <a:rPr lang="ko-KR" altLang="en-US" dirty="0" err="1" smtClean="0"/>
              <a:t>어나운스먼트의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볼룸</a:t>
            </a:r>
            <a:r>
              <a:rPr lang="en-US" altLang="ko-KR" dirty="0" smtClean="0"/>
              <a:t>, </a:t>
            </a:r>
            <a:r>
              <a:rPr lang="ko-KR" altLang="en-US" smtClean="0"/>
              <a:t>소리의 위치 등 제어 가능   </a:t>
            </a:r>
            <a:endParaRPr lang="en-US" altLang="ko-KR" dirty="0" smtClean="0"/>
          </a:p>
          <a:p>
            <a:pPr lvl="3"/>
            <a:endParaRPr lang="ko-KR" altLang="en-US" dirty="0"/>
          </a:p>
          <a:p>
            <a:pPr lvl="1"/>
            <a:r>
              <a:rPr lang="ko-KR" altLang="en-US" dirty="0" smtClean="0"/>
              <a:t>객체 오디오 기술의 단점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단말에서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수행을 위한 </a:t>
            </a:r>
            <a:r>
              <a:rPr lang="en-US" altLang="ko-KR" dirty="0" smtClean="0"/>
              <a:t>CPU </a:t>
            </a:r>
            <a:r>
              <a:rPr lang="ko-KR" altLang="en-US" smtClean="0"/>
              <a:t>사용 필요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너무 많은 객체를 단말에서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할 수는 없음 </a:t>
            </a:r>
            <a:endParaRPr lang="en-US" altLang="ko-KR" dirty="0" smtClean="0"/>
          </a:p>
          <a:p>
            <a:pPr lvl="3"/>
            <a:endParaRPr lang="en-US" altLang="ko-KR" dirty="0"/>
          </a:p>
          <a:p>
            <a:pPr lvl="1"/>
            <a:r>
              <a:rPr lang="ko-KR" altLang="en-US" dirty="0" smtClean="0"/>
              <a:t>객체 오디오의 실제 활용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일반적인 소리는 채널 기반으로 저작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주요한 소리</a:t>
            </a:r>
            <a:r>
              <a:rPr lang="en-US" altLang="ko-KR" dirty="0" smtClean="0"/>
              <a:t>(ex, </a:t>
            </a:r>
            <a:r>
              <a:rPr lang="ko-KR" altLang="en-US" smtClean="0"/>
              <a:t>총소리</a:t>
            </a:r>
            <a:r>
              <a:rPr lang="en-US" altLang="ko-KR" dirty="0" smtClean="0"/>
              <a:t>, </a:t>
            </a:r>
            <a:r>
              <a:rPr lang="ko-KR" altLang="en-US" smtClean="0"/>
              <a:t>사람 목소리</a:t>
            </a:r>
            <a:r>
              <a:rPr lang="en-US" altLang="ko-KR" dirty="0" smtClean="0"/>
              <a:t>, </a:t>
            </a:r>
            <a:r>
              <a:rPr lang="ko-KR" altLang="en-US" smtClean="0"/>
              <a:t>자동차 소리</a:t>
            </a:r>
            <a:r>
              <a:rPr lang="en-US" altLang="ko-KR" dirty="0" smtClean="0"/>
              <a:t>)</a:t>
            </a:r>
            <a:r>
              <a:rPr lang="ko-KR" altLang="en-US" smtClean="0"/>
              <a:t>만 객체 오디오로 생성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0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3243358"/>
          </a:xfrm>
        </p:spPr>
        <p:txBody>
          <a:bodyPr/>
          <a:lstStyle/>
          <a:p>
            <a:r>
              <a:rPr lang="ko-KR" altLang="en-US" dirty="0" smtClean="0"/>
              <a:t>객체 오디오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기술 개요   </a:t>
            </a:r>
            <a:endParaRPr lang="ko-KR" altLang="en-US" dirty="0"/>
          </a:p>
          <a:p>
            <a:pPr lvl="1"/>
            <a:r>
              <a:rPr lang="ko-KR" altLang="en-US" dirty="0" smtClean="0"/>
              <a:t>다채널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ko-KR"/>
              <a:t>다양한 채널의 오디오 재생 환경에서 객체 오디오의 렌더링 정보에 따라 정확한 </a:t>
            </a:r>
            <a:r>
              <a:rPr lang="ko-KR" altLang="ko-KR" smtClean="0"/>
              <a:t>위치</a:t>
            </a:r>
            <a:r>
              <a:rPr lang="ko-KR" altLang="en-US" smtClean="0"/>
              <a:t>에서</a:t>
            </a:r>
            <a:r>
              <a:rPr lang="ko-KR" altLang="ko-KR" smtClean="0"/>
              <a:t> </a:t>
            </a:r>
            <a:r>
              <a:rPr lang="ko-KR" altLang="ko-KR"/>
              <a:t>오디오가 재생되도록 렌더링 하는 </a:t>
            </a:r>
            <a:r>
              <a:rPr lang="ko-KR" altLang="ko-KR" smtClean="0"/>
              <a:t>것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바이노럴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ko-KR" smtClean="0"/>
              <a:t>헤드폰</a:t>
            </a:r>
            <a:r>
              <a:rPr lang="en-US" altLang="ko-KR" dirty="0" smtClean="0"/>
              <a:t> </a:t>
            </a:r>
            <a:r>
              <a:rPr lang="ko-KR" altLang="en-US" smtClean="0"/>
              <a:t>재생 환경에서 </a:t>
            </a:r>
            <a:r>
              <a:rPr lang="ko-KR" altLang="ko-KR"/>
              <a:t>객체 오디오의 렌더링 정보에 따라 정확한 </a:t>
            </a:r>
            <a:r>
              <a:rPr lang="ko-KR" altLang="ko-KR" smtClean="0"/>
              <a:t>위치</a:t>
            </a:r>
            <a:r>
              <a:rPr lang="ko-KR" altLang="en-US" smtClean="0"/>
              <a:t>에서 오디오가 재생되도록 렌더링 하는 것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E0AD2-749F-4CFF-BA5A-D96017514C6B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102263"/>
            <a:ext cx="3744416" cy="1481155"/>
          </a:xfrm>
          <a:prstGeom prst="rect">
            <a:avLst/>
          </a:prstGeom>
        </p:spPr>
      </p:pic>
      <p:pic>
        <p:nvPicPr>
          <p:cNvPr id="88" name="그림 8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34" y="4437112"/>
            <a:ext cx="4221480" cy="1821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4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052735"/>
            <a:ext cx="8496944" cy="5184577"/>
          </a:xfrm>
        </p:spPr>
        <p:txBody>
          <a:bodyPr/>
          <a:lstStyle/>
          <a:p>
            <a:r>
              <a:rPr lang="ko-KR" altLang="en-US" dirty="0"/>
              <a:t>기존 기술의 문제점 </a:t>
            </a:r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 다채널 </a:t>
            </a:r>
            <a:r>
              <a:rPr lang="ko-KR" altLang="en-US" dirty="0" err="1"/>
              <a:t>렌더링</a:t>
            </a:r>
            <a:r>
              <a:rPr lang="ko-KR" altLang="en-US" dirty="0"/>
              <a:t> 기술 </a:t>
            </a:r>
          </a:p>
          <a:p>
            <a:pPr lvl="2"/>
            <a:r>
              <a:rPr lang="ko-KR" altLang="en-US" dirty="0" smtClean="0"/>
              <a:t>다채널 </a:t>
            </a:r>
            <a:r>
              <a:rPr lang="ko-KR" altLang="en-US" dirty="0" err="1"/>
              <a:t>렌더링</a:t>
            </a:r>
            <a:r>
              <a:rPr lang="ko-KR" altLang="en-US" dirty="0"/>
              <a:t> 핵심 기술인 </a:t>
            </a:r>
            <a:r>
              <a:rPr lang="en-US" altLang="ko-KR" dirty="0">
                <a:solidFill>
                  <a:srgbClr val="3333CC"/>
                </a:solidFill>
              </a:rPr>
              <a:t>VBAP(Vector Based Amplitude Panning) </a:t>
            </a:r>
            <a:r>
              <a:rPr lang="ko-KR" altLang="en-US">
                <a:solidFill>
                  <a:srgbClr val="3333CC"/>
                </a:solidFill>
              </a:rPr>
              <a:t>기술</a:t>
            </a:r>
            <a:r>
              <a:rPr lang="ko-KR" altLang="en-US"/>
              <a:t>은 기존에 </a:t>
            </a:r>
            <a:r>
              <a:rPr lang="ko-KR" altLang="en-US">
                <a:solidFill>
                  <a:srgbClr val="3333CC"/>
                </a:solidFill>
              </a:rPr>
              <a:t>이론적으로 정립</a:t>
            </a:r>
            <a:r>
              <a:rPr lang="ko-KR" altLang="en-US"/>
              <a:t>이 된 기술임 </a:t>
            </a:r>
          </a:p>
          <a:p>
            <a:pPr lvl="2"/>
            <a:r>
              <a:rPr lang="ko-KR" altLang="en-US" dirty="0" smtClean="0"/>
              <a:t>그러나</a:t>
            </a:r>
            <a:r>
              <a:rPr lang="en-US" altLang="ko-KR" dirty="0"/>
              <a:t>, VBAP </a:t>
            </a:r>
            <a:r>
              <a:rPr lang="ko-KR" altLang="en-US"/>
              <a:t>이론을 객체 오디오 렌더링에 활용하기 위해서는 </a:t>
            </a:r>
            <a:r>
              <a:rPr lang="ko-KR" altLang="en-US">
                <a:solidFill>
                  <a:srgbClr val="3333CC"/>
                </a:solidFill>
              </a:rPr>
              <a:t>다양한 기능이 추가</a:t>
            </a:r>
            <a:r>
              <a:rPr lang="ko-KR" altLang="en-US"/>
              <a:t>되어야 함 </a:t>
            </a:r>
          </a:p>
          <a:p>
            <a:pPr lvl="2"/>
            <a:r>
              <a:rPr lang="ko-KR" altLang="en-US" dirty="0" smtClean="0"/>
              <a:t>본 </a:t>
            </a:r>
            <a:r>
              <a:rPr lang="ko-KR" altLang="en-US" dirty="0"/>
              <a:t>기술은 </a:t>
            </a:r>
            <a:r>
              <a:rPr lang="en-US" altLang="ko-KR" dirty="0"/>
              <a:t>VBAP </a:t>
            </a:r>
            <a:r>
              <a:rPr lang="ko-KR" altLang="en-US"/>
              <a:t>이론에 객체 오디오의 다채널 렌더링에 활용하기 위한 </a:t>
            </a:r>
            <a:r>
              <a:rPr lang="ko-KR" altLang="en-US">
                <a:solidFill>
                  <a:srgbClr val="3333CC"/>
                </a:solidFill>
              </a:rPr>
              <a:t>신호 및 데이터 입출력 인터페이스</a:t>
            </a:r>
            <a:r>
              <a:rPr lang="ko-KR" altLang="en-US"/>
              <a:t> 부분</a:t>
            </a:r>
            <a:r>
              <a:rPr lang="en-US" altLang="ko-KR" dirty="0"/>
              <a:t>, </a:t>
            </a:r>
            <a:r>
              <a:rPr lang="ko-KR" altLang="en-US"/>
              <a:t>실제 다채널 환경에서의 적용을 위한 </a:t>
            </a:r>
            <a:r>
              <a:rPr lang="en-US" altLang="ko-KR" dirty="0">
                <a:solidFill>
                  <a:srgbClr val="3333CC"/>
                </a:solidFill>
              </a:rPr>
              <a:t>triangle matrix </a:t>
            </a:r>
            <a:r>
              <a:rPr lang="ko-KR" altLang="en-US">
                <a:solidFill>
                  <a:srgbClr val="3333CC"/>
                </a:solidFill>
              </a:rPr>
              <a:t>설정 부분</a:t>
            </a:r>
            <a:r>
              <a:rPr lang="en-US" altLang="ko-KR" dirty="0"/>
              <a:t>, </a:t>
            </a:r>
            <a:r>
              <a:rPr lang="ko-KR" altLang="en-US"/>
              <a:t>다양한 </a:t>
            </a:r>
            <a:r>
              <a:rPr lang="ko-KR" altLang="en-US">
                <a:solidFill>
                  <a:srgbClr val="3333CC"/>
                </a:solidFill>
              </a:rPr>
              <a:t>다채널 환경을 고려한 예외 처리 부분</a:t>
            </a:r>
            <a:r>
              <a:rPr lang="ko-KR" altLang="en-US"/>
              <a:t> 등을 포함하고 있어</a:t>
            </a:r>
            <a:r>
              <a:rPr lang="en-US" altLang="ko-KR" dirty="0"/>
              <a:t>, </a:t>
            </a:r>
            <a:r>
              <a:rPr lang="ko-KR" altLang="en-US"/>
              <a:t>직접 활용이 가능함   </a:t>
            </a:r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기술    </a:t>
            </a:r>
          </a:p>
          <a:p>
            <a:pPr lvl="2"/>
            <a:r>
              <a:rPr lang="ko-KR" altLang="en-US" dirty="0" smtClean="0"/>
              <a:t>기존의 </a:t>
            </a:r>
            <a:r>
              <a:rPr lang="ko-KR" altLang="en-US" dirty="0"/>
              <a:t>유명 음향기술 관련 업체에서도 </a:t>
            </a:r>
            <a:r>
              <a:rPr lang="en-US" altLang="ko-KR" dirty="0"/>
              <a:t>Dolby </a:t>
            </a:r>
            <a:r>
              <a:rPr lang="en-US" altLang="ko-KR" dirty="0" err="1"/>
              <a:t>Atmos</a:t>
            </a:r>
            <a:r>
              <a:rPr lang="en-US" altLang="ko-KR" dirty="0"/>
              <a:t> headphone, DTS headphone-X </a:t>
            </a:r>
            <a:r>
              <a:rPr lang="ko-KR" altLang="en-US"/>
              <a:t>등과 같은 동일 목적의 기술을 제공하고 있으나</a:t>
            </a:r>
            <a:r>
              <a:rPr lang="en-US" altLang="ko-KR" dirty="0"/>
              <a:t>, </a:t>
            </a:r>
            <a:r>
              <a:rPr lang="ko-KR" altLang="en-US"/>
              <a:t>이러한 기술의 경우 </a:t>
            </a:r>
            <a:r>
              <a:rPr lang="ko-KR" altLang="en-US">
                <a:solidFill>
                  <a:srgbClr val="3333CC"/>
                </a:solidFill>
              </a:rPr>
              <a:t>솔루션</a:t>
            </a:r>
            <a:r>
              <a:rPr lang="en-US" altLang="ko-KR" dirty="0">
                <a:solidFill>
                  <a:srgbClr val="3333CC"/>
                </a:solidFill>
              </a:rPr>
              <a:t>(solution) </a:t>
            </a:r>
            <a:r>
              <a:rPr lang="ko-KR" altLang="en-US">
                <a:solidFill>
                  <a:srgbClr val="3333CC"/>
                </a:solidFill>
              </a:rPr>
              <a:t>형태로 업체에 제공</a:t>
            </a:r>
            <a:r>
              <a:rPr lang="ko-KR" altLang="en-US"/>
              <a:t>되기 때문에</a:t>
            </a:r>
            <a:r>
              <a:rPr lang="en-US" altLang="ko-KR" dirty="0"/>
              <a:t>, </a:t>
            </a:r>
            <a:r>
              <a:rPr lang="ko-KR" altLang="en-US"/>
              <a:t>업체에서 </a:t>
            </a:r>
            <a:r>
              <a:rPr lang="ko-KR" altLang="en-US">
                <a:solidFill>
                  <a:srgbClr val="3333CC"/>
                </a:solidFill>
              </a:rPr>
              <a:t>다양한 응용에 활용하기 어려움</a:t>
            </a:r>
            <a:r>
              <a:rPr lang="ko-KR" altLang="en-US"/>
              <a:t>이 있음  </a:t>
            </a:r>
          </a:p>
          <a:p>
            <a:pPr lvl="2"/>
            <a:r>
              <a:rPr lang="ko-KR" altLang="en-US" dirty="0" smtClean="0"/>
              <a:t>본 </a:t>
            </a:r>
            <a:r>
              <a:rPr lang="ko-KR" altLang="en-US" dirty="0"/>
              <a:t>기술은 </a:t>
            </a:r>
            <a:r>
              <a:rPr lang="ko-KR" altLang="en-US" dirty="0">
                <a:solidFill>
                  <a:srgbClr val="3333CC"/>
                </a:solidFill>
              </a:rPr>
              <a:t>다양한 각도에 대한 </a:t>
            </a:r>
            <a:r>
              <a:rPr lang="ko-KR" altLang="en-US" dirty="0" err="1">
                <a:solidFill>
                  <a:srgbClr val="3333CC"/>
                </a:solidFill>
              </a:rPr>
              <a:t>렌더링이</a:t>
            </a:r>
            <a:r>
              <a:rPr lang="ko-KR" altLang="en-US" dirty="0">
                <a:solidFill>
                  <a:srgbClr val="3333CC"/>
                </a:solidFill>
              </a:rPr>
              <a:t> 가능한</a:t>
            </a:r>
            <a:r>
              <a:rPr lang="ko-KR" altLang="en-US" dirty="0"/>
              <a:t> 형태로 </a:t>
            </a:r>
            <a:r>
              <a:rPr lang="ko-KR" altLang="en-US" dirty="0">
                <a:solidFill>
                  <a:srgbClr val="3333CC"/>
                </a:solidFill>
              </a:rPr>
              <a:t>다양한 채널 수</a:t>
            </a:r>
            <a:r>
              <a:rPr lang="ko-KR" altLang="en-US" dirty="0"/>
              <a:t>를 가지는 다채널 오디오의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및 </a:t>
            </a:r>
            <a:r>
              <a:rPr lang="en-US" altLang="ko-KR" dirty="0">
                <a:solidFill>
                  <a:srgbClr val="3333CC"/>
                </a:solidFill>
              </a:rPr>
              <a:t>VR </a:t>
            </a:r>
            <a:r>
              <a:rPr lang="ko-KR" altLang="en-US">
                <a:solidFill>
                  <a:srgbClr val="3333CC"/>
                </a:solidFill>
              </a:rPr>
              <a:t>환경과 같은 헤드 트래킹 환경</a:t>
            </a:r>
            <a:r>
              <a:rPr lang="ko-KR" altLang="en-US"/>
              <a:t>에서의 바이노럴 렌더링에 활용할 수 있는 구조 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/>
              <a:t>기술의 개요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5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기술이전 </a:t>
            </a:r>
            <a:r>
              <a:rPr lang="ko-KR" altLang="en-US" dirty="0" smtClean="0"/>
              <a:t>내용</a:t>
            </a:r>
            <a:endParaRPr lang="ko-KR" altLang="en-US" dirty="0"/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오디오의 다채널 </a:t>
            </a:r>
            <a:r>
              <a:rPr lang="ko-KR" altLang="en-US" dirty="0" err="1"/>
              <a:t>렌더링</a:t>
            </a:r>
            <a:r>
              <a:rPr lang="ko-KR" altLang="en-US" dirty="0"/>
              <a:t> </a:t>
            </a:r>
            <a:r>
              <a:rPr lang="en-US" altLang="ko-KR" dirty="0"/>
              <a:t>SW    </a:t>
            </a:r>
          </a:p>
          <a:p>
            <a:pPr lvl="2"/>
            <a:r>
              <a:rPr lang="ko-KR" altLang="en-US" dirty="0" smtClean="0"/>
              <a:t>객체 </a:t>
            </a:r>
            <a:r>
              <a:rPr lang="ko-KR" altLang="en-US" dirty="0"/>
              <a:t>오디오와 객체 오디오의 위치정보를 받아 다양한 다채널 환경에서 이를 </a:t>
            </a:r>
            <a:r>
              <a:rPr lang="ko-KR" altLang="en-US" dirty="0" err="1"/>
              <a:t>렌더링</a:t>
            </a:r>
            <a:r>
              <a:rPr lang="ko-KR" altLang="en-US" dirty="0"/>
              <a:t> 하는 </a:t>
            </a:r>
            <a:r>
              <a:rPr lang="en-US" altLang="ko-KR" dirty="0"/>
              <a:t>SW </a:t>
            </a:r>
          </a:p>
          <a:p>
            <a:pPr lvl="2"/>
            <a:r>
              <a:rPr lang="ko-KR" altLang="en-US" dirty="0" smtClean="0"/>
              <a:t>지원 </a:t>
            </a:r>
            <a:r>
              <a:rPr lang="ko-KR" altLang="en-US" dirty="0"/>
              <a:t>채널 </a:t>
            </a:r>
            <a:r>
              <a:rPr lang="en-US" altLang="ko-KR" dirty="0"/>
              <a:t>: 5.1, 7.1, 10.2, 11.1 </a:t>
            </a:r>
            <a:r>
              <a:rPr lang="ko-KR" altLang="en-US"/>
              <a:t>채널  </a:t>
            </a:r>
          </a:p>
          <a:p>
            <a:pPr lvl="1"/>
            <a:endParaRPr lang="ko-KR" altLang="en-US" dirty="0"/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오디오의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</a:t>
            </a:r>
            <a:r>
              <a:rPr lang="en-US" altLang="ko-KR" dirty="0"/>
              <a:t>SW    </a:t>
            </a:r>
          </a:p>
          <a:p>
            <a:pPr lvl="2"/>
            <a:r>
              <a:rPr lang="ko-KR" altLang="en-US" dirty="0" smtClean="0"/>
              <a:t>객체 </a:t>
            </a:r>
            <a:r>
              <a:rPr lang="ko-KR" altLang="en-US" dirty="0"/>
              <a:t>오디오와 객체 오디오의 위치정보를 받아 헤드폰 재생 환경을 위한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렌더링을</a:t>
            </a:r>
            <a:r>
              <a:rPr lang="ko-KR" altLang="en-US" dirty="0"/>
              <a:t> 수행하는 </a:t>
            </a:r>
            <a:r>
              <a:rPr lang="en-US" altLang="ko-KR" dirty="0"/>
              <a:t>SW </a:t>
            </a:r>
          </a:p>
          <a:p>
            <a:pPr lvl="2"/>
            <a:r>
              <a:rPr lang="ko-KR" altLang="en-US" dirty="0" smtClean="0"/>
              <a:t>지원 </a:t>
            </a:r>
            <a:r>
              <a:rPr lang="ko-KR" altLang="en-US" dirty="0"/>
              <a:t>각도 </a:t>
            </a:r>
          </a:p>
          <a:p>
            <a:pPr lvl="3"/>
            <a:r>
              <a:rPr lang="ko-KR" altLang="en-US" dirty="0" smtClean="0"/>
              <a:t>수평 </a:t>
            </a:r>
            <a:r>
              <a:rPr lang="ko-KR" altLang="en-US" dirty="0"/>
              <a:t>방향 </a:t>
            </a:r>
            <a:r>
              <a:rPr lang="en-US" altLang="ko-KR" dirty="0"/>
              <a:t>: 0 ~ 360</a:t>
            </a:r>
            <a:r>
              <a:rPr lang="ko-KR" altLang="en-US"/>
              <a:t>도</a:t>
            </a:r>
            <a:r>
              <a:rPr lang="en-US" altLang="ko-KR" dirty="0"/>
              <a:t>(5</a:t>
            </a:r>
            <a:r>
              <a:rPr lang="ko-KR" altLang="en-US"/>
              <a:t>도 간격</a:t>
            </a:r>
            <a:r>
              <a:rPr lang="en-US" altLang="ko-KR" dirty="0"/>
              <a:t>)</a:t>
            </a:r>
          </a:p>
          <a:p>
            <a:pPr lvl="3"/>
            <a:r>
              <a:rPr lang="ko-KR" altLang="en-US" dirty="0" smtClean="0"/>
              <a:t>수직 </a:t>
            </a:r>
            <a:r>
              <a:rPr lang="ko-KR" altLang="en-US" dirty="0"/>
              <a:t>방향 </a:t>
            </a:r>
            <a:r>
              <a:rPr lang="en-US" altLang="ko-KR" dirty="0"/>
              <a:t>: 0 ~ 90</a:t>
            </a:r>
            <a:r>
              <a:rPr lang="ko-KR" altLang="en-US"/>
              <a:t>도</a:t>
            </a:r>
            <a:r>
              <a:rPr lang="en-US" altLang="ko-KR" dirty="0"/>
              <a:t>(10</a:t>
            </a:r>
            <a:r>
              <a:rPr lang="ko-KR" altLang="en-US"/>
              <a:t>도 간격</a:t>
            </a:r>
            <a:r>
              <a:rPr lang="en-US" altLang="ko-KR" dirty="0"/>
              <a:t>) 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/>
              <a:t>기술이전 내용 및 범위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기술이전 </a:t>
            </a:r>
            <a:r>
              <a:rPr lang="ko-KR" altLang="en-US" dirty="0" smtClean="0"/>
              <a:t>범위 </a:t>
            </a:r>
            <a:endParaRPr lang="ko-KR" altLang="en-US" dirty="0"/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오디오의 다채널 및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기술 요구사항서</a:t>
            </a:r>
            <a:r>
              <a:rPr lang="en-US" altLang="ko-KR" dirty="0"/>
              <a:t>, </a:t>
            </a:r>
            <a:r>
              <a:rPr lang="ko-KR" altLang="en-US"/>
              <a:t>시험절차서 및 결과서 </a:t>
            </a:r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오디오의 다채널 및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</a:t>
            </a:r>
            <a:r>
              <a:rPr lang="en-US" altLang="ko-KR" dirty="0"/>
              <a:t>SW  </a:t>
            </a:r>
          </a:p>
          <a:p>
            <a:pPr lvl="1"/>
            <a:r>
              <a:rPr lang="ko-KR" altLang="en-US" dirty="0" smtClean="0"/>
              <a:t>객체 </a:t>
            </a:r>
            <a:r>
              <a:rPr lang="ko-KR" altLang="en-US" dirty="0"/>
              <a:t>오디오의 다채널 및 </a:t>
            </a:r>
            <a:r>
              <a:rPr lang="ko-KR" altLang="en-US" dirty="0" err="1"/>
              <a:t>바이노럴</a:t>
            </a:r>
            <a:r>
              <a:rPr lang="ko-KR" altLang="en-US" dirty="0"/>
              <a:t> </a:t>
            </a:r>
            <a:r>
              <a:rPr lang="ko-KR" altLang="en-US" dirty="0" err="1"/>
              <a:t>렌더링</a:t>
            </a:r>
            <a:r>
              <a:rPr lang="ko-KR" altLang="en-US" dirty="0"/>
              <a:t> </a:t>
            </a:r>
            <a:r>
              <a:rPr lang="en-US" altLang="ko-KR" dirty="0"/>
              <a:t>SW </a:t>
            </a:r>
            <a:r>
              <a:rPr lang="ko-KR" altLang="en-US"/>
              <a:t>구조 설명서 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r>
              <a:rPr lang="ko-KR" altLang="en-US" dirty="0"/>
              <a:t>기술 개발 현황</a:t>
            </a:r>
          </a:p>
          <a:p>
            <a:pPr lvl="1"/>
            <a:r>
              <a:rPr lang="ko-KR" altLang="en-US" dirty="0"/>
              <a:t>기술성숙도 단계 </a:t>
            </a:r>
            <a:r>
              <a:rPr lang="en-US" altLang="ko-KR" dirty="0"/>
              <a:t>: 5</a:t>
            </a:r>
            <a:r>
              <a:rPr lang="ko-KR" altLang="en-US"/>
              <a:t>단계</a:t>
            </a:r>
            <a:r>
              <a:rPr lang="en-US" altLang="ko-KR" dirty="0"/>
              <a:t>(</a:t>
            </a:r>
            <a:r>
              <a:rPr lang="ko-KR" altLang="en-US"/>
              <a:t>시작품단계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상용화 소요기간</a:t>
            </a:r>
            <a:r>
              <a:rPr lang="en-US" altLang="ko-KR" dirty="0"/>
              <a:t>: </a:t>
            </a:r>
            <a:r>
              <a:rPr lang="ko-KR" altLang="en-US"/>
              <a:t>기술이전 후 </a:t>
            </a:r>
            <a:r>
              <a:rPr lang="en-US" altLang="ko-KR" dirty="0"/>
              <a:t>1</a:t>
            </a:r>
            <a:r>
              <a:rPr lang="ko-KR" altLang="en-US"/>
              <a:t>년 이내 </a:t>
            </a:r>
            <a:r>
              <a:rPr lang="en-US" altLang="ko-KR" dirty="0"/>
              <a:t>(SW : </a:t>
            </a:r>
            <a:r>
              <a:rPr lang="en-US" altLang="ko-KR" dirty="0" smtClean="0"/>
              <a:t>6</a:t>
            </a:r>
            <a:r>
              <a:rPr lang="ko-KR" altLang="en-US" smtClean="0"/>
              <a:t>개월</a:t>
            </a:r>
            <a:r>
              <a:rPr lang="en-US" altLang="ko-KR" dirty="0"/>
              <a:t>, HW : 12</a:t>
            </a:r>
            <a:r>
              <a:rPr lang="ko-KR" altLang="en-US"/>
              <a:t>개월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/>
              <a:t>기술이전 내용 및 범위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3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경쟁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다채널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기술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2"/>
            <a:r>
              <a:rPr lang="en-US" altLang="ko-KR" dirty="0" smtClean="0"/>
              <a:t>Dolby, DTS, </a:t>
            </a:r>
            <a:r>
              <a:rPr lang="ko-KR" altLang="en-US" smtClean="0"/>
              <a:t>프라운호퍼</a:t>
            </a:r>
            <a:r>
              <a:rPr lang="en-US" altLang="ko-KR" dirty="0" smtClean="0"/>
              <a:t> </a:t>
            </a:r>
            <a:r>
              <a:rPr lang="ko-KR" altLang="en-US" smtClean="0"/>
              <a:t>등에서 다채널 렌더링 기술 보유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다채널 저작도구</a:t>
            </a:r>
            <a:r>
              <a:rPr lang="en-US" altLang="ko-KR" dirty="0"/>
              <a:t> </a:t>
            </a:r>
            <a:r>
              <a:rPr lang="ko-KR" altLang="en-US" smtClean="0"/>
              <a:t>개발 업체 등에서 관련 기술 보유 </a:t>
            </a:r>
            <a:r>
              <a:rPr lang="en-US" altLang="ko-KR" dirty="0" smtClean="0"/>
              <a:t> </a:t>
            </a:r>
            <a:r>
              <a:rPr lang="ko-KR" altLang="en-US" smtClean="0"/>
              <a:t> 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 err="1" smtClean="0"/>
              <a:t>바이노럴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Dolby, DTS, </a:t>
            </a:r>
            <a:r>
              <a:rPr lang="ko-KR" altLang="en-US" smtClean="0"/>
              <a:t>프라운호퍼</a:t>
            </a:r>
            <a:r>
              <a:rPr lang="en-US" altLang="ko-KR" dirty="0" smtClean="0"/>
              <a:t>, </a:t>
            </a:r>
            <a:r>
              <a:rPr lang="ko-KR" altLang="en-US" smtClean="0"/>
              <a:t>이머시스 등이 관련 기술 보유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pPr lvl="2"/>
            <a:r>
              <a:rPr lang="ko-KR" altLang="en-US" dirty="0" err="1" smtClean="0"/>
              <a:t>바이노럴</a:t>
            </a:r>
            <a:r>
              <a:rPr lang="ko-KR" altLang="en-US" dirty="0" smtClean="0"/>
              <a:t> 저작도구</a:t>
            </a:r>
            <a:r>
              <a:rPr lang="en-US" altLang="ko-KR" dirty="0" smtClean="0"/>
              <a:t> </a:t>
            </a:r>
            <a:r>
              <a:rPr lang="ko-KR" altLang="en-US"/>
              <a:t>개발 업체 등에서 관련 기술 보유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ABC272-4882-4D03-8732-02F1CD1BFDE5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경쟁기술과 비교</a:t>
            </a:r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636185" y="6399311"/>
            <a:ext cx="2417458" cy="307777"/>
          </a:xfrm>
        </p:spPr>
        <p:txBody>
          <a:bodyPr/>
          <a:lstStyle/>
          <a:p>
            <a:r>
              <a:rPr lang="en-US" altLang="ko-KR" dirty="0" smtClean="0"/>
              <a:t>ETRI </a:t>
            </a:r>
            <a:r>
              <a:rPr lang="ko-KR" altLang="en-US" smtClean="0"/>
              <a:t>방송</a:t>
            </a:r>
            <a:r>
              <a:rPr lang="en-US" altLang="ko-KR" dirty="0" smtClean="0"/>
              <a:t>·</a:t>
            </a:r>
            <a:r>
              <a:rPr lang="ko-KR" altLang="en-US" smtClean="0"/>
              <a:t>미디어연구소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5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17538</TotalTime>
  <Words>2150</Words>
  <Application>Microsoft Office PowerPoint</Application>
  <PresentationFormat>화면 슬라이드 쇼(4:3)</PresentationFormat>
  <Paragraphs>370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8" baseType="lpstr">
      <vt:lpstr>HY견고딕</vt:lpstr>
      <vt:lpstr>HY헤드라인M</vt:lpstr>
      <vt:lpstr>굴림</vt:lpstr>
      <vt:lpstr>굴림체</vt:lpstr>
      <vt:lpstr>돋움</vt:lpstr>
      <vt:lpstr>맑은 고딕</vt:lpstr>
      <vt:lpstr>한컴바탕</vt:lpstr>
      <vt:lpstr>휴먼각진헤드라인</vt:lpstr>
      <vt:lpstr>휴먼모음T</vt:lpstr>
      <vt:lpstr>Arial</vt:lpstr>
      <vt:lpstr>Arial Black</vt:lpstr>
      <vt:lpstr>Times New Roman</vt:lpstr>
      <vt:lpstr>Wingdings</vt:lpstr>
      <vt:lpstr>기본 디자인</vt:lpstr>
      <vt:lpstr>PowerPoint 프레젠테이션</vt:lpstr>
      <vt:lpstr>PowerPoint 프레젠테이션</vt:lpstr>
      <vt:lpstr>1. 기술의 개요</vt:lpstr>
      <vt:lpstr>1. 기술의 개요</vt:lpstr>
      <vt:lpstr>1. 기술의 개요</vt:lpstr>
      <vt:lpstr>1. 기술의 개요</vt:lpstr>
      <vt:lpstr>2. 기술이전 내용 및 범위</vt:lpstr>
      <vt:lpstr>2. 기술이전 내용 및 범위</vt:lpstr>
      <vt:lpstr>3. 경쟁기술과 비교</vt:lpstr>
      <vt:lpstr>3. 경쟁기술과 비교</vt:lpstr>
      <vt:lpstr>4. 기술의 사업성</vt:lpstr>
      <vt:lpstr>4. 기술의 사업성</vt:lpstr>
      <vt:lpstr>4. 기술의 사업성</vt:lpstr>
      <vt:lpstr>5. 국내외 시장 동향</vt:lpstr>
      <vt:lpstr>5. 국내외 시장 동향</vt:lpstr>
      <vt:lpstr>5. 국내외 시장 동향</vt:lpstr>
      <vt:lpstr>5. 국내외 시장 동향</vt:lpstr>
      <vt:lpstr>5. 국내외 시장 동향</vt:lpstr>
      <vt:lpstr>5. 국내외 시장 동향</vt:lpstr>
      <vt:lpstr>5. 국내외 시장 동향</vt:lpstr>
      <vt:lpstr>5. 국내외 시장 동향</vt:lpstr>
      <vt:lpstr>5. 국내외 시장 동향</vt:lpstr>
      <vt:lpstr>6. 기타 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draball</cp:lastModifiedBy>
  <cp:revision>1257</cp:revision>
  <cp:lastPrinted>2000-01-26T07:28:59Z</cp:lastPrinted>
  <dcterms:created xsi:type="dcterms:W3CDTF">1998-07-27T04:31:16Z</dcterms:created>
  <dcterms:modified xsi:type="dcterms:W3CDTF">2016-10-14T05:36:54Z</dcterms:modified>
</cp:coreProperties>
</file>