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424" r:id="rId3"/>
    <p:sldId id="347" r:id="rId4"/>
    <p:sldId id="449" r:id="rId5"/>
    <p:sldId id="444" r:id="rId6"/>
    <p:sldId id="446" r:id="rId7"/>
    <p:sldId id="448" r:id="rId8"/>
    <p:sldId id="452" r:id="rId9"/>
    <p:sldId id="453" r:id="rId10"/>
    <p:sldId id="443" r:id="rId11"/>
    <p:sldId id="434" r:id="rId12"/>
  </p:sldIdLst>
  <p:sldSz cx="9144000" cy="6858000" type="screen4x3"/>
  <p:notesSz cx="6797675" cy="9874250"/>
  <p:defaultTextStyle>
    <a:defPPr>
      <a:defRPr lang="ko-KR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anose="020B0600000101010101" pitchFamily="50" charset="-127"/>
        <a:ea typeface="Gulim" panose="020B0600000101010101" pitchFamily="50" charset="-127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anose="020B0600000101010101" pitchFamily="50" charset="-127"/>
        <a:ea typeface="Gulim" panose="020B0600000101010101" pitchFamily="50" charset="-127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anose="020B0600000101010101" pitchFamily="50" charset="-127"/>
        <a:ea typeface="Gulim" panose="020B0600000101010101" pitchFamily="50" charset="-127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anose="020B0600000101010101" pitchFamily="50" charset="-127"/>
        <a:ea typeface="Gulim" panose="020B0600000101010101" pitchFamily="50" charset="-127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anose="020B0600000101010101" pitchFamily="50" charset="-127"/>
        <a:ea typeface="Gulim" panose="020B0600000101010101" pitchFamily="50" charset="-127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anose="020B0600000101010101" pitchFamily="50" charset="-127"/>
        <a:ea typeface="Gulim" panose="020B0600000101010101" pitchFamily="50" charset="-127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anose="020B0600000101010101" pitchFamily="50" charset="-127"/>
        <a:ea typeface="Gulim" panose="020B0600000101010101" pitchFamily="50" charset="-127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anose="020B0600000101010101" pitchFamily="50" charset="-127"/>
        <a:ea typeface="Gulim" panose="020B0600000101010101" pitchFamily="50" charset="-127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anose="020B0600000101010101" pitchFamily="50" charset="-127"/>
        <a:ea typeface="Gulim" panose="020B0600000101010101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FFFF"/>
    <a:srgbClr val="DDDDDD"/>
    <a:srgbClr val="FFCCFF"/>
    <a:srgbClr val="BDEEFF"/>
    <a:srgbClr val="3333CC"/>
    <a:srgbClr val="800000"/>
    <a:srgbClr val="FFFF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 showGuides="1">
      <p:cViewPr varScale="1">
        <p:scale>
          <a:sx n="161" d="100"/>
          <a:sy n="161" d="100"/>
        </p:scale>
        <p:origin x="114" y="288"/>
      </p:cViewPr>
      <p:guideLst>
        <p:guide orient="horz" pos="110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53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92075"/>
            <a:ext cx="187325" cy="2762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711" tIns="46356" rIns="92711" bIns="46356" numCol="1" anchor="ctr" anchorCtr="0" compatLnSpc="1">
            <a:spAutoFit/>
          </a:bodyPr>
          <a:lstStyle>
            <a:lvl1pPr defTabSz="927100" eaLnBrk="1" latinLnBrk="1" hangingPunct="1">
              <a:defRPr sz="1200">
                <a:latin typeface="Gulim" panose="020B0600000101010101" pitchFamily="50" charset="-127"/>
                <a:ea typeface="Gulim" panose="020B0600000101010101" pitchFamily="50" charset="-127"/>
              </a:defRPr>
            </a:lvl1pPr>
          </a:lstStyle>
          <a:p>
            <a:pPr marL="0" marR="0" lvl="0" indent="0" algn="l" defTabSz="9271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575425" y="92075"/>
            <a:ext cx="187325" cy="2762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711" tIns="46356" rIns="92711" bIns="46356" numCol="1" anchor="ctr" anchorCtr="0" compatLnSpc="1">
            <a:spAutoFit/>
          </a:bodyPr>
          <a:lstStyle>
            <a:lvl1pPr algn="r" defTabSz="927100" eaLnBrk="1" latinLnBrk="1" hangingPunct="1">
              <a:defRPr sz="1200">
                <a:latin typeface="Gulim" panose="020B0600000101010101" pitchFamily="50" charset="-127"/>
                <a:ea typeface="Gulim" panose="020B0600000101010101" pitchFamily="50" charset="-127"/>
              </a:defRPr>
            </a:lvl1pPr>
          </a:lstStyle>
          <a:p>
            <a:pPr marL="0" marR="0" lvl="0" indent="0" algn="r" defTabSz="9271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94850"/>
            <a:ext cx="187325" cy="2762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711" tIns="46356" rIns="92711" bIns="46356" numCol="1" anchor="b" anchorCtr="0" compatLnSpc="1">
            <a:spAutoFit/>
          </a:bodyPr>
          <a:lstStyle>
            <a:lvl1pPr defTabSz="927100" eaLnBrk="1" latinLnBrk="1" hangingPunct="1">
              <a:defRPr sz="1200">
                <a:latin typeface="Gulim" panose="020B0600000101010101" pitchFamily="50" charset="-127"/>
                <a:ea typeface="Gulim" panose="020B0600000101010101" pitchFamily="50" charset="-127"/>
              </a:defRPr>
            </a:lvl1pPr>
          </a:lstStyle>
          <a:p>
            <a:pPr marL="0" marR="0" lvl="0" indent="0" algn="l" defTabSz="9271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345238" y="9594850"/>
            <a:ext cx="417513" cy="2762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711" tIns="46356" rIns="92711" bIns="46356" numCol="1" anchor="b" anchorCtr="0" compatLnSpc="1">
            <a:spAutoFit/>
          </a:bodyPr>
          <a:lstStyle>
            <a:lvl1pPr algn="r" defTabSz="925830" eaLnBrk="1" latinLnBrk="1" hangingPunct="1">
              <a:defRPr sz="1200"/>
            </a:lvl1pPr>
          </a:lstStyle>
          <a:p>
            <a:pPr marL="0" marR="0" lvl="0" indent="0" algn="r" defTabSz="92583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12EEA0E-C2B9-43B9-9299-5259AD700D12}" type="slidenum">
              <a:rPr kumimoji="1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063" tIns="46032" rIns="92063" bIns="46032" numCol="1" anchor="t" anchorCtr="0" compatLnSpc="1"/>
          <a:lstStyle>
            <a:lvl1pPr defTabSz="920115" eaLnBrk="1" latinLnBrk="1" hangingPunct="1">
              <a:defRPr sz="1200">
                <a:latin typeface="Times New Roman" panose="02020603050405020304" pitchFamily="18" charset="0"/>
                <a:ea typeface="Gulim" panose="020B0600000101010101" pitchFamily="50" charset="-127"/>
              </a:defRPr>
            </a:lvl1pPr>
          </a:lstStyle>
          <a:p>
            <a:pPr marL="0" marR="0" lvl="0" indent="0" algn="l" defTabSz="920115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Gulim" panose="020B0600000101010101" pitchFamily="50" charset="-127"/>
              <a:cs typeface="+mn-cs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3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063" tIns="46032" rIns="92063" bIns="46032" numCol="1" anchor="t" anchorCtr="0" compatLnSpc="1"/>
          <a:lstStyle>
            <a:lvl1pPr algn="r" defTabSz="920115" eaLnBrk="1" latinLnBrk="1" hangingPunct="1">
              <a:defRPr sz="1200">
                <a:latin typeface="Times New Roman" panose="02020603050405020304" pitchFamily="18" charset="0"/>
                <a:ea typeface="Gulim" panose="020B0600000101010101" pitchFamily="50" charset="-127"/>
              </a:defRPr>
            </a:lvl1pPr>
          </a:lstStyle>
          <a:p>
            <a:pPr marL="0" marR="0" lvl="0" indent="0" algn="r" defTabSz="920115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Gulim" panose="020B0600000101010101" pitchFamily="50" charset="-127"/>
              <a:cs typeface="+mn-cs"/>
            </a:endParaRPr>
          </a:p>
        </p:txBody>
      </p:sp>
      <p:sp>
        <p:nvSpPr>
          <p:cNvPr id="4100" name="Rectangle 4"/>
          <p:cNvSpPr>
            <a:spLocks noTextEdit="1"/>
          </p:cNvSpPr>
          <p:nvPr>
            <p:ph type="sldImg" idx="2"/>
          </p:nvPr>
        </p:nvSpPr>
        <p:spPr>
          <a:xfrm>
            <a:off x="931863" y="741363"/>
            <a:ext cx="4937125" cy="37020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691063"/>
            <a:ext cx="4984750" cy="4441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063" tIns="46032" rIns="92063" bIns="46032" numCol="1" anchor="t" anchorCtr="0" compatLnSpc="1"/>
          <a:lstStyle/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Gulim" panose="020B0600000101010101" pitchFamily="50" charset="-127"/>
                <a:cs typeface="+mn-cs"/>
              </a:rPr>
              <a:t>마스터 문자열 유형을 편집하려면 누르십시오</a:t>
            </a:r>
            <a:r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Gulim" panose="020B0600000101010101" pitchFamily="50" charset="-127"/>
                <a:cs typeface="+mn-cs"/>
              </a:rPr>
              <a:t>.</a:t>
            </a:r>
            <a:endParaRPr kumimoji="1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Gulim" panose="020B0600000101010101" pitchFamily="50" charset="-127"/>
              <a:cs typeface="+mn-cs"/>
            </a:endParaRPr>
          </a:p>
          <a:p>
            <a:pPr marL="457200" marR="0" lvl="1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Gulim" panose="020B0600000101010101" pitchFamily="50" charset="-127"/>
                <a:cs typeface="+mn-cs"/>
              </a:rPr>
              <a:t>둘째 수준</a:t>
            </a:r>
            <a:endParaRPr kumimoji="1" lang="ko-KR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Gulim" panose="020B0600000101010101" pitchFamily="50" charset="-127"/>
              <a:cs typeface="+mn-cs"/>
            </a:endParaRPr>
          </a:p>
          <a:p>
            <a:pPr marL="914400" marR="0" lvl="2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Gulim" panose="020B0600000101010101" pitchFamily="50" charset="-127"/>
                <a:cs typeface="+mn-cs"/>
              </a:rPr>
              <a:t>세째 수준</a:t>
            </a:r>
            <a:endParaRPr kumimoji="1" lang="ko-KR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Gulim" panose="020B0600000101010101" pitchFamily="50" charset="-127"/>
              <a:cs typeface="+mn-cs"/>
            </a:endParaRPr>
          </a:p>
          <a:p>
            <a:pPr marL="1371600" marR="0" lvl="3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Gulim" panose="020B0600000101010101" pitchFamily="50" charset="-127"/>
                <a:cs typeface="+mn-cs"/>
              </a:rPr>
              <a:t>네째 수준</a:t>
            </a:r>
            <a:endParaRPr kumimoji="1" lang="ko-KR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Gulim" panose="020B0600000101010101" pitchFamily="50" charset="-127"/>
              <a:cs typeface="+mn-cs"/>
            </a:endParaRPr>
          </a:p>
          <a:p>
            <a:pPr marL="1828800" marR="0" lvl="4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Gulim" panose="020B0600000101010101" pitchFamily="50" charset="-127"/>
                <a:cs typeface="+mn-cs"/>
              </a:rPr>
              <a:t>다섯째 수준</a:t>
            </a:r>
            <a:endParaRPr kumimoji="1" lang="ko-KR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Gulim" panose="020B0600000101010101" pitchFamily="50" charset="-127"/>
              <a:cs typeface="+mn-cs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0538"/>
            <a:ext cx="2946400" cy="493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063" tIns="46032" rIns="92063" bIns="46032" numCol="1" anchor="b" anchorCtr="0" compatLnSpc="1"/>
          <a:lstStyle>
            <a:lvl1pPr defTabSz="920115" eaLnBrk="1" latinLnBrk="1" hangingPunct="1">
              <a:defRPr sz="1200">
                <a:latin typeface="Times New Roman" panose="02020603050405020304" pitchFamily="18" charset="0"/>
                <a:ea typeface="Gulim" panose="020B0600000101010101" pitchFamily="50" charset="-127"/>
              </a:defRPr>
            </a:lvl1pPr>
          </a:lstStyle>
          <a:p>
            <a:pPr marL="0" marR="0" lvl="0" indent="0" algn="l" defTabSz="920115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Gulim" panose="020B0600000101010101" pitchFamily="50" charset="-127"/>
              <a:cs typeface="+mn-cs"/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380538"/>
            <a:ext cx="2946400" cy="493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063" tIns="46032" rIns="92063" bIns="46032" numCol="1" anchor="b" anchorCtr="0" compatLnSpc="1"/>
          <a:lstStyle>
            <a:lvl1pPr algn="r" defTabSz="919480" eaLnBrk="1" latin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94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84A896-001E-4171-9002-177CC4014177}" type="slidenum">
              <a:rPr kumimoji="1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Gulim" panose="020B0600000101010101" pitchFamily="50" charset="-127"/>
                <a:cs typeface="+mn-cs"/>
              </a:rPr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Gulim" panose="020B0600000101010101" pitchFamily="50" charset="-127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Gulim" panose="020B0600000101010101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Gulim" panose="020B0600000101010101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Gulim" panose="020B0600000101010101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Gulim" panose="020B0600000101010101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Gulim" panose="020B0600000101010101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제목 슬라이드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030" descr="C:\My Documents\DS\New Folder\로고심볼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5410200"/>
            <a:ext cx="3124200" cy="604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1027" descr="D:\pskwork\ETRI\bmp\title.bmp"/>
          <p:cNvPicPr>
            <a:picLocks noChangeAspect="1"/>
          </p:cNvPicPr>
          <p:nvPr/>
        </p:nvPicPr>
        <p:blipFill>
          <a:blip r:embed="rId3">
            <a:lum bright="20001" contrast="-20000"/>
          </a:blip>
          <a:stretch>
            <a:fillRect/>
          </a:stretch>
        </p:blipFill>
        <p:spPr>
          <a:xfrm>
            <a:off x="609600" y="685800"/>
            <a:ext cx="7496175" cy="4954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8962" name="Rectangle 1026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371600" y="4343400"/>
            <a:ext cx="6400800" cy="838200"/>
          </a:xfrm>
        </p:spPr>
        <p:txBody>
          <a:bodyPr/>
          <a:lstStyle>
            <a:lvl1pPr marL="0" indent="0" algn="ctr">
              <a:buFont typeface="GulimChe" panose="020B0609000101010101" pitchFamily="49" charset="-127"/>
              <a:buNone/>
              <a:defRPr sz="1800"/>
            </a:lvl1pPr>
          </a:lstStyle>
          <a:p>
            <a:r>
              <a:rPr lang="ko-KR" altLang="en-US"/>
              <a:t>마스터 부제목을  입력하십시요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ETRI OOO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연구소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(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단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, 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본부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)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명</a:t>
            </a:r>
            <a:endParaRPr kumimoji="1" lang="ko-KR" alt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071D18D-9977-4EAD-A60C-DC58C3D91315}" type="slidenum"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</a:fld>
            <a:endParaRPr kumimoji="1" lang="en-US" altLang="ko-KR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hasCustomPrompt="1"/>
          </p:nvPr>
        </p:nvSpPr>
        <p:spPr>
          <a:xfrm>
            <a:off x="6496050" y="890588"/>
            <a:ext cx="1962150" cy="5053012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890588"/>
            <a:ext cx="5734050" cy="505301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ETRI OOO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연구소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(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단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, 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본부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)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명</a:t>
            </a:r>
            <a:endParaRPr kumimoji="1" lang="ko-KR" alt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071D18D-9977-4EAD-A60C-DC58C3D91315}" type="slidenum"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</a:fld>
            <a:endParaRPr kumimoji="1" lang="en-US" altLang="ko-KR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609600" y="890588"/>
            <a:ext cx="7772400" cy="57943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39624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Tx/>
              <a:buFont typeface="GulimChe" panose="020B0609000101010101" pitchFamily="49" charset="-127"/>
              <a:buChar char="▣"/>
              <a:defRPr/>
            </a:pPr>
            <a:endParaRPr kumimoji="1" lang="ko-KR" altLang="en-US" sz="16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619750" y="6415088"/>
            <a:ext cx="2711450" cy="276225"/>
          </a:xfrm>
          <a:prstGeom prst="rect">
            <a:avLst/>
          </a:prstGeom>
          <a:ln w="101600">
            <a:miter lim="800000"/>
          </a:ln>
        </p:spPr>
        <p:txBody>
          <a:bodyPr vert="horz" wrap="none" lIns="91440" tIns="45720" rIns="91440" bIns="45720" numCol="1" anchor="ctr" anchorCtr="0" compatLnSpc="1">
            <a:spAutoFit/>
          </a:bodyPr>
          <a:lstStyle>
            <a:lvl1pPr eaLnBrk="0" latinLnBrk="0" hangingPunct="0">
              <a:defRPr kumimoji="0" sz="1200" b="0" i="0">
                <a:solidFill>
                  <a:srgbClr val="000000"/>
                </a:solidFill>
                <a:effectLst/>
                <a:latin typeface="HYgtrE" panose="02030600000101010101" pitchFamily="18" charset="-127"/>
                <a:ea typeface="HYgtrE" panose="02030600000101010101" pitchFamily="18" charset="-127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초연결통신연구소</a:t>
            </a:r>
            <a:r>
              <a:rPr kumimoji="0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/</a:t>
            </a: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정보보호연구본부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gtrE" panose="02030600000101010101" pitchFamily="18" charset="-127"/>
              <a:ea typeface="HYgtrE" panose="02030600000101010101" pitchFamily="18" charset="-127"/>
              <a:cs typeface="+mn-cs"/>
            </a:endParaRPr>
          </a:p>
        </p:txBody>
      </p:sp>
      <p:sp>
        <p:nvSpPr>
          <p:cNvPr id="12" name="Rectangle 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04225" y="6400800"/>
            <a:ext cx="434975" cy="304800"/>
          </a:xfrm>
          <a:prstGeom prst="rect">
            <a:avLst/>
          </a:prstGeom>
          <a:ln w="101600">
            <a:miter lim="800000"/>
          </a:ln>
        </p:spPr>
        <p:txBody>
          <a:bodyPr vert="horz" wrap="none" lIns="91440" tIns="45720" rIns="91440" bIns="45720" numCol="1" anchor="ctr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D4BD87A-B70A-442A-9927-0B01D0F19F00}" type="slidenum"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</a:fld>
            <a:endParaRPr kumimoji="1" lang="en-US" altLang="ko-KR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ETRI OOO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연구소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(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단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, 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본부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)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명</a:t>
            </a:r>
            <a:endParaRPr kumimoji="1" lang="ko-KR" alt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071D18D-9977-4EAD-A60C-DC58C3D91315}" type="slidenum"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</a:fld>
            <a:endParaRPr kumimoji="1" lang="en-US" altLang="ko-KR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ETRI OOO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연구소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(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단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, 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본부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)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명</a:t>
            </a:r>
            <a:endParaRPr kumimoji="1" lang="ko-KR" alt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071D18D-9977-4EAD-A60C-DC58C3D91315}" type="slidenum"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</a:fld>
            <a:endParaRPr kumimoji="1" lang="en-US" altLang="ko-KR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 hasCustomPrompt="1"/>
          </p:nvPr>
        </p:nvSpPr>
        <p:spPr>
          <a:xfrm>
            <a:off x="685800" y="19812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4648200" y="19812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ETRI OOO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연구소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(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단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, 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본부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)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명</a:t>
            </a:r>
            <a:endParaRPr kumimoji="1" lang="ko-KR" alt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071D18D-9977-4EAD-A60C-DC58C3D91315}" type="slidenum"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</a:fld>
            <a:endParaRPr kumimoji="1" lang="en-US" altLang="ko-KR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</p:txBody>
      </p:sp>
      <p:sp>
        <p:nvSpPr>
          <p:cNvPr id="6" name="내용 개체 틀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ETRI OOO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연구소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(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단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, 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본부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)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명</a:t>
            </a:r>
            <a:endParaRPr kumimoji="1" lang="ko-KR" alt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071D18D-9977-4EAD-A60C-DC58C3D91315}" type="slidenum"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</a:fld>
            <a:endParaRPr kumimoji="1" lang="en-US" altLang="ko-KR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ETRI OOO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연구소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(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단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, 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본부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)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명</a:t>
            </a:r>
            <a:endParaRPr kumimoji="1" lang="ko-KR" alt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071D18D-9977-4EAD-A60C-DC58C3D91315}" type="slidenum"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</a:fld>
            <a:endParaRPr kumimoji="1" lang="en-US" altLang="ko-KR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ETRI OOO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연구소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(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단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, 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본부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)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명</a:t>
            </a:r>
            <a:endParaRPr kumimoji="1" lang="ko-KR" alt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071D18D-9977-4EAD-A60C-DC58C3D91315}" type="slidenum"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</a:fld>
            <a:endParaRPr kumimoji="1" lang="en-US" altLang="ko-KR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ETRI OOO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연구소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(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단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, 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본부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)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명</a:t>
            </a:r>
            <a:endParaRPr kumimoji="1" lang="ko-KR" alt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071D18D-9977-4EAD-A60C-DC58C3D91315}" type="slidenum"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</a:fld>
            <a:endParaRPr kumimoji="1" lang="en-US" altLang="ko-KR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Tx/>
              <a:buFont typeface="GulimChe" panose="020B0609000101010101" pitchFamily="49" charset="-127"/>
              <a:buNone/>
              <a:defRPr/>
            </a:pPr>
            <a:endParaRPr kumimoji="1" lang="ko-KR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ETRI OOO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연구소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(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단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, 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본부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)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명</a:t>
            </a:r>
            <a:endParaRPr kumimoji="1" lang="ko-KR" alt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071D18D-9977-4EAD-A60C-DC58C3D91315}" type="slidenum"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</a:fld>
            <a:endParaRPr kumimoji="1" lang="en-US" altLang="ko-KR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4.wmf"/><Relationship Id="rId13" Type="http://schemas.openxmlformats.org/officeDocument/2006/relationships/image" Target="../media/image3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47"/>
          <p:cNvSpPr>
            <a:spLocks noChangeArrowheads="1"/>
          </p:cNvSpPr>
          <p:nvPr/>
        </p:nvSpPr>
        <p:spPr bwMode="auto">
          <a:xfrm>
            <a:off x="0" y="6400800"/>
            <a:ext cx="9144000" cy="304800"/>
          </a:xfrm>
          <a:prstGeom prst="rect">
            <a:avLst/>
          </a:prstGeom>
          <a:solidFill>
            <a:srgbClr val="CDE6FF"/>
          </a:solidFill>
          <a:ln>
            <a:noFill/>
          </a:ln>
          <a:extLs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39624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ko-KR" altLang="en-US" dirty="0"/>
              <a:t>마스터 문자열 유형을 편집하려면 누르십시오</a:t>
            </a:r>
            <a:r>
              <a:rPr lang="en-US" altLang="ko-KR" dirty="0"/>
              <a:t>.</a:t>
            </a:r>
            <a:endParaRPr lang="en-US" altLang="ko-KR" dirty="0"/>
          </a:p>
          <a:p>
            <a:pPr lvl="1"/>
            <a:r>
              <a:rPr lang="ko-KR" altLang="en-US" dirty="0"/>
              <a:t>둘째 수준</a:t>
            </a:r>
            <a:endParaRPr lang="ko-KR" altLang="en-US" dirty="0"/>
          </a:p>
          <a:p>
            <a:pPr lvl="2"/>
            <a:r>
              <a:rPr lang="ko-KR" altLang="en-US" dirty="0"/>
              <a:t>세째 수준</a:t>
            </a:r>
            <a:endParaRPr lang="ko-KR" altLang="en-US" dirty="0"/>
          </a:p>
          <a:p>
            <a:pPr lvl="3"/>
            <a:r>
              <a:rPr lang="ko-KR" altLang="en-US" dirty="0"/>
              <a:t>네째 수준</a:t>
            </a:r>
            <a:endParaRPr lang="ko-KR" altLang="en-US" dirty="0"/>
          </a:p>
          <a:p>
            <a:pPr lvl="4"/>
            <a:r>
              <a:rPr lang="ko-KR" altLang="en-US" dirty="0"/>
              <a:t>다섯째 수준</a:t>
            </a:r>
            <a:endParaRPr lang="ko-KR" altLang="en-US" dirty="0"/>
          </a:p>
        </p:txBody>
      </p:sp>
      <p:sp>
        <p:nvSpPr>
          <p:cNvPr id="1028" name="Rectangle 28"/>
          <p:cNvSpPr>
            <a:spLocks noGrp="1"/>
          </p:cNvSpPr>
          <p:nvPr>
            <p:ph type="title"/>
          </p:nvPr>
        </p:nvSpPr>
        <p:spPr>
          <a:xfrm>
            <a:off x="609600" y="890588"/>
            <a:ext cx="7772400" cy="579437"/>
          </a:xfrm>
          <a:prstGeom prst="rect">
            <a:avLst/>
          </a:prstGeom>
          <a:noFill/>
          <a:ln w="101600">
            <a:noFill/>
          </a:ln>
        </p:spPr>
        <p:txBody>
          <a:bodyPr anchor="ctr">
            <a:spAutoFit/>
          </a:bodyPr>
          <a:p>
            <a:pPr lvl="0"/>
            <a:r>
              <a:rPr lang="ko-KR" altLang="en-US" dirty="0"/>
              <a:t>제목 작성</a:t>
            </a:r>
            <a:endParaRPr lang="ko-KR" altLang="en-US" dirty="0"/>
          </a:p>
        </p:txBody>
      </p:sp>
      <p:sp>
        <p:nvSpPr>
          <p:cNvPr id="1053" name="Rectangle 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80125" y="6400800"/>
            <a:ext cx="2530475" cy="304800"/>
          </a:xfrm>
          <a:prstGeom prst="rect">
            <a:avLst/>
          </a:prstGeom>
          <a:noFill/>
          <a:ln w="101600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>
            <a:lvl1pPr algn="ctr" eaLnBrk="1" latinLnBrk="1" hangingPunct="1">
              <a:defRPr sz="1400" b="1">
                <a:latin typeface="Gulim" panose="020B0600000101010101" pitchFamily="50" charset="-127"/>
                <a:ea typeface="Gulim" panose="020B0600000101010101" pitchFamily="50" charset="-127"/>
              </a:defRPr>
            </a:lvl1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ETRI OOO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연구소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(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단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, 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본부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)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명</a:t>
            </a:r>
            <a:endParaRPr kumimoji="1" lang="ko-KR" alt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  <p:sp>
        <p:nvSpPr>
          <p:cNvPr id="1054" name="Rectangle 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04225" y="6400800"/>
            <a:ext cx="434975" cy="304800"/>
          </a:xfrm>
          <a:prstGeom prst="rect">
            <a:avLst/>
          </a:prstGeom>
          <a:noFill/>
          <a:ln w="101600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>
            <a:lvl1pPr algn="r" eaLnBrk="1" latinLnBrk="1" hangingPunct="1">
              <a:defRPr sz="1400" b="1"/>
            </a:lvl1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071D18D-9977-4EAD-A60C-DC58C3D91315}" type="slidenum"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</a:fld>
            <a:endParaRPr kumimoji="1" lang="en-US" altLang="ko-KR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  <p:pic>
        <p:nvPicPr>
          <p:cNvPr id="1031" name="Picture 46" descr="D:\홍보실\●홍보실 업무 자료\2003홍보실업무보고\상단 이미지(4)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2" name="Picture 50" descr="D:\2004 기술이전\ETRI CI\2004 변경 로고심볼.wmf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001000" y="152400"/>
            <a:ext cx="914400" cy="1920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3" name="Text Box 92"/>
          <p:cNvSpPr txBox="1">
            <a:spLocks noChangeArrowheads="1"/>
          </p:cNvSpPr>
          <p:nvPr/>
        </p:nvSpPr>
        <p:spPr bwMode="auto">
          <a:xfrm>
            <a:off x="1066800" y="6400800"/>
            <a:ext cx="1219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새내기체" pitchFamily="18" charset="-127"/>
                <a:ea typeface="휴먼새내기체" pitchFamily="18" charset="-127"/>
                <a:cs typeface="+mn-cs"/>
              </a:rPr>
              <a:t>Proprietary</a:t>
            </a:r>
            <a:endParaRPr kumimoji="1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휴먼새내기체" pitchFamily="18" charset="-127"/>
              <a:ea typeface="휴먼새내기체" pitchFamily="18" charset="-127"/>
              <a:cs typeface="+mn-cs"/>
            </a:endParaRPr>
          </a:p>
        </p:txBody>
      </p:sp>
      <p:pic>
        <p:nvPicPr>
          <p:cNvPr id="1034" name="Picture 93" descr="D:\2004 기술이전\ETRI CI\2004 변경 로고심볼.wmf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57200" y="6500813"/>
            <a:ext cx="609600" cy="128587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anose="02020603050405020304" pitchFamily="18" charset="0"/>
          <a:ea typeface="Gulim" panose="020B0600000101010101" pitchFamily="50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anose="02020603050405020304" pitchFamily="18" charset="0"/>
          <a:ea typeface="Gulim" panose="020B0600000101010101" pitchFamily="50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anose="02020603050405020304" pitchFamily="18" charset="0"/>
          <a:ea typeface="Gulim" panose="020B0600000101010101" pitchFamily="50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anose="02020603050405020304" pitchFamily="18" charset="0"/>
          <a:ea typeface="Gulim" panose="020B0600000101010101" pitchFamily="50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anose="02020603050405020304" pitchFamily="18" charset="0"/>
          <a:ea typeface="Gulim" panose="020B0600000101010101" pitchFamily="50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anose="02020603050405020304" pitchFamily="18" charset="0"/>
          <a:ea typeface="Gulim" panose="020B0600000101010101" pitchFamily="50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anose="02020603050405020304" pitchFamily="18" charset="0"/>
          <a:ea typeface="Gulim" panose="020B0600000101010101" pitchFamily="50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anose="02020603050405020304" pitchFamily="18" charset="0"/>
          <a:ea typeface="Gulim" panose="020B0600000101010101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rgbClr val="CC0066"/>
        </a:buClr>
        <a:buFont typeface="GulimChe" panose="020B0609000101010101" pitchFamily="49" charset="-127"/>
        <a:buChar char="▣"/>
        <a:defRPr kumimoji="1"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rgbClr val="6600CC"/>
        </a:buClr>
        <a:buFont typeface="GulimChe" panose="020B0609000101010101" pitchFamily="49" charset="-127"/>
        <a:buChar char="◈"/>
        <a:defRPr kumimoji="1" sz="1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wmf"/><Relationship Id="rId2" Type="http://schemas.openxmlformats.org/officeDocument/2006/relationships/image" Target="../media/image6.wmf"/><Relationship Id="rId1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hemeOverride" Target="../theme/themeOverride8.xml"/><Relationship Id="rId1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hemeOverride" Target="../theme/themeOverride1.xml"/><Relationship Id="rId1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hemeOverride" Target="../theme/themeOverride2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hemeOverride" Target="../theme/themeOverride3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hemeOverride" Target="../theme/themeOverride6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바닥글 개체 틀 1"/>
          <p:cNvSpPr txBox="1">
            <a:spLocks noGrp="1"/>
          </p:cNvSpPr>
          <p:nvPr>
            <p:ph type="ftr" sz="quarter" idx="10"/>
          </p:nvPr>
        </p:nvSpPr>
        <p:spPr>
          <a:ln/>
        </p:spPr>
        <p:txBody>
          <a:bodyPr wrap="none" anchor="ctr">
            <a:spAutoFit/>
          </a:bodyPr>
          <a:p>
            <a:pPr marL="0" indent="0"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1400" b="1" dirty="0">
                <a:latin typeface="Gulim" panose="020B0600000101010101" pitchFamily="50" charset="-127"/>
              </a:rPr>
              <a:t>ETRI OOO</a:t>
            </a:r>
            <a:r>
              <a:rPr lang="ko-KR" altLang="en-US" sz="1400" b="1" dirty="0">
                <a:latin typeface="Gulim" panose="020B0600000101010101" pitchFamily="50" charset="-127"/>
              </a:rPr>
              <a:t>연구소</a:t>
            </a:r>
            <a:r>
              <a:rPr lang="en-US" altLang="ko-KR" sz="1400" b="1" dirty="0">
                <a:latin typeface="Gulim" panose="020B0600000101010101" pitchFamily="50" charset="-127"/>
              </a:rPr>
              <a:t>(</a:t>
            </a:r>
            <a:r>
              <a:rPr lang="ko-KR" altLang="en-US" sz="1400" b="1" dirty="0">
                <a:latin typeface="Gulim" panose="020B0600000101010101" pitchFamily="50" charset="-127"/>
              </a:rPr>
              <a:t>단</a:t>
            </a:r>
            <a:r>
              <a:rPr lang="en-US" altLang="ko-KR" sz="1400" b="1" dirty="0">
                <a:latin typeface="Gulim" panose="020B0600000101010101" pitchFamily="50" charset="-127"/>
              </a:rPr>
              <a:t>, </a:t>
            </a:r>
            <a:r>
              <a:rPr lang="ko-KR" altLang="en-US" sz="1400" b="1" dirty="0">
                <a:latin typeface="Gulim" panose="020B0600000101010101" pitchFamily="50" charset="-127"/>
              </a:rPr>
              <a:t>본부</a:t>
            </a:r>
            <a:r>
              <a:rPr lang="en-US" altLang="ko-KR" sz="1400" b="1" dirty="0">
                <a:latin typeface="Gulim" panose="020B0600000101010101" pitchFamily="50" charset="-127"/>
              </a:rPr>
              <a:t>)</a:t>
            </a:r>
            <a:r>
              <a:rPr lang="ko-KR" altLang="en-US" sz="1400" b="1" dirty="0">
                <a:latin typeface="Gulim" panose="020B0600000101010101" pitchFamily="50" charset="-127"/>
              </a:rPr>
              <a:t>명</a:t>
            </a:r>
            <a:endParaRPr lang="ko-KR" altLang="en-US" sz="1400" b="1" dirty="0">
              <a:latin typeface="Gulim" panose="020B0600000101010101" pitchFamily="50" charset="-127"/>
            </a:endParaRPr>
          </a:p>
        </p:txBody>
      </p:sp>
      <p:sp>
        <p:nvSpPr>
          <p:cNvPr id="6147" name="슬라이드 번호 개체 틀 2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 wrap="none" anchor="ctr">
            <a:spAutoFit/>
          </a:bodyPr>
          <a:p>
            <a:pPr marL="0" indent="0" algn="r" eaLnBrk="1" hangingPunct="1">
              <a:spcBef>
                <a:spcPct val="0"/>
              </a:spcBef>
              <a:buClrTx/>
              <a:buFontTx/>
              <a:buNone/>
            </a:pPr>
            <a:fld id="{9A0DB2DC-4C9A-4742-B13C-FB6460FD3503}" type="slidenum">
              <a:rPr lang="en-US" altLang="ko-KR" sz="1400" b="1" dirty="0">
                <a:latin typeface="Gulim" panose="020B0600000101010101" pitchFamily="50" charset="-127"/>
              </a:rPr>
            </a:fld>
            <a:endParaRPr lang="en-US" altLang="ko-KR" sz="1400" b="1" dirty="0">
              <a:latin typeface="Gulim" panose="020B0600000101010101" pitchFamily="50" charset="-127"/>
            </a:endParaRPr>
          </a:p>
        </p:txBody>
      </p:sp>
      <p:sp>
        <p:nvSpPr>
          <p:cNvPr id="6148" name="Rectangle 2054"/>
          <p:cNvSpPr/>
          <p:nvPr/>
        </p:nvSpPr>
        <p:spPr>
          <a:xfrm>
            <a:off x="0" y="5791200"/>
            <a:ext cx="9144000" cy="1066800"/>
          </a:xfrm>
          <a:prstGeom prst="rect">
            <a:avLst/>
          </a:prstGeom>
          <a:solidFill>
            <a:srgbClr val="FFFFFF"/>
          </a:solidFill>
          <a:ln w="101600">
            <a:noFill/>
          </a:ln>
        </p:spPr>
        <p:txBody>
          <a:bodyPr anchor="ctr">
            <a:sp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GulimChe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Font typeface="GulimChe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800" dirty="0">
              <a:latin typeface="Gulim" panose="020B0600000101010101" pitchFamily="50" charset="-127"/>
            </a:endParaRPr>
          </a:p>
        </p:txBody>
      </p:sp>
      <p:sp>
        <p:nvSpPr>
          <p:cNvPr id="6149" name="Rectangle 2060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FFFFFF"/>
          </a:solidFill>
          <a:ln w="101600">
            <a:noFill/>
          </a:ln>
        </p:spPr>
        <p:txBody>
          <a:bodyPr anchor="ctr">
            <a:sp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GulimChe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Font typeface="GulimChe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800" dirty="0">
              <a:latin typeface="Gulim" panose="020B0600000101010101" pitchFamily="50" charset="-127"/>
            </a:endParaRPr>
          </a:p>
        </p:txBody>
      </p:sp>
      <p:sp>
        <p:nvSpPr>
          <p:cNvPr id="334851" name="Rectangle 2051"/>
          <p:cNvSpPr/>
          <p:nvPr/>
        </p:nvSpPr>
        <p:spPr>
          <a:xfrm>
            <a:off x="803275" y="1031875"/>
            <a:ext cx="7585075" cy="647700"/>
          </a:xfrm>
          <a:prstGeom prst="rect">
            <a:avLst/>
          </a:prstGeom>
          <a:noFill/>
          <a:ln w="101600">
            <a:noFill/>
          </a:ln>
          <a:effectLst>
            <a:outerShdw dist="63500" dir="2212193" algn="ctr" rotWithShape="0">
              <a:srgbClr val="D3D3D3"/>
            </a:outerShdw>
          </a:effectLst>
        </p:spPr>
        <p:txBody>
          <a:bodyPr anchor="ctr">
            <a:sp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GulimChe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Font typeface="GulimChe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ko-KR" altLang="en-US" sz="3600" dirty="0">
                <a:solidFill>
                  <a:srgbClr val="000099"/>
                </a:solidFill>
                <a:latin typeface="HY헤드라인M" pitchFamily="18" charset="-127"/>
                <a:ea typeface="HY헤드라인M" pitchFamily="18" charset="-127"/>
              </a:rPr>
              <a:t>실시간</a:t>
            </a:r>
            <a:r>
              <a:rPr lang="en-US" altLang="ko-KR" sz="3600" dirty="0">
                <a:solidFill>
                  <a:srgbClr val="000099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600" dirty="0">
                <a:solidFill>
                  <a:srgbClr val="000099"/>
                </a:solidFill>
                <a:latin typeface="HY헤드라인M" pitchFamily="18" charset="-127"/>
                <a:ea typeface="HY헤드라인M" pitchFamily="18" charset="-127"/>
              </a:rPr>
              <a:t>단방향 </a:t>
            </a:r>
            <a:r>
              <a:rPr lang="en-US" altLang="ko-KR" sz="3600" dirty="0">
                <a:solidFill>
                  <a:srgbClr val="000099"/>
                </a:solidFill>
                <a:latin typeface="HY헤드라인M" pitchFamily="18" charset="-127"/>
                <a:ea typeface="HY헤드라인M" pitchFamily="18" charset="-127"/>
              </a:rPr>
              <a:t>DB </a:t>
            </a:r>
            <a:r>
              <a:rPr lang="ko-KR" altLang="en-US" sz="3600" dirty="0">
                <a:solidFill>
                  <a:srgbClr val="000099"/>
                </a:solidFill>
                <a:latin typeface="HY헤드라인M" pitchFamily="18" charset="-127"/>
                <a:ea typeface="HY헤드라인M" pitchFamily="18" charset="-127"/>
              </a:rPr>
              <a:t>복제 프록시 기술</a:t>
            </a:r>
            <a:endParaRPr lang="en-US" altLang="ko-KR" sz="3600" dirty="0">
              <a:solidFill>
                <a:srgbClr val="000099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334863" name="Picture 2063" descr="보고-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590800"/>
            <a:ext cx="9144000" cy="167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4865" name="Text Box 2065"/>
          <p:cNvSpPr txBox="1"/>
          <p:nvPr/>
        </p:nvSpPr>
        <p:spPr>
          <a:xfrm>
            <a:off x="6934200" y="2743200"/>
            <a:ext cx="2133600" cy="1495425"/>
          </a:xfrm>
          <a:prstGeom prst="rect">
            <a:avLst/>
          </a:prstGeom>
          <a:noFill/>
          <a:ln w="101600">
            <a:noFill/>
          </a:ln>
          <a:effectLst>
            <a:outerShdw dist="53882" dir="2699999" algn="ctr" rotWithShape="0">
              <a:srgbClr val="003366"/>
            </a:outerShdw>
          </a:effectLst>
        </p:spPr>
        <p:txBody>
          <a:bodyPr>
            <a:sp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GulimChe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Font typeface="GulimChe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2300" dirty="0">
                <a:solidFill>
                  <a:srgbClr val="ECECEC"/>
                </a:solidFill>
                <a:latin typeface="Arial Black" panose="020B0A04020102020204" pitchFamily="34" charset="0"/>
                <a:ea typeface="휴먼각진헤드라인" pitchFamily="18" charset="-127"/>
              </a:rPr>
              <a:t>ETRI</a:t>
            </a:r>
            <a:endParaRPr lang="en-US" altLang="ko-KR" sz="2300" dirty="0">
              <a:solidFill>
                <a:srgbClr val="ECECEC"/>
              </a:solidFill>
              <a:latin typeface="Arial Black" panose="020B0A04020102020204" pitchFamily="34" charset="0"/>
              <a:ea typeface="휴먼각진헤드라인" pitchFamily="18" charset="-127"/>
            </a:endParaRPr>
          </a:p>
          <a:p>
            <a:pPr marL="0" lvl="0" indent="0"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2300" dirty="0">
                <a:solidFill>
                  <a:srgbClr val="ECECEC"/>
                </a:solidFill>
                <a:latin typeface="Arial Black" panose="020B0A04020102020204" pitchFamily="34" charset="0"/>
                <a:ea typeface="휴먼각진헤드라인" pitchFamily="18" charset="-127"/>
              </a:rPr>
              <a:t>Technology Marketing</a:t>
            </a:r>
            <a:endParaRPr lang="en-US" altLang="ko-KR" sz="2300" dirty="0">
              <a:solidFill>
                <a:srgbClr val="ECECEC"/>
              </a:solidFill>
              <a:latin typeface="Arial Black" panose="020B0A04020102020204" pitchFamily="34" charset="0"/>
              <a:ea typeface="휴먼각진헤드라인" pitchFamily="18" charset="-127"/>
            </a:endParaRPr>
          </a:p>
          <a:p>
            <a:pPr marL="0" lvl="0" indent="0"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2300" dirty="0">
                <a:solidFill>
                  <a:srgbClr val="ECECEC"/>
                </a:solidFill>
                <a:latin typeface="Arial Black" panose="020B0A04020102020204" pitchFamily="34" charset="0"/>
                <a:ea typeface="휴먼각진헤드라인" pitchFamily="18" charset="-127"/>
              </a:rPr>
              <a:t>Strategy</a:t>
            </a:r>
            <a:endParaRPr lang="en-US" altLang="ko-KR" sz="2300" dirty="0">
              <a:solidFill>
                <a:srgbClr val="ECECEC"/>
              </a:solidFill>
              <a:latin typeface="Arial Black" panose="020B0A04020102020204" pitchFamily="34" charset="0"/>
              <a:ea typeface="휴먼각진헤드라인" pitchFamily="18" charset="-127"/>
            </a:endParaRPr>
          </a:p>
        </p:txBody>
      </p:sp>
      <p:sp>
        <p:nvSpPr>
          <p:cNvPr id="334866" name="Rectangle 2066"/>
          <p:cNvSpPr/>
          <p:nvPr/>
        </p:nvSpPr>
        <p:spPr>
          <a:xfrm>
            <a:off x="76200" y="76200"/>
            <a:ext cx="3429000" cy="366713"/>
          </a:xfrm>
          <a:prstGeom prst="rect">
            <a:avLst/>
          </a:prstGeom>
          <a:noFill/>
          <a:ln w="101600">
            <a:noFill/>
          </a:ln>
        </p:spPr>
        <p:txBody>
          <a:bodyPr anchor="ctr">
            <a:sp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GulimChe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Font typeface="GulimChe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1800" i="1" dirty="0">
                <a:solidFill>
                  <a:srgbClr val="5F5F5F"/>
                </a:solidFill>
                <a:latin typeface="HY헤드라인M" pitchFamily="18" charset="-127"/>
                <a:ea typeface="HY헤드라인M" pitchFamily="18" charset="-127"/>
              </a:rPr>
              <a:t>IT R&amp;D Global Leader</a:t>
            </a:r>
            <a:endParaRPr lang="en-US" altLang="ko-KR" sz="1800" i="1" dirty="0">
              <a:solidFill>
                <a:srgbClr val="5F5F5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334870" name="Picture 2070" descr="좌우로고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6076950"/>
            <a:ext cx="2816225" cy="320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4871" name="Picture 2071" descr="2004 변경 로고심볼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2667000"/>
            <a:ext cx="914400" cy="1920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Text Box 2061"/>
          <p:cNvSpPr txBox="1">
            <a:spLocks noChangeArrowheads="1"/>
          </p:cNvSpPr>
          <p:nvPr/>
        </p:nvSpPr>
        <p:spPr bwMode="auto">
          <a:xfrm>
            <a:off x="2460625" y="4657725"/>
            <a:ext cx="4214813" cy="646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0000"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ko-KR" altLang="en-US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김병구 </a:t>
            </a:r>
            <a:r>
              <a:rPr kumimoji="0" lang="en-US" altLang="ko-KR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(bkkim05@etri.re.kr)</a:t>
            </a:r>
            <a:endParaRPr kumimoji="0" lang="en-US" altLang="ko-KR" kern="1200" cap="none" spc="0" normalizeH="0" baseline="0" noProof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gtrE" panose="02030600000101010101" pitchFamily="18" charset="-127"/>
              <a:ea typeface="HYgtrE" panose="02030600000101010101" pitchFamily="18" charset="-127"/>
              <a:cs typeface="+mn-cs"/>
            </a:endParaRPr>
          </a:p>
          <a:p>
            <a:pPr marR="0" algn="ctr" defTabSz="914400">
              <a:buClrTx/>
              <a:buSzTx/>
              <a:buFontTx/>
              <a:defRPr/>
            </a:pPr>
            <a:r>
              <a:rPr kumimoji="0" lang="ko-KR" altLang="en-US" b="1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시스템보안연구그룹</a:t>
            </a:r>
            <a:endParaRPr kumimoji="0" lang="ko-KR" altLang="en-US" b="1" kern="1200" cap="none" spc="0" normalizeH="0" baseline="0" noProof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gtrE" panose="02030600000101010101" pitchFamily="18" charset="-127"/>
              <a:ea typeface="HYgtrE" panose="02030600000101010101" pitchFamily="18" charset="-127"/>
              <a:cs typeface="+mn-cs"/>
            </a:endParaRPr>
          </a:p>
        </p:txBody>
      </p:sp>
      <p:sp>
        <p:nvSpPr>
          <p:cNvPr id="17" name="Text Box 2061"/>
          <p:cNvSpPr txBox="1">
            <a:spLocks noChangeArrowheads="1"/>
          </p:cNvSpPr>
          <p:nvPr/>
        </p:nvSpPr>
        <p:spPr bwMode="auto">
          <a:xfrm>
            <a:off x="5964238" y="6416675"/>
            <a:ext cx="3000375" cy="2762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0000"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ko-KR" altLang="en-US" sz="1200" kern="1200" cap="none" spc="0" normalizeH="0" baseline="0" noProof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초연결통신연구소</a:t>
            </a:r>
            <a:r>
              <a:rPr kumimoji="0" lang="en-US" altLang="ko-KR" sz="1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/</a:t>
            </a:r>
            <a:r>
              <a:rPr kumimoji="0" lang="ko-KR" altLang="en-US" sz="1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정보보호연구본부</a:t>
            </a:r>
            <a:endParaRPr kumimoji="0" lang="ko-KR" altLang="en-US" sz="1200" kern="1200" cap="none" spc="0" normalizeH="0" baseline="0" noProof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gtrE" panose="02030600000101010101" pitchFamily="18" charset="-127"/>
              <a:ea typeface="HYgtrE" panose="02030600000101010101" pitchFamily="18" charset="-127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4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4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4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4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4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4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4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4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4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34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1" grpId="0"/>
      <p:bldP spid="334865" grpId="0"/>
      <p:bldP spid="334866" grpId="0"/>
      <p:bldP spid="14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바닥글 개체 틀 3"/>
          <p:cNvSpPr txBox="1">
            <a:spLocks noGrp="1"/>
          </p:cNvSpPr>
          <p:nvPr>
            <p:ph type="ftr" sz="quarter" idx="3"/>
          </p:nvPr>
        </p:nvSpPr>
        <p:spPr>
          <a:ln/>
        </p:spPr>
        <p:txBody>
          <a:bodyPr wrap="none" anchor="ctr">
            <a:spAutoFit/>
          </a:bodyPr>
          <a:p>
            <a:pPr marL="0" indent="0" algn="ctr" eaLnBrk="1" latinLnBrk="1" hangingPunct="1">
              <a:spcBef>
                <a:spcPct val="0"/>
              </a:spcBef>
              <a:buClrTx/>
              <a:buFontTx/>
              <a:buNone/>
            </a:pPr>
            <a:r>
              <a:rPr kumimoji="1" lang="en-US" altLang="ko-KR" dirty="0">
                <a:solidFill>
                  <a:schemeClr val="tx1"/>
                </a:solidFill>
                <a:latin typeface="Gulim" panose="020B0600000101010101" pitchFamily="50" charset="-127"/>
                <a:ea typeface="+mn-ea"/>
                <a:cs typeface="+mn-cs"/>
              </a:rPr>
              <a:t>ETRI OOO</a:t>
            </a:r>
            <a:r>
              <a:rPr kumimoji="1" lang="ko-KR" altLang="en-US" dirty="0">
                <a:solidFill>
                  <a:schemeClr val="tx1"/>
                </a:solidFill>
                <a:latin typeface="Gulim" panose="020B0600000101010101" pitchFamily="50" charset="-127"/>
                <a:ea typeface="+mn-ea"/>
                <a:cs typeface="+mn-cs"/>
              </a:rPr>
              <a:t>연구소</a:t>
            </a:r>
            <a:r>
              <a:rPr kumimoji="1" lang="en-US" altLang="ko-KR" dirty="0">
                <a:solidFill>
                  <a:schemeClr val="tx1"/>
                </a:solidFill>
                <a:latin typeface="Gulim" panose="020B0600000101010101" pitchFamily="50" charset="-127"/>
                <a:ea typeface="+mn-ea"/>
                <a:cs typeface="+mn-cs"/>
              </a:rPr>
              <a:t>(</a:t>
            </a:r>
            <a:r>
              <a:rPr kumimoji="1" lang="ko-KR" altLang="en-US" dirty="0">
                <a:solidFill>
                  <a:schemeClr val="tx1"/>
                </a:solidFill>
                <a:latin typeface="Gulim" panose="020B0600000101010101" pitchFamily="50" charset="-127"/>
                <a:ea typeface="+mn-ea"/>
                <a:cs typeface="+mn-cs"/>
              </a:rPr>
              <a:t>단</a:t>
            </a:r>
            <a:r>
              <a:rPr kumimoji="1" lang="en-US" altLang="ko-KR" dirty="0">
                <a:solidFill>
                  <a:schemeClr val="tx1"/>
                </a:solidFill>
                <a:latin typeface="Gulim" panose="020B0600000101010101" pitchFamily="50" charset="-127"/>
                <a:ea typeface="+mn-ea"/>
                <a:cs typeface="+mn-cs"/>
              </a:rPr>
              <a:t>, </a:t>
            </a:r>
            <a:r>
              <a:rPr kumimoji="1" lang="ko-KR" altLang="en-US" dirty="0">
                <a:solidFill>
                  <a:schemeClr val="tx1"/>
                </a:solidFill>
                <a:latin typeface="Gulim" panose="020B0600000101010101" pitchFamily="50" charset="-127"/>
                <a:ea typeface="+mn-ea"/>
                <a:cs typeface="+mn-cs"/>
              </a:rPr>
              <a:t>본부</a:t>
            </a:r>
            <a:r>
              <a:rPr kumimoji="1" lang="en-US" altLang="ko-KR" dirty="0">
                <a:solidFill>
                  <a:schemeClr val="tx1"/>
                </a:solidFill>
                <a:latin typeface="Gulim" panose="020B0600000101010101" pitchFamily="50" charset="-127"/>
                <a:ea typeface="+mn-ea"/>
                <a:cs typeface="+mn-cs"/>
              </a:rPr>
              <a:t>)</a:t>
            </a:r>
            <a:r>
              <a:rPr kumimoji="1" lang="ko-KR" altLang="en-US" dirty="0">
                <a:solidFill>
                  <a:schemeClr val="tx1"/>
                </a:solidFill>
                <a:latin typeface="Gulim" panose="020B0600000101010101" pitchFamily="50" charset="-127"/>
                <a:ea typeface="+mn-ea"/>
                <a:cs typeface="+mn-cs"/>
              </a:rPr>
              <a:t>명</a:t>
            </a:r>
            <a:endParaRPr kumimoji="1" lang="ko-KR" altLang="en-US" dirty="0">
              <a:solidFill>
                <a:schemeClr val="tx1"/>
              </a:solidFill>
              <a:latin typeface="Gulim" panose="020B0600000101010101" pitchFamily="50" charset="-127"/>
              <a:ea typeface="+mn-ea"/>
              <a:cs typeface="+mn-cs"/>
            </a:endParaRPr>
          </a:p>
        </p:txBody>
      </p:sp>
      <p:sp>
        <p:nvSpPr>
          <p:cNvPr id="15363" name="슬라이드 번호 개체 틀 4"/>
          <p:cNvSpPr txBox="1">
            <a:spLocks noGrp="1"/>
          </p:cNvSpPr>
          <p:nvPr>
            <p:ph type="sldNum" sz="quarter" idx="4"/>
          </p:nvPr>
        </p:nvSpPr>
        <p:spPr>
          <a:ln/>
        </p:spPr>
        <p:txBody>
          <a:bodyPr wrap="none" anchor="ctr">
            <a:spAutoFit/>
          </a:bodyPr>
          <a:p>
            <a:pPr marL="0" indent="0" algn="r" eaLnBrk="1" hangingPunct="1">
              <a:spcBef>
                <a:spcPct val="0"/>
              </a:spcBef>
              <a:buClrTx/>
              <a:buFontTx/>
              <a:buNone/>
            </a:pPr>
            <a:fld id="{9A0DB2DC-4C9A-4742-B13C-FB6460FD3503}" type="slidenum">
              <a:rPr kumimoji="1" lang="en-US" altLang="ko-KR" sz="1400" b="1" dirty="0">
                <a:latin typeface="Gulim" panose="020B0600000101010101" pitchFamily="50" charset="-127"/>
                <a:ea typeface="+mn-ea"/>
                <a:cs typeface="+mn-cs"/>
              </a:rPr>
            </a:fld>
            <a:endParaRPr kumimoji="1" lang="en-US" altLang="ko-KR" sz="1400" b="1" dirty="0">
              <a:latin typeface="Gulim" panose="020B0600000101010101" pitchFamily="50" charset="-127"/>
              <a:ea typeface="+mn-ea"/>
              <a:cs typeface="+mn-cs"/>
            </a:endParaRPr>
          </a:p>
        </p:txBody>
      </p:sp>
      <p:pic>
        <p:nvPicPr>
          <p:cNvPr id="15364" name="Picture 522" descr="D:\과거홍보\●ETRI CIS\연구원 이미지\연구장면(4개)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0" y="2025650"/>
            <a:ext cx="4572000" cy="3579813"/>
          </a:xfrm>
          <a:prstGeom prst="rect">
            <a:avLst/>
          </a:prstGeom>
          <a:noFill/>
          <a:ln w="9525">
            <a:noFill/>
          </a:ln>
          <a:effectLst>
            <a:outerShdw dist="89803" dir="2699999" algn="ctr" rotWithShape="0">
              <a:srgbClr val="4D4D4D">
                <a:alpha val="50000"/>
              </a:srgbClr>
            </a:outerShdw>
          </a:effectLst>
        </p:spPr>
      </p:pic>
      <p:sp>
        <p:nvSpPr>
          <p:cNvPr id="15365" name="Text Box 523"/>
          <p:cNvSpPr txBox="1"/>
          <p:nvPr/>
        </p:nvSpPr>
        <p:spPr>
          <a:xfrm>
            <a:off x="2057400" y="1339850"/>
            <a:ext cx="2667000" cy="565150"/>
          </a:xfrm>
          <a:prstGeom prst="rect">
            <a:avLst/>
          </a:prstGeom>
          <a:noFill/>
          <a:ln w="101600">
            <a:noFill/>
          </a:ln>
        </p:spPr>
        <p:txBody>
          <a:bodyPr>
            <a:sp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GulimChe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Font typeface="GulimChe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ko-KR" altLang="en-US" sz="3100" dirty="0">
                <a:solidFill>
                  <a:srgbClr val="FF6600"/>
                </a:solidFill>
                <a:latin typeface="HY헤드라인M" pitchFamily="18" charset="-127"/>
                <a:ea typeface="HY헤드라인M" pitchFamily="18" charset="-127"/>
              </a:rPr>
              <a:t>감사합니다</a:t>
            </a:r>
            <a:r>
              <a:rPr lang="en-US" altLang="ko-KR" sz="3100" dirty="0">
                <a:solidFill>
                  <a:srgbClr val="FF6600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  <a:endParaRPr lang="en-US" altLang="ko-KR" sz="3100" dirty="0">
              <a:solidFill>
                <a:srgbClr val="FF66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5366" name="Rectangle 529"/>
          <p:cNvSpPr/>
          <p:nvPr/>
        </p:nvSpPr>
        <p:spPr>
          <a:xfrm>
            <a:off x="0" y="6400800"/>
            <a:ext cx="9144000" cy="304800"/>
          </a:xfrm>
          <a:prstGeom prst="rect">
            <a:avLst/>
          </a:prstGeom>
          <a:solidFill>
            <a:srgbClr val="CCECFF"/>
          </a:solidFill>
          <a:ln w="101600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GulimChe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Font typeface="GulimChe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800" dirty="0">
              <a:latin typeface="Gulim" panose="020B0600000101010101" pitchFamily="50" charset="-127"/>
            </a:endParaRPr>
          </a:p>
        </p:txBody>
      </p:sp>
      <p:sp>
        <p:nvSpPr>
          <p:cNvPr id="15367" name="Rectangle 530"/>
          <p:cNvSpPr/>
          <p:nvPr/>
        </p:nvSpPr>
        <p:spPr>
          <a:xfrm>
            <a:off x="0" y="6400800"/>
            <a:ext cx="91440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GulimChe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Font typeface="GulimChe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342900" lvl="0" indent="-342900" eaLnBrk="1" hangingPunct="1">
              <a:lnSpc>
                <a:spcPct val="90000"/>
              </a:lnSpc>
              <a:buNone/>
            </a:pPr>
            <a:r>
              <a:rPr lang="en-US" altLang="ko-KR" b="1" dirty="0">
                <a:solidFill>
                  <a:srgbClr val="000099"/>
                </a:solidFill>
                <a:latin typeface="Gulim" panose="020B0600000101010101" pitchFamily="50" charset="-127"/>
              </a:rPr>
              <a:t>♣ </a:t>
            </a:r>
            <a:r>
              <a:rPr lang="ko-KR" altLang="en-US" b="1" dirty="0">
                <a:solidFill>
                  <a:srgbClr val="000099"/>
                </a:solidFill>
                <a:latin typeface="Gulim" panose="020B0600000101010101" pitchFamily="50" charset="-127"/>
              </a:rPr>
              <a:t>연락처 </a:t>
            </a:r>
            <a:r>
              <a:rPr lang="en-US" altLang="ko-KR" b="1" dirty="0">
                <a:solidFill>
                  <a:srgbClr val="000099"/>
                </a:solidFill>
                <a:latin typeface="Gulim" panose="020B0600000101010101" pitchFamily="50" charset="-127"/>
              </a:rPr>
              <a:t>:</a:t>
            </a:r>
            <a:r>
              <a:rPr lang="ko-KR" altLang="en-US" b="1" dirty="0">
                <a:solidFill>
                  <a:srgbClr val="000099"/>
                </a:solidFill>
                <a:latin typeface="Gulim" panose="020B0600000101010101" pitchFamily="50" charset="-127"/>
              </a:rPr>
              <a:t>초연결통신연구소</a:t>
            </a:r>
            <a:r>
              <a:rPr lang="en-US" altLang="ko-KR" b="1" dirty="0">
                <a:solidFill>
                  <a:srgbClr val="000099"/>
                </a:solidFill>
                <a:latin typeface="Gulim" panose="020B0600000101010101" pitchFamily="50" charset="-127"/>
              </a:rPr>
              <a:t>(</a:t>
            </a:r>
            <a:r>
              <a:rPr lang="ko-KR" altLang="en-US" b="1" dirty="0">
                <a:solidFill>
                  <a:srgbClr val="000099"/>
                </a:solidFill>
                <a:latin typeface="Gulim" panose="020B0600000101010101" pitchFamily="50" charset="-127"/>
              </a:rPr>
              <a:t>정보보호연구본부</a:t>
            </a:r>
            <a:r>
              <a:rPr lang="en-US" altLang="ko-KR" b="1" dirty="0">
                <a:solidFill>
                  <a:srgbClr val="000099"/>
                </a:solidFill>
                <a:latin typeface="Gulim" panose="020B0600000101010101" pitchFamily="50" charset="-127"/>
              </a:rPr>
              <a:t>), </a:t>
            </a:r>
            <a:r>
              <a:rPr lang="ko-KR" altLang="en-US" b="1" dirty="0">
                <a:solidFill>
                  <a:srgbClr val="000099"/>
                </a:solidFill>
                <a:latin typeface="Gulim" panose="020B0600000101010101" pitchFamily="50" charset="-127"/>
              </a:rPr>
              <a:t>김병구 책연 </a:t>
            </a:r>
            <a:r>
              <a:rPr lang="en-US" altLang="ko-KR" b="1" dirty="0">
                <a:solidFill>
                  <a:srgbClr val="000099"/>
                </a:solidFill>
                <a:latin typeface="Gulim" panose="020B0600000101010101" pitchFamily="50" charset="-127"/>
              </a:rPr>
              <a:t>(042-860-4888, bkkim05@etri.re.kr)</a:t>
            </a:r>
            <a:endParaRPr lang="en-US" altLang="ko-KR" b="1" dirty="0">
              <a:solidFill>
                <a:srgbClr val="000099"/>
              </a:solidFill>
              <a:latin typeface="Gulim" panose="020B0600000101010101" pitchFamily="50" charset="-127"/>
            </a:endParaRPr>
          </a:p>
        </p:txBody>
      </p:sp>
      <p:sp>
        <p:nvSpPr>
          <p:cNvPr id="15368" name="Text Box 531"/>
          <p:cNvSpPr txBox="1"/>
          <p:nvPr/>
        </p:nvSpPr>
        <p:spPr>
          <a:xfrm>
            <a:off x="5562600" y="5715000"/>
            <a:ext cx="1600200" cy="320675"/>
          </a:xfrm>
          <a:prstGeom prst="rect">
            <a:avLst/>
          </a:prstGeom>
          <a:noFill/>
          <a:ln w="101600">
            <a:noFill/>
          </a:ln>
        </p:spPr>
        <p:txBody>
          <a:bodyPr>
            <a:sp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GulimChe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Font typeface="GulimChe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ko-KR" sz="1500" b="1" dirty="0">
                <a:solidFill>
                  <a:srgbClr val="3333CC"/>
                </a:solidFill>
                <a:latin typeface="Arial" panose="020B0604020202020204" pitchFamily="34" charset="0"/>
                <a:ea typeface="Dotum" panose="020B0600000101010101" pitchFamily="50" charset="-127"/>
              </a:rPr>
              <a:t>www.etri.re.kr</a:t>
            </a:r>
            <a:endParaRPr lang="en-US" altLang="ko-KR" sz="1500" b="1" dirty="0">
              <a:solidFill>
                <a:srgbClr val="3333CC"/>
              </a:solidFill>
              <a:latin typeface="Arial" panose="020B0604020202020204" pitchFamily="34" charset="0"/>
              <a:ea typeface="Dotum" panose="020B0600000101010101" pitchFamily="50" charset="-127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슬라이드 번호 개체 틀 4"/>
          <p:cNvSpPr txBox="1">
            <a:spLocks noGrp="1"/>
          </p:cNvSpPr>
          <p:nvPr>
            <p:ph type="sldNum" sz="quarter" idx="4"/>
          </p:nvPr>
        </p:nvSpPr>
        <p:spPr>
          <a:ln/>
        </p:spPr>
        <p:txBody>
          <a:bodyPr wrap="none" anchor="ctr">
            <a:spAutoFit/>
          </a:bodyPr>
          <a:p>
            <a:pPr marL="0" indent="0" algn="r" eaLnBrk="1" hangingPunct="1">
              <a:spcBef>
                <a:spcPct val="0"/>
              </a:spcBef>
              <a:buClrTx/>
              <a:buFontTx/>
              <a:buNone/>
            </a:pPr>
            <a:fld id="{9A0DB2DC-4C9A-4742-B13C-FB6460FD3503}" type="slidenum">
              <a:rPr kumimoji="1" lang="en-US" altLang="ko-KR" sz="1400" b="1" dirty="0">
                <a:latin typeface="Gulim" panose="020B0600000101010101" pitchFamily="50" charset="-127"/>
                <a:ea typeface="+mn-ea"/>
                <a:cs typeface="+mn-cs"/>
              </a:rPr>
            </a:fld>
            <a:endParaRPr kumimoji="1" lang="en-US" altLang="ko-KR" sz="1400" b="1" dirty="0">
              <a:latin typeface="Gulim" panose="020B0600000101010101" pitchFamily="50" charset="-127"/>
              <a:ea typeface="+mn-ea"/>
              <a:cs typeface="+mn-cs"/>
            </a:endParaRPr>
          </a:p>
        </p:txBody>
      </p:sp>
      <p:pic>
        <p:nvPicPr>
          <p:cNvPr id="7171" name="Picture 742" descr="D:\홍보실\●홍보실 업무 자료\2003홍보실업무보고\상단 이미지(3)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2447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2" name="AutoShape 743"/>
          <p:cNvSpPr/>
          <p:nvPr/>
        </p:nvSpPr>
        <p:spPr>
          <a:xfrm>
            <a:off x="1143000" y="1524000"/>
            <a:ext cx="5715000" cy="4119563"/>
          </a:xfrm>
          <a:prstGeom prst="roundRect">
            <a:avLst>
              <a:gd name="adj" fmla="val 4852"/>
            </a:avLst>
          </a:prstGeom>
          <a:solidFill>
            <a:srgbClr val="FFFFFF"/>
          </a:solidFill>
          <a:ln w="28575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GulimChe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Font typeface="GulimChe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895350" lvl="1" indent="-609600" eaLnBrk="1" hangingPunct="1">
              <a:lnSpc>
                <a:spcPct val="120000"/>
              </a:lnSpc>
              <a:spcBef>
                <a:spcPct val="0"/>
              </a:spcBef>
              <a:buClr>
                <a:srgbClr val="CC0066"/>
              </a:buClr>
              <a:buFontTx/>
              <a:buNone/>
            </a:pPr>
            <a:r>
              <a:rPr lang="ko-KR" altLang="en-US" sz="2900" dirty="0">
                <a:solidFill>
                  <a:srgbClr val="0000CC"/>
                </a:solidFill>
                <a:latin typeface="Dotum" panose="020B0600000101010101" pitchFamily="50" charset="-127"/>
                <a:ea typeface="Dotum" panose="020B0600000101010101" pitchFamily="50" charset="-127"/>
              </a:rPr>
              <a:t>목    차</a:t>
            </a:r>
            <a:endParaRPr lang="ko-KR" altLang="en-US" sz="2900" dirty="0">
              <a:solidFill>
                <a:srgbClr val="0000CC"/>
              </a:solidFill>
              <a:latin typeface="Dotum" panose="020B0600000101010101" pitchFamily="50" charset="-127"/>
              <a:ea typeface="Dotum" panose="020B0600000101010101" pitchFamily="50" charset="-127"/>
            </a:endParaRPr>
          </a:p>
          <a:p>
            <a:pPr marL="895350" lvl="1" indent="-609600" eaLnBrk="1" hangingPunct="1">
              <a:lnSpc>
                <a:spcPct val="110000"/>
              </a:lnSpc>
              <a:spcBef>
                <a:spcPct val="0"/>
              </a:spcBef>
              <a:buClr>
                <a:srgbClr val="CC0066"/>
              </a:buClr>
              <a:buFontTx/>
              <a:buNone/>
            </a:pPr>
            <a:r>
              <a:rPr lang="en-US" altLang="ko-KR" sz="2500" b="1" dirty="0">
                <a:solidFill>
                  <a:srgbClr val="FF6600"/>
                </a:solidFill>
                <a:latin typeface="Dotum" panose="020B0600000101010101" pitchFamily="50" charset="-127"/>
                <a:ea typeface="Dotum" panose="020B0600000101010101" pitchFamily="50" charset="-127"/>
              </a:rPr>
              <a:t>----------------------------------------------</a:t>
            </a:r>
            <a:endParaRPr lang="en-US" altLang="ko-KR" sz="2500" b="1" dirty="0">
              <a:solidFill>
                <a:srgbClr val="FF6600"/>
              </a:solidFill>
              <a:latin typeface="Dotum" panose="020B0600000101010101" pitchFamily="50" charset="-127"/>
              <a:ea typeface="Dotum" panose="020B0600000101010101" pitchFamily="50" charset="-127"/>
            </a:endParaRPr>
          </a:p>
          <a:p>
            <a:pPr marL="895350" lvl="1" indent="-609600" eaLnBrk="1" hangingPunct="1">
              <a:lnSpc>
                <a:spcPct val="120000"/>
              </a:lnSpc>
              <a:spcBef>
                <a:spcPct val="0"/>
              </a:spcBef>
              <a:buClr>
                <a:srgbClr val="CC0066"/>
              </a:buClr>
              <a:buFontTx/>
              <a:buNone/>
            </a:pPr>
            <a:r>
              <a:rPr lang="en-US" altLang="ko-KR" sz="2500" b="1" dirty="0">
                <a:latin typeface="Dotum" panose="020B0600000101010101" pitchFamily="50" charset="-127"/>
                <a:ea typeface="Dotum" panose="020B0600000101010101" pitchFamily="50" charset="-127"/>
              </a:rPr>
              <a:t>1. </a:t>
            </a:r>
            <a:r>
              <a:rPr lang="ko-KR" altLang="en-US" sz="2500" b="1" dirty="0">
                <a:latin typeface="Dotum" panose="020B0600000101010101" pitchFamily="50" charset="-127"/>
                <a:ea typeface="Dotum" panose="020B0600000101010101" pitchFamily="50" charset="-127"/>
              </a:rPr>
              <a:t>기술의 개요</a:t>
            </a:r>
            <a:endParaRPr lang="ko-KR" altLang="en-US" sz="2500" b="1" dirty="0">
              <a:latin typeface="Dotum" panose="020B0600000101010101" pitchFamily="50" charset="-127"/>
              <a:ea typeface="Dotum" panose="020B0600000101010101" pitchFamily="50" charset="-127"/>
            </a:endParaRPr>
          </a:p>
          <a:p>
            <a:pPr marL="895350" lvl="1" indent="-609600" eaLnBrk="1" hangingPunct="1">
              <a:lnSpc>
                <a:spcPct val="120000"/>
              </a:lnSpc>
              <a:spcBef>
                <a:spcPct val="0"/>
              </a:spcBef>
              <a:buClr>
                <a:srgbClr val="CC0066"/>
              </a:buClr>
              <a:buFontTx/>
              <a:buNone/>
            </a:pPr>
            <a:r>
              <a:rPr lang="en-US" altLang="ko-KR" sz="2500" b="1" dirty="0">
                <a:latin typeface="Dotum" panose="020B0600000101010101" pitchFamily="50" charset="-127"/>
                <a:ea typeface="Dotum" panose="020B0600000101010101" pitchFamily="50" charset="-127"/>
              </a:rPr>
              <a:t>2. </a:t>
            </a:r>
            <a:r>
              <a:rPr lang="ko-KR" altLang="en-US" sz="2500" b="1" dirty="0">
                <a:latin typeface="Dotum" panose="020B0600000101010101" pitchFamily="50" charset="-127"/>
                <a:ea typeface="Dotum" panose="020B0600000101010101" pitchFamily="50" charset="-127"/>
              </a:rPr>
              <a:t>기술이전 내용 및 범위</a:t>
            </a:r>
            <a:endParaRPr lang="ko-KR" altLang="en-US" sz="2500" b="1" dirty="0">
              <a:latin typeface="Dotum" panose="020B0600000101010101" pitchFamily="50" charset="-127"/>
              <a:ea typeface="Dotum" panose="020B0600000101010101" pitchFamily="50" charset="-127"/>
            </a:endParaRPr>
          </a:p>
          <a:p>
            <a:pPr marL="895350" lvl="1" indent="-609600" eaLnBrk="1" hangingPunct="1">
              <a:lnSpc>
                <a:spcPct val="120000"/>
              </a:lnSpc>
              <a:spcBef>
                <a:spcPct val="0"/>
              </a:spcBef>
              <a:buClr>
                <a:srgbClr val="CC0066"/>
              </a:buClr>
              <a:buFontTx/>
              <a:buNone/>
            </a:pPr>
            <a:r>
              <a:rPr lang="en-US" altLang="ko-KR" sz="2500" b="1" dirty="0">
                <a:latin typeface="Dotum" panose="020B0600000101010101" pitchFamily="50" charset="-127"/>
                <a:ea typeface="Dotum" panose="020B0600000101010101" pitchFamily="50" charset="-127"/>
              </a:rPr>
              <a:t>3. </a:t>
            </a:r>
            <a:r>
              <a:rPr lang="ko-KR" altLang="en-US" sz="2500" b="1" dirty="0">
                <a:latin typeface="Dotum" panose="020B0600000101010101" pitchFamily="50" charset="-127"/>
                <a:ea typeface="Dotum" panose="020B0600000101010101" pitchFamily="50" charset="-127"/>
              </a:rPr>
              <a:t>기술의 사업성 </a:t>
            </a:r>
            <a:endParaRPr lang="en-US" altLang="ko-KR" sz="2500" b="1" dirty="0">
              <a:latin typeface="Dotum" panose="020B0600000101010101" pitchFamily="50" charset="-127"/>
              <a:ea typeface="Dotum" panose="020B0600000101010101" pitchFamily="50" charset="-127"/>
            </a:endParaRPr>
          </a:p>
          <a:p>
            <a:pPr marL="895350" lvl="1" indent="-609600" eaLnBrk="1" hangingPunct="1">
              <a:lnSpc>
                <a:spcPct val="120000"/>
              </a:lnSpc>
              <a:spcBef>
                <a:spcPct val="0"/>
              </a:spcBef>
              <a:buClr>
                <a:srgbClr val="CC0066"/>
              </a:buClr>
              <a:buFontTx/>
              <a:buNone/>
            </a:pPr>
            <a:r>
              <a:rPr lang="en-US" altLang="ko-KR" sz="2500" b="1" dirty="0">
                <a:latin typeface="Dotum" panose="020B0600000101010101" pitchFamily="50" charset="-127"/>
                <a:ea typeface="Dotum" panose="020B0600000101010101" pitchFamily="50" charset="-127"/>
              </a:rPr>
              <a:t>4. </a:t>
            </a:r>
            <a:r>
              <a:rPr lang="ko-KR" altLang="en-US" sz="2500" b="1" dirty="0">
                <a:latin typeface="Dotum" panose="020B0600000101010101" pitchFamily="50" charset="-127"/>
                <a:ea typeface="Dotum" panose="020B0600000101010101" pitchFamily="50" charset="-127"/>
              </a:rPr>
              <a:t>국내외 시장 동향</a:t>
            </a:r>
            <a:endParaRPr lang="ko-KR" altLang="en-US" sz="2500" b="1" dirty="0">
              <a:latin typeface="Dotum" panose="020B0600000101010101" pitchFamily="50" charset="-127"/>
              <a:ea typeface="Dotum" panose="020B0600000101010101" pitchFamily="50" charset="-127"/>
            </a:endParaRPr>
          </a:p>
        </p:txBody>
      </p:sp>
      <p:sp>
        <p:nvSpPr>
          <p:cNvPr id="6" name="Text Box 2061"/>
          <p:cNvSpPr txBox="1">
            <a:spLocks noChangeArrowheads="1"/>
          </p:cNvSpPr>
          <p:nvPr/>
        </p:nvSpPr>
        <p:spPr bwMode="auto">
          <a:xfrm>
            <a:off x="5724525" y="6416675"/>
            <a:ext cx="3000375" cy="2762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0000"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en-US" altLang="ko-KR" sz="1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SW</a:t>
            </a:r>
            <a:r>
              <a:rPr kumimoji="0" lang="ko-KR" altLang="en-US" sz="1200" kern="1200" cap="none" spc="0" normalizeH="0" baseline="0" noProof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콘텐츠연구소</a:t>
            </a:r>
            <a:r>
              <a:rPr kumimoji="0" lang="en-US" altLang="ko-KR" sz="1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/</a:t>
            </a:r>
            <a:r>
              <a:rPr kumimoji="0" lang="ko-KR" altLang="en-US" sz="1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사이버보안연구본부</a:t>
            </a:r>
            <a:endParaRPr kumimoji="0" lang="ko-KR" altLang="en-US" sz="1200" kern="1200" cap="none" spc="0" normalizeH="0" baseline="0" noProof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gtrE" panose="02030600000101010101" pitchFamily="18" charset="-127"/>
              <a:ea typeface="HYgtrE" panose="02030600000101010101" pitchFamily="18" charset="-127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슬라이드 번호 개체 틀 4"/>
          <p:cNvSpPr txBox="1">
            <a:spLocks noGrp="1"/>
          </p:cNvSpPr>
          <p:nvPr>
            <p:ph type="sldNum" sz="quarter" idx="4"/>
          </p:nvPr>
        </p:nvSpPr>
        <p:spPr>
          <a:ln/>
        </p:spPr>
        <p:txBody>
          <a:bodyPr wrap="none" anchor="ctr">
            <a:spAutoFit/>
          </a:bodyPr>
          <a:p>
            <a:pPr marL="0" indent="0" algn="r" eaLnBrk="1" hangingPunct="1">
              <a:spcBef>
                <a:spcPct val="0"/>
              </a:spcBef>
              <a:buClrTx/>
              <a:buFontTx/>
              <a:buNone/>
            </a:pPr>
            <a:fld id="{9A0DB2DC-4C9A-4742-B13C-FB6460FD3503}" type="slidenum">
              <a:rPr kumimoji="1" lang="en-US" altLang="ko-KR" sz="1400" b="1" dirty="0">
                <a:latin typeface="Gulim" panose="020B0600000101010101" pitchFamily="50" charset="-127"/>
                <a:ea typeface="+mn-ea"/>
                <a:cs typeface="+mn-cs"/>
              </a:rPr>
            </a:fld>
            <a:endParaRPr kumimoji="1" lang="en-US" altLang="ko-KR" sz="1400" b="1" dirty="0">
              <a:latin typeface="Gulim" panose="020B0600000101010101" pitchFamily="50" charset="-127"/>
              <a:ea typeface="+mn-ea"/>
              <a:cs typeface="+mn-cs"/>
            </a:endParaRPr>
          </a:p>
        </p:txBody>
      </p:sp>
      <p:sp>
        <p:nvSpPr>
          <p:cNvPr id="8195" name="Rectangle 2"/>
          <p:cNvSpPr>
            <a:spLocks noGrp="1"/>
          </p:cNvSpPr>
          <p:nvPr>
            <p:ph type="title" hasCustomPrompt="1"/>
          </p:nvPr>
        </p:nvSpPr>
        <p:spPr>
          <a:xfrm>
            <a:off x="304800" y="258763"/>
            <a:ext cx="5867400" cy="519112"/>
          </a:xfrm>
          <a:ln/>
        </p:spPr>
        <p:txBody>
          <a:bodyPr vert="horz" wrap="square" lIns="91440" tIns="45720" rIns="91440" bIns="45720" anchor="ctr">
            <a:spAutoFit/>
          </a:bodyPr>
          <a:p>
            <a:pPr eaLnBrk="1" hangingPunct="1"/>
            <a:r>
              <a:rPr lang="en-US" altLang="ko-KR" sz="2800" dirty="0">
                <a:solidFill>
                  <a:srgbClr val="4D4D4D"/>
                </a:solidFill>
                <a:latin typeface="HYmjrE" panose="02030600000101010101" pitchFamily="18" charset="-127"/>
                <a:ea typeface="HYmjrE" panose="02030600000101010101" pitchFamily="18" charset="-127"/>
              </a:rPr>
              <a:t>1</a:t>
            </a:r>
            <a:r>
              <a:rPr lang="en-US" altLang="ko-KR" sz="2600" b="0" dirty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600" b="0" dirty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기술의 개요 </a:t>
            </a:r>
            <a:r>
              <a:rPr lang="en-US" altLang="ko-KR" sz="2600" b="0" dirty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(1) - </a:t>
            </a:r>
            <a:r>
              <a:rPr lang="ko-KR" altLang="en-US" sz="2600" b="0" dirty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개념구조</a:t>
            </a:r>
            <a:endParaRPr lang="ko-KR" altLang="en-US" sz="2600" b="0" dirty="0">
              <a:solidFill>
                <a:srgbClr val="4D4D4D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196" name="Rectangle 5"/>
          <p:cNvSpPr/>
          <p:nvPr/>
        </p:nvSpPr>
        <p:spPr>
          <a:xfrm>
            <a:off x="357188" y="1033463"/>
            <a:ext cx="8501062" cy="47529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GulimChe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Font typeface="GulimChe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342900" lvl="0" indent="-342900" algn="just" eaLnBrk="1" hangingPunct="1"/>
            <a:r>
              <a:rPr lang="en-US" altLang="ko-KR" sz="2800" b="1" dirty="0">
                <a:solidFill>
                  <a:srgbClr val="CC0066"/>
                </a:solidFill>
                <a:latin typeface="Gulim" panose="020B0600000101010101" pitchFamily="50" charset="-127"/>
              </a:rPr>
              <a:t> </a:t>
            </a:r>
            <a:r>
              <a:rPr lang="ko-KR" altLang="en-US" sz="2800" b="1" dirty="0">
                <a:solidFill>
                  <a:srgbClr val="CC0066"/>
                </a:solidFill>
                <a:latin typeface="Gulim" panose="020B0600000101010101" pitchFamily="50" charset="-127"/>
              </a:rPr>
              <a:t>기술</a:t>
            </a:r>
            <a:r>
              <a:rPr lang="en-US" altLang="ko-KR" sz="2800" b="1" dirty="0">
                <a:solidFill>
                  <a:srgbClr val="CC0066"/>
                </a:solidFill>
                <a:latin typeface="Gulim" panose="020B0600000101010101" pitchFamily="50" charset="-127"/>
              </a:rPr>
              <a:t> </a:t>
            </a:r>
            <a:r>
              <a:rPr lang="ko-KR" altLang="en-US" sz="2800" b="1" dirty="0">
                <a:solidFill>
                  <a:srgbClr val="CC0066"/>
                </a:solidFill>
                <a:latin typeface="Gulim" panose="020B0600000101010101" pitchFamily="50" charset="-127"/>
              </a:rPr>
              <a:t>개요</a:t>
            </a:r>
            <a:endParaRPr lang="en-US" altLang="ko-KR" sz="2800" b="1" dirty="0">
              <a:solidFill>
                <a:srgbClr val="CC0066"/>
              </a:solidFill>
              <a:latin typeface="Gulim" panose="020B0600000101010101" pitchFamily="50" charset="-127"/>
            </a:endParaRPr>
          </a:p>
          <a:p>
            <a:pPr marL="762000" lvl="1" indent="-285750" algn="just" eaLnBrk="1" hangingPunct="1">
              <a:buFont typeface="Wingdings" panose="05000000000000000000" pitchFamily="2" charset="2"/>
              <a:buChar char="v"/>
            </a:pPr>
            <a:r>
              <a:rPr lang="ko-KR" altLang="en-US" sz="2000" dirty="0"/>
              <a:t>본 이전기술은 단방향으로만 데이터 흐름을 보장하는 단방향 통신 보안 게이트웨이 기술 위에서</a:t>
            </a:r>
            <a:r>
              <a:rPr lang="en-US" altLang="ko-KR" sz="2000" dirty="0"/>
              <a:t>, </a:t>
            </a:r>
            <a:r>
              <a:rPr lang="ko-KR" altLang="en-US" sz="2000" dirty="0"/>
              <a:t>오라클 </a:t>
            </a:r>
            <a:r>
              <a:rPr lang="en-US" altLang="ko-KR" sz="2000" dirty="0"/>
              <a:t>DB</a:t>
            </a:r>
            <a:r>
              <a:rPr lang="ko-KR" altLang="en-US" sz="2000" dirty="0"/>
              <a:t>에 대해 소스 </a:t>
            </a:r>
            <a:r>
              <a:rPr lang="en-US" altLang="ko-KR" sz="2000" dirty="0"/>
              <a:t>DB</a:t>
            </a:r>
            <a:r>
              <a:rPr lang="ko-KR" altLang="en-US" sz="2000" dirty="0"/>
              <a:t>에서 타겟 </a:t>
            </a:r>
            <a:r>
              <a:rPr lang="en-US" altLang="ko-KR" sz="2000" dirty="0"/>
              <a:t>DB</a:t>
            </a:r>
            <a:r>
              <a:rPr lang="ko-KR" altLang="en-US" sz="2000" dirty="0"/>
              <a:t>로의 실시간 데이터 복제 기능</a:t>
            </a:r>
            <a:r>
              <a:rPr lang="en-US" altLang="ko-KR" sz="2000" dirty="0"/>
              <a:t>(DB-Replica@UNIWAY)</a:t>
            </a:r>
            <a:r>
              <a:rPr lang="ko-KR" altLang="en-US" sz="2000" dirty="0"/>
              <a:t>을 제공함</a:t>
            </a:r>
            <a:endParaRPr lang="en-US" altLang="ko-KR" sz="2000" dirty="0">
              <a:latin typeface="Gulim" panose="020B0600000101010101" pitchFamily="50" charset="-127"/>
            </a:endParaRPr>
          </a:p>
        </p:txBody>
      </p:sp>
      <p:sp>
        <p:nvSpPr>
          <p:cNvPr id="7" name="Text Box 2061"/>
          <p:cNvSpPr txBox="1">
            <a:spLocks noChangeArrowheads="1"/>
          </p:cNvSpPr>
          <p:nvPr/>
        </p:nvSpPr>
        <p:spPr bwMode="auto">
          <a:xfrm>
            <a:off x="5724525" y="6416675"/>
            <a:ext cx="3000375" cy="2762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0000"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ko-KR" altLang="en-US" sz="1200" kern="1200" cap="none" spc="0" normalizeH="0" baseline="0" noProof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초연결통신연구소</a:t>
            </a:r>
            <a:r>
              <a:rPr kumimoji="0" lang="en-US" altLang="ko-KR" sz="1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/</a:t>
            </a:r>
            <a:r>
              <a:rPr kumimoji="0" lang="ko-KR" altLang="en-US" sz="1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정보보호연구본부</a:t>
            </a:r>
            <a:endParaRPr kumimoji="0" lang="ko-KR" altLang="en-US" sz="1200" kern="1200" cap="none" spc="0" normalizeH="0" baseline="0" noProof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gtrE" panose="02030600000101010101" pitchFamily="18" charset="-127"/>
              <a:ea typeface="HYgtrE" panose="02030600000101010101" pitchFamily="18" charset="-127"/>
              <a:cs typeface="+mn-cs"/>
            </a:endParaRPr>
          </a:p>
        </p:txBody>
      </p:sp>
      <p:sp>
        <p:nvSpPr>
          <p:cNvPr id="8198" name="Rectangle 7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 w="101600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GulimChe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Font typeface="GulimChe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800" dirty="0">
              <a:latin typeface="Gulim" panose="020B0600000101010101" pitchFamily="50" charset="-127"/>
            </a:endParaRPr>
          </a:p>
        </p:txBody>
      </p:sp>
      <p:sp>
        <p:nvSpPr>
          <p:cNvPr id="8199" name="Rectangle 9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 w="101600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GulimChe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Font typeface="GulimChe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800" dirty="0">
              <a:latin typeface="Gulim" panose="020B0600000101010101" pitchFamily="50" charset="-127"/>
            </a:endParaRPr>
          </a:p>
        </p:txBody>
      </p:sp>
      <p:sp>
        <p:nvSpPr>
          <p:cNvPr id="8200" name="Rectangle 19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 w="101600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GulimChe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Font typeface="GulimChe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800" dirty="0">
              <a:latin typeface="Gulim" panose="020B0600000101010101" pitchFamily="50" charset="-127"/>
            </a:endParaRPr>
          </a:p>
        </p:txBody>
      </p:sp>
      <p:sp>
        <p:nvSpPr>
          <p:cNvPr id="8201" name="Rectangle 21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 w="101600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GulimChe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Font typeface="GulimChe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800" dirty="0">
              <a:latin typeface="Gulim" panose="020B0600000101010101" pitchFamily="50" charset="-127"/>
            </a:endParaRPr>
          </a:p>
        </p:txBody>
      </p:sp>
      <p:sp>
        <p:nvSpPr>
          <p:cNvPr id="8202" name="Rectangle 14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 w="101600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GulimChe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Font typeface="GulimChe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800" dirty="0">
              <a:latin typeface="Gulim" panose="020B0600000101010101" pitchFamily="50" charset="-127"/>
            </a:endParaRPr>
          </a:p>
        </p:txBody>
      </p:sp>
      <p:sp>
        <p:nvSpPr>
          <p:cNvPr id="8203" name="Rectangle 14"/>
          <p:cNvSpPr/>
          <p:nvPr/>
        </p:nvSpPr>
        <p:spPr>
          <a:xfrm>
            <a:off x="1835150" y="2747963"/>
            <a:ext cx="9144000" cy="457200"/>
          </a:xfrm>
          <a:prstGeom prst="rect">
            <a:avLst/>
          </a:prstGeom>
          <a:noFill/>
          <a:ln w="101600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GulimChe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Font typeface="GulimChe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latinLnBrk="0">
              <a:spcBef>
                <a:spcPct val="0"/>
              </a:spcBef>
              <a:buClrTx/>
              <a:buFontTx/>
              <a:buNone/>
            </a:pPr>
            <a:endParaRPr lang="ko-KR" altLang="en-US" sz="1800" dirty="0">
              <a:latin typeface="Gulim" panose="020B0600000101010101" pitchFamily="50" charset="-127"/>
            </a:endParaRPr>
          </a:p>
        </p:txBody>
      </p:sp>
      <p:pic>
        <p:nvPicPr>
          <p:cNvPr id="8204" name="_x345772456" descr="EMB00002f903a1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988" y="2538413"/>
            <a:ext cx="7108825" cy="3698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슬라이드 번호 개체 틀 4"/>
          <p:cNvSpPr txBox="1">
            <a:spLocks noGrp="1"/>
          </p:cNvSpPr>
          <p:nvPr>
            <p:ph type="sldNum" sz="quarter" idx="4"/>
          </p:nvPr>
        </p:nvSpPr>
        <p:spPr>
          <a:ln/>
        </p:spPr>
        <p:txBody>
          <a:bodyPr wrap="none" anchor="ctr">
            <a:spAutoFit/>
          </a:bodyPr>
          <a:p>
            <a:pPr marL="0" indent="0" algn="r" eaLnBrk="1" hangingPunct="1">
              <a:spcBef>
                <a:spcPct val="0"/>
              </a:spcBef>
              <a:buClrTx/>
              <a:buFontTx/>
              <a:buNone/>
            </a:pPr>
            <a:fld id="{9A0DB2DC-4C9A-4742-B13C-FB6460FD3503}" type="slidenum">
              <a:rPr kumimoji="1" lang="en-US" altLang="ko-KR" sz="1400" b="1" dirty="0">
                <a:latin typeface="Gulim" panose="020B0600000101010101" pitchFamily="50" charset="-127"/>
                <a:ea typeface="+mn-ea"/>
                <a:cs typeface="+mn-cs"/>
              </a:rPr>
            </a:fld>
            <a:endParaRPr kumimoji="1" lang="en-US" altLang="ko-KR" sz="1400" b="1" dirty="0">
              <a:latin typeface="Gulim" panose="020B0600000101010101" pitchFamily="50" charset="-127"/>
              <a:ea typeface="+mn-ea"/>
              <a:cs typeface="+mn-cs"/>
            </a:endParaRPr>
          </a:p>
        </p:txBody>
      </p:sp>
      <p:sp>
        <p:nvSpPr>
          <p:cNvPr id="9219" name="Rectangle 2"/>
          <p:cNvSpPr>
            <a:spLocks noGrp="1"/>
          </p:cNvSpPr>
          <p:nvPr>
            <p:ph type="title" hasCustomPrompt="1"/>
          </p:nvPr>
        </p:nvSpPr>
        <p:spPr>
          <a:xfrm>
            <a:off x="304800" y="257175"/>
            <a:ext cx="6570663" cy="522288"/>
          </a:xfrm>
          <a:ln/>
        </p:spPr>
        <p:txBody>
          <a:bodyPr vert="horz" wrap="square" lIns="91440" tIns="45720" rIns="91440" bIns="45720" anchor="ctr">
            <a:spAutoFit/>
          </a:bodyPr>
          <a:p>
            <a:pPr eaLnBrk="1" hangingPunct="1"/>
            <a:r>
              <a:rPr lang="en-US" altLang="ko-KR" sz="2800" dirty="0">
                <a:solidFill>
                  <a:srgbClr val="4D4D4D"/>
                </a:solidFill>
                <a:latin typeface="HYmjrE" panose="02030600000101010101" pitchFamily="18" charset="-127"/>
                <a:ea typeface="HYmjrE" panose="02030600000101010101" pitchFamily="18" charset="-127"/>
              </a:rPr>
              <a:t>1</a:t>
            </a:r>
            <a:r>
              <a:rPr lang="en-US" altLang="ko-KR" sz="2600" b="0" dirty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600" b="0" dirty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기술의 개요 </a:t>
            </a:r>
            <a:r>
              <a:rPr lang="en-US" altLang="ko-KR" sz="2600" b="0" dirty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(2) </a:t>
            </a:r>
            <a:r>
              <a:rPr lang="en-US" altLang="ko-KR" sz="2400" b="0" dirty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– </a:t>
            </a:r>
            <a:r>
              <a:rPr lang="ko-KR" altLang="en-US" sz="2400" b="0" dirty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데이터 흐름 및 내부구조</a:t>
            </a:r>
            <a:endParaRPr lang="ko-KR" altLang="en-US" sz="2600" b="0" dirty="0">
              <a:solidFill>
                <a:srgbClr val="4D4D4D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Rectangle 7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 w="101600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GulimChe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Font typeface="GulimChe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800" dirty="0">
              <a:latin typeface="Gulim" panose="020B0600000101010101" pitchFamily="50" charset="-127"/>
            </a:endParaRPr>
          </a:p>
        </p:txBody>
      </p:sp>
      <p:sp>
        <p:nvSpPr>
          <p:cNvPr id="9221" name="Rectangle 9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 w="101600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GulimChe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Font typeface="GulimChe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800" dirty="0">
              <a:latin typeface="Gulim" panose="020B0600000101010101" pitchFamily="50" charset="-127"/>
            </a:endParaRPr>
          </a:p>
        </p:txBody>
      </p:sp>
      <p:sp>
        <p:nvSpPr>
          <p:cNvPr id="8" name="Text Box 2061"/>
          <p:cNvSpPr txBox="1">
            <a:spLocks noChangeArrowheads="1"/>
          </p:cNvSpPr>
          <p:nvPr/>
        </p:nvSpPr>
        <p:spPr bwMode="auto">
          <a:xfrm>
            <a:off x="5724525" y="6416675"/>
            <a:ext cx="3000375" cy="2762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0000"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ko-KR" altLang="en-US" sz="1200" kern="1200" cap="none" spc="0" normalizeH="0" baseline="0" noProof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초연결통신연구소</a:t>
            </a:r>
            <a:r>
              <a:rPr kumimoji="0" lang="en-US" altLang="ko-KR" sz="1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/</a:t>
            </a:r>
            <a:r>
              <a:rPr kumimoji="0" lang="ko-KR" altLang="en-US" sz="1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정보보호연구본부</a:t>
            </a:r>
            <a:endParaRPr kumimoji="0" lang="ko-KR" altLang="en-US" sz="1200" kern="1200" cap="none" spc="0" normalizeH="0" baseline="0" noProof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gtrE" panose="02030600000101010101" pitchFamily="18" charset="-127"/>
              <a:ea typeface="HYgtrE" panose="02030600000101010101" pitchFamily="18" charset="-127"/>
              <a:cs typeface="+mn-cs"/>
            </a:endParaRPr>
          </a:p>
        </p:txBody>
      </p:sp>
      <p:pic>
        <p:nvPicPr>
          <p:cNvPr id="9223" name="그림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7450" y="3673475"/>
            <a:ext cx="6796088" cy="269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163" y="1082675"/>
            <a:ext cx="6556375" cy="26225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슬라이드 번호 개체 틀 4"/>
          <p:cNvSpPr txBox="1">
            <a:spLocks noGrp="1"/>
          </p:cNvSpPr>
          <p:nvPr>
            <p:ph type="sldNum" sz="quarter" idx="4"/>
          </p:nvPr>
        </p:nvSpPr>
        <p:spPr>
          <a:ln/>
        </p:spPr>
        <p:txBody>
          <a:bodyPr wrap="none" anchor="ctr">
            <a:spAutoFit/>
          </a:bodyPr>
          <a:p>
            <a:pPr marL="0" indent="0" algn="r" eaLnBrk="1" hangingPunct="1">
              <a:spcBef>
                <a:spcPct val="0"/>
              </a:spcBef>
              <a:buClrTx/>
              <a:buFontTx/>
              <a:buNone/>
            </a:pPr>
            <a:fld id="{9A0DB2DC-4C9A-4742-B13C-FB6460FD3503}" type="slidenum">
              <a:rPr kumimoji="1" lang="en-US" altLang="ko-KR" sz="1400" b="1" dirty="0">
                <a:latin typeface="Gulim" panose="020B0600000101010101" pitchFamily="50" charset="-127"/>
                <a:ea typeface="+mn-ea"/>
                <a:cs typeface="+mn-cs"/>
              </a:rPr>
            </a:fld>
            <a:endParaRPr kumimoji="1" lang="en-US" altLang="ko-KR" sz="1400" b="1" dirty="0">
              <a:latin typeface="Gulim" panose="020B0600000101010101" pitchFamily="50" charset="-127"/>
              <a:ea typeface="+mn-ea"/>
              <a:cs typeface="+mn-cs"/>
            </a:endParaRPr>
          </a:p>
        </p:txBody>
      </p:sp>
      <p:sp>
        <p:nvSpPr>
          <p:cNvPr id="10243" name="Rectangle 2"/>
          <p:cNvSpPr>
            <a:spLocks noGrp="1"/>
          </p:cNvSpPr>
          <p:nvPr>
            <p:ph type="title" hasCustomPrompt="1"/>
          </p:nvPr>
        </p:nvSpPr>
        <p:spPr>
          <a:xfrm>
            <a:off x="304800" y="258763"/>
            <a:ext cx="7162800" cy="519112"/>
          </a:xfrm>
          <a:ln/>
        </p:spPr>
        <p:txBody>
          <a:bodyPr vert="horz" wrap="square" lIns="91440" tIns="45720" rIns="91440" bIns="45720" anchor="ctr">
            <a:spAutoFit/>
          </a:bodyPr>
          <a:p>
            <a:pPr eaLnBrk="1" hangingPunct="1"/>
            <a:r>
              <a:rPr lang="en-US" altLang="ko-KR" sz="2800" dirty="0">
                <a:solidFill>
                  <a:srgbClr val="4D4D4D"/>
                </a:solidFill>
                <a:latin typeface="HYmjrE" panose="02030600000101010101" pitchFamily="18" charset="-127"/>
                <a:ea typeface="HYmjrE" panose="02030600000101010101" pitchFamily="18" charset="-127"/>
              </a:rPr>
              <a:t>2</a:t>
            </a:r>
            <a:r>
              <a:rPr lang="en-US" altLang="ko-KR" sz="2600" b="0" dirty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600" b="0" dirty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기술이전 내용 및 범위 </a:t>
            </a:r>
            <a:r>
              <a:rPr lang="en-US" altLang="ko-KR" sz="2600" b="0" dirty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[1/2]</a:t>
            </a:r>
            <a:endParaRPr lang="ko-KR" altLang="en-US" sz="2600" b="0" dirty="0">
              <a:solidFill>
                <a:srgbClr val="4D4D4D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357188" y="928688"/>
            <a:ext cx="8678863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Clr>
                <a:srgbClr val="CC0066"/>
              </a:buClr>
              <a:buFont typeface="GulimChe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50" charset="-127"/>
              </a:defRPr>
            </a:lvl1pPr>
            <a:lvl2pPr marL="762000" indent="-285750" latinLnBrk="1">
              <a:spcBef>
                <a:spcPct val="20000"/>
              </a:spcBef>
              <a:buClr>
                <a:srgbClr val="6600CC"/>
              </a:buClr>
              <a:buFont typeface="GulimChe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50" charset="-127"/>
              </a:defRPr>
            </a:lvl2pPr>
            <a:lvl3pPr marL="990600" indent="-276225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50" charset="-127"/>
              </a:defRPr>
            </a:lvl9pPr>
          </a:lstStyle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Tx/>
              <a:buFont typeface="GulimChe" panose="020B0609000101010101" pitchFamily="49" charset="-127"/>
              <a:buChar char="▣"/>
              <a:defRPr/>
            </a:pPr>
            <a:r>
              <a:rPr kumimoji="1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</a:t>
            </a:r>
            <a:r>
              <a:rPr kumimoji="1" lang="ko-KR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기술이전 내용</a:t>
            </a:r>
            <a:endParaRPr kumimoji="1" lang="en-US" altLang="ko-KR" sz="2800" b="1" i="0" u="none" strike="noStrike" kern="1200" cap="none" spc="0" normalizeH="0" baseline="0" noProof="0" dirty="0" smtClean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762000" marR="0" lvl="1" indent="-28575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kumimoji="1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Gulim" panose="020B0600000101010101" pitchFamily="50" charset="-127"/>
                <a:cs typeface="+mn-cs"/>
              </a:rPr>
              <a:t>실시간 </a:t>
            </a:r>
            <a:r>
              <a:rPr kumimoji="1" lang="ko-KR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Gulim" panose="020B0600000101010101" pitchFamily="50" charset="-127"/>
                <a:cs typeface="+mn-cs"/>
              </a:rPr>
              <a:t>단방향</a:t>
            </a:r>
            <a:r>
              <a:rPr kumimoji="1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Gulim" panose="020B0600000101010101" pitchFamily="50" charset="-127"/>
                <a:cs typeface="+mn-cs"/>
              </a:rPr>
              <a:t> </a:t>
            </a:r>
            <a:r>
              <a:rPr kumimoji="1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Gulim" panose="020B0600000101010101" pitchFamily="50" charset="-127"/>
                <a:cs typeface="+mn-cs"/>
              </a:rPr>
              <a:t>DB</a:t>
            </a:r>
            <a:r>
              <a:rPr kumimoji="1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Gulim" panose="020B0600000101010101" pitchFamily="50" charset="-127"/>
                <a:cs typeface="+mn-cs"/>
              </a:rPr>
              <a:t>복제 </a:t>
            </a:r>
            <a:r>
              <a:rPr kumimoji="1" lang="ko-KR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Gulim" panose="020B0600000101010101" pitchFamily="50" charset="-127"/>
                <a:cs typeface="+mn-cs"/>
              </a:rPr>
              <a:t>프록시</a:t>
            </a:r>
            <a:r>
              <a:rPr kumimoji="1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Gulim" panose="020B0600000101010101" pitchFamily="50" charset="-127"/>
                <a:cs typeface="+mn-cs"/>
              </a:rPr>
              <a:t> 기술</a:t>
            </a:r>
            <a:endParaRPr kumimoji="1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Tx/>
              <a:buFont typeface="GulimChe" panose="020B0609000101010101" pitchFamily="49" charset="-127"/>
              <a:buChar char="▣"/>
              <a:defRPr/>
            </a:pPr>
            <a:r>
              <a:rPr kumimoji="1" lang="ko-KR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기술이전 범위</a:t>
            </a:r>
            <a:endParaRPr kumimoji="1" lang="en-US" altLang="ko-KR" sz="2800" b="1" i="0" u="none" strike="noStrike" kern="1200" cap="none" spc="0" normalizeH="0" baseline="0" noProof="0" dirty="0" smtClean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762000" marR="0" lvl="1" indent="-28575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kumimoji="1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기술개발문서</a:t>
            </a:r>
            <a:endParaRPr kumimoji="1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990600" marR="0" lvl="2" indent="-276225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UNIWAY </a:t>
            </a: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요구사항정의서 외 관련 </a:t>
            </a:r>
            <a:r>
              <a:rPr kumimoji="1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기술문서들</a:t>
            </a:r>
            <a:endParaRPr kumimoji="1" lang="en-US" altLang="ko-KR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762000" marR="0" lvl="1" indent="-28575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kumimoji="1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특허</a:t>
            </a:r>
            <a:endParaRPr kumimoji="1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762000" marR="0" lvl="1" indent="-28575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SzTx/>
              <a:buFont typeface="Wingdings" panose="05000000000000000000" pitchFamily="2" charset="2"/>
              <a:buChar char="v"/>
              <a:defRPr/>
            </a:pPr>
            <a:endParaRPr kumimoji="1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762000" marR="0" lvl="1" indent="-28575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SzTx/>
              <a:buFont typeface="Wingdings" panose="05000000000000000000" pitchFamily="2" charset="2"/>
              <a:buChar char="v"/>
              <a:defRPr/>
            </a:pPr>
            <a:endParaRPr kumimoji="1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762000" marR="0" lvl="1" indent="-28575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SzTx/>
              <a:buFont typeface="Wingdings" panose="05000000000000000000" pitchFamily="2" charset="2"/>
              <a:buChar char="v"/>
              <a:defRPr/>
            </a:pPr>
            <a:endParaRPr kumimoji="1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Tx/>
              <a:buFont typeface="Arial" panose="020B0604020202020204" pitchFamily="34" charset="0"/>
              <a:buChar char="•"/>
              <a:defRPr/>
            </a:pPr>
            <a:endParaRPr kumimoji="1" lang="ko-KR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Gulim" panose="020B0600000101010101" pitchFamily="50" charset="-127"/>
              <a:cs typeface="+mn-cs"/>
            </a:endParaRPr>
          </a:p>
          <a:p>
            <a:pPr marL="762000" marR="0" lvl="1" indent="-28575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kumimoji="1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개발 프로그램</a:t>
            </a:r>
            <a:endParaRPr kumimoji="1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  <p:sp>
        <p:nvSpPr>
          <p:cNvPr id="8" name="Text Box 2061"/>
          <p:cNvSpPr txBox="1">
            <a:spLocks noChangeArrowheads="1"/>
          </p:cNvSpPr>
          <p:nvPr/>
        </p:nvSpPr>
        <p:spPr bwMode="auto">
          <a:xfrm>
            <a:off x="5724525" y="6416675"/>
            <a:ext cx="3000375" cy="2762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0000"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ko-KR" altLang="en-US" sz="1200" kern="1200" cap="none" spc="0" normalizeH="0" baseline="0" noProof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초연결통신연구소</a:t>
            </a:r>
            <a:r>
              <a:rPr kumimoji="0" lang="en-US" altLang="ko-KR" sz="1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/</a:t>
            </a:r>
            <a:r>
              <a:rPr kumimoji="0" lang="ko-KR" altLang="en-US" sz="1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정보보호연구본부</a:t>
            </a:r>
            <a:endParaRPr kumimoji="0" lang="ko-KR" altLang="en-US" sz="1200" kern="1200" cap="none" spc="0" normalizeH="0" baseline="0" noProof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gtrE" panose="02030600000101010101" pitchFamily="18" charset="-127"/>
              <a:ea typeface="HYgtrE" panose="02030600000101010101" pitchFamily="18" charset="-127"/>
              <a:cs typeface="+mn-cs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1331913" y="3506788"/>
          <a:ext cx="6840538" cy="773113"/>
        </p:xfrm>
        <a:graphic>
          <a:graphicData uri="http://schemas.openxmlformats.org/drawingml/2006/table">
            <a:tbl>
              <a:tblPr/>
              <a:tblGrid>
                <a:gridCol w="1097627"/>
                <a:gridCol w="889028"/>
                <a:gridCol w="786434"/>
                <a:gridCol w="860574"/>
                <a:gridCol w="860574"/>
                <a:gridCol w="2346299"/>
              </a:tblGrid>
              <a:tr h="27981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관리번호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Haansoft Batang" panose="02030600000101010101" charset="-122"/>
                      </a:endParaRPr>
                    </a:p>
                  </a:txBody>
                  <a:tcPr marL="64768" marR="64768" marT="17917" marB="1791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출원번호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Haansoft Batang" panose="02030600000101010101" charset="-122"/>
                      </a:endParaRPr>
                    </a:p>
                  </a:txBody>
                  <a:tcPr marL="64768" marR="64768" marT="17917" marB="1791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출원일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Haansoft Batang" panose="02030600000101010101" charset="-122"/>
                      </a:endParaRPr>
                    </a:p>
                  </a:txBody>
                  <a:tcPr marL="64768" marR="64768" marT="17917" marB="1791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등록번호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Haansoft Batang" panose="02030600000101010101" charset="-122"/>
                      </a:endParaRPr>
                    </a:p>
                  </a:txBody>
                  <a:tcPr marL="64768" marR="64768" marT="17917" marB="1791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등록일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Haansoft Batang" panose="02030600000101010101" charset="-122"/>
                      </a:endParaRPr>
                    </a:p>
                  </a:txBody>
                  <a:tcPr marL="64768" marR="64768" marT="17917" marB="1791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발명명칭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Haansoft Batang" panose="02030600000101010101" charset="-122"/>
                      </a:endParaRPr>
                    </a:p>
                  </a:txBody>
                  <a:tcPr marL="64768" marR="64768" marT="17917" marB="1791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29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PR20170477KR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Haansoft Batang" panose="02030600000101010101" charset="-122"/>
                      </a:endParaRPr>
                    </a:p>
                  </a:txBody>
                  <a:tcPr marL="64768" marR="64768" marT="17917" marB="1791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2017-0134153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Haansoft Batang" panose="02030600000101010101" charset="-122"/>
                      </a:endParaRPr>
                    </a:p>
                  </a:txBody>
                  <a:tcPr marL="64768" marR="64768" marT="17917" marB="1791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2017-10-16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Haansoft Batang" panose="02030600000101010101" charset="-122"/>
                      </a:endParaRPr>
                    </a:p>
                  </a:txBody>
                  <a:tcPr marL="64768" marR="64768" marT="17917" marB="1791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-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Haansoft Batang" panose="02030600000101010101" charset="-122"/>
                      </a:endParaRPr>
                    </a:p>
                  </a:txBody>
                  <a:tcPr marL="64768" marR="64768" marT="17917" marB="1791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-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Haansoft Batang" panose="02030600000101010101" charset="-122"/>
                      </a:endParaRPr>
                    </a:p>
                  </a:txBody>
                  <a:tcPr marL="64768" marR="64768" marT="17917" marB="1791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 err="1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단방향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 통신 환경에서의 데이터베이스 동기화 방법 및 이를 위한 장치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Haansoft Batang" panose="02030600000101010101" charset="-122"/>
                      </a:endParaRPr>
                    </a:p>
                  </a:txBody>
                  <a:tcPr marL="64768" marR="64768" marT="17917" marB="1791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표 2"/>
          <p:cNvGraphicFramePr>
            <a:graphicFrameLocks noGrp="1"/>
          </p:cNvGraphicFramePr>
          <p:nvPr/>
        </p:nvGraphicFramePr>
        <p:xfrm>
          <a:off x="1331913" y="5246688"/>
          <a:ext cx="6840538" cy="803275"/>
        </p:xfrm>
        <a:graphic>
          <a:graphicData uri="http://schemas.openxmlformats.org/drawingml/2006/table">
            <a:tbl>
              <a:tblPr/>
              <a:tblGrid>
                <a:gridCol w="1145428"/>
                <a:gridCol w="3752190"/>
                <a:gridCol w="1942918"/>
              </a:tblGrid>
              <a:tr h="19875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관리번호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Haansoft Batang" panose="02030600000101010101" charset="-122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프로그램명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Haansoft Batang" panose="02030600000101010101" charset="-122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등록번호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(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등록일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Haansoft Batang" panose="02030600000101010101" charset="-122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01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PG20180055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Haansoft Batang" panose="02030600000101010101" charset="-122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데이터베이스 복제를 위한 단방향 송수신 프록시 프로그램 버전 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1.0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Haansoft Batang" panose="02030600000101010101" charset="-122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C-2017-033730</a:t>
                      </a:r>
                      <a:b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Haansoft Batang" panose="02030600000101010101" charset="-122"/>
                        </a:rPr>
                      </a:b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(2017-12-14)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  <a:latin typeface="Haansoft Batang" panose="02030600000101010101" charset="-122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슬라이드 번호 개체 틀 4"/>
          <p:cNvSpPr txBox="1">
            <a:spLocks noGrp="1"/>
          </p:cNvSpPr>
          <p:nvPr>
            <p:ph type="sldNum" sz="quarter" idx="4"/>
          </p:nvPr>
        </p:nvSpPr>
        <p:spPr>
          <a:ln/>
        </p:spPr>
        <p:txBody>
          <a:bodyPr wrap="none" anchor="ctr">
            <a:spAutoFit/>
          </a:bodyPr>
          <a:p>
            <a:pPr marL="0" indent="0" algn="r" eaLnBrk="1" hangingPunct="1">
              <a:spcBef>
                <a:spcPct val="0"/>
              </a:spcBef>
              <a:buClrTx/>
              <a:buFontTx/>
              <a:buNone/>
            </a:pPr>
            <a:fld id="{9A0DB2DC-4C9A-4742-B13C-FB6460FD3503}" type="slidenum">
              <a:rPr kumimoji="1" lang="en-US" altLang="ko-KR" sz="1400" b="1" dirty="0">
                <a:latin typeface="Gulim" panose="020B0600000101010101" pitchFamily="50" charset="-127"/>
                <a:ea typeface="+mn-ea"/>
                <a:cs typeface="+mn-cs"/>
              </a:rPr>
            </a:fld>
            <a:endParaRPr kumimoji="1" lang="en-US" altLang="ko-KR" sz="1400" b="1" dirty="0">
              <a:latin typeface="Gulim" panose="020B0600000101010101" pitchFamily="50" charset="-127"/>
              <a:ea typeface="+mn-ea"/>
              <a:cs typeface="+mn-cs"/>
            </a:endParaRPr>
          </a:p>
        </p:txBody>
      </p:sp>
      <p:sp>
        <p:nvSpPr>
          <p:cNvPr id="11267" name="Rectangle 2"/>
          <p:cNvSpPr>
            <a:spLocks noGrp="1"/>
          </p:cNvSpPr>
          <p:nvPr>
            <p:ph type="title" hasCustomPrompt="1"/>
          </p:nvPr>
        </p:nvSpPr>
        <p:spPr>
          <a:xfrm>
            <a:off x="304800" y="258763"/>
            <a:ext cx="7162800" cy="519112"/>
          </a:xfrm>
          <a:ln/>
        </p:spPr>
        <p:txBody>
          <a:bodyPr vert="horz" wrap="square" lIns="91440" tIns="45720" rIns="91440" bIns="45720" anchor="ctr">
            <a:spAutoFit/>
          </a:bodyPr>
          <a:p>
            <a:pPr eaLnBrk="1" hangingPunct="1"/>
            <a:r>
              <a:rPr lang="en-US" altLang="ko-KR" sz="2800" dirty="0">
                <a:solidFill>
                  <a:srgbClr val="4D4D4D"/>
                </a:solidFill>
                <a:latin typeface="HYmjrE" panose="02030600000101010101" pitchFamily="18" charset="-127"/>
                <a:ea typeface="HYmjrE" panose="02030600000101010101" pitchFamily="18" charset="-127"/>
              </a:rPr>
              <a:t>2</a:t>
            </a:r>
            <a:r>
              <a:rPr lang="en-US" altLang="ko-KR" sz="2600" b="0" dirty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600" b="0" dirty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기술이전 내용 및 범위 </a:t>
            </a:r>
            <a:r>
              <a:rPr lang="en-US" altLang="ko-KR" sz="2600" b="0" dirty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[2/2]</a:t>
            </a:r>
            <a:endParaRPr lang="ko-KR" altLang="en-US" sz="2600" b="0" dirty="0">
              <a:solidFill>
                <a:srgbClr val="4D4D4D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57188" y="928688"/>
            <a:ext cx="8501063" cy="9874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Tx/>
              <a:buFont typeface="GulimChe" panose="020B0609000101010101" pitchFamily="49" charset="-127"/>
              <a:buChar char="▣"/>
              <a:defRPr/>
            </a:pPr>
            <a:r>
              <a:rPr kumimoji="1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기술 개발 현황</a:t>
            </a:r>
            <a:endParaRPr kumimoji="1" lang="en-US" altLang="ko-KR" sz="1100" b="1" i="0" u="none" strike="noStrike" kern="1200" cap="none" spc="0" normalizeH="0" baseline="0" noProof="0" dirty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762000" marR="0" lvl="1" indent="-28575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kumimoji="1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</a:t>
            </a:r>
            <a:r>
              <a:rPr kumimoji="1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기술성숙도</a:t>
            </a: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(</a:t>
            </a:r>
            <a:r>
              <a:rPr kumimoji="1" lang="en-US" altLang="ko-KR" sz="2000" b="0" i="0" u="none" strike="noStrike" kern="1200" cap="none" spc="-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TRL : Technology Readiness Level</a:t>
            </a: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)</a:t>
            </a:r>
            <a:r>
              <a:rPr kumimoji="1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단계 </a:t>
            </a:r>
            <a:r>
              <a:rPr kumimoji="1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:  (   5   )</a:t>
            </a:r>
            <a:r>
              <a:rPr kumimoji="1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단계</a:t>
            </a:r>
            <a:endParaRPr kumimoji="1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  <p:pic>
        <p:nvPicPr>
          <p:cNvPr id="11269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2113" y="1916113"/>
            <a:ext cx="8572500" cy="4181475"/>
          </a:xfrm>
          <a:prstGeom prst="rect">
            <a:avLst/>
          </a:prstGeom>
          <a:noFill/>
          <a:ln w="101600">
            <a:noFill/>
          </a:ln>
        </p:spPr>
      </p:pic>
      <p:sp>
        <p:nvSpPr>
          <p:cNvPr id="8" name="Text Box 2061"/>
          <p:cNvSpPr txBox="1">
            <a:spLocks noChangeArrowheads="1"/>
          </p:cNvSpPr>
          <p:nvPr/>
        </p:nvSpPr>
        <p:spPr bwMode="auto">
          <a:xfrm>
            <a:off x="5724525" y="6416675"/>
            <a:ext cx="3000375" cy="2762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0000"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ko-KR" altLang="en-US" sz="1200" kern="1200" cap="none" spc="0" normalizeH="0" baseline="0" noProof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초연결통신연구소</a:t>
            </a:r>
            <a:r>
              <a:rPr kumimoji="0" lang="en-US" altLang="ko-KR" sz="1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/</a:t>
            </a:r>
            <a:r>
              <a:rPr kumimoji="0" lang="ko-KR" altLang="en-US" sz="1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정보보호연구본부</a:t>
            </a:r>
            <a:endParaRPr kumimoji="0" lang="ko-KR" altLang="en-US" sz="1200" kern="1200" cap="none" spc="0" normalizeH="0" baseline="0" noProof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gtrE" panose="02030600000101010101" pitchFamily="18" charset="-127"/>
              <a:ea typeface="HYgtrE" panose="02030600000101010101" pitchFamily="18" charset="-127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슬라이드 번호 개체 틀 4"/>
          <p:cNvSpPr txBox="1">
            <a:spLocks noGrp="1"/>
          </p:cNvSpPr>
          <p:nvPr>
            <p:ph type="sldNum" sz="quarter" idx="4"/>
          </p:nvPr>
        </p:nvSpPr>
        <p:spPr>
          <a:ln/>
        </p:spPr>
        <p:txBody>
          <a:bodyPr wrap="none" anchor="ctr">
            <a:spAutoFit/>
          </a:bodyPr>
          <a:p>
            <a:pPr marL="0" indent="0" algn="r" eaLnBrk="1" hangingPunct="1">
              <a:spcBef>
                <a:spcPct val="0"/>
              </a:spcBef>
              <a:buClrTx/>
              <a:buFontTx/>
              <a:buNone/>
            </a:pPr>
            <a:fld id="{9A0DB2DC-4C9A-4742-B13C-FB6460FD3503}" type="slidenum">
              <a:rPr kumimoji="1" lang="en-US" altLang="ko-KR" sz="1400" b="1" dirty="0">
                <a:latin typeface="Gulim" panose="020B0600000101010101" pitchFamily="50" charset="-127"/>
                <a:ea typeface="+mn-ea"/>
                <a:cs typeface="+mn-cs"/>
              </a:rPr>
            </a:fld>
            <a:endParaRPr kumimoji="1" lang="en-US" altLang="ko-KR" sz="1400" b="1" dirty="0">
              <a:latin typeface="Gulim" panose="020B0600000101010101" pitchFamily="50" charset="-127"/>
              <a:ea typeface="+mn-ea"/>
              <a:cs typeface="+mn-cs"/>
            </a:endParaRPr>
          </a:p>
        </p:txBody>
      </p:sp>
      <p:sp>
        <p:nvSpPr>
          <p:cNvPr id="12291" name="Rectangle 2"/>
          <p:cNvSpPr>
            <a:spLocks noGrp="1"/>
          </p:cNvSpPr>
          <p:nvPr>
            <p:ph type="title" hasCustomPrompt="1"/>
          </p:nvPr>
        </p:nvSpPr>
        <p:spPr>
          <a:xfrm>
            <a:off x="304800" y="258763"/>
            <a:ext cx="7162800" cy="519112"/>
          </a:xfrm>
          <a:ln/>
        </p:spPr>
        <p:txBody>
          <a:bodyPr vert="horz" wrap="square" lIns="91440" tIns="45720" rIns="91440" bIns="45720" anchor="ctr">
            <a:spAutoFit/>
          </a:bodyPr>
          <a:p>
            <a:pPr eaLnBrk="1" hangingPunct="1"/>
            <a:r>
              <a:rPr lang="en-US" altLang="ko-KR" sz="2800" dirty="0">
                <a:solidFill>
                  <a:srgbClr val="4D4D4D"/>
                </a:solidFill>
                <a:latin typeface="HYmjrE" panose="02030600000101010101" pitchFamily="18" charset="-127"/>
                <a:ea typeface="HYmjrE" panose="02030600000101010101" pitchFamily="18" charset="-127"/>
              </a:rPr>
              <a:t>3</a:t>
            </a:r>
            <a:r>
              <a:rPr lang="en-US" altLang="ko-KR" sz="2600" b="0" dirty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600" b="0" dirty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기술의 사업성</a:t>
            </a:r>
            <a:endParaRPr lang="ko-KR" altLang="en-US" sz="2600" b="0" dirty="0">
              <a:solidFill>
                <a:srgbClr val="4D4D4D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285750" y="1071563"/>
            <a:ext cx="85725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62000" indent="-285750" eaLnBrk="0" hangingPunct="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pPr marL="342900" marR="0" lvl="0" indent="-342900" algn="just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Tx/>
              <a:buFont typeface="GulimChe" panose="020B0609000101010101" pitchFamily="49" charset="-127"/>
              <a:buChar char="▣"/>
              <a:defRPr/>
            </a:pPr>
            <a:r>
              <a:rPr kumimoji="1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</a:t>
            </a:r>
            <a:r>
              <a:rPr kumimoji="1" lang="ko-KR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상용화 가능성</a:t>
            </a:r>
            <a:endParaRPr kumimoji="1" lang="en-US" altLang="ko-KR" sz="2800" b="1" i="0" u="none" strike="noStrike" kern="1200" cap="none" spc="0" normalizeH="0" baseline="0" noProof="0" dirty="0" smtClean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762000" marR="0" lvl="1" indent="-285750" algn="just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kumimoji="1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예상 응용 제품 및 사업성</a:t>
            </a:r>
            <a:endParaRPr kumimoji="1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762000" marR="0" lvl="1" indent="-285750" algn="just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SzTx/>
              <a:buFont typeface="Wingdings" panose="05000000000000000000" pitchFamily="2" charset="2"/>
              <a:buChar char="v"/>
              <a:defRPr/>
            </a:pPr>
            <a:endParaRPr kumimoji="1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762000" marR="0" lvl="1" indent="-285750" algn="just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SzTx/>
              <a:buFont typeface="Wingdings" panose="05000000000000000000" pitchFamily="2" charset="2"/>
              <a:buChar char="v"/>
              <a:defRPr/>
            </a:pPr>
            <a:endParaRPr kumimoji="1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762000" marR="0" lvl="1" indent="-285750" algn="just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SzTx/>
              <a:buFont typeface="Wingdings" panose="05000000000000000000" pitchFamily="2" charset="2"/>
              <a:buChar char="v"/>
              <a:defRPr/>
            </a:pPr>
            <a:endParaRPr kumimoji="1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762000" marR="0" lvl="1" indent="-285750" algn="just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SzTx/>
              <a:buFont typeface="Wingdings" panose="05000000000000000000" pitchFamily="2" charset="2"/>
              <a:buChar char="v"/>
              <a:defRPr/>
            </a:pPr>
            <a:endParaRPr kumimoji="1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762000" marR="0" lvl="1" indent="-285750" algn="just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SzTx/>
              <a:buFont typeface="Wingdings" panose="05000000000000000000" pitchFamily="2" charset="2"/>
              <a:buChar char="v"/>
              <a:defRPr/>
            </a:pPr>
            <a:endParaRPr kumimoji="1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762000" marR="0" lvl="1" indent="-285750" algn="just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SzTx/>
              <a:buFont typeface="Wingdings" panose="05000000000000000000" pitchFamily="2" charset="2"/>
              <a:buChar char="v"/>
              <a:defRPr/>
            </a:pPr>
            <a:endParaRPr kumimoji="1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476250" marR="0" lvl="1" indent="0" algn="just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SzTx/>
              <a:buFontTx/>
              <a:buNone/>
              <a:defRPr/>
            </a:pPr>
            <a:endParaRPr kumimoji="1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762000" marR="0" lvl="1" indent="-285750" algn="just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kumimoji="1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사업화 시 제약 조건</a:t>
            </a:r>
            <a:endParaRPr kumimoji="1" lang="en-US" altLang="ko-K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1187450" y="5029200"/>
          <a:ext cx="7537450" cy="920750"/>
        </p:xfrm>
        <a:graphic>
          <a:graphicData uri="http://schemas.openxmlformats.org/drawingml/2006/table">
            <a:tbl>
              <a:tblPr/>
              <a:tblGrid>
                <a:gridCol w="3592522"/>
                <a:gridCol w="3944928"/>
              </a:tblGrid>
              <a:tr h="33547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100" spc="0" dirty="0" smtClean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애로점 </a:t>
                      </a:r>
                      <a:r>
                        <a:rPr lang="en-US" altLang="ko-KR" sz="1000" kern="100" spc="0" dirty="0" smtClean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(</a:t>
                      </a:r>
                      <a:r>
                        <a:rPr lang="ko-KR" altLang="en-US" sz="1000" kern="100" spc="0" dirty="0" smtClean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시장 및 기술적 제약</a:t>
                      </a:r>
                      <a:r>
                        <a:rPr lang="en-US" altLang="ko-KR" sz="1000" kern="100" spc="0" dirty="0" smtClean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)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91447" marR="91447" marT="45746" marB="4574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100" spc="0" dirty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극복</a:t>
                      </a:r>
                      <a:r>
                        <a:rPr lang="en-US" altLang="ko-KR" sz="1000" kern="100" spc="0" dirty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(</a:t>
                      </a:r>
                      <a:r>
                        <a:rPr lang="ko-KR" altLang="en-US" sz="1000" kern="100" spc="0" dirty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개선</a:t>
                      </a:r>
                      <a:r>
                        <a:rPr lang="en-US" altLang="ko-KR" sz="1000" kern="100" spc="0" dirty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)</a:t>
                      </a:r>
                      <a:r>
                        <a:rPr lang="ko-KR" altLang="en-US" sz="1000" kern="100" spc="0" dirty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방안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91447" marR="91447" marT="45746" marB="4574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585277">
                <a:tc>
                  <a:txBody>
                    <a:bodyPr/>
                    <a:lstStyle/>
                    <a:p>
                      <a:pPr marL="171450" marR="0" indent="-17145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ko-KR" altLang="en-US" sz="1000" kern="100" spc="0" dirty="0" smtClean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안전성이 우선이 제어 네트워크에서의 실제 필드 테스트가 용이하지 않음</a:t>
                      </a:r>
                      <a:endParaRPr lang="ko-KR" altLang="en-US" sz="1000" kern="100" spc="0" dirty="0" smtClean="0">
                        <a:solidFill>
                          <a:srgbClr val="000000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+mn-cs"/>
                      </a:endParaRPr>
                    </a:p>
                  </a:txBody>
                  <a:tcPr marL="91447" marR="91447" marT="45746" marB="4574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6530" marR="0" indent="-17653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ko-KR" altLang="en-US" sz="1000" kern="100" spc="0" dirty="0" smtClean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제어시스템을 실제 운영 중인 유관 기관과의 협조</a:t>
                      </a:r>
                      <a:endParaRPr lang="ko-KR" altLang="en-US" sz="1000" kern="100" spc="0" dirty="0" smtClean="0">
                        <a:solidFill>
                          <a:srgbClr val="000000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+mn-cs"/>
                      </a:endParaRPr>
                    </a:p>
                    <a:p>
                      <a:pPr marL="171450" marR="0" indent="-17145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ko-KR" altLang="en-US" sz="1000" kern="100" spc="0" dirty="0" smtClean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제어 </a:t>
                      </a:r>
                      <a:r>
                        <a:rPr lang="ko-KR" altLang="en-US" sz="1000" kern="100" spc="0" dirty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테스트베드 시범서비스 등과의 연계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91447" marR="91447" marT="45746" marB="4574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 Box 2061"/>
          <p:cNvSpPr txBox="1">
            <a:spLocks noChangeArrowheads="1"/>
          </p:cNvSpPr>
          <p:nvPr/>
        </p:nvSpPr>
        <p:spPr bwMode="auto">
          <a:xfrm>
            <a:off x="5724525" y="6416675"/>
            <a:ext cx="3000375" cy="2762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0000"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ko-KR" altLang="en-US" sz="1200" kern="1200" cap="none" spc="0" normalizeH="0" baseline="0" noProof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초연결통신연구소</a:t>
            </a:r>
            <a:r>
              <a:rPr kumimoji="0" lang="en-US" altLang="ko-KR" sz="1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/</a:t>
            </a:r>
            <a:r>
              <a:rPr kumimoji="0" lang="ko-KR" altLang="en-US" sz="1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정보보호연구본부</a:t>
            </a:r>
            <a:endParaRPr kumimoji="0" lang="ko-KR" altLang="en-US" sz="1200" kern="1200" cap="none" spc="0" normalizeH="0" baseline="0" noProof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gtrE" panose="02030600000101010101" pitchFamily="18" charset="-127"/>
              <a:ea typeface="HYgtrE" panose="02030600000101010101" pitchFamily="18" charset="-127"/>
              <a:cs typeface="+mn-cs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1187450" y="2222500"/>
          <a:ext cx="7537450" cy="1492250"/>
        </p:xfrm>
        <a:graphic>
          <a:graphicData uri="http://schemas.openxmlformats.org/drawingml/2006/table">
            <a:tbl>
              <a:tblPr/>
              <a:tblGrid>
                <a:gridCol w="1200438"/>
                <a:gridCol w="993907"/>
                <a:gridCol w="1141296"/>
                <a:gridCol w="3084244"/>
                <a:gridCol w="1117566"/>
              </a:tblGrid>
              <a:tr h="39979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HCR Dotum" panose="02030504000101010101" pitchFamily="50" charset="-127"/>
                          <a:ea typeface="HCR Dotum" panose="02030504000101010101" pitchFamily="50" charset="-127"/>
                        </a:rPr>
                        <a:t>예상 제품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Haansoft Batang" panose="02030600000101010101" charset="-122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HCR Dotum" panose="02030504000101010101" pitchFamily="50" charset="-127"/>
                          <a:ea typeface="HCR Dotum" panose="02030504000101010101" pitchFamily="50" charset="-127"/>
                        </a:rPr>
                        <a:t>/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HCR Dotum" panose="02030504000101010101" pitchFamily="50" charset="-127"/>
                          <a:ea typeface="HCR Dotum" panose="02030504000101010101" pitchFamily="50" charset="-127"/>
                        </a:rPr>
                        <a:t>서비스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Haansoft Batang" panose="02030600000101010101" charset="-122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HCR Dotum" panose="02030504000101010101" pitchFamily="50" charset="-127"/>
                          <a:ea typeface="HCR Dotum" panose="02030504000101010101" pitchFamily="50" charset="-127"/>
                        </a:rPr>
                        <a:t>예상단가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Haansoft Batang" panose="02030600000101010101" charset="-122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HCR Dotum" panose="02030504000101010101" pitchFamily="50" charset="-127"/>
                          <a:ea typeface="HCR Dotum" panose="02030504000101010101" pitchFamily="50" charset="-127"/>
                        </a:rPr>
                        <a:t>(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HCR Dotum" panose="02030504000101010101" pitchFamily="50" charset="-127"/>
                          <a:ea typeface="HCR Dotum" panose="02030504000101010101" pitchFamily="50" charset="-127"/>
                        </a:rPr>
                        <a:t>천원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HCR Dotum" panose="02030504000101010101" pitchFamily="50" charset="-127"/>
                          <a:ea typeface="HCR Dotum" panose="02030504000101010101" pitchFamily="50" charset="-127"/>
                        </a:rPr>
                        <a:t>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Haansoft Batang" panose="02030600000101010101" charset="-122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HCR Dotum" panose="02030504000101010101" pitchFamily="50" charset="-127"/>
                          <a:ea typeface="HCR Dotum" panose="02030504000101010101" pitchFamily="50" charset="-127"/>
                        </a:rPr>
                        <a:t>이전기술의 비중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HCR Dotum" panose="02030504000101010101" pitchFamily="50" charset="-127"/>
                          <a:ea typeface="HCR Dotum" panose="02030504000101010101" pitchFamily="50" charset="-127"/>
                        </a:rPr>
                        <a:t>(%)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Haansoft Batang" panose="02030600000101010101" charset="-122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>
                          <a:solidFill>
                            <a:srgbClr val="000000"/>
                          </a:solidFill>
                          <a:effectLst/>
                          <a:latin typeface="HCR Dotum" panose="02030504000101010101" pitchFamily="50" charset="-127"/>
                          <a:ea typeface="HCR Dotum" panose="02030504000101010101" pitchFamily="50" charset="-127"/>
                        </a:rPr>
                        <a:t>잠</a:t>
                      </a:r>
                      <a:r>
                        <a:rPr lang="ko-KR" altLang="en-US" sz="1000" kern="0" spc="-40">
                          <a:solidFill>
                            <a:srgbClr val="000000"/>
                          </a:solidFill>
                          <a:effectLst/>
                          <a:latin typeface="HCR Dotum" panose="02030504000101010101" pitchFamily="50" charset="-127"/>
                          <a:ea typeface="HCR Dotum" panose="02030504000101010101" pitchFamily="50" charset="-127"/>
                        </a:rPr>
                        <a:t>재적</a:t>
                      </a:r>
                      <a:r>
                        <a:rPr lang="en-US" altLang="ko-KR" sz="1000" kern="0" spc="-40">
                          <a:solidFill>
                            <a:srgbClr val="000000"/>
                          </a:solidFill>
                          <a:effectLst/>
                          <a:latin typeface="HCR Dotum" panose="02030504000101010101" pitchFamily="50" charset="-127"/>
                          <a:ea typeface="HCR Dotum" panose="02030504000101010101" pitchFamily="50" charset="-127"/>
                        </a:rPr>
                        <a:t>/</a:t>
                      </a:r>
                      <a:r>
                        <a:rPr lang="ko-KR" altLang="en-US" sz="1000" kern="0" spc="-40">
                          <a:solidFill>
                            <a:srgbClr val="000000"/>
                          </a:solidFill>
                          <a:effectLst/>
                          <a:latin typeface="HCR Dotum" panose="02030504000101010101" pitchFamily="50" charset="-127"/>
                          <a:ea typeface="HCR Dotum" panose="02030504000101010101" pitchFamily="50" charset="-127"/>
                        </a:rPr>
                        <a:t>현재적 경쟁자와 가격</a:t>
                      </a:r>
                      <a:r>
                        <a:rPr lang="en-US" altLang="ko-KR" sz="1000" kern="0" spc="-40">
                          <a:solidFill>
                            <a:srgbClr val="000000"/>
                          </a:solidFill>
                          <a:effectLst/>
                          <a:latin typeface="HCR Dotum" panose="02030504000101010101" pitchFamily="50" charset="-127"/>
                          <a:ea typeface="HCR Dotum" panose="02030504000101010101" pitchFamily="50" charset="-127"/>
                        </a:rPr>
                        <a:t>,</a:t>
                      </a:r>
                      <a:r>
                        <a:rPr lang="ko-KR" altLang="en-US" sz="1000" kern="0" spc="-40">
                          <a:solidFill>
                            <a:srgbClr val="000000"/>
                          </a:solidFill>
                          <a:effectLst/>
                          <a:latin typeface="HCR Dotum" panose="02030504000101010101" pitchFamily="50" charset="-127"/>
                          <a:ea typeface="HCR Dotum" panose="02030504000101010101" pitchFamily="50" charset="-127"/>
                        </a:rPr>
                        <a:t>시장 등에서 경쟁상 유리한 점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Haansoft Batang" panose="02030600000101010101" charset="-122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180">
                          <a:solidFill>
                            <a:srgbClr val="000000"/>
                          </a:solidFill>
                          <a:effectLst/>
                          <a:latin typeface="HCR Dotum" panose="02030504000101010101" pitchFamily="50" charset="-127"/>
                          <a:ea typeface="HCR Dotum" panose="02030504000101010101" pitchFamily="50" charset="-127"/>
                        </a:rPr>
                        <a:t>판매 가능 시기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Haansoft Batang" panose="02030600000101010101" charset="-122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019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HCR Dotum" panose="02030504000101010101" pitchFamily="50" charset="-127"/>
                          <a:ea typeface="HCR Dotum" panose="02030504000101010101" pitchFamily="50" charset="-127"/>
                        </a:rPr>
                        <a:t>DB-Replica@UNIWAY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Haansoft Batang" panose="02030600000101010101" charset="-122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HCR Dotum" panose="02030504000101010101" pitchFamily="50" charset="-127"/>
                          <a:ea typeface="HCR Dotum" panose="02030504000101010101" pitchFamily="50" charset="-127"/>
                        </a:rPr>
                        <a:t>5,000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Haansoft Batang" panose="02030600000101010101" charset="-122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HCR Dotum" panose="02030504000101010101" pitchFamily="50" charset="-127"/>
                          <a:ea typeface="HCR Dotum" panose="02030504000101010101" pitchFamily="50" charset="-127"/>
                        </a:rPr>
                        <a:t>70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Haansoft Batang" panose="02030600000101010101" charset="-122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0020" marR="0" indent="-16002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HCR Dotum" panose="02030504000101010101" pitchFamily="50" charset="-127"/>
                          <a:ea typeface="HCR Dotum" panose="02030504000101010101" pitchFamily="50" charset="-127"/>
                        </a:rPr>
                        <a:t>a. 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HCR Dotum" panose="02030504000101010101" pitchFamily="50" charset="-127"/>
                          <a:ea typeface="HCR Dotum" panose="02030504000101010101" pitchFamily="50" charset="-127"/>
                        </a:rPr>
                        <a:t>가격경쟁력면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HCR Dotum" panose="02030504000101010101" pitchFamily="50" charset="-127"/>
                          <a:ea typeface="HCR Dotum" panose="02030504000101010101" pitchFamily="50" charset="-127"/>
                        </a:rPr>
                        <a:t>: 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HCR Dotum" panose="02030504000101010101" pitchFamily="50" charset="-127"/>
                          <a:ea typeface="HCR Dotum" panose="02030504000101010101" pitchFamily="50" charset="-127"/>
                        </a:rPr>
                        <a:t>일반 네트워크 장비에 비해 특정 제어시스템 영역 단위로 적용 가능함으로써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HCR Dotum" panose="02030504000101010101" pitchFamily="50" charset="-127"/>
                          <a:ea typeface="HCR Dotum" panose="02030504000101010101" pitchFamily="50" charset="-127"/>
                        </a:rPr>
                        <a:t>, 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HCR Dotum" panose="02030504000101010101" pitchFamily="50" charset="-127"/>
                          <a:ea typeface="HCR Dotum" panose="02030504000101010101" pitchFamily="50" charset="-127"/>
                        </a:rPr>
                        <a:t>비용 절감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Haansoft Batang" panose="02030600000101010101" charset="-122"/>
                      </a:endParaRPr>
                    </a:p>
                    <a:p>
                      <a:pPr marL="193040" marR="0" indent="-19304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HCR Dotum" panose="02030504000101010101" pitchFamily="50" charset="-127"/>
                          <a:ea typeface="HCR Dotum" panose="02030504000101010101" pitchFamily="50" charset="-127"/>
                        </a:rPr>
                        <a:t>b. 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HCR Dotum" panose="02030504000101010101" pitchFamily="50" charset="-127"/>
                          <a:ea typeface="HCR Dotum" panose="02030504000101010101" pitchFamily="50" charset="-127"/>
                        </a:rPr>
                        <a:t>시장환경면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HCR Dotum" panose="02030504000101010101" pitchFamily="50" charset="-127"/>
                          <a:ea typeface="HCR Dotum" panose="02030504000101010101" pitchFamily="50" charset="-127"/>
                        </a:rPr>
                        <a:t>: 2017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HCR Dotum" panose="02030504000101010101" pitchFamily="50" charset="-127"/>
                          <a:ea typeface="HCR Dotum" panose="02030504000101010101" pitchFamily="50" charset="-127"/>
                        </a:rPr>
                        <a:t>년 이후 연간 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HCR Dotum" panose="02030504000101010101" pitchFamily="50" charset="-127"/>
                          <a:ea typeface="HCR Dotum" panose="02030504000101010101" pitchFamily="50" charset="-127"/>
                        </a:rPr>
                        <a:t>20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HCR Dotum" panose="02030504000101010101" pitchFamily="50" charset="-127"/>
                          <a:ea typeface="HCR Dotum" panose="02030504000101010101" pitchFamily="50" charset="-127"/>
                        </a:rPr>
                        <a:t>억 이상 예상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Haansoft Batang" panose="02030600000101010101" charset="-122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HCR Dotum" panose="02030504000101010101" pitchFamily="50" charset="-127"/>
                          <a:ea typeface="HCR Dotum" panose="02030504000101010101" pitchFamily="50" charset="-127"/>
                        </a:rPr>
                        <a:t>2018.06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  <a:latin typeface="Haansoft Batang" panose="02030600000101010101" charset="-122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슬라이드 번호 개체 틀 4"/>
          <p:cNvSpPr txBox="1">
            <a:spLocks noGrp="1"/>
          </p:cNvSpPr>
          <p:nvPr>
            <p:ph type="sldNum" sz="quarter" idx="4"/>
          </p:nvPr>
        </p:nvSpPr>
        <p:spPr>
          <a:ln/>
        </p:spPr>
        <p:txBody>
          <a:bodyPr wrap="none" anchor="ctr">
            <a:spAutoFit/>
          </a:bodyPr>
          <a:p>
            <a:pPr marL="0" indent="0" algn="r" eaLnBrk="1" hangingPunct="1">
              <a:spcBef>
                <a:spcPct val="0"/>
              </a:spcBef>
              <a:buClrTx/>
              <a:buFontTx/>
              <a:buNone/>
            </a:pPr>
            <a:fld id="{9A0DB2DC-4C9A-4742-B13C-FB6460FD3503}" type="slidenum">
              <a:rPr kumimoji="1" lang="en-US" altLang="ko-KR" sz="1400" b="1" dirty="0">
                <a:latin typeface="Gulim" panose="020B0600000101010101" pitchFamily="50" charset="-127"/>
                <a:ea typeface="+mn-ea"/>
                <a:cs typeface="+mn-cs"/>
              </a:rPr>
            </a:fld>
            <a:endParaRPr kumimoji="1" lang="en-US" altLang="ko-KR" sz="1400" b="1" dirty="0">
              <a:latin typeface="Gulim" panose="020B0600000101010101" pitchFamily="50" charset="-127"/>
              <a:ea typeface="+mn-ea"/>
              <a:cs typeface="+mn-cs"/>
            </a:endParaRPr>
          </a:p>
        </p:txBody>
      </p:sp>
      <p:sp>
        <p:nvSpPr>
          <p:cNvPr id="13315" name="Rectangle 2"/>
          <p:cNvSpPr>
            <a:spLocks noGrp="1"/>
          </p:cNvSpPr>
          <p:nvPr>
            <p:ph type="title" hasCustomPrompt="1"/>
          </p:nvPr>
        </p:nvSpPr>
        <p:spPr>
          <a:xfrm>
            <a:off x="304800" y="257175"/>
            <a:ext cx="7162800" cy="522288"/>
          </a:xfrm>
          <a:ln/>
        </p:spPr>
        <p:txBody>
          <a:bodyPr vert="horz" wrap="square" lIns="91440" tIns="45720" rIns="91440" bIns="45720" anchor="ctr">
            <a:spAutoFit/>
          </a:bodyPr>
          <a:p>
            <a:pPr eaLnBrk="1" hangingPunct="1"/>
            <a:r>
              <a:rPr lang="en-US" altLang="ko-KR" sz="2800" dirty="0">
                <a:solidFill>
                  <a:srgbClr val="4D4D4D"/>
                </a:solidFill>
                <a:latin typeface="HYmjrE" panose="02030600000101010101" pitchFamily="18" charset="-127"/>
                <a:ea typeface="HYmjrE" panose="02030600000101010101" pitchFamily="18" charset="-127"/>
              </a:rPr>
              <a:t>4</a:t>
            </a:r>
            <a:r>
              <a:rPr lang="en-US" altLang="ko-KR" sz="2600" b="0" dirty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600" b="0" dirty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국내외 시장 동향 </a:t>
            </a:r>
            <a:r>
              <a:rPr lang="en-US" altLang="ko-KR" sz="2600" b="0" dirty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(1)</a:t>
            </a:r>
            <a:endParaRPr lang="ko-KR" altLang="en-US" sz="2600" b="0" dirty="0">
              <a:solidFill>
                <a:srgbClr val="4D4D4D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Text Box 2061"/>
          <p:cNvSpPr txBox="1">
            <a:spLocks noChangeArrowheads="1"/>
          </p:cNvSpPr>
          <p:nvPr/>
        </p:nvSpPr>
        <p:spPr bwMode="auto">
          <a:xfrm>
            <a:off x="5724525" y="6416675"/>
            <a:ext cx="3000375" cy="2762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0000"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ko-KR" altLang="en-US" sz="1200" kern="1200" cap="none" spc="0" normalizeH="0" baseline="0" noProof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초연결통신연구소</a:t>
            </a:r>
            <a:r>
              <a:rPr kumimoji="0" lang="en-US" altLang="ko-KR" sz="1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/</a:t>
            </a:r>
            <a:r>
              <a:rPr kumimoji="0" lang="ko-KR" altLang="en-US" sz="1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정보보호연구본부</a:t>
            </a:r>
            <a:endParaRPr kumimoji="0" lang="ko-KR" altLang="en-US" sz="1200" kern="1200" cap="none" spc="0" normalizeH="0" baseline="0" noProof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gtrE" panose="02030600000101010101" pitchFamily="18" charset="-127"/>
              <a:ea typeface="HYgtrE" panose="02030600000101010101" pitchFamily="18" charset="-127"/>
              <a:cs typeface="+mn-cs"/>
            </a:endParaRPr>
          </a:p>
        </p:txBody>
      </p:sp>
      <p:pic>
        <p:nvPicPr>
          <p:cNvPr id="13317" name="그림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013" y="1185863"/>
            <a:ext cx="8943975" cy="5267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슬라이드 번호 개체 틀 4"/>
          <p:cNvSpPr txBox="1">
            <a:spLocks noGrp="1"/>
          </p:cNvSpPr>
          <p:nvPr>
            <p:ph type="sldNum" sz="quarter" idx="4"/>
          </p:nvPr>
        </p:nvSpPr>
        <p:spPr>
          <a:ln/>
        </p:spPr>
        <p:txBody>
          <a:bodyPr wrap="none" anchor="ctr">
            <a:spAutoFit/>
          </a:bodyPr>
          <a:p>
            <a:pPr marL="0" indent="0" algn="r" eaLnBrk="1" hangingPunct="1">
              <a:spcBef>
                <a:spcPct val="0"/>
              </a:spcBef>
              <a:buClrTx/>
              <a:buFontTx/>
              <a:buNone/>
            </a:pPr>
            <a:fld id="{9A0DB2DC-4C9A-4742-B13C-FB6460FD3503}" type="slidenum">
              <a:rPr kumimoji="1" lang="en-US" altLang="ko-KR" sz="1400" b="1" dirty="0">
                <a:latin typeface="Gulim" panose="020B0600000101010101" pitchFamily="50" charset="-127"/>
                <a:ea typeface="+mn-ea"/>
                <a:cs typeface="+mn-cs"/>
              </a:rPr>
            </a:fld>
            <a:endParaRPr kumimoji="1" lang="en-US" altLang="ko-KR" sz="1400" b="1" dirty="0">
              <a:latin typeface="Gulim" panose="020B0600000101010101" pitchFamily="50" charset="-127"/>
              <a:ea typeface="+mn-ea"/>
              <a:cs typeface="+mn-cs"/>
            </a:endParaRPr>
          </a:p>
        </p:txBody>
      </p:sp>
      <p:sp>
        <p:nvSpPr>
          <p:cNvPr id="14339" name="Rectangle 2"/>
          <p:cNvSpPr>
            <a:spLocks noGrp="1"/>
          </p:cNvSpPr>
          <p:nvPr>
            <p:ph type="title" hasCustomPrompt="1"/>
          </p:nvPr>
        </p:nvSpPr>
        <p:spPr>
          <a:xfrm>
            <a:off x="304800" y="257175"/>
            <a:ext cx="7162800" cy="522288"/>
          </a:xfrm>
          <a:ln/>
        </p:spPr>
        <p:txBody>
          <a:bodyPr vert="horz" wrap="square" lIns="91440" tIns="45720" rIns="91440" bIns="45720" anchor="ctr">
            <a:spAutoFit/>
          </a:bodyPr>
          <a:p>
            <a:pPr eaLnBrk="1" hangingPunct="1"/>
            <a:r>
              <a:rPr lang="en-US" altLang="ko-KR" sz="2800" dirty="0">
                <a:solidFill>
                  <a:srgbClr val="4D4D4D"/>
                </a:solidFill>
                <a:latin typeface="HYmjrE" panose="02030600000101010101" pitchFamily="18" charset="-127"/>
                <a:ea typeface="HYmjrE" panose="02030600000101010101" pitchFamily="18" charset="-127"/>
              </a:rPr>
              <a:t>4</a:t>
            </a:r>
            <a:r>
              <a:rPr lang="en-US" altLang="ko-KR" sz="2600" b="0" dirty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600" b="0" dirty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국내외 시장 동향 </a:t>
            </a:r>
            <a:r>
              <a:rPr lang="en-US" altLang="ko-KR" sz="2600" b="0" dirty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(2)</a:t>
            </a:r>
            <a:endParaRPr lang="ko-KR" altLang="en-US" sz="2600" b="0" dirty="0">
              <a:solidFill>
                <a:srgbClr val="4D4D4D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285750" y="1176338"/>
            <a:ext cx="85725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Tx/>
              <a:buFont typeface="GulimChe" panose="020B0609000101010101" pitchFamily="49" charset="-127"/>
              <a:buChar char="▣"/>
              <a:defRPr/>
            </a:pP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세계시장전망</a:t>
            </a:r>
            <a:endParaRPr kumimoji="1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914400" marR="0" lvl="1" indent="-4572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2015</a:t>
            </a: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년에는 </a:t>
            </a: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14,497</a:t>
            </a: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억 원까지 추정되고 있으며</a:t>
            </a: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, </a:t>
            </a: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현재 </a:t>
            </a:r>
            <a:r>
              <a:rPr kumimoji="1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망분리</a:t>
            </a: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사업만을 구축한 기업과 향후 </a:t>
            </a:r>
            <a:r>
              <a:rPr kumimoji="1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망분리</a:t>
            </a: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·</a:t>
            </a:r>
            <a:r>
              <a:rPr kumimoji="1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망연계</a:t>
            </a: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사업을 동시에 진행하는 기업을 감안하면 시장규모는 기하급수적으로 확장 전망</a:t>
            </a:r>
            <a:endParaRPr kumimoji="1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Tx/>
              <a:buFont typeface="GulimChe" panose="020B0609000101010101" pitchFamily="49" charset="-127"/>
              <a:buChar char="▣"/>
              <a:defRPr/>
            </a:pPr>
            <a:endParaRPr kumimoji="1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Tx/>
              <a:buFont typeface="GulimChe" panose="020B0609000101010101" pitchFamily="49" charset="-127"/>
              <a:buChar char="▣"/>
              <a:defRPr/>
            </a:pPr>
            <a:endParaRPr kumimoji="1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Tx/>
              <a:buFont typeface="GulimChe" panose="020B0609000101010101" pitchFamily="49" charset="-127"/>
              <a:buChar char="▣"/>
              <a:defRPr/>
            </a:pPr>
            <a:endParaRPr kumimoji="1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Tx/>
              <a:buFont typeface="GulimChe" panose="020B0609000101010101" pitchFamily="49" charset="-127"/>
              <a:buChar char="▣"/>
              <a:defRPr/>
            </a:pP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국내 시장 전망</a:t>
            </a:r>
            <a:endParaRPr kumimoji="1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914400" marR="0" lvl="1" indent="-4572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1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망연계</a:t>
            </a: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솔루션은 </a:t>
            </a: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3.20</a:t>
            </a: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전산대란</a:t>
            </a: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, 6.25</a:t>
            </a: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사이버테러 등으로 인해 </a:t>
            </a:r>
            <a:r>
              <a:rPr kumimoji="1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망분리가</a:t>
            </a: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공공기관과 금융기관을 중심으로 의무화되면서 업무의 연속성을 확보하기 위한 방안으로 대두</a:t>
            </a:r>
            <a:endParaRPr kumimoji="1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914400" marR="0" lvl="1" indent="-4572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2015</a:t>
            </a: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년에는 </a:t>
            </a: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725</a:t>
            </a: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억 원까지 성장할 것이라고 예측되고 있으며</a:t>
            </a: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, </a:t>
            </a: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현재 </a:t>
            </a:r>
            <a:r>
              <a:rPr kumimoji="1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망분리</a:t>
            </a: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사업만을 구축한 기업과 향후 </a:t>
            </a:r>
            <a:r>
              <a:rPr kumimoji="1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망분리</a:t>
            </a: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·</a:t>
            </a:r>
            <a:r>
              <a:rPr kumimoji="1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망연계</a:t>
            </a: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사업을 동시에 진행하는 기업을 감안하면 시장규모는 기하급수적으로 확장 전망</a:t>
            </a:r>
            <a:endParaRPr kumimoji="1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457200" marR="0" lvl="0" indent="-4572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Tx/>
              <a:buFont typeface="Wingdings" panose="05000000000000000000" pitchFamily="2" charset="2"/>
              <a:buChar char="v"/>
              <a:defRPr/>
            </a:pPr>
            <a:endParaRPr kumimoji="1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1258888" y="2492375"/>
          <a:ext cx="6913563" cy="766763"/>
        </p:xfrm>
        <a:graphic>
          <a:graphicData uri="http://schemas.openxmlformats.org/drawingml/2006/table">
            <a:tbl>
              <a:tblPr/>
              <a:tblGrid>
                <a:gridCol w="2001520"/>
                <a:gridCol w="1649858"/>
                <a:gridCol w="1560908"/>
                <a:gridCol w="1701276"/>
              </a:tblGrid>
              <a:tr h="43825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년도 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한양신명조"/>
                        <a:ea typeface="한양중고딕"/>
                      </a:endParaRPr>
                    </a:p>
                  </a:txBody>
                  <a:tcPr marL="17909" marR="17909" marT="17911" marB="1791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(</a:t>
                      </a: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2017</a:t>
                      </a: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년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)</a:t>
                      </a:r>
                      <a:r>
                        <a:rPr lang="ko-KR" altLang="en-US" sz="1200" kern="0" spc="0" dirty="0" err="1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현재년도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17909" marR="17909" marT="17911" marB="1791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(2018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년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)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개발 종료후 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1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년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17909" marR="17909" marT="17911" marB="1791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(2020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년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)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개발 종료후 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3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년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17909" marR="17909" marT="17911" marB="1791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</a:tr>
              <a:tr h="32850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세계 시장 규모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17909" marR="17909" marT="17911" marB="1791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14,497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17909" marR="17909" marT="17911" marB="1791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19,042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17909" marR="17909" marT="17911" marB="1791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22,816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17909" marR="17909" marT="17911" marB="1791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1258888" y="5583238"/>
          <a:ext cx="6913563" cy="766763"/>
        </p:xfrm>
        <a:graphic>
          <a:graphicData uri="http://schemas.openxmlformats.org/drawingml/2006/table">
            <a:tbl>
              <a:tblPr/>
              <a:tblGrid>
                <a:gridCol w="2001521"/>
                <a:gridCol w="1649857"/>
                <a:gridCol w="1560908"/>
                <a:gridCol w="1701276"/>
              </a:tblGrid>
              <a:tr h="43825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년도 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한양신명조"/>
                        <a:ea typeface="한양중고딕"/>
                      </a:endParaRPr>
                    </a:p>
                  </a:txBody>
                  <a:tcPr marL="17909" marR="17909" marT="17911" marB="1791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(</a:t>
                      </a: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2017</a:t>
                      </a: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년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)</a:t>
                      </a:r>
                      <a:r>
                        <a:rPr lang="ko-KR" altLang="en-US" sz="1200" kern="0" spc="0" dirty="0" err="1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현재년도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17909" marR="17909" marT="17911" marB="1791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(2018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년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)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개발 종료후 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1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년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17909" marR="17909" marT="17911" marB="1791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(2020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년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)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개발 종료후 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3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년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17909" marR="17909" marT="17911" marB="1791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</a:tr>
              <a:tr h="32850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한국 시장 규모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17909" marR="17909" marT="17911" marB="1791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725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17909" marR="17909" marT="17911" marB="1791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952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17909" marR="17909" marT="17911" marB="1791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1,142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17909" marR="17909" marT="17911" marB="1791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 Box 2061"/>
          <p:cNvSpPr txBox="1">
            <a:spLocks noChangeArrowheads="1"/>
          </p:cNvSpPr>
          <p:nvPr/>
        </p:nvSpPr>
        <p:spPr bwMode="auto">
          <a:xfrm>
            <a:off x="5724525" y="6416675"/>
            <a:ext cx="3000375" cy="2762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0000"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ko-KR" altLang="en-US" sz="1200" kern="1200" cap="none" spc="0" normalizeH="0" baseline="0" noProof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초연결통신연구소</a:t>
            </a:r>
            <a:r>
              <a:rPr kumimoji="0" lang="en-US" altLang="ko-KR" sz="1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/</a:t>
            </a:r>
            <a:r>
              <a:rPr kumimoji="0" lang="ko-KR" altLang="en-US" sz="1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정보보호연구본부</a:t>
            </a:r>
            <a:endParaRPr kumimoji="0" lang="ko-KR" altLang="en-US" sz="1200" kern="1200" cap="none" spc="0" normalizeH="0" baseline="0" noProof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gtrE" panose="02030600000101010101" pitchFamily="18" charset="-127"/>
              <a:ea typeface="HYgtrE" panose="02030600000101010101" pitchFamily="18" charset="-127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기본 디자인">
  <a:themeElements>
    <a:clrScheme name="기본 디자인 3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기본 디자인">
      <a:majorFont>
        <a:latin typeface="Times New Roman"/>
        <a:ea typeface="굴림"/>
        <a:cs typeface=""/>
      </a:majorFont>
      <a:minorFont>
        <a:latin typeface="Times New Roman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01600" cap="flat" cmpd="sng" algn="ctr">
          <a:solidFill>
            <a:srgbClr val="0033CC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>
        <a:spAutoFit/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50" charset="-127"/>
            <a:ea typeface="Gulim" panose="020B0600000101010101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01600" cap="flat" cmpd="sng" algn="ctr">
          <a:solidFill>
            <a:srgbClr val="0033CC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>
        <a:spAutoFit/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50" charset="-127"/>
            <a:ea typeface="Gulim" panose="020B0600000101010101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0029AE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AAACD3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0029AE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AAACD3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0029AE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AAACD3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0029AE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AAACD3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0029AE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AAACD3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000000"/>
    </a:dk1>
    <a:lt1>
      <a:srgbClr val="0029AE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AAACD3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000000"/>
    </a:dk1>
    <a:lt1>
      <a:srgbClr val="0029AE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AAACD3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ppt/theme/themeOverride8.xml><?xml version="1.0" encoding="utf-8"?>
<a:themeOverride xmlns:a="http://schemas.openxmlformats.org/drawingml/2006/main">
  <a:clrScheme name="">
    <a:dk1>
      <a:srgbClr val="000000"/>
    </a:dk1>
    <a:lt1>
      <a:srgbClr val="0029AE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AAACD3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1857</Words>
  <Application>WPS 演示</Application>
  <PresentationFormat/>
  <Paragraphs>223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33" baseType="lpstr">
      <vt:lpstr>Arial</vt:lpstr>
      <vt:lpstr>宋体</vt:lpstr>
      <vt:lpstr>Wingdings</vt:lpstr>
      <vt:lpstr>Gulim</vt:lpstr>
      <vt:lpstr>Times New Roman</vt:lpstr>
      <vt:lpstr>GulimChe</vt:lpstr>
      <vt:lpstr>휴먼새내기체</vt:lpstr>
      <vt:lpstr>FZSong_Superfont</vt:lpstr>
      <vt:lpstr>HYgtrE</vt:lpstr>
      <vt:lpstr>HY헤드라인M</vt:lpstr>
      <vt:lpstr>Arial Black</vt:lpstr>
      <vt:lpstr>휴먼각진헤드라인</vt:lpstr>
      <vt:lpstr>Dotum</vt:lpstr>
      <vt:lpstr>HYmjrE</vt:lpstr>
      <vt:lpstr>Malgun Gothic</vt:lpstr>
      <vt:lpstr>Haansoft Batang</vt:lpstr>
      <vt:lpstr>HCR Dotum</vt:lpstr>
      <vt:lpstr>한양중고딕</vt:lpstr>
      <vt:lpstr>한양신명조</vt:lpstr>
      <vt:lpstr>BatangChe</vt:lpstr>
      <vt:lpstr>微软雅黑</vt:lpstr>
      <vt:lpstr>Arial Unicode MS</vt:lpstr>
      <vt:lpstr>기본 디자인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제목 없음</dc:title>
  <dc:creator>장지훈</dc:creator>
  <cp:lastModifiedBy>kic</cp:lastModifiedBy>
  <cp:revision>1271</cp:revision>
  <cp:lastPrinted>2000-01-26T07:28:59Z</cp:lastPrinted>
  <dcterms:created xsi:type="dcterms:W3CDTF">1998-07-27T04:31:16Z</dcterms:created>
  <dcterms:modified xsi:type="dcterms:W3CDTF">2020-09-15T03:28:03Z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