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15"/>
  </p:handoutMasterIdLst>
  <p:sldIdLst>
    <p:sldId id="284" r:id="rId4"/>
    <p:sldId id="282" r:id="rId5"/>
    <p:sldId id="511" r:id="rId7"/>
    <p:sldId id="495" r:id="rId8"/>
    <p:sldId id="519" r:id="rId9"/>
    <p:sldId id="520" r:id="rId10"/>
    <p:sldId id="536" r:id="rId11"/>
    <p:sldId id="530" r:id="rId12"/>
    <p:sldId id="538" r:id="rId13"/>
    <p:sldId id="450" r:id="rId14"/>
  </p:sldIdLst>
  <p:sldSz cx="9144000" cy="6858000" type="screen4x3"/>
  <p:notesSz cx="6668770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3333FF"/>
    <a:srgbClr val="009900"/>
    <a:srgbClr val="003399"/>
    <a:srgbClr val="CCECFF"/>
    <a:srgbClr val="FFFFFF"/>
    <a:srgbClr val="FFFF99"/>
    <a:srgbClr val="000000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9089" autoAdjust="0"/>
  </p:normalViewPr>
  <p:slideViewPr>
    <p:cSldViewPr>
      <p:cViewPr varScale="1">
        <p:scale>
          <a:sx n="154" d="100"/>
          <a:sy n="154" d="100"/>
        </p:scale>
        <p:origin x="16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76"/>
    </p:cViewPr>
  </p:sorterViewPr>
  <p:notesViewPr>
    <p:cSldViewPr>
      <p:cViewPr varScale="1">
        <p:scale>
          <a:sx n="79" d="100"/>
          <a:sy n="79" d="100"/>
        </p:scale>
        <p:origin x="-3984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8"/>
            <a:ext cx="2889938" cy="49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71" tIns="45386" rIns="90771" bIns="45386" numCol="1" anchor="t" anchorCtr="0" compatLnSpc="1"/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68" y="8"/>
            <a:ext cx="2889938" cy="49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71" tIns="45386" rIns="90771" bIns="45386" numCol="1" anchor="t" anchorCtr="0" compatLnSpc="1"/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71" tIns="45386" rIns="90771" bIns="45386" numCol="1" anchor="b" anchorCtr="0" compatLnSpc="1"/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68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71" tIns="45386" rIns="90771" bIns="45386" numCol="1" anchor="b" anchorCtr="0" compatLnSpc="1"/>
          <a:lstStyle>
            <a:lvl1pPr algn="r">
              <a:defRPr sz="1200"/>
            </a:lvl1pPr>
          </a:lstStyle>
          <a:p>
            <a:fld id="{01BB53B8-4204-49F8-ADB8-31BF2F0B2A17}" type="slidenum">
              <a:rPr lang="en-US" altLang="ko-KR"/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8"/>
            <a:ext cx="2889938" cy="49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71" tIns="45386" rIns="90771" bIns="45386" numCol="1" anchor="t" anchorCtr="0" compatLnSpc="1"/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68" y="8"/>
            <a:ext cx="2889938" cy="49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71" tIns="45386" rIns="90771" bIns="45386" numCol="1" anchor="t" anchorCtr="0" compatLnSpc="1"/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7" y="4715914"/>
            <a:ext cx="4890664" cy="44677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71" tIns="45386" rIns="90771" bIns="45386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71" tIns="45386" rIns="90771" bIns="45386" numCol="1" anchor="b" anchorCtr="0" compatLnSpc="1"/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68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71" tIns="45386" rIns="90771" bIns="45386" numCol="1" anchor="b" anchorCtr="0" compatLnSpc="1"/>
          <a:lstStyle>
            <a:lvl1pPr algn="r">
              <a:defRPr sz="1200"/>
            </a:lvl1pPr>
          </a:lstStyle>
          <a:p>
            <a:fld id="{9BEFD254-8331-4B3A-B475-4EC4FB1AC3C6}" type="slidenum">
              <a:rPr lang="en-US" altLang="ko-KR"/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D254-8331-4B3A-B475-4EC4FB1AC3C6}" type="slidenum">
              <a:rPr lang="en-US" altLang="ko-KR" smtClean="0"/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333333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8532440" y="6596390"/>
            <a:ext cx="61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879D0C-AC94-4C0A-8099-4C76C92F349B}" type="slidenum">
              <a:rPr lang="ko-KR" altLang="en-US" sz="1100" b="1" smtClean="0">
                <a:latin typeface="Malgun Gothic" panose="020B0503020000020004" pitchFamily="50" charset="-127"/>
                <a:ea typeface="Malgun Gothic" panose="020B0503020000020004" pitchFamily="50" charset="-127"/>
              </a:rPr>
            </a:fld>
            <a:endParaRPr lang="ko-KR" altLang="en-US" sz="1100" b="1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33333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/>
          <p:cNvSpPr txBox="1">
            <a:spLocks noChangeArrowheads="1"/>
          </p:cNvSpPr>
          <p:nvPr userDrawn="1"/>
        </p:nvSpPr>
        <p:spPr bwMode="auto">
          <a:xfrm>
            <a:off x="8532813" y="6596063"/>
            <a:ext cx="6111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48B401-F97D-4E86-9B0C-B013F0B6E94C}" type="slidenum">
              <a:rPr kumimoji="1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</a:fld>
            <a:endParaRPr kumimoji="1" lang="ko-KR" altLang="en-US" sz="11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orgia" panose="02040502050405020303" pitchFamily="18" charset="0"/>
          <a:ea typeface="HYmjrE" panose="02030600000101010101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orgia" panose="02040502050405020303" pitchFamily="18" charset="0"/>
          <a:ea typeface="HYmjrE" panose="02030600000101010101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orgia" panose="02040502050405020303" pitchFamily="18" charset="0"/>
          <a:ea typeface="HYmjrE" panose="02030600000101010101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orgia" panose="02040502050405020303" pitchFamily="18" charset="0"/>
          <a:ea typeface="HYmjrE" panose="02030600000101010101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3" Type="http://schemas.openxmlformats.org/officeDocument/2006/relationships/slideLayout" Target="../slideLayouts/slideLayout14.xml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0681" y="4221088"/>
            <a:ext cx="27494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스마트데이터연구그룹</a:t>
            </a:r>
            <a:endParaRPr lang="en-US" altLang="ko-KR" sz="20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김창수</a:t>
            </a:r>
            <a:endParaRPr kumimoji="0"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</p:txBody>
      </p:sp>
      <p:sp>
        <p:nvSpPr>
          <p:cNvPr id="4" name="Rectangle 98"/>
          <p:cNvSpPr>
            <a:spLocks noChangeArrowheads="1"/>
          </p:cNvSpPr>
          <p:nvPr/>
        </p:nvSpPr>
        <p:spPr bwMode="auto">
          <a:xfrm>
            <a:off x="10466" y="2156663"/>
            <a:ext cx="8934815" cy="1200329"/>
          </a:xfrm>
          <a:prstGeom prst="rect">
            <a:avLst/>
          </a:prstGeom>
          <a:noFill/>
          <a:ln w="3175" algn="ctr">
            <a:noFill/>
            <a:miter lim="800000"/>
          </a:ln>
          <a:effectLst/>
        </p:spPr>
        <p:txBody>
          <a:bodyPr wrap="square" lIns="0" r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kumimoji="0" lang="ko-KR" altLang="en-US" b="1" spc="-150" dirty="0" err="1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anose="020B0604030504040204" pitchFamily="34" charset="0"/>
                <a:ea typeface="HY헤드라인M" pitchFamily="18" charset="-127"/>
              </a:rPr>
              <a:t>칼럼구조</a:t>
            </a:r>
            <a:r>
              <a:rPr kumimoji="0" lang="ko-KR" altLang="en-US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anose="020B0604030504040204" pitchFamily="34" charset="0"/>
                <a:ea typeface="HY헤드라인M" pitchFamily="18" charset="-127"/>
              </a:rPr>
              <a:t> </a:t>
            </a:r>
            <a:r>
              <a:rPr kumimoji="0" lang="en-US" altLang="ko-KR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anose="020B0604030504040204" pitchFamily="34" charset="0"/>
                <a:ea typeface="HY헤드라인M" pitchFamily="18" charset="-127"/>
              </a:rPr>
              <a:t>DBMS</a:t>
            </a:r>
            <a:r>
              <a:rPr kumimoji="0" lang="ko-KR" altLang="en-US" b="1" spc="-15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anose="020B0604030504040204" pitchFamily="34" charset="0"/>
                <a:ea typeface="HY헤드라인M" pitchFamily="18" charset="-127"/>
              </a:rPr>
              <a:t>에서 벡터처리기반 </a:t>
            </a:r>
            <a:r>
              <a:rPr kumimoji="0" lang="ko-KR" altLang="en-US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anose="020B0604030504040204" pitchFamily="34" charset="0"/>
                <a:ea typeface="HY헤드라인M" pitchFamily="18" charset="-127"/>
              </a:rPr>
              <a:t>관계 연산자 가속화 기술</a:t>
            </a:r>
            <a:endParaRPr kumimoji="0" lang="en-US" altLang="ko-KR" b="1" spc="-150" dirty="0" smtClean="0">
              <a:ln w="18000">
                <a:solidFill>
                  <a:srgbClr val="0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 r="-100000" b="-100000"/>
              </a:gradFill>
              <a:latin typeface="Verdana" panose="020B0604030504040204" pitchFamily="34" charset="0"/>
              <a:ea typeface="HY헤드라인M" pitchFamily="18" charset="-127"/>
            </a:endParaRPr>
          </a:p>
          <a:p>
            <a:pPr algn="ctr" latinLnBrk="0">
              <a:defRPr/>
            </a:pPr>
            <a:r>
              <a:rPr kumimoji="0" lang="en-US" altLang="ko-KR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anose="020B0604030504040204" pitchFamily="34" charset="0"/>
                <a:ea typeface="HY헤드라인M" pitchFamily="18" charset="-127"/>
              </a:rPr>
              <a:t>[Vector Processing based Relational Operator Acceleration Technology in</a:t>
            </a:r>
            <a:r>
              <a:rPr kumimoji="0" lang="ko-KR" altLang="en-US" b="1" spc="-15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anose="020B0604030504040204" pitchFamily="34" charset="0"/>
                <a:ea typeface="HY헤드라인M" pitchFamily="18" charset="-127"/>
              </a:rPr>
              <a:t> </a:t>
            </a:r>
            <a:r>
              <a:rPr kumimoji="0" lang="en-US" altLang="ko-KR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anose="020B0604030504040204" pitchFamily="34" charset="0"/>
                <a:ea typeface="HY헤드라인M" pitchFamily="18" charset="-127"/>
              </a:rPr>
              <a:t>Columnar DBMS]</a:t>
            </a:r>
            <a:endParaRPr kumimoji="0" lang="en-US" altLang="ko-KR" sz="3200" b="1" spc="-150" dirty="0">
              <a:ln w="18000">
                <a:solidFill>
                  <a:srgbClr val="0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 r="-100000" b="-100000"/>
              </a:gradFill>
              <a:latin typeface="Verdana" panose="020B0604030504040204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7529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7" descr="ppp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2226150" y="1772816"/>
            <a:ext cx="5418511" cy="746139"/>
            <a:chOff x="2226150" y="1412776"/>
            <a:chExt cx="5418511" cy="746139"/>
          </a:xfrm>
        </p:grpSpPr>
        <p:pic>
          <p:nvPicPr>
            <p:cNvPr id="7" name="그림 17" descr="01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66422" y="1412790"/>
              <a:ext cx="5178239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59"/>
            <p:cNvSpPr txBox="1">
              <a:spLocks noChangeArrowheads="1"/>
            </p:cNvSpPr>
            <p:nvPr/>
          </p:nvSpPr>
          <p:spPr bwMode="auto">
            <a:xfrm>
              <a:off x="2898037" y="1546687"/>
              <a:ext cx="4446144" cy="53553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ko-KR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기술 개요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8" name="Group 156"/>
            <p:cNvGrpSpPr/>
            <p:nvPr/>
          </p:nvGrpSpPr>
          <p:grpSpPr bwMode="auto">
            <a:xfrm>
              <a:off x="2226150" y="1412776"/>
              <a:ext cx="729993" cy="720725"/>
              <a:chOff x="1725" y="1728"/>
              <a:chExt cx="384" cy="387"/>
            </a:xfrm>
          </p:grpSpPr>
          <p:pic>
            <p:nvPicPr>
              <p:cNvPr id="19" name="Picture 157" descr="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AutoShape 158"/>
              <p:cNvSpPr>
                <a:spLocks noChangeArrowheads="1"/>
              </p:cNvSpPr>
              <p:nvPr/>
            </p:nvSpPr>
            <p:spPr bwMode="auto">
              <a:xfrm>
                <a:off x="1747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gtrE" panose="02030600000101010101" pitchFamily="18" charset="-127"/>
                    <a:ea typeface="HYgtrE" panose="02030600000101010101" pitchFamily="18" charset="-127"/>
                  </a:rPr>
                  <a:t>Ⅰ</a:t>
                </a:r>
                <a:endParaRPr lang="en-US" altLang="ko-KR" sz="2000" b="1" i="1" dirty="0">
                  <a:solidFill>
                    <a:schemeClr val="bg1"/>
                  </a:solidFill>
                  <a:latin typeface="HYgtrE" panose="02030600000101010101" pitchFamily="18" charset="-127"/>
                  <a:ea typeface="HYgtrE" panose="02030600000101010101" pitchFamily="18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2226930" y="2669705"/>
            <a:ext cx="6161539" cy="759295"/>
            <a:chOff x="2226930" y="2132856"/>
            <a:chExt cx="6161539" cy="759295"/>
          </a:xfrm>
        </p:grpSpPr>
        <p:pic>
          <p:nvPicPr>
            <p:cNvPr id="5" name="그림 18" descr="017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5314" y="2136501"/>
              <a:ext cx="5130801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56"/>
            <p:cNvGrpSpPr/>
            <p:nvPr/>
          </p:nvGrpSpPr>
          <p:grpSpPr bwMode="auto">
            <a:xfrm>
              <a:off x="2226930" y="2132856"/>
              <a:ext cx="714375" cy="720725"/>
              <a:chOff x="1725" y="1728"/>
              <a:chExt cx="384" cy="387"/>
            </a:xfrm>
          </p:grpSpPr>
          <p:pic>
            <p:nvPicPr>
              <p:cNvPr id="25" name="Picture 157" descr="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AutoShape 158"/>
              <p:cNvSpPr>
                <a:spLocks noChangeArrowheads="1"/>
              </p:cNvSpPr>
              <p:nvPr/>
            </p:nvSpPr>
            <p:spPr bwMode="auto">
              <a:xfrm>
                <a:off x="1747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gtrE" panose="02030600000101010101" pitchFamily="18" charset="-127"/>
                    <a:ea typeface="HYgtrE" panose="02030600000101010101" pitchFamily="18" charset="-127"/>
                  </a:rPr>
                  <a:t>Ⅱ</a:t>
                </a:r>
                <a:endParaRPr lang="en-US" altLang="ko-KR" sz="2000" b="1" i="1" dirty="0">
                  <a:solidFill>
                    <a:schemeClr val="bg1"/>
                  </a:solidFill>
                  <a:latin typeface="HYgtrE" panose="02030600000101010101" pitchFamily="18" charset="-127"/>
                  <a:ea typeface="HYgtrE" panose="02030600000101010101" pitchFamily="18" charset="-127"/>
                </a:endParaRPr>
              </a:p>
            </p:txBody>
          </p:sp>
        </p:grpSp>
        <p:sp>
          <p:nvSpPr>
            <p:cNvPr id="28" name="Text Box 159"/>
            <p:cNvSpPr txBox="1">
              <a:spLocks noChangeArrowheads="1"/>
            </p:cNvSpPr>
            <p:nvPr/>
          </p:nvSpPr>
          <p:spPr bwMode="auto">
            <a:xfrm>
              <a:off x="2857488" y="2275732"/>
              <a:ext cx="5530981" cy="53553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개발기술의 주요내용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62" name="그림 61" descr="그림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45720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2217252" y="3573016"/>
            <a:ext cx="6296162" cy="785818"/>
            <a:chOff x="2217252" y="2852936"/>
            <a:chExt cx="6296162" cy="785818"/>
          </a:xfrm>
        </p:grpSpPr>
        <p:pic>
          <p:nvPicPr>
            <p:cNvPr id="3" name="그림 17" descr="10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4503" y="2883104"/>
              <a:ext cx="519305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156"/>
            <p:cNvGrpSpPr/>
            <p:nvPr/>
          </p:nvGrpSpPr>
          <p:grpSpPr bwMode="auto">
            <a:xfrm>
              <a:off x="2217252" y="2852936"/>
              <a:ext cx="714375" cy="720725"/>
              <a:chOff x="1725" y="1728"/>
              <a:chExt cx="384" cy="387"/>
            </a:xfrm>
          </p:grpSpPr>
          <p:pic>
            <p:nvPicPr>
              <p:cNvPr id="30" name="Picture 157" descr="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AutoShape 158"/>
              <p:cNvSpPr>
                <a:spLocks noChangeArrowheads="1"/>
              </p:cNvSpPr>
              <p:nvPr/>
            </p:nvSpPr>
            <p:spPr bwMode="auto">
              <a:xfrm>
                <a:off x="1752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gtrE" panose="02030600000101010101" pitchFamily="18" charset="-127"/>
                    <a:ea typeface="HYgtrE" panose="02030600000101010101" pitchFamily="18" charset="-127"/>
                  </a:rPr>
                  <a:t>Ⅲ</a:t>
                </a:r>
                <a:endParaRPr lang="en-US" altLang="ko-KR" sz="2000" b="1" i="1" dirty="0">
                  <a:solidFill>
                    <a:schemeClr val="bg1"/>
                  </a:solidFill>
                  <a:latin typeface="HYgtrE" panose="02030600000101010101" pitchFamily="18" charset="-127"/>
                  <a:ea typeface="HYgtrE" panose="02030600000101010101" pitchFamily="18" charset="-127"/>
                </a:endParaRPr>
              </a:p>
            </p:txBody>
          </p:sp>
        </p:grpSp>
        <p:sp>
          <p:nvSpPr>
            <p:cNvPr id="49" name="Text Box 159"/>
            <p:cNvSpPr txBox="1">
              <a:spLocks noChangeArrowheads="1"/>
            </p:cNvSpPr>
            <p:nvPr/>
          </p:nvSpPr>
          <p:spPr bwMode="auto">
            <a:xfrm>
              <a:off x="2857487" y="2999385"/>
              <a:ext cx="5655927" cy="53553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기술적용 분야 및 기술의 시장성</a:t>
              </a:r>
              <a:endParaRPr kumimoji="0" lang="ko-KR" altLang="en-US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214546" y="4543316"/>
            <a:ext cx="6298869" cy="757892"/>
            <a:chOff x="2214546" y="3645024"/>
            <a:chExt cx="6298869" cy="757892"/>
          </a:xfrm>
        </p:grpSpPr>
        <p:pic>
          <p:nvPicPr>
            <p:cNvPr id="43" name="그림 17" descr="10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1797" y="3647266"/>
              <a:ext cx="519305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" name="Group 156"/>
            <p:cNvGrpSpPr/>
            <p:nvPr/>
          </p:nvGrpSpPr>
          <p:grpSpPr bwMode="auto">
            <a:xfrm>
              <a:off x="2214546" y="3645024"/>
              <a:ext cx="714375" cy="720725"/>
              <a:chOff x="1725" y="1728"/>
              <a:chExt cx="384" cy="387"/>
            </a:xfrm>
          </p:grpSpPr>
          <p:pic>
            <p:nvPicPr>
              <p:cNvPr id="47" name="Picture 157" descr="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AutoShape 158"/>
              <p:cNvSpPr>
                <a:spLocks noChangeArrowheads="1"/>
              </p:cNvSpPr>
              <p:nvPr/>
            </p:nvSpPr>
            <p:spPr bwMode="auto">
              <a:xfrm>
                <a:off x="1754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gtrE" panose="02030600000101010101" pitchFamily="18" charset="-127"/>
                    <a:ea typeface="HYgtrE" panose="02030600000101010101" pitchFamily="18" charset="-127"/>
                  </a:rPr>
                  <a:t>Ⅳ</a:t>
                </a:r>
                <a:endParaRPr lang="en-US" altLang="ko-KR" sz="2000" b="1" i="1" dirty="0">
                  <a:solidFill>
                    <a:schemeClr val="bg1"/>
                  </a:solidFill>
                  <a:latin typeface="HYgtrE" panose="02030600000101010101" pitchFamily="18" charset="-127"/>
                  <a:ea typeface="HYgtrE" panose="02030600000101010101" pitchFamily="18" charset="-127"/>
                </a:endParaRPr>
              </a:p>
            </p:txBody>
          </p:sp>
        </p:grpSp>
        <p:sp>
          <p:nvSpPr>
            <p:cNvPr id="50" name="Text Box 159"/>
            <p:cNvSpPr txBox="1">
              <a:spLocks noChangeArrowheads="1"/>
            </p:cNvSpPr>
            <p:nvPr/>
          </p:nvSpPr>
          <p:spPr bwMode="auto">
            <a:xfrm>
              <a:off x="2857488" y="3759974"/>
              <a:ext cx="5655927" cy="47705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ko-KR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기대효과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2214546" y="5479420"/>
            <a:ext cx="6298869" cy="757892"/>
            <a:chOff x="2214546" y="3645024"/>
            <a:chExt cx="6298869" cy="757892"/>
          </a:xfrm>
        </p:grpSpPr>
        <p:pic>
          <p:nvPicPr>
            <p:cNvPr id="33" name="그림 17" descr="10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1797" y="3647266"/>
              <a:ext cx="519305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156"/>
            <p:cNvGrpSpPr/>
            <p:nvPr/>
          </p:nvGrpSpPr>
          <p:grpSpPr bwMode="auto">
            <a:xfrm>
              <a:off x="2214546" y="3645024"/>
              <a:ext cx="714375" cy="720725"/>
              <a:chOff x="1725" y="1728"/>
              <a:chExt cx="384" cy="387"/>
            </a:xfrm>
          </p:grpSpPr>
          <p:pic>
            <p:nvPicPr>
              <p:cNvPr id="36" name="Picture 157" descr="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AutoShape 158"/>
              <p:cNvSpPr>
                <a:spLocks noChangeArrowheads="1"/>
              </p:cNvSpPr>
              <p:nvPr/>
            </p:nvSpPr>
            <p:spPr bwMode="auto">
              <a:xfrm>
                <a:off x="1754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endParaRPr lang="en-US" altLang="ko-KR" sz="2000" b="1" i="1" dirty="0">
                  <a:solidFill>
                    <a:schemeClr val="bg1"/>
                  </a:solidFill>
                  <a:latin typeface="HYgtrE" panose="02030600000101010101" pitchFamily="18" charset="-127"/>
                  <a:ea typeface="HYgtrE" panose="02030600000101010101" pitchFamily="18" charset="-127"/>
                </a:endParaRPr>
              </a:p>
            </p:txBody>
          </p:sp>
        </p:grpSp>
        <p:sp>
          <p:nvSpPr>
            <p:cNvPr id="35" name="Text Box 159"/>
            <p:cNvSpPr txBox="1">
              <a:spLocks noChangeArrowheads="1"/>
            </p:cNvSpPr>
            <p:nvPr/>
          </p:nvSpPr>
          <p:spPr bwMode="auto">
            <a:xfrm>
              <a:off x="2857488" y="3759974"/>
              <a:ext cx="5655927" cy="47705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ko-KR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기술이전 정보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8" name="AutoShape 158"/>
          <p:cNvSpPr>
            <a:spLocks noChangeArrowheads="1"/>
          </p:cNvSpPr>
          <p:nvPr/>
        </p:nvSpPr>
        <p:spPr bwMode="auto">
          <a:xfrm>
            <a:off x="2267744" y="5484311"/>
            <a:ext cx="604614" cy="60898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6741" tIns="48370" rIns="96741" bIns="48370" anchor="ctr"/>
          <a:lstStyle/>
          <a:p>
            <a:pPr defTabSz="968375">
              <a:defRPr/>
            </a:pPr>
            <a:r>
              <a:rPr lang="en-US" altLang="ko-KR" sz="2000" b="1" i="1" dirty="0" smtClean="0">
                <a:solidFill>
                  <a:srgbClr val="FFFFFF"/>
                </a:solidFill>
                <a:latin typeface="HYgtrE" panose="02030600000101010101" pitchFamily="18" charset="-127"/>
                <a:ea typeface="HYgtrE" panose="02030600000101010101" pitchFamily="18" charset="-127"/>
              </a:rPr>
              <a:t>Ⅴ</a:t>
            </a:r>
            <a:endParaRPr lang="en-US" altLang="ko-KR" sz="2000" b="1" i="1" dirty="0">
              <a:solidFill>
                <a:schemeClr val="bg1"/>
              </a:solidFill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</a:rPr>
              <a:t>기술 </a:t>
            </a: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</a:rPr>
              <a:t>개요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</a:rPr>
              <a:t>(1)-</a:t>
            </a: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</a:rPr>
              <a:t>영문</a:t>
            </a:r>
            <a:endParaRPr kumimoji="0" lang="ko-KR" alt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grpSp>
        <p:nvGrpSpPr>
          <p:cNvPr id="18" name="Group 32"/>
          <p:cNvGrpSpPr/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20" name="Picture 33" descr="육면체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anose="02010504000101010101" pitchFamily="18" charset="-127"/>
              </a:endParaRPr>
            </a:p>
          </p:txBody>
        </p:sp>
      </p:grp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683568" y="1162456"/>
          <a:ext cx="7814592" cy="5119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2880320"/>
                <a:gridCol w="1080120"/>
                <a:gridCol w="2990056"/>
              </a:tblGrid>
              <a:tr h="497125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 b="1" kern="1200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Vector Processing based Relational Operator Acceleration Technology in Columnar DBMS     </a:t>
                      </a:r>
                      <a:r>
                        <a:rPr lang="en-US" altLang="ko-KR" sz="10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ChangSoo</a:t>
                      </a:r>
                      <a:r>
                        <a:rPr lang="en-US" altLang="ko-KR" sz="10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 Kim (cskim7@etri.re.kr)</a:t>
                      </a:r>
                      <a:endParaRPr lang="ko-KR" altLang="en-US" sz="1200" b="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50" charset="-127"/>
                        <a:cs typeface="Arial" panose="020B0604020202020204" pitchFamily="34" charset="0"/>
                      </a:endParaRPr>
                    </a:p>
                  </a:txBody>
                  <a:tcPr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/>
                    </a:solidFill>
                  </a:tcPr>
                </a:tc>
                <a:tc hMerge="1"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</a:tr>
              <a:tr h="34085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Vector based Relational Operator Acceleration</a:t>
                      </a:r>
                      <a:endParaRPr lang="ko-KR" altLang="en-US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1570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Concept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latinLnBrk="1"/>
                      <a:endParaRPr lang="ko-KR" alt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</a:tr>
              <a:tr h="70323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</a:t>
                      </a:r>
                      <a:endParaRPr lang="en-US" altLang="ko-KR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Offering</a:t>
                      </a:r>
                      <a:endParaRPr lang="en-US" altLang="ko-KR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28600" indent="-228600" algn="just" latinLnBrk="1">
                        <a:buFont typeface="Arial" panose="020B0604020202020204" pitchFamily="34" charset="0"/>
                        <a:buAutoNum type="arabicParenBoth"/>
                      </a:pP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performance big data query processing on column based OLAP system</a:t>
                      </a:r>
                      <a:endParaRPr lang="en-US" altLang="ko-KR" sz="1200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just" latinLnBrk="1">
                        <a:buFont typeface="Arial" panose="020B0604020202020204" pitchFamily="34" charset="0"/>
                        <a:buAutoNum type="arabicParenBoth"/>
                      </a:pP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parallelize various analytical operations using SIMD operators</a:t>
                      </a:r>
                      <a:endParaRPr lang="en-US" altLang="ko-KR" sz="1200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kern="1200" spc="-1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Comparative</a:t>
                      </a:r>
                      <a:endParaRPr lang="en-US" altLang="ko-KR" sz="1200" b="0" kern="1200" spc="-15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kern="1200" spc="-1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Advantages</a:t>
                      </a:r>
                      <a:endParaRPr lang="ko-KR" altLang="en-US" sz="1200" b="0" kern="1200" spc="-15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marR="0" indent="-17145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  <a:endParaRPr lang="en-US" altLang="ko-KR" sz="12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- higher performance on Big data Query/analytic Processing</a:t>
                      </a:r>
                      <a:endParaRPr lang="en-US" altLang="ko-KR" sz="12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Cost</a:t>
                      </a:r>
                      <a:endParaRPr lang="en-US" altLang="ko-KR" sz="12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- Due to the high performance, reduce entire system budget</a:t>
                      </a:r>
                      <a:endParaRPr lang="en-US" altLang="ko-KR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hMerge="1">
                  <a:tcPr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5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Patents</a:t>
                      </a:r>
                      <a:endParaRPr lang="en-US" altLang="ko-KR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spc="-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(Domestic)</a:t>
                      </a:r>
                      <a:endParaRPr lang="en-US" altLang="ko-KR" sz="1200" spc="-1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Application(O)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/ Registration(  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Patents</a:t>
                      </a:r>
                      <a:endParaRPr lang="en-US" altLang="ko-KR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(International)</a:t>
                      </a:r>
                      <a:endParaRPr lang="en-US" altLang="ko-KR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Application( O )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Registration(  )</a:t>
                      </a:r>
                      <a:endParaRPr lang="ko-KR" alt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234306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</a:rPr>
              <a:t>Ⅰ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89014" y="1675655"/>
            <a:ext cx="6809911" cy="3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ko-KR" altLang="en-US"/>
          </a:p>
        </p:txBody>
      </p:sp>
      <p:pic>
        <p:nvPicPr>
          <p:cNvPr id="1025" name="_x308318504" descr="EMB00004d9469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28" y="2132856"/>
            <a:ext cx="234658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 bwMode="auto">
          <a:xfrm>
            <a:off x="4158424" y="2583523"/>
            <a:ext cx="576064" cy="457729"/>
          </a:xfrm>
          <a:prstGeom prst="rightArrow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ko-KR" altLang="en-US" sz="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0387" y="827052"/>
            <a:ext cx="3192248" cy="733425"/>
            <a:chOff x="179512" y="1196752"/>
            <a:chExt cx="3528392" cy="733425"/>
          </a:xfrm>
        </p:grpSpPr>
        <p:pic>
          <p:nvPicPr>
            <p:cNvPr id="38" name="Picture 127" descr="4_44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79512" y="1196752"/>
              <a:ext cx="3528392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58602" y="132171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gtrE" panose="02030600000101010101" pitchFamily="18" charset="-127"/>
                  <a:ea typeface="HYgtrE" panose="02030600000101010101" pitchFamily="18" charset="-127"/>
                </a:rPr>
                <a:t>2. </a:t>
              </a:r>
              <a:r>
                <a:rPr lang="ko-KR" altLang="en-US" sz="1800" dirty="0" smtClean="0">
                  <a:latin typeface="HYgtrE" panose="02030600000101010101" pitchFamily="18" charset="-127"/>
                  <a:ea typeface="HYgtrE" panose="02030600000101010101" pitchFamily="18" charset="-127"/>
                </a:rPr>
                <a:t>기술의 개념 및 구성</a:t>
              </a:r>
              <a:endParaRPr lang="ko-KR" altLang="en-US" sz="1800" dirty="0">
                <a:latin typeface="HYgtrE" panose="02030600000101010101" pitchFamily="18" charset="-127"/>
                <a:ea typeface="HYgtrE" panose="02030600000101010101" pitchFamily="18" charset="-127"/>
              </a:endParaRPr>
            </a:p>
          </p:txBody>
        </p:sp>
      </p:grp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</a:rPr>
              <a:t>기술 </a:t>
            </a: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</a:rPr>
              <a:t>개요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</a:rPr>
              <a:t>(2)</a:t>
            </a:r>
            <a:endParaRPr kumimoji="0" lang="ko-KR" alt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grpSp>
        <p:nvGrpSpPr>
          <p:cNvPr id="18" name="Group 32"/>
          <p:cNvGrpSpPr/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20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anose="02010504000101010101" pitchFamily="18" charset="-127"/>
              </a:endParaRPr>
            </a:p>
          </p:txBody>
        </p:sp>
      </p:grp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234306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</a:rPr>
              <a:t>Ⅰ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20472" y="1541141"/>
            <a:ext cx="424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eaLnBrk="1" latin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ko-KR" altLang="en-US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기술의 개념</a:t>
            </a:r>
            <a:endParaRPr lang="en-US" altLang="ko-KR" b="1" dirty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746" y="1967501"/>
            <a:ext cx="8352928" cy="862764"/>
          </a:xfrm>
          <a:prstGeom prst="rect">
            <a:avLst/>
          </a:prstGeom>
          <a:noFill/>
        </p:spPr>
        <p:txBody>
          <a:bodyPr/>
          <a:lstStyle/>
          <a:p>
            <a:pPr marL="182880" indent="-182880" latinLnBrk="1">
              <a:lnSpc>
                <a:spcPct val="15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err="1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칼럼구조</a:t>
            </a:r>
            <a:r>
              <a:rPr lang="ko-KR" altLang="en-US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 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DBMS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에서 빅데이터 </a:t>
            </a:r>
            <a:r>
              <a:rPr lang="ko-KR" altLang="en-US" sz="1600" dirty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분석 질의를 </a:t>
            </a:r>
            <a:r>
              <a:rPr lang="en-US" altLang="ko-KR" sz="1600" dirty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SIMD</a:t>
            </a:r>
            <a:r>
              <a:rPr lang="ko-KR" altLang="en-US" sz="160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연산을 활용한 실행으로 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병렬화</a:t>
            </a:r>
            <a:endParaRPr lang="en-US" altLang="ko-KR" sz="1600" dirty="0" smtClean="0">
              <a:ln>
                <a:solidFill>
                  <a:srgbClr val="00CC99">
                    <a:shade val="50000"/>
                    <a:alpha val="30000"/>
                  </a:srgbClr>
                </a:solidFill>
              </a:ln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  <a:p>
            <a:pPr latinLnBrk="1">
              <a:lnSpc>
                <a:spcPct val="150000"/>
              </a:lnSpc>
              <a:buClr>
                <a:srgbClr val="0070C0"/>
              </a:buClr>
              <a:buSzPct val="80000"/>
              <a:defRPr/>
            </a:pP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   - 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최신 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HW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가 제공하는 병렬성을 적극 활용 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  <a:sym typeface="Wingdings" panose="05000000000000000000" pitchFamily="2" charset="2"/>
              </a:rPr>
              <a:t>고성능 분석 처리 지원</a:t>
            </a:r>
            <a:endParaRPr lang="ko-KR" altLang="en-US" sz="1600">
              <a:ln>
                <a:solidFill>
                  <a:srgbClr val="00CC99">
                    <a:shade val="50000"/>
                    <a:alpha val="30000"/>
                  </a:srgbClr>
                </a:solidFill>
              </a:ln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  <a:p>
            <a:pPr latinLnBrk="1">
              <a:lnSpc>
                <a:spcPct val="150000"/>
              </a:lnSpc>
              <a:buClr>
                <a:srgbClr val="0070C0"/>
              </a:buClr>
              <a:buSzPct val="80000"/>
              <a:defRPr/>
            </a:pPr>
            <a:endParaRPr lang="en-US" altLang="ko-KR" sz="800" dirty="0">
              <a:ln>
                <a:solidFill>
                  <a:srgbClr val="00CC99">
                    <a:shade val="50000"/>
                    <a:alpha val="30000"/>
                  </a:srgbClr>
                </a:solidFill>
              </a:ln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234306" y="3236690"/>
            <a:ext cx="4248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eaLnBrk="1" latin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ko-KR" altLang="en-US" b="1" dirty="0" smtClean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기술 개념도 </a:t>
            </a:r>
            <a:endParaRPr lang="en-US" altLang="ko-KR" b="1" dirty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55101" y="24911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ko-KR" altLang="en-US"/>
          </a:p>
        </p:txBody>
      </p:sp>
      <p:pic>
        <p:nvPicPr>
          <p:cNvPr id="2049" name="_x307524176" descr="EMB00004d9469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1" y="2948341"/>
            <a:ext cx="6119813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</a:rPr>
              <a:t>개발기술의 주요내용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</a:rPr>
              <a:t>(1)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grpSp>
        <p:nvGrpSpPr>
          <p:cNvPr id="2" name="Group 32"/>
          <p:cNvGrpSpPr/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anose="02010504000101010101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</a:rPr>
              <a:t>Ⅱ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9363" y="935620"/>
            <a:ext cx="3240360" cy="733425"/>
            <a:chOff x="179512" y="1124744"/>
            <a:chExt cx="3240360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124744"/>
              <a:ext cx="2304256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03920" y="1268760"/>
              <a:ext cx="3015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gtrE" panose="02030600000101010101" pitchFamily="18" charset="-127"/>
                  <a:ea typeface="HYgtrE" panose="02030600000101010101" pitchFamily="18" charset="-127"/>
                </a:rPr>
                <a:t>1. </a:t>
              </a:r>
              <a:r>
                <a:rPr lang="ko-KR" altLang="en-US" sz="1800" dirty="0" smtClean="0">
                  <a:latin typeface="HYgtrE" panose="02030600000101010101" pitchFamily="18" charset="-127"/>
                  <a:ea typeface="HYgtrE" panose="02030600000101010101" pitchFamily="18" charset="-127"/>
                </a:rPr>
                <a:t>기술의 특징</a:t>
              </a:r>
              <a:endParaRPr lang="ko-KR" altLang="en-US" sz="1800" dirty="0">
                <a:latin typeface="HYgtrE" panose="02030600000101010101" pitchFamily="18" charset="-127"/>
                <a:ea typeface="HYgtrE" panose="02030600000101010101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6421" y="1668803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고객</a:t>
            </a:r>
            <a:r>
              <a:rPr lang="en-US" altLang="ko-KR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/</a:t>
            </a:r>
            <a:r>
              <a:rPr lang="ko-KR" altLang="en-US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시장의 </a:t>
            </a:r>
            <a:r>
              <a:rPr lang="ko-KR" altLang="en-US" sz="1800" b="1" dirty="0" err="1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니즈에</a:t>
            </a:r>
            <a:r>
              <a:rPr lang="ko-KR" altLang="en-US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 적합한 기능</a:t>
            </a:r>
            <a:endParaRPr lang="en-US" altLang="ko-KR" sz="1800" b="1" dirty="0" smtClean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771" y="2132856"/>
            <a:ext cx="8352928" cy="1220083"/>
          </a:xfrm>
          <a:prstGeom prst="rect">
            <a:avLst/>
          </a:prstGeom>
          <a:noFill/>
        </p:spPr>
        <p:txBody>
          <a:bodyPr/>
          <a:lstStyle/>
          <a:p>
            <a:pPr marL="182880" indent="-182880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최신 </a:t>
            </a:r>
            <a:r>
              <a:rPr lang="en-US" altLang="ko-KR" sz="1600" dirty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HW</a:t>
            </a:r>
            <a:r>
              <a:rPr lang="ko-KR" altLang="en-US" sz="160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가 제공하는 병렬성을 적극 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활용</a:t>
            </a:r>
            <a:endParaRPr lang="en-US" altLang="ko-KR" sz="1600" dirty="0" smtClean="0">
              <a:ln>
                <a:solidFill>
                  <a:srgbClr val="00CC99">
                    <a:shade val="50000"/>
                    <a:alpha val="30000"/>
                  </a:srgbClr>
                </a:solidFill>
              </a:ln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  <a:p>
            <a:pPr marL="182880" indent="-182880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성능이 핵심 역할을 수행하는 </a:t>
            </a:r>
            <a:r>
              <a:rPr lang="ko-KR" altLang="en-US" sz="1600" dirty="0" err="1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빅데이터</a:t>
            </a:r>
            <a:r>
              <a:rPr lang="ko-KR" altLang="en-US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 분석 플랫폼의 </a:t>
            </a:r>
            <a:r>
              <a:rPr lang="ko-KR" altLang="en-US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  <a:sym typeface="Wingdings" panose="05000000000000000000" pitchFamily="2" charset="2"/>
              </a:rPr>
              <a:t>고성능 </a:t>
            </a:r>
            <a:r>
              <a:rPr lang="ko-KR" altLang="en-US" sz="1600" dirty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  <a:sym typeface="Wingdings" panose="05000000000000000000" pitchFamily="2" charset="2"/>
              </a:rPr>
              <a:t>분석 처리 지원</a:t>
            </a:r>
            <a:endParaRPr lang="en-US" altLang="ko-KR" sz="1600" dirty="0" smtClean="0">
              <a:ln>
                <a:solidFill>
                  <a:srgbClr val="00CC99">
                    <a:shade val="50000"/>
                    <a:alpha val="30000"/>
                  </a:srgbClr>
                </a:solidFill>
              </a:ln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  <a:p>
            <a:pPr marL="182880" indent="-182880" latinLnBrk="1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추가적인 비용 없이 고성능 달성 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(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가격대 성능비 향상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)</a:t>
            </a:r>
            <a:endParaRPr lang="en-US" altLang="ko-KR" sz="1600" dirty="0">
              <a:ln>
                <a:solidFill>
                  <a:srgbClr val="00CC99">
                    <a:shade val="50000"/>
                    <a:alpha val="30000"/>
                  </a:srgbClr>
                </a:solidFill>
              </a:ln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771" y="4158372"/>
            <a:ext cx="7992888" cy="2376140"/>
          </a:xfrm>
          <a:prstGeom prst="rect">
            <a:avLst/>
          </a:prstGeom>
          <a:noFill/>
        </p:spPr>
        <p:txBody>
          <a:bodyPr/>
          <a:lstStyle/>
          <a:p>
            <a:pPr marL="182880" indent="-182880" latinLnBrk="1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err="1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빅데이터</a:t>
            </a:r>
            <a:r>
              <a:rPr lang="ko-KR" altLang="en-US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 분석에 적합한 </a:t>
            </a:r>
            <a:r>
              <a:rPr lang="ko-KR" altLang="en-US" sz="1600" dirty="0" err="1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칼럼구조</a:t>
            </a:r>
            <a:r>
              <a:rPr lang="ko-KR" altLang="en-US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 데이터에 대한 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SIMD 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기반 분석 병렬화</a:t>
            </a:r>
            <a:endParaRPr lang="en-US" altLang="ko-KR" sz="1600" dirty="0" smtClean="0">
              <a:ln>
                <a:solidFill>
                  <a:srgbClr val="00CC99">
                    <a:shade val="50000"/>
                    <a:alpha val="30000"/>
                  </a:srgbClr>
                </a:solidFill>
              </a:ln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  <a:p>
            <a:pPr marL="182880" indent="-182880" latinLnBrk="1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인텔 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CPU 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제공 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AVX 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기술 활용 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(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추가 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HW 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비용 없음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, Haswell 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이후 버전 지원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)</a:t>
            </a:r>
            <a:endParaRPr lang="en-US" altLang="ko-KR" sz="1600" dirty="0" smtClean="0">
              <a:ln>
                <a:solidFill>
                  <a:srgbClr val="00CC99">
                    <a:shade val="50000"/>
                    <a:alpha val="30000"/>
                  </a:srgbClr>
                </a:solidFill>
              </a:ln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  <a:p>
            <a:pPr marL="182880" indent="-182880" latinLnBrk="1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고성능 달성 및 기술 이해도 향상을 위한 </a:t>
            </a: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Intrinsic 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활용</a:t>
            </a:r>
            <a:endParaRPr lang="en-US" altLang="ko-KR" sz="1600" dirty="0" smtClean="0">
              <a:ln>
                <a:solidFill>
                  <a:srgbClr val="00CC99">
                    <a:shade val="50000"/>
                    <a:alpha val="30000"/>
                  </a:srgbClr>
                </a:solidFill>
              </a:ln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  <a:p>
            <a:pPr marL="182880" indent="-182880" latinLnBrk="1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ko-KR" sz="1600" dirty="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CPU </a:t>
            </a:r>
            <a:r>
              <a:rPr lang="ko-KR" altLang="en-US" sz="1600" smtClean="0">
                <a:ln>
                  <a:solidFill>
                    <a:srgbClr val="00CC99">
                      <a:shade val="50000"/>
                      <a:alpha val="30000"/>
                    </a:srgbClr>
                  </a:solidFill>
                </a:ln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캐시의 효과적 활용</a:t>
            </a:r>
            <a:endParaRPr lang="ko-KR" altLang="en-US" sz="1600" dirty="0">
              <a:ln>
                <a:solidFill>
                  <a:srgbClr val="00CC99">
                    <a:shade val="50000"/>
                    <a:alpha val="30000"/>
                  </a:srgbClr>
                </a:solidFill>
              </a:ln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247143" y="3789040"/>
            <a:ext cx="828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eaLnBrk="1" latin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ko-KR" altLang="en-US" sz="1800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기술의 특징</a:t>
            </a:r>
            <a:endParaRPr lang="en-US" altLang="ko-KR" sz="1800" b="1" dirty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55826" y="1160736"/>
            <a:ext cx="3240360" cy="733425"/>
            <a:chOff x="141412" y="1124744"/>
            <a:chExt cx="3240360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1412" y="1124744"/>
              <a:ext cx="3240360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03920" y="1268760"/>
              <a:ext cx="2977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gtrE" panose="02030600000101010101" pitchFamily="18" charset="-127"/>
                  <a:ea typeface="HYgtrE" panose="02030600000101010101" pitchFamily="18" charset="-127"/>
                </a:rPr>
                <a:t>2. </a:t>
              </a:r>
              <a:r>
                <a:rPr lang="ko-KR" altLang="en-US" sz="1800" smtClean="0">
                  <a:latin typeface="HYgtrE" panose="02030600000101010101" pitchFamily="18" charset="-127"/>
                  <a:ea typeface="HYgtrE" panose="02030600000101010101" pitchFamily="18" charset="-127"/>
                </a:rPr>
                <a:t>기술의 완성도</a:t>
              </a:r>
              <a:endParaRPr lang="ko-KR" altLang="en-US" sz="1800" dirty="0">
                <a:latin typeface="HYgtrE" panose="02030600000101010101" pitchFamily="18" charset="-127"/>
                <a:ea typeface="HYgtrE" panose="02030600000101010101" pitchFamily="18" charset="-127"/>
              </a:endParaRPr>
            </a:p>
          </p:txBody>
        </p:sp>
      </p:grpSp>
      <p:grpSp>
        <p:nvGrpSpPr>
          <p:cNvPr id="41" name="Group 32"/>
          <p:cNvGrpSpPr/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43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anose="02010504000101010101" pitchFamily="18" charset="-127"/>
              </a:endParaRPr>
            </a:p>
          </p:txBody>
        </p:sp>
      </p:grp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</a:rPr>
              <a:t>Ⅱ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</a:rPr>
              <a:t>개발기술의 주요내용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</a:rPr>
              <a:t>(2)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350" y="2236317"/>
            <a:ext cx="7992888" cy="104866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eaLnBrk="0" hangingPunct="0">
              <a:lnSpc>
                <a:spcPct val="150000"/>
              </a:lnSpc>
              <a:buClr>
                <a:srgbClr val="0070C0"/>
              </a:buClr>
              <a:buSzPct val="80000"/>
              <a:buFontTx/>
              <a:buChar char="-"/>
              <a:defRPr/>
            </a:pP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TRL 6: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실험실 수준 성능평가 완료</a:t>
            </a:r>
            <a:endParaRPr lang="en-US" altLang="ko-KR" sz="1800" b="1" dirty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+mn-ea"/>
              <a:ea typeface="Malgun Gothic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334" y="1804269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 err="1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기술개발</a:t>
            </a:r>
            <a:r>
              <a:rPr lang="ko-KR" altLang="en-US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 완성도</a:t>
            </a:r>
            <a:endParaRPr lang="en-US" altLang="ko-KR" sz="1800" b="1" dirty="0" smtClean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128" y="292494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 err="1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기술이전</a:t>
            </a:r>
            <a:r>
              <a:rPr lang="ko-KR" altLang="en-US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 범위 및 내용</a:t>
            </a:r>
            <a:endParaRPr lang="en-US" altLang="ko-KR" sz="1800" b="1" dirty="0" smtClean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99" y="3304473"/>
            <a:ext cx="7992888" cy="104866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eaLnBrk="0" hangingPunct="0">
              <a:lnSpc>
                <a:spcPct val="150000"/>
              </a:lnSpc>
              <a:buClr>
                <a:srgbClr val="0070C0"/>
              </a:buClr>
              <a:buSzPct val="80000"/>
              <a:defRPr/>
            </a:pP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o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동작환경 </a:t>
            </a:r>
            <a:endParaRPr lang="ko-KR" altLang="en-US" sz="160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eaLnBrk="0" hangingPunct="0">
              <a:lnSpc>
                <a:spcPct val="150000"/>
              </a:lnSpc>
              <a:buClr>
                <a:srgbClr val="0070C0"/>
              </a:buClr>
              <a:buSzPct val="80000"/>
              <a:defRPr/>
            </a:pPr>
            <a:r>
              <a:rPr lang="ko-KR" altLang="en-US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     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-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지원 하드웨어 모델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인텔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Haswell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마이크로아키텍처 이후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CPU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기반의 서버</a:t>
            </a:r>
            <a:endParaRPr lang="ko-KR" altLang="en-US" sz="160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eaLnBrk="0" hangingPunct="0">
              <a:lnSpc>
                <a:spcPct val="150000"/>
              </a:lnSpc>
              <a:buClr>
                <a:srgbClr val="0070C0"/>
              </a:buClr>
              <a:buSzPct val="80000"/>
              <a:defRPr/>
            </a:pPr>
            <a:r>
              <a:rPr lang="ko-KR" altLang="en-US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     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-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지원 운영체제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: 256bit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레지스터를 지원하는 리눅스 커널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2.6.30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이상</a:t>
            </a:r>
            <a:endParaRPr lang="en-US" altLang="ko-KR" sz="1600" dirty="0" smtClean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eaLnBrk="0" hangingPunct="0">
              <a:lnSpc>
                <a:spcPct val="150000"/>
              </a:lnSpc>
              <a:buClr>
                <a:srgbClr val="0070C0"/>
              </a:buClr>
              <a:buSzPct val="80000"/>
              <a:defRPr/>
            </a:pP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                           (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예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우분투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16.04 LTS) </a:t>
            </a:r>
            <a:endParaRPr lang="en-US" altLang="ko-KR" sz="1600" dirty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eaLnBrk="0" hangingPunct="0">
              <a:lnSpc>
                <a:spcPct val="150000"/>
              </a:lnSpc>
              <a:buClr>
                <a:srgbClr val="0070C0"/>
              </a:buClr>
              <a:buSzPct val="80000"/>
              <a:defRPr/>
            </a:pP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     -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활용 공개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SW: </a:t>
            </a:r>
            <a:r>
              <a:rPr lang="en-US" altLang="ko-KR" sz="1600" dirty="0" err="1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MonetDB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  <a:r>
              <a:rPr lang="en-US" altLang="ko-KR" sz="1600" dirty="0" err="1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gcc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 4.7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이상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(AVX2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지원</a:t>
            </a: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  <a:endParaRPr lang="en-US" altLang="ko-KR" sz="1600" dirty="0" smtClean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eaLnBrk="0" hangingPunct="0">
              <a:lnSpc>
                <a:spcPct val="150000"/>
              </a:lnSpc>
              <a:buClr>
                <a:srgbClr val="0070C0"/>
              </a:buClr>
              <a:buSzPct val="80000"/>
              <a:defRPr/>
            </a:pP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o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기능 </a:t>
            </a:r>
            <a:endParaRPr lang="ko-KR" altLang="en-US" sz="160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eaLnBrk="0" hangingPunct="0">
              <a:lnSpc>
                <a:spcPct val="150000"/>
              </a:lnSpc>
              <a:buClr>
                <a:srgbClr val="0070C0"/>
              </a:buClr>
              <a:buSzPct val="80000"/>
              <a:defRPr/>
            </a:pPr>
            <a:r>
              <a:rPr lang="ko-KR" altLang="en-US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     </a:t>
            </a: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-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벡터처리 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기반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정렬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연산</a:t>
            </a:r>
            <a:endParaRPr lang="en-US" altLang="ko-KR" sz="1600" dirty="0" smtClean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eaLnBrk="0" hangingPunct="0">
              <a:lnSpc>
                <a:spcPct val="150000"/>
              </a:lnSpc>
              <a:buClr>
                <a:srgbClr val="0070C0"/>
              </a:buClr>
              <a:buSzPct val="80000"/>
              <a:defRPr/>
            </a:pP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    -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벡터처리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기반 정렬된 데이터에 대한 그룹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연산</a:t>
            </a:r>
            <a:endParaRPr lang="en-US" altLang="ko-KR" sz="1600" dirty="0" smtClean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eaLnBrk="0" hangingPunct="0">
              <a:lnSpc>
                <a:spcPct val="150000"/>
              </a:lnSpc>
              <a:buClr>
                <a:srgbClr val="0070C0"/>
              </a:buClr>
              <a:buSzPct val="80000"/>
              <a:defRPr/>
            </a:pP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    -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벡터처리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</a:rPr>
              <a:t>기반 병합 조인 연산</a:t>
            </a:r>
            <a:endParaRPr lang="en-US" altLang="ko-KR" sz="1800" b="1" dirty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+mn-ea"/>
              <a:ea typeface="Malgun Gothic" panose="020B0503020000020004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46138" y="53975"/>
            <a:ext cx="7342187" cy="777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기술적용 분야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grpSp>
        <p:nvGrpSpPr>
          <p:cNvPr id="14339" name="Group 32"/>
          <p:cNvGrpSpPr/>
          <p:nvPr/>
        </p:nvGrpSpPr>
        <p:grpSpPr bwMode="auto">
          <a:xfrm>
            <a:off x="204788" y="98425"/>
            <a:ext cx="674687" cy="644525"/>
            <a:chOff x="287" y="96"/>
            <a:chExt cx="385" cy="336"/>
          </a:xfrm>
        </p:grpSpPr>
        <p:pic>
          <p:nvPicPr>
            <p:cNvPr id="14350" name="Picture 33" descr="육면체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anose="02010504000101010101" pitchFamily="18" charset="-127"/>
                <a:cs typeface="+mn-cs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36538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Ⅲ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grpSp>
        <p:nvGrpSpPr>
          <p:cNvPr id="14341" name="그룹 2"/>
          <p:cNvGrpSpPr/>
          <p:nvPr/>
        </p:nvGrpSpPr>
        <p:grpSpPr bwMode="auto">
          <a:xfrm>
            <a:off x="179388" y="1125538"/>
            <a:ext cx="4824412" cy="733425"/>
            <a:chOff x="179512" y="1183407"/>
            <a:chExt cx="5040560" cy="733425"/>
          </a:xfrm>
        </p:grpSpPr>
        <p:pic>
          <p:nvPicPr>
            <p:cNvPr id="14348" name="Picture 127" descr="4_4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83407"/>
              <a:ext cx="4321819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TextBox 19"/>
            <p:cNvSpPr txBox="1">
              <a:spLocks noChangeArrowheads="1"/>
            </p:cNvSpPr>
            <p:nvPr/>
          </p:nvSpPr>
          <p:spPr bwMode="auto">
            <a:xfrm>
              <a:off x="452686" y="1331476"/>
              <a:ext cx="47673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gtrE" panose="02030600000101010101" pitchFamily="18" charset="-127"/>
                  <a:ea typeface="HYgtrE" panose="02030600000101010101" pitchFamily="18" charset="-127"/>
                  <a:cs typeface="+mn-cs"/>
                </a:rPr>
                <a:t>1. </a:t>
              </a:r>
              <a:r>
                <a:rPr kumimoji="1" lang="ko-KR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gtrE" panose="02030600000101010101" pitchFamily="18" charset="-127"/>
                  <a:ea typeface="HYgtrE" panose="02030600000101010101" pitchFamily="18" charset="-127"/>
                  <a:cs typeface="+mn-cs"/>
                </a:rPr>
                <a:t>기술 적용 가능한 제품</a:t>
              </a:r>
              <a:r>
                <a:rPr kumimoji="1" lang="en-US" altLang="ko-K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gtrE" panose="02030600000101010101" pitchFamily="18" charset="-127"/>
                  <a:ea typeface="HYgtrE" panose="02030600000101010101" pitchFamily="18" charset="-127"/>
                  <a:cs typeface="+mn-cs"/>
                </a:rPr>
                <a:t>/</a:t>
              </a:r>
              <a:r>
                <a:rPr kumimoji="1" lang="ko-KR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gtrE" panose="02030600000101010101" pitchFamily="18" charset="-127"/>
                  <a:ea typeface="HYgtrE" panose="02030600000101010101" pitchFamily="18" charset="-127"/>
                  <a:cs typeface="+mn-cs"/>
                </a:rPr>
                <a:t>서비스</a:t>
              </a:r>
              <a:endPara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  <a:cs typeface="+mn-cs"/>
              </a:endParaRPr>
            </a:p>
          </p:txBody>
        </p:sp>
      </p:grp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4343" name="TextBox 16"/>
          <p:cNvSpPr txBox="1">
            <a:spLocks noChangeArrowheads="1"/>
          </p:cNvSpPr>
          <p:nvPr/>
        </p:nvSpPr>
        <p:spPr bwMode="auto">
          <a:xfrm>
            <a:off x="562253" y="2239765"/>
            <a:ext cx="8410041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880" indent="-18288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182880" marR="0" lvl="0" indent="-18288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smtClean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칼럼 구조 데이터에 대한 벡터 처리 수행으로 고성능 </a:t>
            </a:r>
            <a:r>
              <a:rPr lang="ko-KR" altLang="en-US" sz="1600" dirty="0" err="1" smtClean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빅데이터</a:t>
            </a:r>
            <a:r>
              <a:rPr lang="ko-KR" altLang="en-US" sz="1600" dirty="0" smtClean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플랫폼으로 활용</a:t>
            </a:r>
            <a:endParaRPr lang="en-US" altLang="ko-KR" sz="1600" dirty="0" smtClean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182880" marR="0" lvl="0" indent="-18288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smtClean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트랜잭션 처리와 분석을 동시에 수행하는 일체형 플랫폼의 분석 성능 향상 기술로 활용</a:t>
            </a:r>
            <a:endParaRPr lang="en-US" altLang="ko-KR" sz="1600" dirty="0" smtClean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182880" marR="0" lvl="0" indent="-18288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칼럼 구조를 </a:t>
            </a:r>
            <a:r>
              <a:rPr kumimoji="1" lang="ko-KR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기반으로한</a:t>
            </a:r>
            <a:r>
              <a:rPr kumimoji="1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다양한 </a:t>
            </a:r>
            <a:r>
              <a:rPr kumimoji="1" lang="ko-KR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빅데이터</a:t>
            </a:r>
            <a:r>
              <a:rPr kumimoji="1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플랫폼 개발</a:t>
            </a:r>
            <a:r>
              <a:rPr kumimoji="1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/</a:t>
            </a:r>
            <a:r>
              <a:rPr kumimoji="1" lang="ko-KR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공급업체</a:t>
            </a:r>
            <a:endParaRPr kumimoji="1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182880" marR="0" lvl="0" indent="-18288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err="1" smtClean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빅데이터</a:t>
            </a:r>
            <a:r>
              <a:rPr lang="ko-KR" altLang="en-US" sz="1600" dirty="0" smtClean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분석 서비스를 제공하는 다양한 산업 분야</a:t>
            </a:r>
            <a:endParaRPr kumimoji="1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14344" name="TextBox 23"/>
          <p:cNvSpPr txBox="1">
            <a:spLocks noChangeArrowheads="1"/>
          </p:cNvSpPr>
          <p:nvPr/>
        </p:nvSpPr>
        <p:spPr bwMode="auto">
          <a:xfrm>
            <a:off x="417792" y="1807965"/>
            <a:ext cx="828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266700" marR="0" lvl="0" indent="-266700" algn="l" defTabSz="914400" rtl="0" eaLnBrk="1" fontAlgn="base" latin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lang="ko-KR" altLang="en-US" sz="1800" b="1" dirty="0" err="1" smtClean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빅데이터</a:t>
            </a:r>
            <a:r>
              <a:rPr lang="ko-KR" altLang="en-US" sz="1800" b="1" dirty="0" smtClean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플랫폼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7022652" y="4761709"/>
            <a:ext cx="1914681" cy="1896561"/>
            <a:chOff x="3493705" y="1503781"/>
            <a:chExt cx="2370388" cy="2384891"/>
          </a:xfrm>
        </p:grpSpPr>
        <p:grpSp>
          <p:nvGrpSpPr>
            <p:cNvPr id="19" name="그룹 18"/>
            <p:cNvGrpSpPr/>
            <p:nvPr/>
          </p:nvGrpSpPr>
          <p:grpSpPr>
            <a:xfrm>
              <a:off x="3493705" y="1503781"/>
              <a:ext cx="2343453" cy="1688257"/>
              <a:chOff x="3493705" y="1503781"/>
              <a:chExt cx="2343453" cy="1688257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3705" y="1503781"/>
                <a:ext cx="1862366" cy="1619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990" y="1810037"/>
                <a:ext cx="1908168" cy="1382001"/>
              </a:xfrm>
              <a:prstGeom prst="rect">
                <a:avLst/>
              </a:prstGeom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3609273" y="3295236"/>
              <a:ext cx="2254820" cy="5934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ctr">
                <a:lnSpc>
                  <a:spcPts val="1000"/>
                </a:lnSpc>
                <a:spcBef>
                  <a:spcPct val="50000"/>
                </a:spcBef>
              </a:pPr>
              <a:r>
                <a:rPr lang="en-US" altLang="ko-KR" sz="1600" spc="-150" dirty="0" smtClean="0"/>
                <a:t>APT </a:t>
              </a:r>
              <a:r>
                <a:rPr lang="ko-KR" altLang="en-US" sz="1600" spc="-150" dirty="0" smtClean="0"/>
                <a:t>공격 </a:t>
              </a:r>
              <a:endParaRPr lang="en-US" altLang="ko-KR" sz="1600" spc="-150" dirty="0" smtClean="0"/>
            </a:p>
            <a:p>
              <a:pPr marL="0" lvl="2" algn="ctr">
                <a:lnSpc>
                  <a:spcPts val="1000"/>
                </a:lnSpc>
                <a:spcBef>
                  <a:spcPct val="50000"/>
                </a:spcBef>
              </a:pPr>
              <a:r>
                <a:rPr lang="ko-KR" altLang="en-US" sz="1600" spc="-150" dirty="0" smtClean="0"/>
                <a:t>실시간 감시 및 방어</a:t>
              </a:r>
              <a:endParaRPr lang="en-US" altLang="ko-KR" sz="1600" spc="-150" dirty="0" smtClean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2411237" y="4702616"/>
            <a:ext cx="2923364" cy="1930137"/>
            <a:chOff x="5746369" y="4814336"/>
            <a:chExt cx="2923364" cy="1930137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8466" y="4814336"/>
              <a:ext cx="2879172" cy="13207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직사각형 25"/>
            <p:cNvSpPr/>
            <p:nvPr/>
          </p:nvSpPr>
          <p:spPr>
            <a:xfrm>
              <a:off x="5746369" y="6272549"/>
              <a:ext cx="2923364" cy="471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ctr">
                <a:lnSpc>
                  <a:spcPts val="1000"/>
                </a:lnSpc>
                <a:spcBef>
                  <a:spcPct val="50000"/>
                </a:spcBef>
              </a:pPr>
              <a:r>
                <a:rPr lang="ko-KR" altLang="en-US" sz="1600" spc="-150" dirty="0" smtClean="0"/>
                <a:t>실시간 제조공정 분석</a:t>
              </a:r>
              <a:r>
                <a:rPr lang="en-US" altLang="ko-KR" sz="1600" spc="-150" dirty="0" smtClean="0"/>
                <a:t>/</a:t>
              </a:r>
              <a:r>
                <a:rPr lang="ko-KR" altLang="en-US" sz="1600" spc="-150" dirty="0" smtClean="0"/>
                <a:t>모니터링</a:t>
              </a:r>
              <a:endParaRPr lang="en-US" altLang="ko-KR" sz="1600" spc="-150" dirty="0" smtClean="0"/>
            </a:p>
            <a:p>
              <a:pPr marL="285750" lvl="2" indent="-285750">
                <a:lnSpc>
                  <a:spcPts val="1000"/>
                </a:lnSpc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ko-KR" altLang="en-US" sz="1600" spc="-150" dirty="0" smtClean="0"/>
                <a:t>품질 향상</a:t>
              </a:r>
              <a:endParaRPr lang="en-US" altLang="ko-KR" sz="1600" spc="-150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312506" y="3559398"/>
            <a:ext cx="1681038" cy="1621247"/>
            <a:chOff x="3071887" y="3512943"/>
            <a:chExt cx="2480430" cy="2328729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59145" y="3512943"/>
              <a:ext cx="1745191" cy="1307384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3071887" y="4913294"/>
              <a:ext cx="2480430" cy="928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ctr">
                <a:lnSpc>
                  <a:spcPts val="1000"/>
                </a:lnSpc>
                <a:spcBef>
                  <a:spcPct val="50000"/>
                </a:spcBef>
              </a:pPr>
              <a:r>
                <a:rPr lang="ko-KR" altLang="en-US" sz="1600" spc="-150" dirty="0" smtClean="0"/>
                <a:t>실시간 물류</a:t>
              </a:r>
              <a:r>
                <a:rPr lang="en-US" altLang="ko-KR" sz="1600" spc="-150" dirty="0" smtClean="0"/>
                <a:t>/</a:t>
              </a:r>
              <a:r>
                <a:rPr lang="ko-KR" altLang="en-US" sz="1600" spc="-150" dirty="0" smtClean="0"/>
                <a:t>유통</a:t>
              </a:r>
              <a:endParaRPr lang="en-US" altLang="ko-KR" sz="1600" spc="-150" dirty="0"/>
            </a:p>
            <a:p>
              <a:pPr marL="342900" lvl="2" indent="-342900">
                <a:lnSpc>
                  <a:spcPts val="1000"/>
                </a:lnSpc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ko-KR" altLang="en-US" sz="1100" spc="-150" dirty="0" smtClean="0"/>
                <a:t>재고 관리 비용 절감</a:t>
              </a:r>
              <a:endParaRPr lang="en-US" altLang="ko-KR" sz="1100" spc="-150" dirty="0" smtClean="0"/>
            </a:p>
            <a:p>
              <a:pPr marL="342900" lvl="2" indent="-342900">
                <a:lnSpc>
                  <a:spcPts val="1000"/>
                </a:lnSpc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ko-KR" altLang="en-US" sz="1100" spc="-150" dirty="0" err="1" smtClean="0"/>
                <a:t>타겟</a:t>
              </a:r>
              <a:r>
                <a:rPr lang="ko-KR" altLang="en-US" sz="1100" spc="-150" dirty="0" smtClean="0"/>
                <a:t> 마케팅</a:t>
              </a:r>
              <a:endParaRPr lang="en-US" altLang="ko-KR" sz="1100" spc="-150" dirty="0" smtClean="0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87677" y="3622286"/>
            <a:ext cx="2157312" cy="2001359"/>
            <a:chOff x="5896209" y="1654119"/>
            <a:chExt cx="3220684" cy="2982128"/>
          </a:xfrm>
        </p:grpSpPr>
        <p:grpSp>
          <p:nvGrpSpPr>
            <p:cNvPr id="31" name="그룹 30"/>
            <p:cNvGrpSpPr/>
            <p:nvPr/>
          </p:nvGrpSpPr>
          <p:grpSpPr>
            <a:xfrm>
              <a:off x="5896209" y="1654119"/>
              <a:ext cx="3220684" cy="2079684"/>
              <a:chOff x="210847" y="1800930"/>
              <a:chExt cx="3220684" cy="2079684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323528" y="1800930"/>
                <a:ext cx="3108003" cy="2027666"/>
                <a:chOff x="5466270" y="1559394"/>
                <a:chExt cx="3108003" cy="2027666"/>
              </a:xfrm>
            </p:grpSpPr>
            <p:grpSp>
              <p:nvGrpSpPr>
                <p:cNvPr id="39" name="그룹 38"/>
                <p:cNvGrpSpPr/>
                <p:nvPr/>
              </p:nvGrpSpPr>
              <p:grpSpPr>
                <a:xfrm>
                  <a:off x="5466270" y="1559394"/>
                  <a:ext cx="3108003" cy="1575465"/>
                  <a:chOff x="5024559" y="2633401"/>
                  <a:chExt cx="4474299" cy="2361200"/>
                </a:xfrm>
              </p:grpSpPr>
              <p:grpSp>
                <p:nvGrpSpPr>
                  <p:cNvPr id="41" name="그룹 40"/>
                  <p:cNvGrpSpPr/>
                  <p:nvPr/>
                </p:nvGrpSpPr>
                <p:grpSpPr>
                  <a:xfrm>
                    <a:off x="5024559" y="2806341"/>
                    <a:ext cx="4474299" cy="2188260"/>
                    <a:chOff x="3275915" y="3023067"/>
                    <a:chExt cx="4474299" cy="2188260"/>
                  </a:xfrm>
                </p:grpSpPr>
                <p:pic>
                  <p:nvPicPr>
                    <p:cNvPr id="43" name="그림 42"/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210734" y="3023067"/>
                      <a:ext cx="3539480" cy="218826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그림 43"/>
                    <p:cNvPicPr>
                      <a:picLocks noChangeAspect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3275915" y="3992868"/>
                      <a:ext cx="2702074" cy="112586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2" name="그림 41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258194" y="2633401"/>
                    <a:ext cx="1524000" cy="3905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0" name="그림 39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70505" y="2667187"/>
                  <a:ext cx="2027237" cy="919873"/>
                </a:xfrm>
                <a:prstGeom prst="rect">
                  <a:avLst/>
                </a:prstGeom>
              </p:spPr>
            </p:pic>
          </p:grpSp>
          <p:grpSp>
            <p:nvGrpSpPr>
              <p:cNvPr id="35" name="그룹 34"/>
              <p:cNvGrpSpPr/>
              <p:nvPr/>
            </p:nvGrpSpPr>
            <p:grpSpPr>
              <a:xfrm>
                <a:off x="210847" y="3023055"/>
                <a:ext cx="1998425" cy="857559"/>
                <a:chOff x="-2255650" y="-616450"/>
                <a:chExt cx="4819047" cy="2329974"/>
              </a:xfrm>
            </p:grpSpPr>
            <p:sp>
              <p:nvSpPr>
                <p:cNvPr id="36" name="Text Box 1"/>
                <p:cNvSpPr txBox="1">
                  <a:spLocks noChangeArrowheads="1"/>
                </p:cNvSpPr>
                <p:nvPr/>
              </p:nvSpPr>
              <p:spPr bwMode="auto">
                <a:xfrm>
                  <a:off x="-1802811" y="339299"/>
                  <a:ext cx="3250164" cy="1246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91440" tIns="45720" rIns="91440" bIns="45720" numCol="1" anchor="t" anchorCtr="0" compatLnSpc="1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ko-KR" altLang="ko-K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E6B9B8"/>
                      </a:solidFill>
                      <a:effectLst/>
                      <a:latin typeface="Malgun Gothic" panose="020B0503020000020004" pitchFamily="50" charset="-127"/>
                      <a:ea typeface="Malgun Gothic" panose="020B0503020000020004" pitchFamily="50" charset="-127"/>
                      <a:cs typeface="Times New Roman" panose="02020603050405020304" pitchFamily="18" charset="0"/>
                    </a:rPr>
                    <a:t>정보유출</a:t>
                  </a:r>
                  <a:endParaRPr kumimoji="0" lang="ko-KR" altLang="ko-KR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Text Box 2"/>
                <p:cNvSpPr txBox="1">
                  <a:spLocks noChangeArrowheads="1"/>
                </p:cNvSpPr>
                <p:nvPr/>
              </p:nvSpPr>
              <p:spPr bwMode="auto">
                <a:xfrm rot="20426057">
                  <a:off x="-1333109" y="467505"/>
                  <a:ext cx="3896506" cy="1246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91440" tIns="45720" rIns="91440" bIns="45720" numCol="1" anchor="t" anchorCtr="0" compatLnSpc="1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ko-KR" altLang="ko-KR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9BBB59"/>
                      </a:solidFill>
                      <a:effectLst/>
                      <a:latin typeface="Malgun Gothic" panose="020B0503020000020004" pitchFamily="50" charset="-127"/>
                      <a:ea typeface="Malgun Gothic" panose="020B0503020000020004" pitchFamily="50" charset="-127"/>
                      <a:cs typeface="Times New Roman" panose="02020603050405020304" pitchFamily="18" charset="0"/>
                    </a:rPr>
                    <a:t>모바일결제</a:t>
                  </a:r>
                  <a:endParaRPr kumimoji="0" lang="ko-KR" altLang="ko-KR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Text Box 3"/>
                <p:cNvSpPr txBox="1">
                  <a:spLocks noChangeArrowheads="1"/>
                </p:cNvSpPr>
                <p:nvPr/>
              </p:nvSpPr>
              <p:spPr bwMode="auto">
                <a:xfrm rot="1741656">
                  <a:off x="-2255650" y="-616450"/>
                  <a:ext cx="3250164" cy="1246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91440" tIns="45720" rIns="91440" bIns="45720" numCol="1" anchor="t" anchorCtr="0" compatLnSpc="1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ko-KR" altLang="ko-K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4BACC6"/>
                      </a:solidFill>
                      <a:effectLst/>
                      <a:latin typeface="Malgun Gothic" panose="020B0503020000020004" pitchFamily="50" charset="-127"/>
                      <a:ea typeface="Malgun Gothic" panose="020B0503020000020004" pitchFamily="50" charset="-127"/>
                      <a:cs typeface="Times New Roman" panose="02020603050405020304" pitchFamily="18" charset="0"/>
                    </a:rPr>
                    <a:t>소액전송</a:t>
                  </a:r>
                  <a:endParaRPr kumimoji="0" lang="ko-KR" altLang="ko-KR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2" name="직사각형 31"/>
            <p:cNvSpPr/>
            <p:nvPr/>
          </p:nvSpPr>
          <p:spPr>
            <a:xfrm>
              <a:off x="6375947" y="3933056"/>
              <a:ext cx="2510891" cy="703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ctr">
                <a:lnSpc>
                  <a:spcPts val="1000"/>
                </a:lnSpc>
                <a:spcBef>
                  <a:spcPct val="50000"/>
                </a:spcBef>
              </a:pPr>
              <a:r>
                <a:rPr lang="ko-KR" altLang="en-US" sz="1600" spc="-150" dirty="0" smtClean="0"/>
                <a:t>실시간 사기 방지</a:t>
              </a:r>
              <a:r>
                <a:rPr lang="en-US" altLang="ko-KR" sz="1600" spc="-150" dirty="0" smtClean="0"/>
                <a:t>, </a:t>
              </a:r>
              <a:endParaRPr lang="en-US" altLang="ko-KR" sz="1600" spc="-150" dirty="0" smtClean="0"/>
            </a:p>
            <a:p>
              <a:pPr marL="0" lvl="2" algn="ctr">
                <a:lnSpc>
                  <a:spcPts val="1000"/>
                </a:lnSpc>
                <a:spcBef>
                  <a:spcPct val="50000"/>
                </a:spcBef>
              </a:pPr>
              <a:r>
                <a:rPr lang="ko-KR" altLang="en-US" sz="1600" spc="-150" dirty="0" smtClean="0"/>
                <a:t>위험 관리 등</a:t>
              </a:r>
              <a:endParaRPr lang="en-US" altLang="ko-KR" sz="1600" spc="-150" dirty="0"/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95546" y="3301822"/>
              <a:ext cx="696248" cy="4615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</a:rPr>
              <a:t>기대효과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grpSp>
        <p:nvGrpSpPr>
          <p:cNvPr id="2" name="Group 32"/>
          <p:cNvGrpSpPr/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anose="02010504000101010101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</a:rPr>
              <a:t>Ⅳ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ko-KR" altLang="en-US"/>
          </a:p>
        </p:txBody>
      </p:sp>
      <p:pic>
        <p:nvPicPr>
          <p:cNvPr id="29" name="Picture 127" descr="4_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304256" cy="6874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37649" y="1243821"/>
            <a:ext cx="180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latin typeface="HYgtrE" panose="02030600000101010101" pitchFamily="18" charset="-127"/>
                <a:ea typeface="HYgtrE" panose="02030600000101010101" pitchFamily="18" charset="-127"/>
              </a:rPr>
              <a:t>기술 도입 효과</a:t>
            </a:r>
            <a:endParaRPr lang="ko-KR" altLang="en-US" sz="1800" dirty="0"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고성능 분석 플랫폼을 통한 </a:t>
            </a:r>
            <a:r>
              <a:rPr lang="ko-KR" altLang="en-US" sz="1800" b="1" dirty="0" err="1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빅데이터</a:t>
            </a:r>
            <a:r>
              <a:rPr lang="ko-KR" altLang="en-US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 관련 제품의 경쟁력 향상</a:t>
            </a:r>
            <a:endParaRPr lang="en-US" altLang="ko-KR" sz="1800" b="1" dirty="0" smtClean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43651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기술 사업화로 인한 </a:t>
            </a:r>
            <a:r>
              <a:rPr lang="ko-KR" altLang="en-US" sz="1800" b="1" dirty="0" err="1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파급효과</a:t>
            </a:r>
            <a:endParaRPr lang="en-US" altLang="ko-KR" sz="1800" b="1" dirty="0" smtClean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2204864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880" indent="-182880" eaLnBrk="0" hangingPunct="0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추가적인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HW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투자 없이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,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기존 시스템 기준 획기적 성능 향상으로 가격대비 성능비를 크게 개선</a:t>
            </a:r>
            <a:endParaRPr lang="en-US" altLang="ko-KR" sz="1600" dirty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  <a:p>
            <a:pPr marL="182880" indent="-182880" eaLnBrk="0" hangingPunct="0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err="1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빅데이터</a:t>
            </a:r>
            <a:r>
              <a:rPr lang="ko-KR" altLang="en-US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 플랫폼</a:t>
            </a: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,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빅데이터 분석 응용서비스 등 관련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산업의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핵심기술로서 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산업 영향력이 매우 높으며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이로 인한 시장 활성화 및 고용창출 효과가 매우 클 </a:t>
            </a:r>
            <a:r>
              <a:rPr lang="ko-KR" altLang="en-US" sz="160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것으로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예상</a:t>
            </a:r>
            <a:endParaRPr lang="en-US" altLang="ko-KR" sz="1600" dirty="0" smtClean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  <a:p>
            <a:pPr marL="182880" indent="-182880" eaLnBrk="0" hangingPunct="0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빠른 </a:t>
            </a:r>
            <a:r>
              <a:rPr lang="ko-KR" altLang="en-US" sz="1600" dirty="0" err="1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의사결정이</a:t>
            </a:r>
            <a:r>
              <a:rPr lang="ko-KR" altLang="en-US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 가능한 고성능 분석 지원으로 시장 경쟁력 확대 </a:t>
            </a:r>
            <a:endParaRPr lang="en-US" altLang="ko-KR" sz="1600" dirty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2" y="4653136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880" indent="-182880" eaLnBrk="0" hangingPunct="0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err="1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외산이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 주도하는 </a:t>
            </a:r>
            <a:r>
              <a:rPr lang="ko-KR" altLang="en-US" sz="1600" dirty="0" err="1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빅데이터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 시장에서 고성능 분석 플랫폼 기술의 선점 및 기술 독립</a:t>
            </a:r>
            <a:endParaRPr lang="en-US" altLang="ko-KR" sz="1600" dirty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  <a:p>
            <a:pPr marL="182880" indent="-182880" eaLnBrk="0" hangingPunct="0">
              <a:lnSpc>
                <a:spcPct val="12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금융</a:t>
            </a: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,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유통</a:t>
            </a: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,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통신</a:t>
            </a: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,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교통</a:t>
            </a: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, </a:t>
            </a:r>
            <a:r>
              <a:rPr lang="ko-KR" altLang="en-US" sz="1600" smtClean="0"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latin typeface="Malgun Gothic" panose="020B0503020000020004" pitchFamily="50" charset="-127"/>
                <a:ea typeface="Malgun Gothic" panose="020B0503020000020004" pitchFamily="50" charset="-127"/>
                <a:cs typeface="조선일보명조" pitchFamily="18" charset="-127"/>
              </a:rPr>
              <a:t>제조 등 다양한 산업 영역의 분석 컴퓨팅 인프라로 활용 가능</a:t>
            </a:r>
            <a:endParaRPr lang="en-US" altLang="ko-KR" sz="1600" dirty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Malgun Gothic" panose="020B0503020000020004" pitchFamily="50" charset="-127"/>
              <a:ea typeface="Malgun Gothic" panose="020B0503020000020004" pitchFamily="50" charset="-127"/>
              <a:cs typeface="조선일보명조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2"/>
          <p:cNvGrpSpPr/>
          <p:nvPr/>
        </p:nvGrpSpPr>
        <p:grpSpPr bwMode="auto">
          <a:xfrm>
            <a:off x="188913" y="98425"/>
            <a:ext cx="674687" cy="644525"/>
            <a:chOff x="287" y="96"/>
            <a:chExt cx="385" cy="336"/>
          </a:xfrm>
        </p:grpSpPr>
        <p:pic>
          <p:nvPicPr>
            <p:cNvPr id="16407" name="Picture 33" descr="육면체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anose="02010504000101010101" pitchFamily="18" charset="-127"/>
                <a:cs typeface="+mn-cs"/>
              </a:endParaRPr>
            </a:p>
          </p:txBody>
        </p:sp>
      </p:grp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830263" y="53975"/>
            <a:ext cx="4884737" cy="777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기술이전 정보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220663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Ⅴ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890" y="3717032"/>
            <a:ext cx="85105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2"/>
              </a:buBlip>
            </a:pPr>
            <a:r>
              <a:rPr lang="ko-KR" altLang="en-US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과제 정보 </a:t>
            </a:r>
            <a:endParaRPr lang="en-US" altLang="ko-KR" sz="1800" b="1" dirty="0" smtClean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spcBef>
                <a:spcPts val="600"/>
              </a:spcBef>
            </a:pPr>
            <a:r>
              <a:rPr lang="en-US" altLang="ko-KR" sz="1800" b="1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   </a:t>
            </a:r>
            <a:r>
              <a:rPr lang="en-US" altLang="ko-KR" sz="14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(</a:t>
            </a:r>
            <a:r>
              <a:rPr lang="ko-KR" altLang="en-US" sz="1400" b="1" dirty="0" err="1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과제명</a:t>
            </a:r>
            <a:r>
              <a:rPr lang="en-US" altLang="ko-KR" sz="14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ko-KR" altLang="en-US" sz="1400" b="1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대규모 트랜잭션 처리와 실시간 복합분석을 통합한 일체형 데이터 엔지니어링 기술 개발</a:t>
            </a:r>
            <a:r>
              <a:rPr lang="en-US" altLang="ko-KR" sz="14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  <a:endParaRPr lang="en-US" altLang="ko-KR" sz="1400" b="1" dirty="0" smtClean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39552" y="4474944"/>
          <a:ext cx="8136906" cy="1432392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864096"/>
                <a:gridCol w="1224136"/>
                <a:gridCol w="1368152"/>
                <a:gridCol w="720080"/>
                <a:gridCol w="1080120"/>
                <a:gridCol w="648072"/>
                <a:gridCol w="864096"/>
                <a:gridCol w="1368154"/>
              </a:tblGrid>
              <a:tr h="147296"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계정번호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연구책임자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성명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소속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예산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연구기간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05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총 </a:t>
                      </a:r>
                      <a:r>
                        <a:rPr lang="en-US" altLang="ko-KR" sz="105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X</a:t>
                      </a:r>
                      <a:r>
                        <a:rPr lang="ko-KR" altLang="en-US" sz="105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년 중 </a:t>
                      </a:r>
                      <a:r>
                        <a:rPr lang="en-US" altLang="ko-KR" sz="105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Y</a:t>
                      </a:r>
                      <a:r>
                        <a:rPr lang="ko-KR" altLang="en-US" sz="1050" b="1" kern="1200" dirty="0" err="1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년차</a:t>
                      </a:r>
                      <a:r>
                        <a:rPr lang="en-US" altLang="ko-KR" sz="105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05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실무책임자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47296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성명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부서명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직급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내선번호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err="1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이메일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883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16MS6410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i="1" kern="1200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김창수</a:t>
                      </a:r>
                      <a:r>
                        <a:rPr lang="en-US" altLang="ko-KR" sz="105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/</a:t>
                      </a:r>
                      <a:endParaRPr lang="en-US" altLang="ko-KR" sz="105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i="1" kern="1200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스마트데이터</a:t>
                      </a:r>
                      <a:endParaRPr lang="en-US" altLang="ko-KR" sz="105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i="1" kern="1200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연구그룹</a:t>
                      </a:r>
                      <a:endParaRPr lang="ko-KR" altLang="en-US" sz="105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100" i="1" kern="120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억</a:t>
                      </a:r>
                      <a:r>
                        <a:rPr lang="en-US" altLang="ko-KR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/1</a:t>
                      </a:r>
                      <a:r>
                        <a:rPr lang="ko-KR" altLang="en-US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년 </a:t>
                      </a:r>
                      <a:endParaRPr lang="en-US" altLang="ko-KR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총 </a:t>
                      </a:r>
                      <a:r>
                        <a:rPr lang="en-US" altLang="ko-KR" sz="10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0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ko-KR" altLang="en-US" sz="1000" i="1" kern="120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중 </a:t>
                      </a:r>
                      <a:r>
                        <a:rPr lang="en-US" altLang="ko-KR" sz="10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000" i="1" kern="120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ko-KR" altLang="en-US" sz="10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0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이훈순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i="1" kern="1200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스마트데이터</a:t>
                      </a:r>
                      <a:endParaRPr lang="en-US" altLang="ko-KR" sz="105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i="1" kern="1200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연구그룹</a:t>
                      </a:r>
                      <a:endParaRPr lang="ko-KR" altLang="en-US" sz="105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책</a:t>
                      </a:r>
                      <a:r>
                        <a:rPr lang="en-US" altLang="ko-KR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en-US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연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3808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hunsoon</a:t>
                      </a:r>
                      <a:endParaRPr lang="en-US" altLang="ko-KR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@etri.re.kr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127" descr="4_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304256" cy="6874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37649" y="1243821"/>
            <a:ext cx="180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latin typeface="HYgtrE" panose="02030600000101010101" pitchFamily="18" charset="-127"/>
                <a:ea typeface="HYgtrE" panose="02030600000101010101" pitchFamily="18" charset="-127"/>
              </a:rPr>
              <a:t>기술이전 정보</a:t>
            </a:r>
            <a:endParaRPr lang="ko-KR" altLang="en-US" sz="1800" dirty="0">
              <a:latin typeface="HYgtrE" panose="02030600000101010101" pitchFamily="18" charset="-127"/>
              <a:ea typeface="HYgtrE" panose="02030600000101010101" pitchFamily="18" charset="-127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539552" y="2226825"/>
          <a:ext cx="8136906" cy="1386792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1008112"/>
                <a:gridCol w="720080"/>
                <a:gridCol w="1152128"/>
                <a:gridCol w="1080120"/>
                <a:gridCol w="864096"/>
                <a:gridCol w="1440160"/>
                <a:gridCol w="864096"/>
                <a:gridCol w="1008114"/>
              </a:tblGrid>
              <a:tr h="3380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개발완료 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시점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(17</a:t>
                      </a:r>
                      <a:r>
                        <a:rPr lang="ko-KR" altLang="en-US" sz="1200" b="1" kern="120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09</a:t>
                      </a:r>
                      <a:r>
                        <a:rPr lang="ko-KR" altLang="en-US" sz="1200" b="1" kern="120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기술의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완성도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공동연구기관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유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무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공동연구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기관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1" kern="1200" dirty="0" err="1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업체명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예상이전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200" b="1" kern="1200" dirty="0" err="1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업체명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예상 </a:t>
                      </a:r>
                      <a:r>
                        <a:rPr lang="ko-KR" altLang="en-US" sz="1200" b="1" kern="1200" dirty="0" err="1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기술료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b="1" kern="120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정액기술료</a:t>
                      </a:r>
                      <a:r>
                        <a:rPr lang="en-US" altLang="ko-KR" sz="1200" b="1" kern="120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err="1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타업체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기술이전 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가능여부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해외업체로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기술이전 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가능여부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253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완료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TRL 6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100" i="1" kern="120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유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티맥스데이터</a:t>
                      </a:r>
                      <a:r>
                        <a:rPr lang="en-US" altLang="ko-KR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,</a:t>
                      </a:r>
                      <a:endParaRPr lang="en-US" altLang="ko-KR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i="1" kern="1200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비아이매트릭스</a:t>
                      </a:r>
                      <a:endParaRPr lang="en-US" altLang="ko-KR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서울대</a:t>
                      </a:r>
                      <a:endParaRPr lang="en-US" altLang="ko-KR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전북대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비아이매트릭스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altLang="ko-KR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0.2</a:t>
                      </a:r>
                      <a:r>
                        <a:rPr lang="ko-KR" altLang="en-US" sz="1100" i="1" kern="1200" baseline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억 </a:t>
                      </a:r>
                      <a:r>
                        <a:rPr lang="en-US" altLang="ko-KR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i="1" kern="1200" baseline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중소기업기준</a:t>
                      </a:r>
                      <a:r>
                        <a:rPr lang="en-US" altLang="ko-KR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1100" i="1" kern="1200" baseline="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가능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100" i="1" kern="1200" dirty="0" smtClean="0"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가능</a:t>
                      </a:r>
                      <a:endParaRPr lang="ko-KR" altLang="en-US" sz="1100" i="1" kern="1200" dirty="0" smtClean="0"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2"/>
              </a:buBlip>
            </a:pPr>
            <a:r>
              <a:rPr lang="ko-KR" altLang="en-US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기술이전 정보</a:t>
            </a:r>
            <a:r>
              <a:rPr lang="en-US" altLang="ko-KR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(</a:t>
            </a:r>
            <a:r>
              <a:rPr lang="ko-KR" altLang="en-US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상세</a:t>
            </a:r>
            <a:r>
              <a:rPr lang="en-US" altLang="ko-KR" sz="1800" b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  <a:endParaRPr lang="en-US" altLang="ko-KR" sz="1800" b="1" dirty="0" smtClean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고구려 벽화">
      <a:majorFont>
        <a:latin typeface="Georgia"/>
        <a:ea typeface=""/>
        <a:cs typeface=""/>
        <a:font script="Grek" typeface="Times New Roman"/>
        <a:font script="Cyrl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Grek" typeface="Times New Roman"/>
        <a:font script="Cyrl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F99"/>
          </a:solidFill>
          <a:prstDash val="solid"/>
          <a:round/>
          <a:headEnd type="oval" w="med" len="med"/>
          <a:tailEnd type="oval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고구려 벽화">
      <a:majorFont>
        <a:latin typeface="Georgia"/>
        <a:ea typeface=""/>
        <a:cs typeface=""/>
        <a:font script="Grek" typeface="Times New Roman"/>
        <a:font script="Cyrl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Grek" typeface="Times New Roman"/>
        <a:font script="Cyrl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F99"/>
          </a:solidFill>
          <a:prstDash val="solid"/>
          <a:round/>
          <a:headEnd type="oval" w="med" len="med"/>
          <a:tailEnd type="oval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3601</Words>
  <Application>WPS 演示</Application>
  <PresentationFormat>화면 슬라이드 쇼(4:3)</PresentationFormat>
  <Paragraphs>306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Gulim</vt:lpstr>
      <vt:lpstr>Malgun Gothic</vt:lpstr>
      <vt:lpstr>Georgia</vt:lpstr>
      <vt:lpstr>HYmjrE</vt:lpstr>
      <vt:lpstr>조선일보명조</vt:lpstr>
      <vt:lpstr>FZSong_Superfont</vt:lpstr>
      <vt:lpstr>Verdana</vt:lpstr>
      <vt:lpstr>HY헤드라인M</vt:lpstr>
      <vt:lpstr>HYgtrE</vt:lpstr>
      <vt:lpstr>MS PMincho</vt:lpstr>
      <vt:lpstr>휴먼옛체</vt:lpstr>
      <vt:lpstr>Arial Unicode MS</vt:lpstr>
      <vt:lpstr>Times New Roman</vt:lpstr>
      <vt:lpstr>BatangChe</vt:lpstr>
      <vt:lpstr>微软雅黑</vt:lpstr>
      <vt:lpstr>Arial Unicode MS</vt:lpstr>
      <vt:lpstr>Yu Gothic</vt:lpstr>
      <vt:lpstr>기본 디자인</vt:lpstr>
      <vt:lpstr>1_기본 디자인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kic</cp:lastModifiedBy>
  <cp:revision>1686</cp:revision>
  <cp:lastPrinted>2012-03-26T07:31:00Z</cp:lastPrinted>
  <dcterms:created xsi:type="dcterms:W3CDTF">2004-10-26T02:12:00Z</dcterms:created>
  <dcterms:modified xsi:type="dcterms:W3CDTF">2020-09-14T06:45:34Z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