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9" r:id="rId3"/>
    <p:sldId id="306" r:id="rId4"/>
    <p:sldId id="328" r:id="rId5"/>
    <p:sldId id="320" r:id="rId6"/>
    <p:sldId id="330" r:id="rId7"/>
    <p:sldId id="316" r:id="rId8"/>
    <p:sldId id="322" r:id="rId9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FF0000"/>
    <a:srgbClr val="1C1C1C"/>
    <a:srgbClr val="0033CC"/>
    <a:srgbClr val="99FF99"/>
    <a:srgbClr val="DDDDDD"/>
    <a:srgbClr val="E7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771" autoAdjust="0"/>
    <p:restoredTop sz="94566" autoAdjust="0"/>
  </p:normalViewPr>
  <p:slideViewPr>
    <p:cSldViewPr>
      <p:cViewPr varScale="1">
        <p:scale>
          <a:sx n="63" d="100"/>
          <a:sy n="63" d="100"/>
        </p:scale>
        <p:origin x="1768" y="48"/>
      </p:cViewPr>
      <p:guideLst>
        <p:guide orient="horz" pos="15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004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83475DF-2154-4A61-812A-AFC3A59B2B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0975017-EE93-4A9D-8A08-795A43FBDF6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CB5C2784-676F-457D-A633-0EB76FC8159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8773D105-813F-472A-944A-1326DB3247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B1B717-7CD3-4433-A3DC-6B2CAA706EC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3826C19-4901-487E-B541-D7798161E9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B9451A4-E156-4763-92E4-EFC8804838F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19075BD-A391-4BB4-B3DA-4847E3BF1D2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DD8600B2-CA93-4EB9-909C-02AB5AEAFC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9AC52107-E8FA-4BD9-B1CE-8E9FAFBE03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B09D6EC9-7AE1-4DB9-BDE7-5F1B8EB797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5719D5-B5A5-4877-8EC9-7EA39AEE373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A243221-A050-431E-9D1C-E30627D5C1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D116662E-8C18-4F65-BBC6-49A0DBC4ADD7}" type="slidenum">
              <a:rPr lang="en-US" altLang="ko-KR"/>
              <a:pPr eaLnBrk="1" hangingPunct="1"/>
              <a:t>1</a:t>
            </a:fld>
            <a:endParaRPr lang="en-US" altLang="ko-K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6E2031F-18CE-4BAE-953C-7564E83139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38E7850-21B1-47EA-9030-62C6B3151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슬라이드 이미지 개체 틀 1">
            <a:extLst>
              <a:ext uri="{FF2B5EF4-FFF2-40B4-BE49-F238E27FC236}">
                <a16:creationId xmlns:a16="http://schemas.microsoft.com/office/drawing/2014/main" id="{9E9D8ABF-F06E-48FF-9B50-3F6680027D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슬라이드 노트 개체 틀 2">
            <a:extLst>
              <a:ext uri="{FF2B5EF4-FFF2-40B4-BE49-F238E27FC236}">
                <a16:creationId xmlns:a16="http://schemas.microsoft.com/office/drawing/2014/main" id="{06354B66-340F-4D65-AF21-F609B25CC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  <p:sp>
        <p:nvSpPr>
          <p:cNvPr id="15364" name="슬라이드 번호 개체 틀 3">
            <a:extLst>
              <a:ext uri="{FF2B5EF4-FFF2-40B4-BE49-F238E27FC236}">
                <a16:creationId xmlns:a16="http://schemas.microsoft.com/office/drawing/2014/main" id="{B83F4BED-3868-4B85-BC9E-CD00455A04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ED5C6256-1144-43F9-85D9-7EC8AA85E92D}" type="slidenum">
              <a:rPr lang="en-US" altLang="ko-KR"/>
              <a:pPr eaLnBrk="1" hangingPunct="1"/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>
            <a:extLst>
              <a:ext uri="{FF2B5EF4-FFF2-40B4-BE49-F238E27FC236}">
                <a16:creationId xmlns:a16="http://schemas.microsoft.com/office/drawing/2014/main" id="{0C1B05C8-8B3D-464B-8797-8F4BAF61D1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>
            <a:extLst>
              <a:ext uri="{FF2B5EF4-FFF2-40B4-BE49-F238E27FC236}">
                <a16:creationId xmlns:a16="http://schemas.microsoft.com/office/drawing/2014/main" id="{98A1CC37-326D-4C6D-AC2F-BAA4232A7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  <p:sp>
        <p:nvSpPr>
          <p:cNvPr id="16388" name="슬라이드 번호 개체 틀 3">
            <a:extLst>
              <a:ext uri="{FF2B5EF4-FFF2-40B4-BE49-F238E27FC236}">
                <a16:creationId xmlns:a16="http://schemas.microsoft.com/office/drawing/2014/main" id="{FB5EBB68-5CCA-4F8E-B40A-E89E78288B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4197BC86-8E13-4BF3-94EB-D51FF4947B2B}" type="slidenum">
              <a:rPr lang="en-US" altLang="ko-KR"/>
              <a:pPr eaLnBrk="1" hangingPunct="1"/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>
            <a:extLst>
              <a:ext uri="{FF2B5EF4-FFF2-40B4-BE49-F238E27FC236}">
                <a16:creationId xmlns:a16="http://schemas.microsoft.com/office/drawing/2014/main" id="{442EA43B-62A9-403A-9101-6A7DCEDD47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>
            <a:extLst>
              <a:ext uri="{FF2B5EF4-FFF2-40B4-BE49-F238E27FC236}">
                <a16:creationId xmlns:a16="http://schemas.microsoft.com/office/drawing/2014/main" id="{B55B156D-3856-46FE-A0AB-CFB8CEAE1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  <p:sp>
        <p:nvSpPr>
          <p:cNvPr id="17412" name="슬라이드 번호 개체 틀 3">
            <a:extLst>
              <a:ext uri="{FF2B5EF4-FFF2-40B4-BE49-F238E27FC236}">
                <a16:creationId xmlns:a16="http://schemas.microsoft.com/office/drawing/2014/main" id="{759C706A-7535-4EF1-8C2A-ADDF160BF0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91D15431-C9FA-4F24-8E05-86B1B662AD86}" type="slidenum">
              <a:rPr lang="en-US" altLang="ko-KR"/>
              <a:pPr eaLnBrk="1" hangingPunct="1"/>
              <a:t>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540F6BB9-B7A8-4ACD-A79D-8CEAD5D5F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9AC3FCA2-5F74-4406-B9E5-90B5003F300D}" type="slidenum">
              <a:rPr lang="en-US" altLang="ko-KR"/>
              <a:pPr eaLnBrk="1" hangingPunct="1"/>
              <a:t>8</a:t>
            </a:fld>
            <a:endParaRPr lang="en-US" altLang="ko-KR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E6515A8-1CA5-4A27-A4B9-16C1186FCD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E779E8C-67FD-4CBA-8FC5-E7C8E3A92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>
              <a:latin typeface="굴림" panose="020B0600000101010101" pitchFamily="34" charset="-127"/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1_본문">
            <a:extLst>
              <a:ext uri="{FF2B5EF4-FFF2-40B4-BE49-F238E27FC236}">
                <a16:creationId xmlns:a16="http://schemas.microsoft.com/office/drawing/2014/main" id="{05585233-48ED-4E9E-8D81-6BA4F84580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id="{054D361A-A35C-440D-A087-EA6CAAD4E8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84663" y="6453188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 eaLnBrk="1" hangingPunct="1"/>
            <a:endParaRPr lang="ko-KR" altLang="ko-KR" sz="1400"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pic>
        <p:nvPicPr>
          <p:cNvPr id="6" name="Picture 17" descr="표지!!!">
            <a:extLst>
              <a:ext uri="{FF2B5EF4-FFF2-40B4-BE49-F238E27FC236}">
                <a16:creationId xmlns:a16="http://schemas.microsoft.com/office/drawing/2014/main" id="{CF806C5C-0B7E-4139-BC6F-BB45BD5DD2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1130300"/>
            <a:ext cx="7339012" cy="572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2">
            <a:extLst>
              <a:ext uri="{FF2B5EF4-FFF2-40B4-BE49-F238E27FC236}">
                <a16:creationId xmlns:a16="http://schemas.microsoft.com/office/drawing/2014/main" id="{21423249-7AAD-4394-9B56-D2C4FD4B70B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7175" cy="836613"/>
            <a:chOff x="0" y="0"/>
            <a:chExt cx="5762" cy="527"/>
          </a:xfrm>
        </p:grpSpPr>
        <p:pic>
          <p:nvPicPr>
            <p:cNvPr id="8" name="Picture 13" descr="내지08">
              <a:extLst>
                <a:ext uri="{FF2B5EF4-FFF2-40B4-BE49-F238E27FC236}">
                  <a16:creationId xmlns:a16="http://schemas.microsoft.com/office/drawing/2014/main" id="{FFA33A52-9665-4ADF-8BA9-D7A9C0481CB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010" b="93056"/>
            <a:stretch>
              <a:fillRect/>
            </a:stretch>
          </p:blipFill>
          <p:spPr bwMode="auto">
            <a:xfrm>
              <a:off x="0" y="0"/>
              <a:ext cx="5762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utoShape 14" descr="156">
              <a:extLst>
                <a:ext uri="{FF2B5EF4-FFF2-40B4-BE49-F238E27FC236}">
                  <a16:creationId xmlns:a16="http://schemas.microsoft.com/office/drawing/2014/main" id="{78E74B98-AB1C-401D-B495-D9E1F116B7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41" y="73"/>
              <a:ext cx="1361" cy="363"/>
            </a:xfrm>
            <a:prstGeom prst="roundRect">
              <a:avLst>
                <a:gd name="adj" fmla="val 50000"/>
              </a:avLst>
            </a:prstGeom>
            <a:blipFill dpi="0" rotWithShape="1">
              <a:blip r:embed="rId5" cstate="print">
                <a:lum contrast="6000"/>
              </a:blip>
              <a:srcRect/>
              <a:stretch>
                <a:fillRect/>
              </a:stretch>
            </a:blipFill>
            <a:ln w="57150">
              <a:solidFill>
                <a:srgbClr val="CCECFF"/>
              </a:solidFill>
              <a:round/>
              <a:headEnd/>
              <a:tailEnd/>
            </a:ln>
            <a:effectLst/>
          </p:spPr>
          <p:txBody>
            <a:bodyPr wrap="none" lIns="450000" tIns="0" anchor="ctr"/>
            <a:lstStyle/>
            <a:p>
              <a:pPr>
                <a:lnSpc>
                  <a:spcPct val="140000"/>
                </a:lnSpc>
                <a:defRPr/>
              </a:pPr>
              <a:endParaRPr lang="ko-KR" altLang="ko-KR" sz="2000" i="1">
                <a:latin typeface="HY견고딕" pitchFamily="18" charset="-127"/>
                <a:ea typeface="HY견고딕" pitchFamily="18" charset="-127"/>
              </a:endParaRPr>
            </a:p>
          </p:txBody>
        </p:sp>
        <p:pic>
          <p:nvPicPr>
            <p:cNvPr id="10" name="Picture 15" descr="slogan">
              <a:extLst>
                <a:ext uri="{FF2B5EF4-FFF2-40B4-BE49-F238E27FC236}">
                  <a16:creationId xmlns:a16="http://schemas.microsoft.com/office/drawing/2014/main" id="{2E0BD39F-2EBF-4765-A2AA-BB5B950B2B6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7" y="150"/>
              <a:ext cx="68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55194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4032250" cy="49688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2963" y="1196975"/>
            <a:ext cx="4033837" cy="49688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바닥글 개체 틀 3">
            <a:extLst>
              <a:ext uri="{FF2B5EF4-FFF2-40B4-BE49-F238E27FC236}">
                <a16:creationId xmlns:a16="http://schemas.microsoft.com/office/drawing/2014/main" id="{D34E10B2-6B03-4F74-9C23-522DAE6112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5580063" y="6411913"/>
            <a:ext cx="28797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ET</a:t>
            </a:r>
            <a:r>
              <a:rPr lang="en-US" altLang="ko-KR">
                <a:solidFill>
                  <a:srgbClr val="CC3300"/>
                </a:solidFill>
              </a:rPr>
              <a:t>R</a:t>
            </a:r>
            <a:r>
              <a:rPr lang="en-US" altLang="ko-KR"/>
              <a:t>I </a:t>
            </a:r>
            <a:r>
              <a:rPr lang="ko-KR" altLang="en-US"/>
              <a:t>휴먼인식기술연구팀</a:t>
            </a:r>
          </a:p>
        </p:txBody>
      </p:sp>
    </p:spTree>
    <p:extLst>
      <p:ext uri="{BB962C8B-B14F-4D97-AF65-F5344CB8AC3E}">
        <p14:creationId xmlns:p14="http://schemas.microsoft.com/office/powerpoint/2010/main" val="51143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935038"/>
            <a:ext cx="7772400" cy="48895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A6BEEA6-0E36-474D-9E8E-A6E471238B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5580063" y="6411913"/>
            <a:ext cx="2879725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>
              <a:defRPr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ET</a:t>
            </a:r>
            <a:r>
              <a:rPr lang="en-US" altLang="ko-KR">
                <a:solidFill>
                  <a:srgbClr val="CC3300"/>
                </a:solidFill>
              </a:rPr>
              <a:t>R</a:t>
            </a:r>
            <a:r>
              <a:rPr lang="en-US" altLang="ko-KR"/>
              <a:t>I </a:t>
            </a:r>
            <a:r>
              <a:rPr lang="ko-KR" altLang="en-US"/>
              <a:t>휴먼인식기술연구팀</a:t>
            </a:r>
          </a:p>
        </p:txBody>
      </p:sp>
    </p:spTree>
    <p:extLst>
      <p:ext uri="{BB962C8B-B14F-4D97-AF65-F5344CB8AC3E}">
        <p14:creationId xmlns:p14="http://schemas.microsoft.com/office/powerpoint/2010/main" val="260780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10" Type="http://schemas.openxmlformats.org/officeDocument/2006/relationships/image" Target="../media/image6.wmf"/><Relationship Id="rId4" Type="http://schemas.openxmlformats.org/officeDocument/2006/relationships/theme" Target="../theme/theme1.xml"/><Relationship Id="rId9" Type="http://schemas.openxmlformats.org/officeDocument/2006/relationships/image" Target="../media/image5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6" descr="1_본문">
            <a:extLst>
              <a:ext uri="{FF2B5EF4-FFF2-40B4-BE49-F238E27FC236}">
                <a16:creationId xmlns:a16="http://schemas.microsoft.com/office/drawing/2014/main" id="{8448F231-BA62-42C1-AF24-A87AD3908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7" descr="표지!!!">
            <a:extLst>
              <a:ext uri="{FF2B5EF4-FFF2-40B4-BE49-F238E27FC236}">
                <a16:creationId xmlns:a16="http://schemas.microsoft.com/office/drawing/2014/main" id="{CDB0CC13-960E-4CA0-87E7-A560E5CF33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lum bright="1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341438"/>
            <a:ext cx="7380287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" name="Rectangle 20">
            <a:extLst>
              <a:ext uri="{FF2B5EF4-FFF2-40B4-BE49-F238E27FC236}">
                <a16:creationId xmlns:a16="http://schemas.microsoft.com/office/drawing/2014/main" id="{825F4FCB-24EC-4E93-A35C-693C29D704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84663" y="66294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 eaLnBrk="1" hangingPunct="1"/>
            <a:fld id="{EFDE25FD-AA08-4E60-9E64-A20D600A3E2B}" type="slidenum">
              <a:rPr lang="en-US" altLang="ko-KR" sz="1400">
                <a:latin typeface="DotumChe" panose="020B0609000101010101" pitchFamily="49" charset="-127"/>
                <a:ea typeface="DotumChe" panose="020B0609000101010101" pitchFamily="49" charset="-127"/>
              </a:rPr>
              <a:pPr algn="ctr" eaLnBrk="1" hangingPunct="1"/>
              <a:t>‹#›</a:t>
            </a:fld>
            <a:endParaRPr lang="en-US" altLang="ko-KR" sz="1400"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grpSp>
        <p:nvGrpSpPr>
          <p:cNvPr id="1029" name="Group 48">
            <a:extLst>
              <a:ext uri="{FF2B5EF4-FFF2-40B4-BE49-F238E27FC236}">
                <a16:creationId xmlns:a16="http://schemas.microsoft.com/office/drawing/2014/main" id="{A22BC76D-9E4E-406D-9858-E68CE590003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7175" cy="836613"/>
            <a:chOff x="0" y="0"/>
            <a:chExt cx="5762" cy="527"/>
          </a:xfrm>
        </p:grpSpPr>
        <p:pic>
          <p:nvPicPr>
            <p:cNvPr id="1032" name="Picture 33" descr="내지08">
              <a:extLst>
                <a:ext uri="{FF2B5EF4-FFF2-40B4-BE49-F238E27FC236}">
                  <a16:creationId xmlns:a16="http://schemas.microsoft.com/office/drawing/2014/main" id="{8A464D83-CC13-41D9-A866-776120F0284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010" b="93056"/>
            <a:stretch>
              <a:fillRect/>
            </a:stretch>
          </p:blipFill>
          <p:spPr bwMode="auto">
            <a:xfrm>
              <a:off x="0" y="0"/>
              <a:ext cx="5762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6" name="AutoShape 42" descr="156">
              <a:extLst>
                <a:ext uri="{FF2B5EF4-FFF2-40B4-BE49-F238E27FC236}">
                  <a16:creationId xmlns:a16="http://schemas.microsoft.com/office/drawing/2014/main" id="{BEB33100-91F7-49FA-883D-CC81AF6C071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41" y="73"/>
              <a:ext cx="1361" cy="363"/>
            </a:xfrm>
            <a:prstGeom prst="roundRect">
              <a:avLst>
                <a:gd name="adj" fmla="val 50000"/>
              </a:avLst>
            </a:prstGeom>
            <a:blipFill dpi="0" rotWithShape="1">
              <a:blip r:embed="rId8" cstate="print">
                <a:lum contrast="6000"/>
              </a:blip>
              <a:srcRect/>
              <a:stretch>
                <a:fillRect/>
              </a:stretch>
            </a:blipFill>
            <a:ln w="57150">
              <a:solidFill>
                <a:srgbClr val="CCECFF"/>
              </a:solidFill>
              <a:round/>
              <a:headEnd/>
              <a:tailEnd/>
            </a:ln>
            <a:effectLst/>
          </p:spPr>
          <p:txBody>
            <a:bodyPr wrap="none" lIns="450000" tIns="0" anchor="ctr"/>
            <a:lstStyle/>
            <a:p>
              <a:pPr>
                <a:lnSpc>
                  <a:spcPct val="140000"/>
                </a:lnSpc>
                <a:defRPr/>
              </a:pPr>
              <a:endParaRPr lang="ko-KR" altLang="ko-KR" i="1">
                <a:latin typeface="HY견고딕" pitchFamily="18" charset="-127"/>
                <a:ea typeface="HY견고딕" pitchFamily="18" charset="-127"/>
              </a:endParaRPr>
            </a:p>
          </p:txBody>
        </p:sp>
        <p:pic>
          <p:nvPicPr>
            <p:cNvPr id="1034" name="Picture 46" descr="slogan">
              <a:extLst>
                <a:ext uri="{FF2B5EF4-FFF2-40B4-BE49-F238E27FC236}">
                  <a16:creationId xmlns:a16="http://schemas.microsoft.com/office/drawing/2014/main" id="{E4976DF2-937D-48BE-B69F-C66E470372F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7" y="150"/>
              <a:ext cx="68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0" name="Picture 47" descr="signature_8">
            <a:extLst>
              <a:ext uri="{FF2B5EF4-FFF2-40B4-BE49-F238E27FC236}">
                <a16:creationId xmlns:a16="http://schemas.microsoft.com/office/drawing/2014/main" id="{CDEA9B97-20AC-4290-887C-487D5051F3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637338"/>
            <a:ext cx="1368425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3">
            <a:extLst>
              <a:ext uri="{FF2B5EF4-FFF2-40B4-BE49-F238E27FC236}">
                <a16:creationId xmlns:a16="http://schemas.microsoft.com/office/drawing/2014/main" id="{1FA4C242-07EF-45ED-8C52-FF107B7C29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1848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yoonsu@etri.re.k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>
            <a:extLst>
              <a:ext uri="{FF2B5EF4-FFF2-40B4-BE49-F238E27FC236}">
                <a16:creationId xmlns:a16="http://schemas.microsoft.com/office/drawing/2014/main" id="{A2C5719A-F846-4605-8BF3-BD1E846D2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68463"/>
            <a:ext cx="80708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4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임베디드</a:t>
            </a:r>
            <a:r>
              <a:rPr lang="en-US" altLang="ko-KR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스마트기기용 </a:t>
            </a:r>
            <a:endParaRPr lang="en-US" altLang="ko-KR" sz="4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>
              <a:spcBef>
                <a:spcPct val="50000"/>
              </a:spcBef>
              <a:defRPr/>
            </a:pPr>
            <a:r>
              <a:rPr lang="ko-KR" alt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안면인식기술</a:t>
            </a:r>
            <a:endParaRPr lang="en-US" altLang="ko-KR" sz="4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3" name="Text Box 8">
            <a:extLst>
              <a:ext uri="{FF2B5EF4-FFF2-40B4-BE49-F238E27FC236}">
                <a16:creationId xmlns:a16="http://schemas.microsoft.com/office/drawing/2014/main" id="{C22B6D84-4B3C-4DF6-BE57-D92E4FEFD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3860800"/>
            <a:ext cx="28797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2200" b="1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2013. 02.</a:t>
            </a:r>
          </a:p>
        </p:txBody>
      </p:sp>
      <p:pic>
        <p:nvPicPr>
          <p:cNvPr id="5124" name="Picture 22" descr="signature_8">
            <a:extLst>
              <a:ext uri="{FF2B5EF4-FFF2-40B4-BE49-F238E27FC236}">
                <a16:creationId xmlns:a16="http://schemas.microsoft.com/office/drawing/2014/main" id="{55F9EEAA-A535-4EAB-BB7A-21260BA6C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661025"/>
            <a:ext cx="3816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1" name="Text Box 23">
            <a:extLst>
              <a:ext uri="{FF2B5EF4-FFF2-40B4-BE49-F238E27FC236}">
                <a16:creationId xmlns:a16="http://schemas.microsoft.com/office/drawing/2014/main" id="{1654A505-C4AD-4A9A-AED0-5F92BBA51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4999038"/>
            <a:ext cx="7848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22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대경권연구센터</a:t>
            </a:r>
            <a:endParaRPr lang="ko-KR" altLang="en-US" sz="2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92000A3E-8B65-418A-A833-C62E110CE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304925"/>
            <a:ext cx="81343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Aft>
                <a:spcPct val="60000"/>
              </a:spcAft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000">
                <a:solidFill>
                  <a:srgbClr val="003399"/>
                </a:solidFill>
              </a:rPr>
              <a:t>안면인식기술은 스마트카</a:t>
            </a:r>
            <a:r>
              <a:rPr lang="en-US" altLang="ko-KR" sz="2000">
                <a:solidFill>
                  <a:srgbClr val="003399"/>
                </a:solidFill>
              </a:rPr>
              <a:t>/</a:t>
            </a:r>
            <a:r>
              <a:rPr lang="ko-KR" altLang="en-US" sz="2000">
                <a:solidFill>
                  <a:srgbClr val="003399"/>
                </a:solidFill>
              </a:rPr>
              <a:t>스마트기기</a:t>
            </a:r>
            <a:r>
              <a:rPr lang="en-US" altLang="ko-KR" sz="2000">
                <a:solidFill>
                  <a:srgbClr val="003399"/>
                </a:solidFill>
              </a:rPr>
              <a:t>/</a:t>
            </a:r>
            <a:r>
              <a:rPr lang="ko-KR" altLang="en-US" sz="2000">
                <a:solidFill>
                  <a:srgbClr val="003399"/>
                </a:solidFill>
              </a:rPr>
              <a:t>지능로봇등의 분야로 그 활용 빈도가 증가하고 있으며</a:t>
            </a:r>
            <a:r>
              <a:rPr lang="en-US" altLang="ko-KR" sz="2000">
                <a:solidFill>
                  <a:srgbClr val="003399"/>
                </a:solidFill>
              </a:rPr>
              <a:t>, </a:t>
            </a:r>
            <a:r>
              <a:rPr lang="ko-KR" altLang="en-US" sz="2000">
                <a:solidFill>
                  <a:srgbClr val="003399"/>
                </a:solidFill>
              </a:rPr>
              <a:t>최근에는 엔터테인먼트 및 휴먼케어분야로까지 확대</a:t>
            </a:r>
            <a:r>
              <a:rPr lang="en-US" altLang="ko-KR" sz="2000">
                <a:solidFill>
                  <a:srgbClr val="003399"/>
                </a:solidFill>
              </a:rPr>
              <a:t>/</a:t>
            </a:r>
            <a:r>
              <a:rPr lang="ko-KR" altLang="en-US" sz="2000">
                <a:solidFill>
                  <a:srgbClr val="003399"/>
                </a:solidFill>
              </a:rPr>
              <a:t>심화되고 있음</a:t>
            </a:r>
            <a:endParaRPr lang="en-US" altLang="ko-KR" sz="2000">
              <a:solidFill>
                <a:srgbClr val="003399"/>
              </a:solidFill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C424CEC-47FC-45AD-AE3B-38FE2014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516688" cy="836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ko-KR" altLang="en-US" sz="3600" ker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기술 개요</a:t>
            </a:r>
            <a:endParaRPr lang="ko-KR" altLang="en-US" sz="3600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id="{A5C6F0CB-A8E0-4D82-BCDF-023E6B481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28688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HY헤드라인M" pitchFamily="18" charset="-127"/>
              <a:buChar char="■"/>
              <a:defRPr/>
            </a:pP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배경</a:t>
            </a:r>
            <a:endParaRPr lang="en-US" altLang="ko-KR" sz="2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6FADF2F4-7352-4E2E-9B4B-4CB398886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60688"/>
            <a:ext cx="7920037" cy="334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Aft>
                <a:spcPct val="60000"/>
              </a:spcAft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000">
                <a:solidFill>
                  <a:srgbClr val="003399"/>
                </a:solidFill>
              </a:rPr>
              <a:t>안면인식기술의 기능 또한 엔터테인먼트</a:t>
            </a:r>
            <a:r>
              <a:rPr lang="en-US" altLang="ko-KR" sz="2000">
                <a:solidFill>
                  <a:srgbClr val="003399"/>
                </a:solidFill>
              </a:rPr>
              <a:t>/</a:t>
            </a:r>
            <a:r>
              <a:rPr lang="ko-KR" altLang="en-US" sz="2000">
                <a:solidFill>
                  <a:srgbClr val="003399"/>
                </a:solidFill>
              </a:rPr>
              <a:t>휴먼케어분야에서 활용 가능한 성별</a:t>
            </a:r>
            <a:r>
              <a:rPr lang="en-US" altLang="ko-KR" sz="2000">
                <a:solidFill>
                  <a:srgbClr val="003399"/>
                </a:solidFill>
              </a:rPr>
              <a:t>/</a:t>
            </a:r>
            <a:r>
              <a:rPr lang="ko-KR" altLang="en-US" sz="2000">
                <a:solidFill>
                  <a:srgbClr val="003399"/>
                </a:solidFill>
              </a:rPr>
              <a:t>표정인식등 안면 상태인식에 대한 요구가 증대하고 있음</a:t>
            </a:r>
            <a:endParaRPr lang="en-US" altLang="ko-KR" sz="2000">
              <a:solidFill>
                <a:srgbClr val="003399"/>
              </a:solidFill>
            </a:endParaRPr>
          </a:p>
          <a:p>
            <a:pPr eaLnBrk="1" hangingPunct="1">
              <a:lnSpc>
                <a:spcPct val="140000"/>
              </a:lnSpc>
              <a:spcAft>
                <a:spcPct val="60000"/>
              </a:spcAft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000">
                <a:solidFill>
                  <a:srgbClr val="003399"/>
                </a:solidFill>
              </a:rPr>
              <a:t>이와 함께</a:t>
            </a:r>
            <a:r>
              <a:rPr lang="en-US" altLang="ko-KR" sz="2000">
                <a:solidFill>
                  <a:srgbClr val="003399"/>
                </a:solidFill>
              </a:rPr>
              <a:t>, </a:t>
            </a:r>
            <a:r>
              <a:rPr lang="ko-KR" altLang="en-US" sz="2000">
                <a:solidFill>
                  <a:srgbClr val="003399"/>
                </a:solidFill>
              </a:rPr>
              <a:t>스마트카</a:t>
            </a:r>
            <a:r>
              <a:rPr lang="en-US" altLang="ko-KR" sz="2000">
                <a:solidFill>
                  <a:srgbClr val="003399"/>
                </a:solidFill>
              </a:rPr>
              <a:t>/</a:t>
            </a:r>
            <a:r>
              <a:rPr lang="ko-KR" altLang="en-US" sz="2000">
                <a:solidFill>
                  <a:srgbClr val="003399"/>
                </a:solidFill>
              </a:rPr>
              <a:t>스마트기기</a:t>
            </a:r>
            <a:r>
              <a:rPr lang="en-US" altLang="ko-KR" sz="2000">
                <a:solidFill>
                  <a:srgbClr val="003399"/>
                </a:solidFill>
              </a:rPr>
              <a:t> </a:t>
            </a:r>
            <a:r>
              <a:rPr lang="ko-KR" altLang="en-US" sz="2000">
                <a:solidFill>
                  <a:srgbClr val="003399"/>
                </a:solidFill>
              </a:rPr>
              <a:t>및 엔터테인먼트</a:t>
            </a:r>
            <a:r>
              <a:rPr lang="en-US" altLang="ko-KR" sz="2000">
                <a:solidFill>
                  <a:srgbClr val="003399"/>
                </a:solidFill>
              </a:rPr>
              <a:t>/</a:t>
            </a:r>
            <a:r>
              <a:rPr lang="ko-KR" altLang="en-US" sz="2000">
                <a:solidFill>
                  <a:srgbClr val="003399"/>
                </a:solidFill>
              </a:rPr>
              <a:t>휴먼케어기기로의 이식 용이성을 고려한 기술요구가 많아지고 있음</a:t>
            </a:r>
            <a:endParaRPr lang="en-US" altLang="ko-KR" sz="200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C5CAADD-4215-47E0-91B7-5DF200265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836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ko-KR" altLang="en-US"/>
              <a:t>기술 개요</a:t>
            </a:r>
          </a:p>
        </p:txBody>
      </p:sp>
      <p:sp>
        <p:nvSpPr>
          <p:cNvPr id="100371" name="Text Box 19">
            <a:extLst>
              <a:ext uri="{FF2B5EF4-FFF2-40B4-BE49-F238E27FC236}">
                <a16:creationId xmlns:a16="http://schemas.microsoft.com/office/drawing/2014/main" id="{19D9E0C6-C619-4144-9B0B-191FE147D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28688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HY헤드라인M" pitchFamily="18" charset="-127"/>
              <a:buChar char="■"/>
              <a:defRPr/>
            </a:pP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기술 개념</a:t>
            </a:r>
            <a:endParaRPr lang="en-US" altLang="ko-KR" sz="2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72" name="Text Box 21">
            <a:extLst>
              <a:ext uri="{FF2B5EF4-FFF2-40B4-BE49-F238E27FC236}">
                <a16:creationId xmlns:a16="http://schemas.microsoft.com/office/drawing/2014/main" id="{EA1E9DE6-95A7-4F89-B8EA-A18776005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28750"/>
            <a:ext cx="4316413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ko-KR" altLang="en-US"/>
              <a:t> 휴먼케어기기</a:t>
            </a:r>
            <a:r>
              <a:rPr lang="en-US" altLang="ko-KR"/>
              <a:t>/</a:t>
            </a:r>
            <a:r>
              <a:rPr lang="ko-KR" altLang="en-US"/>
              <a:t>스마트기기</a:t>
            </a:r>
            <a:r>
              <a:rPr lang="en-US" altLang="ko-KR"/>
              <a:t>/</a:t>
            </a:r>
            <a:r>
              <a:rPr lang="ko-KR" altLang="en-US"/>
              <a:t>엔터테인먼트기기등에 내장된 이미지 센서를 이용하여</a:t>
            </a:r>
            <a:r>
              <a:rPr lang="en-US" altLang="ko-KR"/>
              <a:t>, </a:t>
            </a:r>
            <a:r>
              <a:rPr lang="ko-KR" altLang="en-US"/>
              <a:t>사람의 안면을 인지하고 인지된 안면정보를 바탕으로 안면의 상태</a:t>
            </a:r>
            <a:r>
              <a:rPr lang="en-US" altLang="ko-KR"/>
              <a:t>(</a:t>
            </a:r>
            <a:r>
              <a:rPr lang="ko-KR" altLang="en-US"/>
              <a:t>성별</a:t>
            </a:r>
            <a:r>
              <a:rPr lang="en-US" altLang="ko-KR"/>
              <a:t>/</a:t>
            </a:r>
            <a:r>
              <a:rPr lang="ko-KR" altLang="en-US"/>
              <a:t>표정</a:t>
            </a:r>
            <a:r>
              <a:rPr lang="en-US" altLang="ko-KR"/>
              <a:t>)</a:t>
            </a:r>
            <a:r>
              <a:rPr lang="ko-KR" altLang="en-US"/>
              <a:t>를 인식하여 구별하는 기술임</a:t>
            </a:r>
            <a:endParaRPr lang="en-US" altLang="ko-KR"/>
          </a:p>
          <a:p>
            <a:pPr eaLnBrk="1" hangingPunct="1">
              <a:spcBef>
                <a:spcPct val="50000"/>
              </a:spcBef>
              <a:buClr>
                <a:srgbClr val="0000FF"/>
              </a:buClr>
            </a:pPr>
            <a:endParaRPr lang="en-US" altLang="ko-KR"/>
          </a:p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ko-KR"/>
              <a:t> </a:t>
            </a:r>
            <a:r>
              <a:rPr lang="ko-KR" altLang="en-US"/>
              <a:t>이미지 센서를 이용하여 영상 캡쳐</a:t>
            </a:r>
            <a:endParaRPr lang="en-US" altLang="ko-KR"/>
          </a:p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ko-KR"/>
              <a:t> </a:t>
            </a:r>
            <a:r>
              <a:rPr lang="ko-KR" altLang="en-US"/>
              <a:t>획득 영상으로부터 안면 탐색</a:t>
            </a:r>
            <a:r>
              <a:rPr lang="en-US" altLang="ko-KR"/>
              <a:t>/</a:t>
            </a:r>
            <a:r>
              <a:rPr lang="ko-KR" altLang="en-US"/>
              <a:t>인지</a:t>
            </a:r>
            <a:endParaRPr lang="en-US" altLang="ko-KR"/>
          </a:p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ko-KR"/>
              <a:t> </a:t>
            </a:r>
            <a:r>
              <a:rPr lang="ko-KR" altLang="en-US"/>
              <a:t>안면상태</a:t>
            </a:r>
            <a:r>
              <a:rPr lang="en-US" altLang="ko-KR"/>
              <a:t>(</a:t>
            </a:r>
            <a:r>
              <a:rPr lang="ko-KR" altLang="en-US"/>
              <a:t>성별</a:t>
            </a:r>
            <a:r>
              <a:rPr lang="en-US" altLang="ko-KR"/>
              <a:t>/</a:t>
            </a:r>
            <a:r>
              <a:rPr lang="ko-KR" altLang="en-US"/>
              <a:t>표정</a:t>
            </a:r>
            <a:r>
              <a:rPr lang="en-US" altLang="ko-KR"/>
              <a:t>)</a:t>
            </a:r>
            <a:r>
              <a:rPr lang="ko-KR" altLang="en-US"/>
              <a:t> 인식용 정보추출 </a:t>
            </a:r>
            <a:endParaRPr lang="en-US" altLang="ko-KR"/>
          </a:p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ko-KR"/>
              <a:t> </a:t>
            </a:r>
            <a:r>
              <a:rPr lang="ko-KR" altLang="en-US"/>
              <a:t>안면상태 인식 및 분류</a:t>
            </a:r>
            <a:endParaRPr lang="en-US" altLang="ko-KR"/>
          </a:p>
        </p:txBody>
      </p:sp>
      <p:sp>
        <p:nvSpPr>
          <p:cNvPr id="100374" name="Text Box 22">
            <a:extLst>
              <a:ext uri="{FF2B5EF4-FFF2-40B4-BE49-F238E27FC236}">
                <a16:creationId xmlns:a16="http://schemas.microsoft.com/office/drawing/2014/main" id="{247A424A-5DE1-45AE-B892-40ECDDA14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302895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HY헤드라인M" pitchFamily="18" charset="-127"/>
              <a:buChar char="■"/>
              <a:defRPr/>
            </a:pP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동작 원리</a:t>
            </a:r>
          </a:p>
        </p:txBody>
      </p:sp>
      <p:pic>
        <p:nvPicPr>
          <p:cNvPr id="7174" name="Picture 8">
            <a:extLst>
              <a:ext uri="{FF2B5EF4-FFF2-40B4-BE49-F238E27FC236}">
                <a16:creationId xmlns:a16="http://schemas.microsoft.com/office/drawing/2014/main" id="{0F2DC4FD-394E-4523-A4B9-9C921AC5B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276475"/>
            <a:ext cx="355758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9F23604-4ED2-4F68-A31A-119915912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836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ko-KR" altLang="en-US"/>
              <a:t>주요 특징</a:t>
            </a:r>
            <a:r>
              <a:rPr lang="en-US" altLang="ko-KR"/>
              <a:t>/</a:t>
            </a:r>
            <a:r>
              <a:rPr lang="ko-KR" altLang="en-US"/>
              <a:t>장점등</a:t>
            </a:r>
          </a:p>
        </p:txBody>
      </p:sp>
      <p:sp>
        <p:nvSpPr>
          <p:cNvPr id="3" name="Text Box 19">
            <a:extLst>
              <a:ext uri="{FF2B5EF4-FFF2-40B4-BE49-F238E27FC236}">
                <a16:creationId xmlns:a16="http://schemas.microsoft.com/office/drawing/2014/main" id="{DBD2C95C-E3A8-417C-A653-7F830A260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143000"/>
            <a:ext cx="7848600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HY헤드라인M" pitchFamily="18" charset="-127"/>
              <a:buChar char="■"/>
              <a:defRPr/>
            </a:pP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주요 특징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장점</a:t>
            </a:r>
            <a:endParaRPr lang="ko-KR" altLang="en-US" dirty="0">
              <a:latin typeface="굴림" pitchFamily="50" charset="-127"/>
              <a:ea typeface="굴림" pitchFamily="50" charset="-127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휴먼케어기기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스마트기기에서의 실시간 안면인지 </a:t>
            </a: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휴먼케어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스마트기기용 안면상태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성별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표정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) 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인지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</a:p>
          <a:p>
            <a:pPr>
              <a:spcBef>
                <a:spcPct val="50000"/>
              </a:spcBef>
              <a:buFont typeface="HY헤드라인M" pitchFamily="18" charset="-127"/>
              <a:buChar char="■"/>
              <a:defRPr/>
            </a:pP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  <a:p>
            <a:pPr>
              <a:spcBef>
                <a:spcPct val="50000"/>
              </a:spcBef>
              <a:buFont typeface="HY헤드라인M" pitchFamily="18" charset="-127"/>
              <a:buChar char="■"/>
              <a:defRPr/>
            </a:pP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시스템 운용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환경</a:t>
            </a:r>
            <a:endParaRPr lang="ko-KR" altLang="en-US" dirty="0">
              <a:latin typeface="굴림" pitchFamily="50" charset="-127"/>
              <a:ea typeface="굴림" pitchFamily="50" charset="-127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OS: </a:t>
            </a: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리눅스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안드로이드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/Windows XP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H/W: ARM11/Intel CPU 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펜티엄 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IV 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이상 </a:t>
            </a: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  <a:p>
            <a:pPr lvl="1">
              <a:spcBef>
                <a:spcPct val="50000"/>
              </a:spcBef>
              <a:defRPr/>
            </a:pPr>
            <a:b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</a:b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EA9CAC8-C6C6-47E8-815A-C509D6DE2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836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ko-KR" altLang="en-US"/>
              <a:t>기술 이전 내용</a:t>
            </a:r>
          </a:p>
        </p:txBody>
      </p:sp>
      <p:sp>
        <p:nvSpPr>
          <p:cNvPr id="100371" name="Text Box 19">
            <a:extLst>
              <a:ext uri="{FF2B5EF4-FFF2-40B4-BE49-F238E27FC236}">
                <a16:creationId xmlns:a16="http://schemas.microsoft.com/office/drawing/2014/main" id="{A0A5FD8C-9F89-4FE1-8285-219119DD1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28688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HY헤드라인M" pitchFamily="18" charset="-127"/>
              <a:buChar char="■"/>
              <a:defRPr/>
            </a:pP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세부기술 </a:t>
            </a: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1: </a:t>
            </a:r>
            <a:r>
              <a:rPr lang="ko-KR" alt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임베디드</a:t>
            </a: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스마트기기용 안면인지 기술</a:t>
            </a:r>
            <a:endParaRPr lang="en-US" altLang="ko-KR" sz="2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220" name="Text Box 21">
            <a:extLst>
              <a:ext uri="{FF2B5EF4-FFF2-40B4-BE49-F238E27FC236}">
                <a16:creationId xmlns:a16="http://schemas.microsoft.com/office/drawing/2014/main" id="{92E22374-1910-4ECC-A63F-D85A6B6B6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12875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ko-KR"/>
              <a:t> </a:t>
            </a:r>
            <a:r>
              <a:rPr lang="ko-KR" altLang="en-US"/>
              <a:t>리눅스</a:t>
            </a:r>
            <a:r>
              <a:rPr lang="en-US" altLang="ko-KR"/>
              <a:t>/JNI</a:t>
            </a:r>
            <a:r>
              <a:rPr lang="ko-KR" altLang="en-US"/>
              <a:t> 기반 실시간 안면인지기술</a:t>
            </a:r>
            <a:endParaRPr lang="en-US" altLang="ko-KR"/>
          </a:p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ko-KR" altLang="en-US"/>
              <a:t> </a:t>
            </a:r>
            <a:r>
              <a:rPr lang="en-US" altLang="ko-KR"/>
              <a:t>Modified HoG</a:t>
            </a:r>
            <a:r>
              <a:rPr lang="ko-KR" altLang="en-US"/>
              <a:t>기반 안면정보</a:t>
            </a:r>
            <a:r>
              <a:rPr lang="en-US" altLang="ko-KR"/>
              <a:t> </a:t>
            </a:r>
            <a:r>
              <a:rPr lang="ko-KR" altLang="en-US"/>
              <a:t>추출기술</a:t>
            </a:r>
            <a:endParaRPr lang="en-US" altLang="ko-KR"/>
          </a:p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ko-KR"/>
              <a:t> Classifier</a:t>
            </a:r>
            <a:r>
              <a:rPr lang="ko-KR" altLang="en-US"/>
              <a:t> 융합 모델에 기반한 안면 분류기술 </a:t>
            </a:r>
            <a:endParaRPr lang="en-US" altLang="ko-KR"/>
          </a:p>
        </p:txBody>
      </p:sp>
      <p:sp>
        <p:nvSpPr>
          <p:cNvPr id="100374" name="Text Box 22">
            <a:extLst>
              <a:ext uri="{FF2B5EF4-FFF2-40B4-BE49-F238E27FC236}">
                <a16:creationId xmlns:a16="http://schemas.microsoft.com/office/drawing/2014/main" id="{04F1AEB7-6BC3-43B8-8130-B4D6E7302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57563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HY헤드라인M" pitchFamily="18" charset="-127"/>
              <a:buChar char="■"/>
              <a:defRPr/>
            </a:pP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기술이전 범위</a:t>
            </a:r>
          </a:p>
        </p:txBody>
      </p:sp>
      <p:sp>
        <p:nvSpPr>
          <p:cNvPr id="9222" name="Text Box 21">
            <a:extLst>
              <a:ext uri="{FF2B5EF4-FFF2-40B4-BE49-F238E27FC236}">
                <a16:creationId xmlns:a16="http://schemas.microsoft.com/office/drawing/2014/main" id="{5BF4C66D-4C1D-41F6-AF8C-1BBCF91AD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3857625"/>
            <a:ext cx="7848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ko-KR" altLang="en-US"/>
              <a:t> 리눅스</a:t>
            </a:r>
            <a:r>
              <a:rPr lang="en-US" altLang="ko-KR"/>
              <a:t>/JNI</a:t>
            </a:r>
            <a:r>
              <a:rPr lang="ko-KR" altLang="en-US"/>
              <a:t>기반 실시간 안면인지  </a:t>
            </a:r>
            <a:r>
              <a:rPr lang="en-US" altLang="ko-KR"/>
              <a:t>S/W(</a:t>
            </a:r>
            <a:r>
              <a:rPr lang="ko-KR" altLang="en-US"/>
              <a:t>라이브러리</a:t>
            </a:r>
            <a:r>
              <a:rPr lang="en-US" altLang="ko-KR"/>
              <a:t>,</a:t>
            </a:r>
            <a:r>
              <a:rPr lang="ko-KR" altLang="en-US"/>
              <a:t>시스템코드</a:t>
            </a:r>
            <a:r>
              <a:rPr lang="en-US" altLang="ko-KR"/>
              <a:t>)</a:t>
            </a:r>
          </a:p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ko-KR"/>
              <a:t> </a:t>
            </a:r>
            <a:r>
              <a:rPr lang="ko-KR" altLang="en-US"/>
              <a:t>관련 지적재산권의 실시권</a:t>
            </a:r>
            <a:r>
              <a:rPr lang="en-US" altLang="ko-KR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367BFA8-6CC8-440D-A40C-C14C94126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836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ko-KR" altLang="en-US"/>
              <a:t>기술 이전 내용</a:t>
            </a:r>
          </a:p>
        </p:txBody>
      </p:sp>
      <p:sp>
        <p:nvSpPr>
          <p:cNvPr id="100371" name="Text Box 19">
            <a:extLst>
              <a:ext uri="{FF2B5EF4-FFF2-40B4-BE49-F238E27FC236}">
                <a16:creationId xmlns:a16="http://schemas.microsoft.com/office/drawing/2014/main" id="{6004A39B-2F4F-4372-98DC-F6A13C361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28688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HY헤드라인M" pitchFamily="18" charset="-127"/>
              <a:buChar char="■"/>
              <a:defRPr/>
            </a:pP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세부기술 </a:t>
            </a: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2: </a:t>
            </a:r>
            <a:r>
              <a:rPr lang="ko-KR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안면정보를 이용한 안면 식별기술</a:t>
            </a: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안면상태분류기술</a:t>
            </a: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0244" name="Text Box 21">
            <a:extLst>
              <a:ext uri="{FF2B5EF4-FFF2-40B4-BE49-F238E27FC236}">
                <a16:creationId xmlns:a16="http://schemas.microsoft.com/office/drawing/2014/main" id="{2F0A3FAB-A204-486F-BC02-6A2361F26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12875"/>
            <a:ext cx="7848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ko-KR"/>
              <a:t> </a:t>
            </a:r>
            <a:r>
              <a:rPr lang="ko-KR" altLang="en-US"/>
              <a:t>안면모델기반 안면상태</a:t>
            </a:r>
            <a:r>
              <a:rPr lang="en-US" altLang="ko-KR"/>
              <a:t>(</a:t>
            </a:r>
            <a:r>
              <a:rPr lang="ko-KR" altLang="en-US"/>
              <a:t>성별</a:t>
            </a:r>
            <a:r>
              <a:rPr lang="en-US" altLang="ko-KR"/>
              <a:t>/</a:t>
            </a:r>
            <a:r>
              <a:rPr lang="ko-KR" altLang="en-US"/>
              <a:t>표정</a:t>
            </a:r>
            <a:r>
              <a:rPr lang="en-US" altLang="ko-KR"/>
              <a:t>)</a:t>
            </a:r>
            <a:r>
              <a:rPr lang="ko-KR" altLang="en-US"/>
              <a:t> 정보 추출기술</a:t>
            </a:r>
            <a:endParaRPr lang="en-US" altLang="ko-KR"/>
          </a:p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ko-KR"/>
              <a:t> </a:t>
            </a:r>
            <a:r>
              <a:rPr lang="ko-KR" altLang="en-US"/>
              <a:t>안면 상태</a:t>
            </a:r>
            <a:r>
              <a:rPr lang="en-US" altLang="ko-KR"/>
              <a:t>(</a:t>
            </a:r>
            <a:r>
              <a:rPr lang="ko-KR" altLang="en-US"/>
              <a:t>성별</a:t>
            </a:r>
            <a:r>
              <a:rPr lang="en-US" altLang="ko-KR"/>
              <a:t>/</a:t>
            </a:r>
            <a:r>
              <a:rPr lang="ko-KR" altLang="en-US"/>
              <a:t>표정</a:t>
            </a:r>
            <a:r>
              <a:rPr lang="en-US" altLang="ko-KR"/>
              <a:t>) </a:t>
            </a:r>
            <a:r>
              <a:rPr lang="ko-KR" altLang="en-US"/>
              <a:t>인식 및 분류 기술</a:t>
            </a:r>
            <a:endParaRPr lang="en-US" altLang="ko-KR"/>
          </a:p>
        </p:txBody>
      </p:sp>
      <p:sp>
        <p:nvSpPr>
          <p:cNvPr id="100374" name="Text Box 22">
            <a:extLst>
              <a:ext uri="{FF2B5EF4-FFF2-40B4-BE49-F238E27FC236}">
                <a16:creationId xmlns:a16="http://schemas.microsoft.com/office/drawing/2014/main" id="{6FA534FD-D1F5-4F9C-96B2-C81D89F6D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57563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HY헤드라인M" pitchFamily="18" charset="-127"/>
              <a:buChar char="■"/>
              <a:defRPr/>
            </a:pP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기술이전 범위</a:t>
            </a:r>
          </a:p>
        </p:txBody>
      </p:sp>
      <p:sp>
        <p:nvSpPr>
          <p:cNvPr id="10246" name="Text Box 21">
            <a:extLst>
              <a:ext uri="{FF2B5EF4-FFF2-40B4-BE49-F238E27FC236}">
                <a16:creationId xmlns:a16="http://schemas.microsoft.com/office/drawing/2014/main" id="{904830B6-21D4-4BAD-82F4-D8025AB3E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3857625"/>
            <a:ext cx="7848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ko-KR" altLang="en-US"/>
              <a:t> 휴먼케어</a:t>
            </a:r>
            <a:r>
              <a:rPr lang="en-US" altLang="ko-KR"/>
              <a:t>/</a:t>
            </a:r>
            <a:r>
              <a:rPr lang="ko-KR" altLang="en-US"/>
              <a:t>스마트기기용  안면상태분류  </a:t>
            </a:r>
            <a:r>
              <a:rPr lang="en-US" altLang="ko-KR"/>
              <a:t>S/W(</a:t>
            </a:r>
            <a:r>
              <a:rPr lang="ko-KR" altLang="en-US"/>
              <a:t>라이브러리</a:t>
            </a:r>
            <a:r>
              <a:rPr lang="en-US" altLang="ko-KR"/>
              <a:t>,</a:t>
            </a:r>
            <a:r>
              <a:rPr lang="ko-KR" altLang="en-US"/>
              <a:t>시스템코드</a:t>
            </a:r>
            <a:r>
              <a:rPr lang="en-US" altLang="ko-KR"/>
              <a:t>)</a:t>
            </a:r>
          </a:p>
          <a:p>
            <a:pPr eaLnBrk="1" hangingPunct="1">
              <a:spcBef>
                <a:spcPct val="50000"/>
              </a:spcBef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ko-KR"/>
              <a:t> </a:t>
            </a:r>
            <a:r>
              <a:rPr lang="ko-KR" altLang="en-US"/>
              <a:t>관련 지적재산권의 실시권</a:t>
            </a:r>
            <a:r>
              <a:rPr lang="en-US" altLang="ko-KR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792AD6B-B6A6-4F84-8997-2D7FC44C5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836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ko-KR" altLang="en-US"/>
              <a:t>활용분야</a:t>
            </a:r>
          </a:p>
        </p:txBody>
      </p:sp>
      <p:sp>
        <p:nvSpPr>
          <p:cNvPr id="3" name="Text Box 19">
            <a:extLst>
              <a:ext uri="{FF2B5EF4-FFF2-40B4-BE49-F238E27FC236}">
                <a16:creationId xmlns:a16="http://schemas.microsoft.com/office/drawing/2014/main" id="{CDDDEFFB-688F-4BD3-9C56-D32302C84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143000"/>
            <a:ext cx="7848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HY헤드라인M" pitchFamily="18" charset="-127"/>
              <a:buChar char="■"/>
              <a:defRPr/>
            </a:pP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활용 분야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  <a:endParaRPr lang="ko-KR" altLang="en-US" dirty="0">
              <a:latin typeface="굴림" pitchFamily="50" charset="-127"/>
              <a:ea typeface="굴림" pitchFamily="50" charset="-127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휴먼케어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엔터테인먼트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분야</a:t>
            </a: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  <a:p>
            <a:pPr lvl="2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안면상태 인식기술 활용을 통한 감성기기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치료분야등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휴먼케어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분야 제품 경쟁력 증대 및 서비스 품질 제고</a:t>
            </a: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  <a:p>
            <a:pPr lvl="2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디지털 </a:t>
            </a: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사이니즈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분야 활용을 통한 엔터테인먼트분야의 고 부가가치 제품 확대</a:t>
            </a: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  <a:p>
            <a:pPr lvl="2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사람의 성별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나이에 따른 </a:t>
            </a: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맟춤형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정보제공 및 광고를 통한 효과 확대</a:t>
            </a: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  <a:p>
            <a:pPr lvl="2">
              <a:spcBef>
                <a:spcPct val="50000"/>
              </a:spcBef>
              <a:defRPr/>
            </a:pP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스마트카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스마트기기분야</a:t>
            </a: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  <a:p>
            <a:pPr lvl="2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전신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안면인지 </a:t>
            </a:r>
            <a:r>
              <a:rPr lang="en-US" altLang="ko-KR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H/W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기반의 보행자 인지 스마트카메라 제품 </a:t>
            </a: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출시및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이를 통한 차량 안전 주행 </a:t>
            </a:r>
            <a:r>
              <a:rPr lang="ko-KR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서비스등에</a:t>
            </a:r>
            <a:r>
              <a:rPr lang="ko-KR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rPr>
              <a:t> 활용</a:t>
            </a: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  <a:p>
            <a:pPr lvl="2">
              <a:spcBef>
                <a:spcPct val="50000"/>
              </a:spcBef>
              <a:defRPr/>
            </a:pPr>
            <a:endParaRPr lang="en-US" altLang="ko-KR" dirty="0"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7F44540-51C0-4346-8627-C6FC3645A5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84582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ko-KR" altLang="en-US">
                <a:solidFill>
                  <a:srgbClr val="000066"/>
                </a:solidFill>
              </a:rPr>
              <a:t>감사합니다</a:t>
            </a:r>
            <a:r>
              <a:rPr lang="en-US" altLang="ko-KR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2291" name="Text Box 4">
            <a:extLst>
              <a:ext uri="{FF2B5EF4-FFF2-40B4-BE49-F238E27FC236}">
                <a16:creationId xmlns:a16="http://schemas.microsoft.com/office/drawing/2014/main" id="{CE336603-4571-4031-AAFA-9BEDD6E1B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5576888"/>
            <a:ext cx="33385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2000">
                <a:latin typeface="HY헤드라인M" pitchFamily="18" charset="-127"/>
                <a:ea typeface="HY헤드라인M" pitchFamily="18" charset="-127"/>
              </a:rPr>
              <a:t>정윤수</a:t>
            </a:r>
            <a:r>
              <a:rPr lang="en-US" altLang="ko-KR" sz="200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000">
                <a:latin typeface="HY헤드라인M" pitchFamily="18" charset="-127"/>
                <a:ea typeface="HY헤드라인M" pitchFamily="18" charset="-127"/>
                <a:hlinkClick r:id="rId3"/>
              </a:rPr>
              <a:t>yoonsu@etri.re.kr</a:t>
            </a:r>
            <a:r>
              <a:rPr lang="en-US" altLang="ko-KR" sz="200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eaLnBrk="1" hangingPunct="1"/>
            <a:r>
              <a:rPr lang="ko-KR" altLang="en-US" sz="2000">
                <a:latin typeface="HY헤드라인M" pitchFamily="18" charset="-127"/>
                <a:ea typeface="HY헤드라인M" pitchFamily="18" charset="-127"/>
              </a:rPr>
              <a:t>대경권연구센터</a:t>
            </a:r>
            <a:endParaRPr lang="en-US" altLang="ko-KR" sz="2000">
              <a:latin typeface="HY헤드라인M" pitchFamily="18" charset="-127"/>
              <a:ea typeface="HY헤드라인M" pitchFamily="18" charset="-127"/>
            </a:endParaRPr>
          </a:p>
          <a:p>
            <a:pPr eaLnBrk="1" hangingPunct="1"/>
            <a:r>
              <a:rPr lang="ko-KR" altLang="en-US" sz="2000">
                <a:latin typeface="HY헤드라인M" pitchFamily="18" charset="-127"/>
                <a:ea typeface="HY헤드라인M" pitchFamily="18" charset="-127"/>
              </a:rPr>
              <a:t>한국전자통신연구원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3588</TotalTime>
  <Words>383</Words>
  <Application>Microsoft Office PowerPoint</Application>
  <PresentationFormat>全屏显示(4:3)</PresentationFormat>
  <Paragraphs>60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굴림</vt:lpstr>
      <vt:lpstr>Arial</vt:lpstr>
      <vt:lpstr>HY헤드라인M</vt:lpstr>
      <vt:lpstr>DotumChe</vt:lpstr>
      <vt:lpstr>HY견고딕</vt:lpstr>
      <vt:lpstr>굴림체</vt:lpstr>
      <vt:lpstr>Wingdings</vt:lpstr>
      <vt:lpstr>기본 디자인</vt:lpstr>
      <vt:lpstr>PowerPoint 演示文稿</vt:lpstr>
      <vt:lpstr>PowerPoint 演示文稿</vt:lpstr>
      <vt:lpstr>기술 개요</vt:lpstr>
      <vt:lpstr>주요 특징/장점등</vt:lpstr>
      <vt:lpstr>기술 이전 내용</vt:lpstr>
      <vt:lpstr>기술 이전 내용</vt:lpstr>
      <vt:lpstr>활용분야</vt:lpstr>
      <vt:lpstr>감사합니다.</vt:lpstr>
    </vt:vector>
  </TitlesOfParts>
  <Company>Users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郎 咏琪</cp:lastModifiedBy>
  <cp:revision>460</cp:revision>
  <dcterms:created xsi:type="dcterms:W3CDTF">2004-06-18T09:21:20Z</dcterms:created>
  <dcterms:modified xsi:type="dcterms:W3CDTF">2020-09-22T05:19:26Z</dcterms:modified>
</cp:coreProperties>
</file>