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4" r:id="rId2"/>
    <p:sldId id="347" r:id="rId3"/>
    <p:sldId id="449" r:id="rId4"/>
    <p:sldId id="450" r:id="rId5"/>
    <p:sldId id="451" r:id="rId6"/>
    <p:sldId id="457" r:id="rId7"/>
    <p:sldId id="458" r:id="rId8"/>
    <p:sldId id="454" r:id="rId9"/>
    <p:sldId id="455" r:id="rId10"/>
    <p:sldId id="456" r:id="rId11"/>
    <p:sldId id="434" r:id="rId12"/>
  </p:sldIdLst>
  <p:sldSz cx="9144000" cy="6858000" type="screen4x3"/>
  <p:notesSz cx="6797675" cy="992822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FFCCFF"/>
    <a:srgbClr val="BDEEFF"/>
    <a:srgbClr val="3333CC"/>
    <a:srgbClr val="FFFFFF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91" autoAdjust="0"/>
    <p:restoredTop sz="94660" autoAdjust="0"/>
  </p:normalViewPr>
  <p:slideViewPr>
    <p:cSldViewPr>
      <p:cViewPr varScale="1">
        <p:scale>
          <a:sx n="67" d="100"/>
          <a:sy n="67" d="100"/>
        </p:scale>
        <p:origin x="1616" y="52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1209736F-7AE3-4B31-892C-AEC6A38BC7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0E387AA-B06F-45A4-9CB5-5507C78F6B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2695A14B-640A-4926-AC37-9632080C30B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7238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2F728553-32DC-4C66-BA51-7CB8FB290C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647238"/>
            <a:ext cx="417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5513" eaLnBrk="1" latinLnBrk="1" hangingPunct="1">
              <a:defRPr sz="1200"/>
            </a:lvl1pPr>
          </a:lstStyle>
          <a:p>
            <a:fld id="{345C63F7-2BC9-41CD-B09D-2153B7F6DAC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A106001-F548-4F7A-9DC5-EC162A30D2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5198F7-19A4-43D7-B576-500D68754C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 eaLnBrk="1" latin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9F0B35F-45FA-402E-99B1-8F6E04D3C07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4CC2044-C044-490A-9C3B-47CAE935E1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문자열 유형을 편집하려면 누르십시오</a:t>
            </a:r>
            <a:r>
              <a:rPr lang="en-US" altLang="ko-KR" noProof="0"/>
              <a:t>.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세째 수준</a:t>
            </a:r>
          </a:p>
          <a:p>
            <a:pPr lvl="3"/>
            <a:r>
              <a:rPr lang="ko-KR" altLang="en-US" noProof="0"/>
              <a:t>네째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6BEF109-2010-4A54-9227-761DB5B1B4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39EE133-5596-40A3-90F8-ABD4323A9B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19163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3879CE4A-031C-453C-B29A-855CA103856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>
            <a:extLst>
              <a:ext uri="{FF2B5EF4-FFF2-40B4-BE49-F238E27FC236}">
                <a16:creationId xmlns:a16="http://schemas.microsoft.com/office/drawing/2014/main" id="{84789CF4-9514-42B6-9A3B-962D0795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>
            <a:extLst>
              <a:ext uri="{FF2B5EF4-FFF2-40B4-BE49-F238E27FC236}">
                <a16:creationId xmlns:a16="http://schemas.microsoft.com/office/drawing/2014/main" id="{86F95C0F-B52A-488A-87FF-5836C80DC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18128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B5632C82-FA8D-42D2-92D0-45DD18D574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23E1896E-40AA-4C1B-8F66-3CC33C2B08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B7080-618A-4008-9657-55B5147E3A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079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6081283C-2721-44A3-988D-72FB4220CD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5D4D483F-DE81-45DC-BF0C-6159F193DC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858E2-0796-4A30-A586-8C281D6BD8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8046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88FA707F-B24B-4629-BFB3-ED359EA5A1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36E0727E-61A4-4F28-9C3C-5AE0E7A0D3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3A842-3E93-4CA9-993E-0D6B3BC41F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385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9356ED19-1E1B-4DD9-97E2-5372E85465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EC0E28BC-7D5D-4325-AA61-31FB49AB17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1E7E4-DCD6-47AC-AFEF-E29A8B7CBC9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263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4B676354-0373-4898-82EB-E600EB866D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59606422-37E3-4CDC-82CC-04771D3E3D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0C0A3-66F4-4738-A704-77146FCC5A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259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0BF30D45-D0B0-4C6D-882C-39C3C3E7AD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C70B3518-0089-4BB2-9507-758F942DBA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1747F-D267-4E5A-A349-BB305F73701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078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7B08D7B4-B0F8-497F-84D4-6E32850C68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5ACBB2DF-CEE6-4485-990C-F3993EB69E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40C17-C91A-4DF3-9356-383A84F5D0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838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A10AC975-C009-4F9E-B684-192B9618F5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2ADCD717-0409-4390-A8B3-E37A36F45D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1C07A-1895-4501-BB2D-55AAD561BF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326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672A63F4-6120-498B-BCC1-D3B8ED50AA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3CBFE916-CCF4-437D-87F9-41A6857C87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577C8-D3A3-4C81-B6C0-5544B82B90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986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FD895271-D61C-4848-B3BD-8BB8AF1117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25153D96-1A9E-4EA1-AFDE-B9A8E244F0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9F9F-65BF-423B-AF7C-4359278574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533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0926884A-1846-48BD-8311-8C4F53BE04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054B3EAE-B03E-4DA8-9DC7-E35DF0390D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62BA8-DB11-4038-AEF2-8E25A55D78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988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>
            <a:extLst>
              <a:ext uri="{FF2B5EF4-FFF2-40B4-BE49-F238E27FC236}">
                <a16:creationId xmlns:a16="http://schemas.microsoft.com/office/drawing/2014/main" id="{45D8EE80-A741-4FCF-91C0-D607C0DEF9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AA062F-C890-4373-901E-C87F5F8B6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  <a:p>
            <a:pPr lvl="3"/>
            <a:r>
              <a:rPr lang="ko-KR" altLang="en-US"/>
              <a:t>네째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28">
            <a:extLst>
              <a:ext uri="{FF2B5EF4-FFF2-40B4-BE49-F238E27FC236}">
                <a16:creationId xmlns:a16="http://schemas.microsoft.com/office/drawing/2014/main" id="{D19468BE-89FB-4BA9-9D55-D23E535AD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제목 작성</a:t>
            </a:r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3F91660A-8A86-489C-95F2-5BA4719E24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1" latinLnBrk="1" hangingPunct="1">
              <a:defRPr sz="1400"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82E10A10-6E4D-431F-B111-D48D93450B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 latinLnBrk="1" hangingPunct="1">
              <a:defRPr sz="1400" b="1"/>
            </a:lvl1pPr>
          </a:lstStyle>
          <a:p>
            <a:fld id="{5BC01A9F-7F51-4B16-9439-005957AE5E42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1031" name="Picture 46" descr="D:\홍보실\●홍보실 업무 자료\2003홍보실업무보고\상단 이미지(4).jpg">
            <a:extLst>
              <a:ext uri="{FF2B5EF4-FFF2-40B4-BE49-F238E27FC236}">
                <a16:creationId xmlns:a16="http://schemas.microsoft.com/office/drawing/2014/main" id="{D155D499-4319-4381-9D12-05176AB989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>
            <a:extLst>
              <a:ext uri="{FF2B5EF4-FFF2-40B4-BE49-F238E27FC236}">
                <a16:creationId xmlns:a16="http://schemas.microsoft.com/office/drawing/2014/main" id="{7EC1F5CA-CE66-4406-8762-8FF405969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>
            <a:extLst>
              <a:ext uri="{FF2B5EF4-FFF2-40B4-BE49-F238E27FC236}">
                <a16:creationId xmlns:a16="http://schemas.microsoft.com/office/drawing/2014/main" id="{E781F872-252A-48C4-B193-E263960A95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>
            <a:extLst>
              <a:ext uri="{FF2B5EF4-FFF2-40B4-BE49-F238E27FC236}">
                <a16:creationId xmlns:a16="http://schemas.microsoft.com/office/drawing/2014/main" id="{F256F961-87D2-4552-A741-38E1C94230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sandbox+cryengine&amp;source=images&amp;cd=&amp;cad=rja&amp;docid=Dz3R58qgXvlLgM&amp;tbnid=fij_mwPFSTzKSM:&amp;ved=0CAUQjRw&amp;url=http%3A%2F%2Fcrymods.net%2Fs1t3plug1ns%2Fforum%2Fforum_viewtopic.php%3F1889&amp;ei=hdIpUcvLDLGiiAfQpYHYDA&amp;bvm=bv.42768644,d.aGc&amp;psig=AFQjCNE2LKu5zHKVhFPwnnw8aQsuqLnR0g&amp;ust=136178172550233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om/url?sa=i&amp;source=images&amp;cd=&amp;cad=rja&amp;docid=SPPWDUIF4tc_LM&amp;tbnid=lF5wkPhK7pzzGM:&amp;ved=0CAgQjRwwADgy&amp;url=http%3A%2F%2Ftechnutnews.com%2F2009%2F06%2F17%2Fthis-flight-sim-needs-120-graphics-cards-just-to-get-off-the-ground%2F&amp;ei=i84pUc-OKo2ziQelyIHoBA&amp;psig=AFQjCNFC9nzonScZoT6dTlcaRYXhwukKuQ&amp;ust=1361780747716087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/url?sa=i&amp;rct=j&amp;q=vue&amp;source=images&amp;cd=&amp;cad=rja&amp;docid=CDhXSBa2RD0M-M&amp;tbnid=X2SQlAvHqKVtkM:&amp;ved=0CAUQjRw&amp;url=http%3A%2F%2Fwww.bitwisemag.com%2Fcopy%2Freviews%2Fsoftware%2Fgraphics%2Fvue%2Fvue5inf.html&amp;ei=8M8pUZXIJMSaiAeR1oDoDQ&amp;bvm=bv.42768644,d.aGc&amp;psig=AFQjCNFqrP3-uziao4HckNfaN6zT-aYldA&amp;ust=1361781095191887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source=images&amp;cd=&amp;cad=rja&amp;docid=bEPgAic1F4W98M&amp;tbnid=aA66mLxPsxvcwM:&amp;ved=0CAgQjRwwAA&amp;url=http%3A%2F%2Fwww.bbc.co.uk%2Fscience%2Fearth%2Fnatural_disasters%2Fvolcano&amp;ei=n84pUe2kFOSuiQfqo4HgCQ&amp;psig=AFQjCNHU8hZheZ4ViFx60SJRsyLBRwINAQ&amp;ust=136178076736662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바닥글 개체 틀 1">
            <a:extLst>
              <a:ext uri="{FF2B5EF4-FFF2-40B4-BE49-F238E27FC236}">
                <a16:creationId xmlns:a16="http://schemas.microsoft.com/office/drawing/2014/main" id="{A365B518-042A-46E6-B1FF-784884E16C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>
                <a:latin typeface="굴림" panose="020B0600000101010101" pitchFamily="34" charset="-127"/>
              </a:rPr>
              <a:t>ETRI OOO</a:t>
            </a:r>
            <a:r>
              <a:rPr lang="ko-KR" altLang="en-US" sz="1400">
                <a:latin typeface="굴림" panose="020B0600000101010101" pitchFamily="34" charset="-127"/>
              </a:rPr>
              <a:t>연구소</a:t>
            </a:r>
            <a:r>
              <a:rPr lang="en-US" altLang="ko-KR" sz="1400">
                <a:latin typeface="굴림" panose="020B0600000101010101" pitchFamily="34" charset="-127"/>
              </a:rPr>
              <a:t>(</a:t>
            </a:r>
            <a:r>
              <a:rPr lang="ko-KR" altLang="en-US" sz="1400">
                <a:latin typeface="굴림" panose="020B0600000101010101" pitchFamily="34" charset="-127"/>
              </a:rPr>
              <a:t>단</a:t>
            </a:r>
            <a:r>
              <a:rPr lang="en-US" altLang="ko-KR" sz="1400">
                <a:latin typeface="굴림" panose="020B0600000101010101" pitchFamily="34" charset="-127"/>
              </a:rPr>
              <a:t>, </a:t>
            </a:r>
            <a:r>
              <a:rPr lang="ko-KR" altLang="en-US" sz="1400">
                <a:latin typeface="굴림" panose="020B0600000101010101" pitchFamily="34" charset="-127"/>
              </a:rPr>
              <a:t>본부</a:t>
            </a:r>
            <a:r>
              <a:rPr lang="en-US" altLang="ko-KR" sz="1400">
                <a:latin typeface="굴림" panose="020B0600000101010101" pitchFamily="34" charset="-127"/>
              </a:rPr>
              <a:t>)</a:t>
            </a:r>
            <a:r>
              <a:rPr lang="ko-KR" altLang="en-US" sz="1400">
                <a:latin typeface="굴림" panose="020B0600000101010101" pitchFamily="34" charset="-127"/>
              </a:rPr>
              <a:t>명</a:t>
            </a:r>
          </a:p>
        </p:txBody>
      </p:sp>
      <p:sp>
        <p:nvSpPr>
          <p:cNvPr id="5123" name="슬라이드 번호 개체 틀 2">
            <a:extLst>
              <a:ext uri="{FF2B5EF4-FFF2-40B4-BE49-F238E27FC236}">
                <a16:creationId xmlns:a16="http://schemas.microsoft.com/office/drawing/2014/main" id="{7FBF13F2-474B-4BB9-A2C7-37DC30A0B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B13BF9-64DD-49E0-A960-0BC25A5F935E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5124" name="Rectangle 2054">
            <a:extLst>
              <a:ext uri="{FF2B5EF4-FFF2-40B4-BE49-F238E27FC236}">
                <a16:creationId xmlns:a16="http://schemas.microsoft.com/office/drawing/2014/main" id="{AA973350-C61D-4B47-A336-5A0AA805A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34" charset="-127"/>
            </a:endParaRPr>
          </a:p>
        </p:txBody>
      </p:sp>
      <p:sp>
        <p:nvSpPr>
          <p:cNvPr id="5125" name="Rectangle 2060">
            <a:extLst>
              <a:ext uri="{FF2B5EF4-FFF2-40B4-BE49-F238E27FC236}">
                <a16:creationId xmlns:a16="http://schemas.microsoft.com/office/drawing/2014/main" id="{87920A32-24A7-4126-9266-05CA4C8D2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34" charset="-127"/>
            </a:endParaRPr>
          </a:p>
        </p:txBody>
      </p:sp>
      <p:sp>
        <p:nvSpPr>
          <p:cNvPr id="334851" name="Rectangle 2051">
            <a:extLst>
              <a:ext uri="{FF2B5EF4-FFF2-40B4-BE49-F238E27FC236}">
                <a16:creationId xmlns:a16="http://schemas.microsoft.com/office/drawing/2014/main" id="{BE92BC78-844F-499F-8467-8EBF29400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31875"/>
            <a:ext cx="7326313" cy="64770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D3D3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스케치기반 지형 생성</a:t>
            </a:r>
            <a:r>
              <a:rPr lang="en-US" altLang="ko-KR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편집 기술</a:t>
            </a:r>
          </a:p>
        </p:txBody>
      </p:sp>
      <p:pic>
        <p:nvPicPr>
          <p:cNvPr id="334863" name="Picture 2063" descr="보고-2">
            <a:extLst>
              <a:ext uri="{FF2B5EF4-FFF2-40B4-BE49-F238E27FC236}">
                <a16:creationId xmlns:a16="http://schemas.microsoft.com/office/drawing/2014/main" id="{B38BF6D7-7C5F-444F-B06D-38869623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>
            <a:extLst>
              <a:ext uri="{FF2B5EF4-FFF2-40B4-BE49-F238E27FC236}">
                <a16:creationId xmlns:a16="http://schemas.microsoft.com/office/drawing/2014/main" id="{F3B3734A-4955-4C46-BEFA-79D99E5C4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>
            <a:extLst>
              <a:ext uri="{FF2B5EF4-FFF2-40B4-BE49-F238E27FC236}">
                <a16:creationId xmlns:a16="http://schemas.microsoft.com/office/drawing/2014/main" id="{AAD241FB-D4AC-4141-8784-104BC25C0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>
            <a:extLst>
              <a:ext uri="{FF2B5EF4-FFF2-40B4-BE49-F238E27FC236}">
                <a16:creationId xmlns:a16="http://schemas.microsoft.com/office/drawing/2014/main" id="{B394E202-5F03-4DF0-9844-57FF97B99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>
            <a:extLst>
              <a:ext uri="{FF2B5EF4-FFF2-40B4-BE49-F238E27FC236}">
                <a16:creationId xmlns:a16="http://schemas.microsoft.com/office/drawing/2014/main" id="{0C253358-F3CE-4DA4-B1E5-F4A29A89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2072">
            <a:extLst>
              <a:ext uri="{FF2B5EF4-FFF2-40B4-BE49-F238E27FC236}">
                <a16:creationId xmlns:a16="http://schemas.microsoft.com/office/drawing/2014/main" id="{4405FE51-C1AD-4B28-8E5E-16A62D642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200">
                <a:latin typeface="굴림" panose="020B0600000101010101" pitchFamily="34" charset="-127"/>
              </a:rPr>
              <a:t>[</a:t>
            </a:r>
            <a:r>
              <a:rPr lang="ko-KR" altLang="en-US" sz="1200">
                <a:latin typeface="굴림" panose="020B0600000101010101" pitchFamily="34" charset="-127"/>
              </a:rPr>
              <a:t>첨부 제</a:t>
            </a:r>
            <a:r>
              <a:rPr lang="en-US" altLang="ko-KR" sz="1200">
                <a:latin typeface="굴림" panose="020B0600000101010101" pitchFamily="34" charset="-127"/>
              </a:rPr>
              <a:t>4</a:t>
            </a:r>
            <a:r>
              <a:rPr lang="ko-KR" altLang="en-US" sz="1200">
                <a:latin typeface="굴림" panose="020B0600000101010101" pitchFamily="34" charset="-127"/>
              </a:rPr>
              <a:t>호</a:t>
            </a:r>
            <a:r>
              <a:rPr lang="en-US" altLang="ko-KR" sz="1200">
                <a:latin typeface="굴림" panose="020B0600000101010101" pitchFamily="34" charset="-127"/>
              </a:rPr>
              <a:t>]</a:t>
            </a:r>
          </a:p>
        </p:txBody>
      </p:sp>
      <p:sp>
        <p:nvSpPr>
          <p:cNvPr id="14" name="Text Box 2061">
            <a:extLst>
              <a:ext uri="{FF2B5EF4-FFF2-40B4-BE49-F238E27FC236}">
                <a16:creationId xmlns:a16="http://schemas.microsoft.com/office/drawing/2014/main" id="{7E988F1A-E0C3-41E0-B0BE-A8E19B6E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657725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정일권 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(jik@etri.re.kr)</a:t>
            </a:r>
          </a:p>
          <a:p>
            <a:pPr algn="ctr">
              <a:defRPr/>
            </a:pPr>
            <a:r>
              <a:rPr kumimoji="0"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차세대영상연구실</a:t>
            </a:r>
          </a:p>
        </p:txBody>
      </p:sp>
      <p:sp>
        <p:nvSpPr>
          <p:cNvPr id="17" name="Text Box 2061">
            <a:extLst>
              <a:ext uri="{FF2B5EF4-FFF2-40B4-BE49-F238E27FC236}">
                <a16:creationId xmlns:a16="http://schemas.microsoft.com/office/drawing/2014/main" id="{10302A99-0E96-4FA0-BE36-5212E36A3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6416675"/>
            <a:ext cx="3000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4">
            <a:extLst>
              <a:ext uri="{FF2B5EF4-FFF2-40B4-BE49-F238E27FC236}">
                <a16:creationId xmlns:a16="http://schemas.microsoft.com/office/drawing/2014/main" id="{27F981F5-1B02-450B-9E10-C9EE43B16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12BA8B-EDE4-4555-A24C-677A6914F3BA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A1C6AD-917C-41FE-9AF9-33BEC3A40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BF8474-C036-4B7F-B8E7-E860A389C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1176338"/>
            <a:ext cx="8572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국내외 주도 벤더</a:t>
            </a: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기업체</a:t>
            </a: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현황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latinLnBrk="1" hangingPunct="1"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41" name="TextBox 34">
            <a:extLst>
              <a:ext uri="{FF2B5EF4-FFF2-40B4-BE49-F238E27FC236}">
                <a16:creationId xmlns:a16="http://schemas.microsoft.com/office/drawing/2014/main" id="{92FAAC6A-7F63-48AB-88C4-B54C9DDD4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3976688"/>
            <a:ext cx="2087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굴림" panose="020B0600000101010101" pitchFamily="34" charset="-127"/>
              </a:rPr>
              <a:t>VUE (Eon software)</a:t>
            </a:r>
            <a:endParaRPr lang="ko-KR" altLang="en-US" sz="1400" b="1">
              <a:latin typeface="굴림" panose="020B0600000101010101" pitchFamily="34" charset="-127"/>
            </a:endParaRPr>
          </a:p>
        </p:txBody>
      </p:sp>
      <p:sp>
        <p:nvSpPr>
          <p:cNvPr id="14342" name="TextBox 34">
            <a:extLst>
              <a:ext uri="{FF2B5EF4-FFF2-40B4-BE49-F238E27FC236}">
                <a16:creationId xmlns:a16="http://schemas.microsoft.com/office/drawing/2014/main" id="{67F2B6BD-3B06-4035-B146-D7B7C77F8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860800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굴림" panose="020B0600000101010101" pitchFamily="34" charset="-127"/>
              </a:rPr>
              <a:t>World machine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굴림" panose="020B0600000101010101" pitchFamily="34" charset="-127"/>
              </a:rPr>
              <a:t>(World machine)</a:t>
            </a:r>
            <a:endParaRPr lang="ko-KR" altLang="en-US" sz="1400" b="1">
              <a:latin typeface="굴림" panose="020B0600000101010101" pitchFamily="34" charset="-127"/>
            </a:endParaRPr>
          </a:p>
        </p:txBody>
      </p:sp>
      <p:pic>
        <p:nvPicPr>
          <p:cNvPr id="14343" name="Picture 2">
            <a:extLst>
              <a:ext uri="{FF2B5EF4-FFF2-40B4-BE49-F238E27FC236}">
                <a16:creationId xmlns:a16="http://schemas.microsoft.com/office/drawing/2014/main" id="{E2BCD03E-857F-4F47-BAF9-C6557D5A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84413"/>
            <a:ext cx="25431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2" descr="http://t2.gstatic.com/images?q=tbn:ANd9GcTrbKATo90LBAL2Uy127XtFt2oshvnVd9JXSMnoSbEBKK_F5ehd">
            <a:extLst>
              <a:ext uri="{FF2B5EF4-FFF2-40B4-BE49-F238E27FC236}">
                <a16:creationId xmlns:a16="http://schemas.microsoft.com/office/drawing/2014/main" id="{FE9447CD-5B99-4533-A338-770C92C2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284413"/>
            <a:ext cx="25558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http://crymods.net/e107_files/public/1266127452_6_FT1889_my_first_map.jpg">
            <a:hlinkClick r:id="rId4"/>
            <a:extLst>
              <a:ext uri="{FF2B5EF4-FFF2-40B4-BE49-F238E27FC236}">
                <a16:creationId xmlns:a16="http://schemas.microsoft.com/office/drawing/2014/main" id="{B4629E6D-A660-437C-90C4-B370306BF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84413"/>
            <a:ext cx="211772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34">
            <a:extLst>
              <a:ext uri="{FF2B5EF4-FFF2-40B4-BE49-F238E27FC236}">
                <a16:creationId xmlns:a16="http://schemas.microsoft.com/office/drawing/2014/main" id="{34E5BF49-8AD8-4582-BF29-82AE5B16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005263"/>
            <a:ext cx="2087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굴림" panose="020B0600000101010101" pitchFamily="34" charset="-127"/>
              </a:rPr>
              <a:t>Sandbox (Crytek)</a:t>
            </a:r>
            <a:endParaRPr lang="ko-KR" altLang="en-US" sz="1400" b="1">
              <a:latin typeface="굴림" panose="020B0600000101010101" pitchFamily="34" charset="-127"/>
            </a:endParaRPr>
          </a:p>
        </p:txBody>
      </p:sp>
      <p:sp>
        <p:nvSpPr>
          <p:cNvPr id="12" name="Text Box 2061">
            <a:extLst>
              <a:ext uri="{FF2B5EF4-FFF2-40B4-BE49-F238E27FC236}">
                <a16:creationId xmlns:a16="http://schemas.microsoft.com/office/drawing/2014/main" id="{55634D63-EF30-45A9-9C9C-DB317711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바닥글 개체 틀 3">
            <a:extLst>
              <a:ext uri="{FF2B5EF4-FFF2-40B4-BE49-F238E27FC236}">
                <a16:creationId xmlns:a16="http://schemas.microsoft.com/office/drawing/2014/main" id="{02E8B178-11C5-4973-97CC-4A64C902C9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>
                <a:latin typeface="굴림" panose="020B0600000101010101" pitchFamily="34" charset="-127"/>
              </a:rPr>
              <a:t>ETRI OOO</a:t>
            </a:r>
            <a:r>
              <a:rPr lang="ko-KR" altLang="en-US" sz="1400">
                <a:latin typeface="굴림" panose="020B0600000101010101" pitchFamily="34" charset="-127"/>
              </a:rPr>
              <a:t>연구소</a:t>
            </a:r>
            <a:r>
              <a:rPr lang="en-US" altLang="ko-KR" sz="1400">
                <a:latin typeface="굴림" panose="020B0600000101010101" pitchFamily="34" charset="-127"/>
              </a:rPr>
              <a:t>(</a:t>
            </a:r>
            <a:r>
              <a:rPr lang="ko-KR" altLang="en-US" sz="1400">
                <a:latin typeface="굴림" panose="020B0600000101010101" pitchFamily="34" charset="-127"/>
              </a:rPr>
              <a:t>단</a:t>
            </a:r>
            <a:r>
              <a:rPr lang="en-US" altLang="ko-KR" sz="1400">
                <a:latin typeface="굴림" panose="020B0600000101010101" pitchFamily="34" charset="-127"/>
              </a:rPr>
              <a:t>, </a:t>
            </a:r>
            <a:r>
              <a:rPr lang="ko-KR" altLang="en-US" sz="1400">
                <a:latin typeface="굴림" panose="020B0600000101010101" pitchFamily="34" charset="-127"/>
              </a:rPr>
              <a:t>본부</a:t>
            </a:r>
            <a:r>
              <a:rPr lang="en-US" altLang="ko-KR" sz="1400">
                <a:latin typeface="굴림" panose="020B0600000101010101" pitchFamily="34" charset="-127"/>
              </a:rPr>
              <a:t>)</a:t>
            </a:r>
            <a:r>
              <a:rPr lang="ko-KR" altLang="en-US" sz="1400">
                <a:latin typeface="굴림" panose="020B0600000101010101" pitchFamily="34" charset="-127"/>
              </a:rPr>
              <a:t>명</a:t>
            </a:r>
          </a:p>
        </p:txBody>
      </p:sp>
      <p:sp>
        <p:nvSpPr>
          <p:cNvPr id="15363" name="슬라이드 번호 개체 틀 4">
            <a:extLst>
              <a:ext uri="{FF2B5EF4-FFF2-40B4-BE49-F238E27FC236}">
                <a16:creationId xmlns:a16="http://schemas.microsoft.com/office/drawing/2014/main" id="{F596BA95-719A-475D-9FA1-C894369B3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FD2D9C-BBD0-4F2E-837E-84C164FA9120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pic>
        <p:nvPicPr>
          <p:cNvPr id="15364" name="Picture 522" descr="D:\과거홍보\●ETRI CIS\연구원 이미지\연구장면(4개).jpg">
            <a:extLst>
              <a:ext uri="{FF2B5EF4-FFF2-40B4-BE49-F238E27FC236}">
                <a16:creationId xmlns:a16="http://schemas.microsoft.com/office/drawing/2014/main" id="{ED48D47A-CD76-494B-AF63-CB7EDACB0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23">
            <a:extLst>
              <a:ext uri="{FF2B5EF4-FFF2-40B4-BE49-F238E27FC236}">
                <a16:creationId xmlns:a16="http://schemas.microsoft.com/office/drawing/2014/main" id="{D032282A-CB97-47F0-AC54-C5E870DE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5366" name="Rectangle 529">
            <a:extLst>
              <a:ext uri="{FF2B5EF4-FFF2-40B4-BE49-F238E27FC236}">
                <a16:creationId xmlns:a16="http://schemas.microsoft.com/office/drawing/2014/main" id="{563C23F7-AA0A-425C-A3A5-FCBEC0854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34" charset="-127"/>
            </a:endParaRPr>
          </a:p>
        </p:txBody>
      </p:sp>
      <p:sp>
        <p:nvSpPr>
          <p:cNvPr id="15367" name="Rectangle 530">
            <a:extLst>
              <a:ext uri="{FF2B5EF4-FFF2-40B4-BE49-F238E27FC236}">
                <a16:creationId xmlns:a16="http://schemas.microsoft.com/office/drawing/2014/main" id="{68B42463-5AE0-4EE2-8FBB-E55A4D54E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굴림체" panose="020B0609000101010101" pitchFamily="49" charset="-127"/>
              <a:buNone/>
            </a:pP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♣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34" charset="-127"/>
              </a:rPr>
              <a:t>연락처 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: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34" charset="-127"/>
              </a:rPr>
              <a:t>차세대영상연구실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,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34" charset="-127"/>
              </a:rPr>
              <a:t>정일권 실장 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(042-860-3810, jik@etri.re.kr)</a:t>
            </a:r>
          </a:p>
        </p:txBody>
      </p:sp>
      <p:sp>
        <p:nvSpPr>
          <p:cNvPr id="15368" name="Text Box 531">
            <a:extLst>
              <a:ext uri="{FF2B5EF4-FFF2-40B4-BE49-F238E27FC236}">
                <a16:creationId xmlns:a16="http://schemas.microsoft.com/office/drawing/2014/main" id="{0B6F9EA9-71BC-4A1F-A7E1-8EC866DA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500" b="1">
                <a:solidFill>
                  <a:srgbClr val="3333CC"/>
                </a:solidFill>
                <a:latin typeface="Arial" panose="020B0604020202020204" pitchFamily="34" charset="0"/>
                <a:ea typeface="돋움" panose="020B0600000101010101" pitchFamily="34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4">
            <a:extLst>
              <a:ext uri="{FF2B5EF4-FFF2-40B4-BE49-F238E27FC236}">
                <a16:creationId xmlns:a16="http://schemas.microsoft.com/office/drawing/2014/main" id="{0FF5BFDD-2994-4C93-91F4-ACF746CC1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92B0A9-BD27-4E87-AF80-16D65F121DA8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pic>
        <p:nvPicPr>
          <p:cNvPr id="6147" name="Picture 742" descr="D:\홍보실\●홍보실 업무 자료\2003홍보실업무보고\상단 이미지(3).jpg">
            <a:extLst>
              <a:ext uri="{FF2B5EF4-FFF2-40B4-BE49-F238E27FC236}">
                <a16:creationId xmlns:a16="http://schemas.microsoft.com/office/drawing/2014/main" id="{F2043C73-0509-4A10-8123-46407EBC2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743">
            <a:extLst>
              <a:ext uri="{FF2B5EF4-FFF2-40B4-BE49-F238E27FC236}">
                <a16:creationId xmlns:a16="http://schemas.microsoft.com/office/drawing/2014/main" id="{FC7A5998-3346-4BFB-B3B7-4FB197F6D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895350" indent="-60960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>
                <a:solidFill>
                  <a:srgbClr val="FF6600"/>
                </a:solidFill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1. </a:t>
            </a:r>
            <a:r>
              <a:rPr lang="ko-KR" altLang="en-US" sz="2500" b="1"/>
              <a:t>기술의 개요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2. </a:t>
            </a:r>
            <a:r>
              <a:rPr lang="ko-KR" altLang="en-US" sz="2500" b="1"/>
              <a:t>기술이전 내용 및 범위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3. </a:t>
            </a:r>
            <a:r>
              <a:rPr lang="ko-KR" altLang="en-US" sz="2500" b="1"/>
              <a:t>경쟁기술과 비교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4. </a:t>
            </a:r>
            <a:r>
              <a:rPr lang="ko-KR" altLang="en-US" sz="2500" b="1"/>
              <a:t>기술의 사업성 </a:t>
            </a:r>
            <a:endParaRPr lang="en-US" altLang="ko-KR" sz="2500" b="1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500" b="1"/>
              <a:t> </a:t>
            </a:r>
            <a:r>
              <a:rPr lang="en-US" altLang="ko-KR" sz="2500" b="1"/>
              <a:t>- </a:t>
            </a:r>
            <a:r>
              <a:rPr lang="ko-KR" altLang="en-US" sz="2500" b="1"/>
              <a:t>활용분야 및 기대효과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5. </a:t>
            </a:r>
            <a:r>
              <a:rPr lang="ko-KR" altLang="en-US" sz="2500" b="1"/>
              <a:t>국내외 시장 동향</a:t>
            </a:r>
          </a:p>
        </p:txBody>
      </p:sp>
      <p:sp>
        <p:nvSpPr>
          <p:cNvPr id="6" name="Text Box 2061">
            <a:extLst>
              <a:ext uri="{FF2B5EF4-FFF2-40B4-BE49-F238E27FC236}">
                <a16:creationId xmlns:a16="http://schemas.microsoft.com/office/drawing/2014/main" id="{FABB0B89-DA59-4F0A-9CF7-1D83AC520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11B72D4-F747-4C76-817B-668F9C65D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5F2D0D98-CE1C-4B0C-A438-882A3B8B9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6200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800" b="1">
                <a:solidFill>
                  <a:srgbClr val="CC0066"/>
                </a:solidFill>
              </a:rPr>
              <a:t> 스케치기반 지형생성 및 편집 기술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사용자의 스케치에 의해 아웃라인만으로 대규모의 지형을 생성하고 편집할 수 있는 기술</a:t>
            </a:r>
            <a:endParaRPr lang="en-US" altLang="ko-KR"/>
          </a:p>
        </p:txBody>
      </p:sp>
      <p:sp>
        <p:nvSpPr>
          <p:cNvPr id="7172" name="슬라이드 번호 개체 틀 4">
            <a:extLst>
              <a:ext uri="{FF2B5EF4-FFF2-40B4-BE49-F238E27FC236}">
                <a16:creationId xmlns:a16="http://schemas.microsoft.com/office/drawing/2014/main" id="{4D68E3FC-F8AB-485A-8C44-3A3281F9FD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45C2BA-6F43-4EE9-B256-827994D6EF0E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3" name="Text Box 2061">
            <a:extLst>
              <a:ext uri="{FF2B5EF4-FFF2-40B4-BE49-F238E27FC236}">
                <a16:creationId xmlns:a16="http://schemas.microsoft.com/office/drawing/2014/main" id="{23729151-95B3-4646-BDC8-5BF00FED0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차세대콘텐츠연구소</a:t>
            </a:r>
          </a:p>
        </p:txBody>
      </p:sp>
      <p:pic>
        <p:nvPicPr>
          <p:cNvPr id="7174" name="_x209635640" descr="EMB00000770596a">
            <a:extLst>
              <a:ext uri="{FF2B5EF4-FFF2-40B4-BE49-F238E27FC236}">
                <a16:creationId xmlns:a16="http://schemas.microsoft.com/office/drawing/2014/main" id="{E0A81C22-F910-4776-A2AD-70403706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2643188"/>
            <a:ext cx="32639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_x209635000" descr="EMB00000770596b">
            <a:extLst>
              <a:ext uri="{FF2B5EF4-FFF2-40B4-BE49-F238E27FC236}">
                <a16:creationId xmlns:a16="http://schemas.microsoft.com/office/drawing/2014/main" id="{143FDA20-9F2F-4AE0-9B0B-88266CCBD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730750"/>
            <a:ext cx="32639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_x209635160" descr="EMB00000770596c">
            <a:extLst>
              <a:ext uri="{FF2B5EF4-FFF2-40B4-BE49-F238E27FC236}">
                <a16:creationId xmlns:a16="http://schemas.microsoft.com/office/drawing/2014/main" id="{927544C2-6541-43B7-B9D8-9E7130ED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4730750"/>
            <a:ext cx="32639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2797F52-BA7E-439E-A6AA-F727A9A6C31B}"/>
              </a:ext>
            </a:extLst>
          </p:cNvPr>
          <p:cNvSpPr/>
          <p:nvPr/>
        </p:nvSpPr>
        <p:spPr>
          <a:xfrm>
            <a:off x="2997200" y="2243138"/>
            <a:ext cx="31686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latinLnBrk="1">
              <a:spcBef>
                <a:spcPct val="20000"/>
              </a:spcBef>
              <a:buClr>
                <a:srgbClr val="8B1111"/>
              </a:buClr>
              <a:defRPr/>
            </a:pPr>
            <a:r>
              <a:rPr lang="en-US" altLang="ko-KR" sz="2000" b="1" kern="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Shadow Line Sketching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9A14FE6-1CC2-43E9-A183-9CFE7A4860D6}"/>
              </a:ext>
            </a:extLst>
          </p:cNvPr>
          <p:cNvSpPr/>
          <p:nvPr/>
        </p:nvSpPr>
        <p:spPr>
          <a:xfrm>
            <a:off x="481013" y="4330700"/>
            <a:ext cx="33369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latinLnBrk="1">
              <a:spcBef>
                <a:spcPct val="20000"/>
              </a:spcBef>
              <a:buClr>
                <a:srgbClr val="8B1111"/>
              </a:buClr>
              <a:defRPr/>
            </a:pPr>
            <a:r>
              <a:rPr lang="en-US" altLang="ko-KR" sz="2000" b="1" kern="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Silhouette Line Sketching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9A3542B-2070-4D3C-926C-341524FCDB74}"/>
              </a:ext>
            </a:extLst>
          </p:cNvPr>
          <p:cNvSpPr/>
          <p:nvPr/>
        </p:nvSpPr>
        <p:spPr>
          <a:xfrm>
            <a:off x="5084763" y="4330700"/>
            <a:ext cx="37957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latinLnBrk="1">
              <a:spcBef>
                <a:spcPct val="20000"/>
              </a:spcBef>
              <a:buClr>
                <a:srgbClr val="8B1111"/>
              </a:buClr>
              <a:defRPr/>
            </a:pPr>
            <a:r>
              <a:rPr lang="en-US" altLang="ko-KR" sz="2000" b="1" kern="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Convert into Land-Primitives</a:t>
            </a:r>
          </a:p>
        </p:txBody>
      </p:sp>
      <p:sp>
        <p:nvSpPr>
          <p:cNvPr id="20" name="오른쪽 화살표 19">
            <a:extLst>
              <a:ext uri="{FF2B5EF4-FFF2-40B4-BE49-F238E27FC236}">
                <a16:creationId xmlns:a16="http://schemas.microsoft.com/office/drawing/2014/main" id="{98172B66-5536-4193-A527-09CD56770079}"/>
              </a:ext>
            </a:extLst>
          </p:cNvPr>
          <p:cNvSpPr/>
          <p:nvPr/>
        </p:nvSpPr>
        <p:spPr>
          <a:xfrm rot="8050443">
            <a:off x="2426047" y="3853542"/>
            <a:ext cx="447921" cy="373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오른쪽 화살표 20">
            <a:extLst>
              <a:ext uri="{FF2B5EF4-FFF2-40B4-BE49-F238E27FC236}">
                <a16:creationId xmlns:a16="http://schemas.microsoft.com/office/drawing/2014/main" id="{92D6E057-FB8F-49A8-8FDC-2E47BF5D8A83}"/>
              </a:ext>
            </a:extLst>
          </p:cNvPr>
          <p:cNvSpPr/>
          <p:nvPr/>
        </p:nvSpPr>
        <p:spPr>
          <a:xfrm>
            <a:off x="4360027" y="5333293"/>
            <a:ext cx="447921" cy="373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번호 개체 틀 4">
            <a:extLst>
              <a:ext uri="{FF2B5EF4-FFF2-40B4-BE49-F238E27FC236}">
                <a16:creationId xmlns:a16="http://schemas.microsoft.com/office/drawing/2014/main" id="{BDEE0FC5-2A50-4EA2-8AF0-D826F58D0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6E1BB8-EF1D-41B1-A6FC-071A3B0B556D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E74E83B-CA0E-4AC6-BA1D-32D399370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DAA4D74-0B33-475D-B964-A15155138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109663"/>
            <a:ext cx="8501062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기술이전 내용 및 범위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스케치기반 지형생성 및 편집 기술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76250" lvl="1" eaLnBrk="1" latinLnBrk="1" hangingPunct="1">
              <a:spcBef>
                <a:spcPct val="20000"/>
              </a:spcBef>
              <a:buClr>
                <a:srgbClr val="6600CC"/>
              </a:buClr>
              <a:defRPr/>
            </a:pP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   - 2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개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(Silhouette, Shadow)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의 아웃라인을 통한 지형 랜드폼 생성</a:t>
            </a:r>
          </a:p>
          <a:p>
            <a:pPr marL="476250" lvl="1" eaLnBrk="1" latinLnBrk="1" hangingPunct="1">
              <a:spcBef>
                <a:spcPct val="20000"/>
              </a:spcBef>
              <a:buClr>
                <a:srgbClr val="6600CC"/>
              </a:buClr>
              <a:defRPr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-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지형 프리미티브를 사용하여 지형의 형상 표현 및 제어</a:t>
            </a:r>
            <a:endParaRPr lang="en-US" altLang="ko-KR" sz="1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latinLnBrk="1" hangingPunct="1"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 Box 2061">
            <a:extLst>
              <a:ext uri="{FF2B5EF4-FFF2-40B4-BE49-F238E27FC236}">
                <a16:creationId xmlns:a16="http://schemas.microsoft.com/office/drawing/2014/main" id="{A8373503-B22D-443A-B882-97D0539AE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차세대콘텐츠연구소</a:t>
            </a:r>
          </a:p>
        </p:txBody>
      </p:sp>
      <p:pic>
        <p:nvPicPr>
          <p:cNvPr id="8198" name="그림 5">
            <a:extLst>
              <a:ext uri="{FF2B5EF4-FFF2-40B4-BE49-F238E27FC236}">
                <a16:creationId xmlns:a16="http://schemas.microsoft.com/office/drawing/2014/main" id="{66E6E347-F713-4476-8F5D-D9964F6C2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38703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9D626DC-91D6-4025-A32D-6EB903EC21FC}"/>
              </a:ext>
            </a:extLst>
          </p:cNvPr>
          <p:cNvSpPr/>
          <p:nvPr/>
        </p:nvSpPr>
        <p:spPr>
          <a:xfrm>
            <a:off x="387350" y="3068638"/>
            <a:ext cx="41767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latinLnBrk="1">
              <a:spcBef>
                <a:spcPct val="20000"/>
              </a:spcBef>
              <a:buClr>
                <a:srgbClr val="8B1111"/>
              </a:buClr>
              <a:defRPr/>
            </a:pPr>
            <a:r>
              <a:rPr lang="en-US" altLang="ko-KR" sz="2000" b="1" kern="0" dirty="0">
                <a:solidFill>
                  <a:srgbClr val="0070C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Land-Outline Sketching Concept</a:t>
            </a:r>
          </a:p>
        </p:txBody>
      </p:sp>
      <p:pic>
        <p:nvPicPr>
          <p:cNvPr id="8200" name="그림 9">
            <a:extLst>
              <a:ext uri="{FF2B5EF4-FFF2-40B4-BE49-F238E27FC236}">
                <a16:creationId xmlns:a16="http://schemas.microsoft.com/office/drawing/2014/main" id="{DAE76C2A-3079-49F1-812B-DFF80CD4C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71888"/>
            <a:ext cx="262096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그림 10">
            <a:extLst>
              <a:ext uri="{FF2B5EF4-FFF2-40B4-BE49-F238E27FC236}">
                <a16:creationId xmlns:a16="http://schemas.microsoft.com/office/drawing/2014/main" id="{C6225A05-4BBD-447E-98C2-EF8D484A4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941888"/>
            <a:ext cx="26193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7086826-32E5-4539-A18D-9C04DD9ABDE0}"/>
              </a:ext>
            </a:extLst>
          </p:cNvPr>
          <p:cNvSpPr/>
          <p:nvPr/>
        </p:nvSpPr>
        <p:spPr>
          <a:xfrm>
            <a:off x="4945063" y="3074988"/>
            <a:ext cx="35194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latinLnBrk="1">
              <a:spcBef>
                <a:spcPct val="20000"/>
              </a:spcBef>
              <a:buClr>
                <a:srgbClr val="8B1111"/>
              </a:buClr>
              <a:defRPr/>
            </a:pPr>
            <a:r>
              <a:rPr lang="en-US" altLang="ko-KR" sz="2000" b="1" kern="0" dirty="0">
                <a:solidFill>
                  <a:srgbClr val="0070C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Land-Primitive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B52C2E9-9A19-497D-8A6C-765C3A7DB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23F71-4D1A-47EF-8012-CD8168631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85850"/>
            <a:ext cx="85010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기술 개발 현황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기술성숙도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en-US" altLang="ko-KR" sz="2000" spc="-100" dirty="0">
                <a:latin typeface="굴림" panose="020B0600000101010101" pitchFamily="50" charset="-127"/>
                <a:ea typeface="굴림" panose="020B0600000101010101" pitchFamily="50" charset="-127"/>
              </a:rPr>
              <a:t>TRL : Technology Readiness Level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단계 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:  ( 5 )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단계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확정된 소재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부품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시스템 시작품 제작 및 성능 평가 완료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4384EAA-F736-45AB-A5A2-EB593BE70149}"/>
              </a:ext>
            </a:extLst>
          </p:cNvPr>
          <p:cNvSpPr/>
          <p:nvPr/>
        </p:nvSpPr>
        <p:spPr>
          <a:xfrm>
            <a:off x="593725" y="2597150"/>
            <a:ext cx="34734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latinLnBrk="1">
              <a:spcBef>
                <a:spcPct val="20000"/>
              </a:spcBef>
              <a:buClr>
                <a:srgbClr val="8B1111"/>
              </a:buClr>
              <a:defRPr/>
            </a:pPr>
            <a:r>
              <a:rPr lang="en-US" altLang="ko-KR" sz="2000" b="1" kern="0" dirty="0">
                <a:solidFill>
                  <a:srgbClr val="0070C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Land-Primitive Editing</a:t>
            </a:r>
          </a:p>
        </p:txBody>
      </p:sp>
      <p:pic>
        <p:nvPicPr>
          <p:cNvPr id="9221" name="그림 21">
            <a:extLst>
              <a:ext uri="{FF2B5EF4-FFF2-40B4-BE49-F238E27FC236}">
                <a16:creationId xmlns:a16="http://schemas.microsoft.com/office/drawing/2014/main" id="{9D4463E7-771A-4EFE-92A8-284ACA12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3232150"/>
            <a:ext cx="286861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그림 22">
            <a:extLst>
              <a:ext uri="{FF2B5EF4-FFF2-40B4-BE49-F238E27FC236}">
                <a16:creationId xmlns:a16="http://schemas.microsoft.com/office/drawing/2014/main" id="{60461207-1823-4075-953B-51D357F1E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897438"/>
            <a:ext cx="28686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위쪽/아래쪽 화살표 23">
            <a:extLst>
              <a:ext uri="{FF2B5EF4-FFF2-40B4-BE49-F238E27FC236}">
                <a16:creationId xmlns:a16="http://schemas.microsoft.com/office/drawing/2014/main" id="{2F6171AD-4E19-4BFD-A470-E73BFAA33346}"/>
              </a:ext>
            </a:extLst>
          </p:cNvPr>
          <p:cNvSpPr/>
          <p:nvPr/>
        </p:nvSpPr>
        <p:spPr>
          <a:xfrm>
            <a:off x="2109405" y="4467300"/>
            <a:ext cx="342900" cy="563880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6C14EC0-4C76-4124-B28E-B6FB2E1655AF}"/>
              </a:ext>
            </a:extLst>
          </p:cNvPr>
          <p:cNvSpPr/>
          <p:nvPr/>
        </p:nvSpPr>
        <p:spPr>
          <a:xfrm>
            <a:off x="4211638" y="2584450"/>
            <a:ext cx="43322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latinLnBrk="1">
              <a:spcBef>
                <a:spcPct val="20000"/>
              </a:spcBef>
              <a:buClr>
                <a:srgbClr val="8B1111"/>
              </a:buClr>
              <a:defRPr/>
            </a:pPr>
            <a:r>
              <a:rPr lang="en-US" altLang="ko-KR" sz="2000" b="1" kern="0" dirty="0">
                <a:solidFill>
                  <a:srgbClr val="0070C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Convert Features into Primitives</a:t>
            </a:r>
          </a:p>
        </p:txBody>
      </p:sp>
      <p:pic>
        <p:nvPicPr>
          <p:cNvPr id="9227" name="그림 26">
            <a:extLst>
              <a:ext uri="{FF2B5EF4-FFF2-40B4-BE49-F238E27FC236}">
                <a16:creationId xmlns:a16="http://schemas.microsoft.com/office/drawing/2014/main" id="{32EC7690-0062-499C-BBCA-678489E6B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8742"/>
          <a:stretch>
            <a:fillRect/>
          </a:stretch>
        </p:blipFill>
        <p:spPr bwMode="auto">
          <a:xfrm>
            <a:off x="4211638" y="3211513"/>
            <a:ext cx="1997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그림 29">
            <a:extLst>
              <a:ext uri="{FF2B5EF4-FFF2-40B4-BE49-F238E27FC236}">
                <a16:creationId xmlns:a16="http://schemas.microsoft.com/office/drawing/2014/main" id="{95403286-D192-4B61-A4F6-B1D3C2F05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208338"/>
            <a:ext cx="21526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그림 30">
            <a:extLst>
              <a:ext uri="{FF2B5EF4-FFF2-40B4-BE49-F238E27FC236}">
                <a16:creationId xmlns:a16="http://schemas.microsoft.com/office/drawing/2014/main" id="{F36A0F61-C12A-4D90-9EE3-A0830ED07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897438"/>
            <a:ext cx="218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오른쪽 화살표 32">
            <a:extLst>
              <a:ext uri="{FF2B5EF4-FFF2-40B4-BE49-F238E27FC236}">
                <a16:creationId xmlns:a16="http://schemas.microsoft.com/office/drawing/2014/main" id="{6020F0A5-8F8E-4850-8E73-94323E9B908D}"/>
              </a:ext>
            </a:extLst>
          </p:cNvPr>
          <p:cNvSpPr/>
          <p:nvPr/>
        </p:nvSpPr>
        <p:spPr>
          <a:xfrm>
            <a:off x="5978721" y="3654041"/>
            <a:ext cx="675719" cy="4495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5" name="위쪽/아래쪽 화살표 34">
            <a:extLst>
              <a:ext uri="{FF2B5EF4-FFF2-40B4-BE49-F238E27FC236}">
                <a16:creationId xmlns:a16="http://schemas.microsoft.com/office/drawing/2014/main" id="{E4BF217F-2C6E-4C51-9F2C-6B118962A04E}"/>
              </a:ext>
            </a:extLst>
          </p:cNvPr>
          <p:cNvSpPr/>
          <p:nvPr/>
        </p:nvSpPr>
        <p:spPr>
          <a:xfrm>
            <a:off x="7296149" y="4441846"/>
            <a:ext cx="342900" cy="563880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4">
            <a:extLst>
              <a:ext uri="{FF2B5EF4-FFF2-40B4-BE49-F238E27FC236}">
                <a16:creationId xmlns:a16="http://schemas.microsoft.com/office/drawing/2014/main" id="{F10E2FF7-28FB-4C7C-9A43-702ECFC08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77510B-D24A-484D-A0BB-361DE39DF71C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D37E583-90D7-4371-8A46-97F56382C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0338BCC7-E9E8-40C0-A448-686E6BFA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차세대콘텐츠연구소</a:t>
            </a:r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F737E83B-B34C-4CCC-9550-BFDF713C7A29}"/>
              </a:ext>
            </a:extLst>
          </p:cNvPr>
          <p:cNvSpPr/>
          <p:nvPr/>
        </p:nvSpPr>
        <p:spPr bwMode="auto">
          <a:xfrm>
            <a:off x="174625" y="981075"/>
            <a:ext cx="8785225" cy="5419725"/>
          </a:xfrm>
          <a:prstGeom prst="roundRect">
            <a:avLst>
              <a:gd name="adj" fmla="val 2161"/>
            </a:avLst>
          </a:prstGeom>
          <a:solidFill>
            <a:srgbClr val="1F497D">
              <a:lumMod val="60000"/>
              <a:lumOff val="4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 b="1" kern="0" dirty="0">
              <a:solidFill>
                <a:sysClr val="windowText" lastClr="000000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10246" name="AutoShape 17">
            <a:extLst>
              <a:ext uri="{FF2B5EF4-FFF2-40B4-BE49-F238E27FC236}">
                <a16:creationId xmlns:a16="http://schemas.microsoft.com/office/drawing/2014/main" id="{A1283482-F010-466B-8818-53520569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1114425"/>
            <a:ext cx="8569325" cy="5194300"/>
          </a:xfrm>
          <a:prstGeom prst="roundRect">
            <a:avLst>
              <a:gd name="adj" fmla="val 1606"/>
            </a:avLst>
          </a:prstGeom>
          <a:solidFill>
            <a:srgbClr val="CCECFF"/>
          </a:solidFill>
          <a:ln>
            <a:noFill/>
          </a:ln>
          <a:effectLst>
            <a:prstShdw prst="shdw17" dist="17961" dir="2700000">
              <a:srgbClr val="7A8E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just" eaLnBrk="1" hangingPunct="1">
              <a:buClrTx/>
              <a:buFontTx/>
              <a:buNone/>
            </a:pPr>
            <a:endParaRPr lang="en-US" altLang="ko-KR" sz="1300" b="1">
              <a:solidFill>
                <a:srgbClr val="0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10" name="AutoShape 23">
            <a:extLst>
              <a:ext uri="{FF2B5EF4-FFF2-40B4-BE49-F238E27FC236}">
                <a16:creationId xmlns:a16="http://schemas.microsoft.com/office/drawing/2014/main" id="{8827C63E-D2FB-492C-A998-48C0E959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1247775"/>
            <a:ext cx="8015288" cy="2327275"/>
          </a:xfrm>
          <a:prstGeom prst="roundRect">
            <a:avLst>
              <a:gd name="adj" fmla="val 5766"/>
            </a:avLst>
          </a:prstGeom>
          <a:solidFill>
            <a:srgbClr val="F79646">
              <a:lumMod val="20000"/>
              <a:lumOff val="80000"/>
            </a:srgb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6800" rIns="0" bIns="46800" anchor="ctr"/>
          <a:lstStyle/>
          <a:p>
            <a:pPr marL="266700" lvl="1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6B7AB79-4666-43E4-910A-B9249692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392238"/>
            <a:ext cx="3692525" cy="30797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5" tIns="45718" rIns="91435" bIns="45718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VUE (Eon-software </a:t>
            </a:r>
            <a:r>
              <a:rPr kumimoji="0" lang="ko-KR" altLang="en-US" sz="1400" b="1" kern="0" dirty="0">
                <a:solidFill>
                  <a:sysClr val="window" lastClr="FFFFFF"/>
                </a:solidFill>
                <a:latin typeface="+mj-ea"/>
                <a:ea typeface="굴림" panose="020B0600000101010101" pitchFamily="50" charset="-127"/>
              </a:rPr>
              <a:t>社</a:t>
            </a:r>
            <a:r>
              <a:rPr kumimoji="0" lang="en-US" altLang="ko-KR" sz="1400" b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03F571-22AA-483F-870C-E484BB694DB8}"/>
              </a:ext>
            </a:extLst>
          </p:cNvPr>
          <p:cNvSpPr txBox="1"/>
          <p:nvPr/>
        </p:nvSpPr>
        <p:spPr>
          <a:xfrm>
            <a:off x="876300" y="2108200"/>
            <a:ext cx="4200525" cy="862013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· </a:t>
            </a:r>
            <a:r>
              <a:rPr kumimoji="0" lang="ko-KR" altLang="en-US" sz="1400" b="1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지형</a:t>
            </a:r>
            <a:r>
              <a:rPr kumimoji="0" lang="en-US" altLang="ko-KR" sz="1400" b="1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kumimoji="0" lang="ko-KR" altLang="en-US" sz="1400" b="1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모델링</a:t>
            </a:r>
            <a:r>
              <a:rPr kumimoji="0" lang="en-US" altLang="ko-KR" sz="1400" b="1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kumimoji="0" lang="ko-KR" altLang="en-US" sz="1400" b="1" kern="0" dirty="0" err="1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렌더링</a:t>
            </a:r>
            <a:r>
              <a:rPr kumimoji="0" lang="ko-KR" altLang="en-US" sz="1400" b="1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용 통합 솔루션</a:t>
            </a:r>
            <a:endParaRPr kumimoji="0" lang="en-US" altLang="ko-KR" sz="1400" b="1" kern="0" dirty="0">
              <a:solidFill>
                <a:sysClr val="windowText" lastClr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kumimoji="0" lang="en-US" altLang="ko-KR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 </a:t>
            </a:r>
            <a:r>
              <a:rPr kumimoji="0" lang="en-US" altLang="ko-KR" sz="1200" kern="0" dirty="0" err="1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Perlin</a:t>
            </a:r>
            <a:r>
              <a:rPr kumimoji="0" lang="en-US" altLang="ko-KR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noise </a:t>
            </a:r>
            <a:r>
              <a:rPr kumimoji="0" lang="ko-KR" altLang="en-US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기반 절차적 지형 모델링 방법 제공</a:t>
            </a:r>
            <a:endParaRPr kumimoji="0" lang="en-US" altLang="ko-KR" sz="1200" kern="0" dirty="0">
              <a:solidFill>
                <a:sysClr val="windowText" lastClr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- </a:t>
            </a:r>
            <a:r>
              <a:rPr kumimoji="0" lang="ko-KR" altLang="en-US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세부 편집에 숙련된 아티스트의 수작업 요구</a:t>
            </a:r>
            <a:endParaRPr kumimoji="0" lang="en-US" altLang="ko-KR" sz="1200" kern="0" dirty="0">
              <a:solidFill>
                <a:sysClr val="windowText" lastClr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- </a:t>
            </a:r>
            <a:r>
              <a:rPr kumimoji="0" lang="ko-KR" altLang="en-US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브러시 기반 침식 기능 제공</a:t>
            </a:r>
            <a:endParaRPr kumimoji="0" lang="en-US" altLang="ko-KR" sz="1200" kern="0" dirty="0">
              <a:solidFill>
                <a:sysClr val="windowText" lastClr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D97CB771-E4F2-4D50-8D65-87404910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3887788"/>
            <a:ext cx="8016875" cy="2328862"/>
          </a:xfrm>
          <a:prstGeom prst="roundRect">
            <a:avLst>
              <a:gd name="adj" fmla="val 5766"/>
            </a:avLst>
          </a:prstGeom>
          <a:solidFill>
            <a:srgbClr val="F79646">
              <a:lumMod val="20000"/>
              <a:lumOff val="80000"/>
            </a:srgb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6800" rIns="0" bIns="46800" anchor="ctr"/>
          <a:lstStyle/>
          <a:p>
            <a:pPr marL="266700" lvl="1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6B702E5A-AEEF-427A-8D85-4ABEDED5F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4032250"/>
            <a:ext cx="3760788" cy="30797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5" tIns="45718" rIns="91435" bIns="45718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World machine (World machine </a:t>
            </a:r>
            <a:r>
              <a:rPr kumimoji="0" lang="ko-KR" altLang="en-US" sz="1400" b="1" kern="0" dirty="0">
                <a:solidFill>
                  <a:sysClr val="window" lastClr="FFFFFF"/>
                </a:solidFill>
                <a:latin typeface="+mj-ea"/>
                <a:ea typeface="+mj-ea"/>
              </a:rPr>
              <a:t>社</a:t>
            </a:r>
            <a:r>
              <a:rPr kumimoji="0" lang="en-US" altLang="ko-KR" sz="1400" b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F3C99E-FBB8-4698-B655-9E77692092BF}"/>
              </a:ext>
            </a:extLst>
          </p:cNvPr>
          <p:cNvSpPr txBox="1"/>
          <p:nvPr/>
        </p:nvSpPr>
        <p:spPr>
          <a:xfrm>
            <a:off x="876300" y="4749800"/>
            <a:ext cx="4200525" cy="677863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· </a:t>
            </a:r>
            <a:r>
              <a:rPr kumimoji="0" lang="ko-KR" altLang="en-US" sz="1400" b="1" kern="0" dirty="0" err="1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노드</a:t>
            </a:r>
            <a:r>
              <a:rPr kumimoji="0" lang="en-US" altLang="ko-KR" sz="1400" b="1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kumimoji="0" lang="ko-KR" altLang="en-US" sz="1400" b="1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네트워크 기반의 절차적 모델링 툴</a:t>
            </a:r>
            <a:endParaRPr kumimoji="0" lang="en-US" altLang="ko-KR" sz="1400" b="1" kern="0" dirty="0">
              <a:solidFill>
                <a:sysClr val="windowText" lastClr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- </a:t>
            </a:r>
            <a:r>
              <a:rPr kumimoji="0" lang="ko-KR" altLang="en-US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실사적 지형 합성 및 </a:t>
            </a:r>
            <a:r>
              <a:rPr kumimoji="0" lang="ko-KR" altLang="en-US" sz="1200" kern="0" dirty="0" err="1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노이즈</a:t>
            </a:r>
            <a:r>
              <a:rPr kumimoji="0" lang="ko-KR" altLang="en-US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기반 지형 생성 기능 제공</a:t>
            </a:r>
            <a:endParaRPr kumimoji="0" lang="en-US" altLang="ko-KR" sz="1200" kern="0" dirty="0">
              <a:solidFill>
                <a:sysClr val="windowText" lastClr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-</a:t>
            </a:r>
            <a:r>
              <a:rPr kumimoji="0" lang="ko-KR" altLang="en-US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최근 </a:t>
            </a:r>
            <a:r>
              <a:rPr kumimoji="0" lang="en-US" altLang="ko-KR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Terrain Synthesis</a:t>
            </a:r>
            <a:r>
              <a:rPr kumimoji="0" lang="ko-KR" altLang="en-US" sz="1200" kern="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기반의 지형 스케치 기능 제공</a:t>
            </a:r>
            <a:endParaRPr kumimoji="0" lang="en-US" altLang="ko-KR" sz="1200" kern="0" dirty="0">
              <a:solidFill>
                <a:sysClr val="windowText" lastClr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0253" name="Picture 2">
            <a:extLst>
              <a:ext uri="{FF2B5EF4-FFF2-40B4-BE49-F238E27FC236}">
                <a16:creationId xmlns:a16="http://schemas.microsoft.com/office/drawing/2014/main" id="{CC460816-A79A-4E66-9319-E98E4A20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503363"/>
            <a:ext cx="2952750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2" descr="http://t2.gstatic.com/images?q=tbn:ANd9GcTrbKATo90LBAL2Uy127XtFt2oshvnVd9JXSMnoSbEBKK_F5ehd">
            <a:extLst>
              <a:ext uri="{FF2B5EF4-FFF2-40B4-BE49-F238E27FC236}">
                <a16:creationId xmlns:a16="http://schemas.microsoft.com/office/drawing/2014/main" id="{FB683119-F237-44A3-A523-F1928971F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4151313"/>
            <a:ext cx="296703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276B023-E3F4-434E-8C66-7D0AAFFD4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 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차별성</a:t>
            </a:r>
          </a:p>
        </p:txBody>
      </p:sp>
      <p:sp>
        <p:nvSpPr>
          <p:cNvPr id="11267" name="Rectangle 36">
            <a:extLst>
              <a:ext uri="{FF2B5EF4-FFF2-40B4-BE49-F238E27FC236}">
                <a16:creationId xmlns:a16="http://schemas.microsoft.com/office/drawing/2014/main" id="{6593CBA0-366C-40C2-9884-47E35DE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1641475"/>
            <a:ext cx="8269287" cy="178752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34" charset="-127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30DF0643-2ECC-4A2C-93AC-DDE6EABBE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90" y="1144385"/>
            <a:ext cx="5632478" cy="462369"/>
          </a:xfrm>
          <a:prstGeom prst="rect">
            <a:avLst/>
          </a:prstGeom>
          <a:gradFill rotWithShape="1">
            <a:gsLst>
              <a:gs pos="0">
                <a:srgbClr val="CC3300">
                  <a:alpha val="80000"/>
                </a:srgbClr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스케치기반 지형생성 및 편집</a:t>
            </a:r>
          </a:p>
        </p:txBody>
      </p:sp>
      <p:sp>
        <p:nvSpPr>
          <p:cNvPr id="36" name="AutoShape 52">
            <a:extLst>
              <a:ext uri="{FF2B5EF4-FFF2-40B4-BE49-F238E27FC236}">
                <a16:creationId xmlns:a16="http://schemas.microsoft.com/office/drawing/2014/main" id="{08049D0B-BA63-4BD0-8740-CA935992F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754188"/>
            <a:ext cx="3043238" cy="1530350"/>
          </a:xfrm>
          <a:prstGeom prst="roundRect">
            <a:avLst>
              <a:gd name="adj" fmla="val 2486"/>
            </a:avLst>
          </a:prstGeom>
          <a:solidFill>
            <a:srgbClr val="FFFFFF"/>
          </a:solidFill>
          <a:ln w="19050">
            <a:solidFill>
              <a:srgbClr val="6666FF"/>
            </a:solidFill>
            <a:round/>
            <a:headEnd/>
            <a:tailEnd/>
          </a:ln>
        </p:spPr>
        <p:txBody>
          <a:bodyPr lIns="0" tIns="46800" rIns="72000" bIns="46800" anchor="ctr"/>
          <a:lstStyle/>
          <a:p>
            <a:pPr marL="258763" indent="-171450" eaLnBrk="1" latinLnBrk="1" hangingPunct="1">
              <a:lnSpc>
                <a:spcPct val="150000"/>
              </a:lnSpc>
              <a:spcBef>
                <a:spcPct val="10000"/>
              </a:spcBef>
              <a:buFont typeface="Wingdings" pitchFamily="2" charset="2"/>
              <a:buChar char="l"/>
              <a:defRPr/>
            </a:pPr>
            <a:r>
              <a:rPr lang="en-US" altLang="ko-KR" sz="1050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1050" dirty="0">
                <a:latin typeface="HY헤드라인M" pitchFamily="18" charset="-127"/>
                <a:ea typeface="HY헤드라인M" pitchFamily="18" charset="-127"/>
              </a:rPr>
              <a:t>개의 아웃라인만 사용하여 소규모 지형 생성만 적합</a:t>
            </a:r>
            <a:endParaRPr lang="en-US" altLang="ko-KR" sz="1050" dirty="0">
              <a:latin typeface="HY헤드라인M" pitchFamily="18" charset="-127"/>
              <a:ea typeface="HY헤드라인M" pitchFamily="18" charset="-127"/>
            </a:endParaRPr>
          </a:p>
          <a:p>
            <a:pPr marL="258763" indent="-171450" eaLnBrk="1" latinLnBrk="1" hangingPunct="1">
              <a:lnSpc>
                <a:spcPct val="150000"/>
              </a:lnSpc>
              <a:spcBef>
                <a:spcPct val="10000"/>
              </a:spcBef>
              <a:buFont typeface="Wingdings" pitchFamily="2" charset="2"/>
              <a:buChar char="l"/>
              <a:defRPr/>
            </a:pPr>
            <a:r>
              <a:rPr lang="ko-KR" altLang="en-US" sz="1050" dirty="0">
                <a:latin typeface="HY헤드라인M" pitchFamily="18" charset="-127"/>
                <a:ea typeface="HY헤드라인M" pitchFamily="18" charset="-127"/>
              </a:rPr>
              <a:t>지형 편집 효과를 실시간으로 표현하기 힘들어 지형 제작에 많은 시간 소모</a:t>
            </a:r>
            <a:endParaRPr lang="en-US" altLang="ko-KR" sz="10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AutoShape 53">
            <a:extLst>
              <a:ext uri="{FF2B5EF4-FFF2-40B4-BE49-F238E27FC236}">
                <a16:creationId xmlns:a16="http://schemas.microsoft.com/office/drawing/2014/main" id="{4C544F2E-C0E2-42CC-850B-572B48F3E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1649413"/>
            <a:ext cx="2463800" cy="2889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kumimoji="0" lang="ko-KR" altLang="en-US" dirty="0">
              <a:latin typeface="+mn-ea"/>
              <a:ea typeface="+mn-ea"/>
            </a:endParaRPr>
          </a:p>
        </p:txBody>
      </p:sp>
      <p:sp>
        <p:nvSpPr>
          <p:cNvPr id="38" name="AutoShape 69">
            <a:extLst>
              <a:ext uri="{FF2B5EF4-FFF2-40B4-BE49-F238E27FC236}">
                <a16:creationId xmlns:a16="http://schemas.microsoft.com/office/drawing/2014/main" id="{B297BA7C-450E-4BF5-AC25-A5A40CCC4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013" y="1978025"/>
            <a:ext cx="1111250" cy="1019175"/>
          </a:xfrm>
          <a:prstGeom prst="rightArrow">
            <a:avLst>
              <a:gd name="adj1" fmla="val 61665"/>
              <a:gd name="adj2" fmla="val 64603"/>
            </a:avLst>
          </a:prstGeom>
          <a:solidFill>
            <a:srgbClr val="3399FF"/>
          </a:solidFill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marL="85725" indent="-85725" eaLnBrk="1" latinLnBrk="1" hangingPunct="1">
              <a:lnSpc>
                <a:spcPct val="120000"/>
              </a:lnSpc>
              <a:buFontTx/>
              <a:buChar char="-"/>
              <a:defRPr/>
            </a:pPr>
            <a:endParaRPr lang="ko-KR" altLang="en-US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274" name="AutoShape 52">
            <a:extLst>
              <a:ext uri="{FF2B5EF4-FFF2-40B4-BE49-F238E27FC236}">
                <a16:creationId xmlns:a16="http://schemas.microsoft.com/office/drawing/2014/main" id="{AD04F6C7-DDB4-4E7E-BB3F-9C8DEE504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5" y="1768475"/>
            <a:ext cx="3730625" cy="1516063"/>
          </a:xfrm>
          <a:prstGeom prst="roundRect">
            <a:avLst>
              <a:gd name="adj" fmla="val 2486"/>
            </a:avLst>
          </a:prstGeom>
          <a:solidFill>
            <a:srgbClr val="FFFFFF"/>
          </a:solidFill>
          <a:ln w="19050">
            <a:solidFill>
              <a:srgbClr val="6666FF"/>
            </a:solidFill>
            <a:round/>
            <a:headEnd/>
            <a:tailEnd/>
          </a:ln>
        </p:spPr>
        <p:txBody>
          <a:bodyPr lIns="0" tIns="46800" rIns="72000" bIns="46800" anchor="ctr"/>
          <a:lstStyle>
            <a:lvl1pPr marL="258763" indent="-17145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10000"/>
              </a:spcBef>
              <a:buClrTx/>
              <a:buFont typeface="Wingdings" panose="05000000000000000000" pitchFamily="2" charset="2"/>
              <a:buChar char="l"/>
            </a:pPr>
            <a:r>
              <a:rPr lang="ko-KR" altLang="en-US" sz="1100">
                <a:latin typeface="HY헤드라인M" pitchFamily="18" charset="-127"/>
                <a:ea typeface="HY헤드라인M" pitchFamily="18" charset="-127"/>
              </a:rPr>
              <a:t>아웃라인을 지속적으로 추가하도록 확장하여 대규모의 지형 생성 가능하며 게임 개발에 유리</a:t>
            </a:r>
            <a:endParaRPr lang="en-US" altLang="ko-KR" sz="110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10000"/>
              </a:spcBef>
              <a:buClrTx/>
              <a:buFont typeface="Wingdings" panose="05000000000000000000" pitchFamily="2" charset="2"/>
              <a:buChar char="l"/>
            </a:pPr>
            <a:r>
              <a:rPr lang="ko-KR" altLang="en-US" sz="1100">
                <a:latin typeface="HY헤드라인M" pitchFamily="18" charset="-127"/>
                <a:ea typeface="HY헤드라인M" pitchFamily="18" charset="-127"/>
              </a:rPr>
              <a:t>단순한 형태의 지형 프리미티브를 사용하여 지형 편집 효과 실시간 확인이 가능</a:t>
            </a:r>
            <a:endParaRPr lang="en-US" altLang="ko-KR" sz="11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0" name="AutoShape 53">
            <a:extLst>
              <a:ext uri="{FF2B5EF4-FFF2-40B4-BE49-F238E27FC236}">
                <a16:creationId xmlns:a16="http://schemas.microsoft.com/office/drawing/2014/main" id="{F976E884-FBC7-431D-BD8C-B721399EA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1662113"/>
            <a:ext cx="2463800" cy="2889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kumimoji="0" lang="ko-KR" altLang="en-US" dirty="0">
              <a:latin typeface="+mn-ea"/>
              <a:ea typeface="+mn-ea"/>
            </a:endParaRPr>
          </a:p>
        </p:txBody>
      </p:sp>
      <p:sp>
        <p:nvSpPr>
          <p:cNvPr id="11276" name="Text Box 464">
            <a:extLst>
              <a:ext uri="{FF2B5EF4-FFF2-40B4-BE49-F238E27FC236}">
                <a16:creationId xmlns:a16="http://schemas.microsoft.com/office/drawing/2014/main" id="{A32C19B3-25DF-407B-AE2A-932BDF7B1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652588"/>
            <a:ext cx="1209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0975" indent="-180975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kumimoji="0" lang="ko-KR" altLang="en-US" sz="1200">
                <a:solidFill>
                  <a:srgbClr val="7030A0"/>
                </a:solidFill>
                <a:latin typeface="HY견고딕" pitchFamily="18" charset="-127"/>
                <a:ea typeface="HY헤드라인M" pitchFamily="18" charset="-127"/>
              </a:rPr>
              <a:t>기존 연구 사례</a:t>
            </a:r>
            <a:endParaRPr kumimoji="0" lang="en-US" altLang="ko-KR" sz="1200">
              <a:solidFill>
                <a:srgbClr val="7030A0"/>
              </a:solidFill>
              <a:latin typeface="HY견고딕" pitchFamily="18" charset="-127"/>
              <a:ea typeface="HY헤드라인M" pitchFamily="18" charset="-127"/>
            </a:endParaRPr>
          </a:p>
        </p:txBody>
      </p:sp>
      <p:sp>
        <p:nvSpPr>
          <p:cNvPr id="11277" name="Text Box 464">
            <a:extLst>
              <a:ext uri="{FF2B5EF4-FFF2-40B4-BE49-F238E27FC236}">
                <a16:creationId xmlns:a16="http://schemas.microsoft.com/office/drawing/2014/main" id="{D13ED758-DE2A-48FB-8FB3-0F5A5796A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1673225"/>
            <a:ext cx="151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0975" indent="-180975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kumimoji="0" lang="ko-KR" altLang="en-US" sz="1200">
                <a:solidFill>
                  <a:srgbClr val="7030A0"/>
                </a:solidFill>
                <a:latin typeface="HY견고딕" pitchFamily="18" charset="-127"/>
                <a:ea typeface="HY헤드라인M" pitchFamily="18" charset="-127"/>
              </a:rPr>
              <a:t>제안 기술의 차별성</a:t>
            </a:r>
            <a:endParaRPr kumimoji="0" lang="en-US" altLang="ko-KR" sz="1200">
              <a:solidFill>
                <a:srgbClr val="7030A0"/>
              </a:solidFill>
              <a:latin typeface="HY견고딕" pitchFamily="18" charset="-127"/>
              <a:ea typeface="HY헤드라인M" pitchFamily="18" charset="-127"/>
            </a:endParaRPr>
          </a:p>
        </p:txBody>
      </p:sp>
      <p:sp>
        <p:nvSpPr>
          <p:cNvPr id="11278" name="슬라이드 번호 개체 틀 4">
            <a:extLst>
              <a:ext uri="{FF2B5EF4-FFF2-40B4-BE49-F238E27FC236}">
                <a16:creationId xmlns:a16="http://schemas.microsoft.com/office/drawing/2014/main" id="{0B8F33CC-72DB-4D33-AD33-5C91DCA2F880}"/>
              </a:ext>
            </a:extLst>
          </p:cNvPr>
          <p:cNvSpPr txBox="1">
            <a:spLocks/>
          </p:cNvSpPr>
          <p:nvPr/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A399806-D1AF-421E-A565-7391F6161E5B}" type="slidenum">
              <a:rPr lang="en-US" altLang="ko-KR" sz="1400" b="1">
                <a:latin typeface="굴림" panose="020B0600000101010101" pitchFamily="34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ko-KR" sz="1400" b="1">
              <a:latin typeface="굴림" panose="020B0600000101010101" pitchFamily="34" charset="-127"/>
            </a:endParaRPr>
          </a:p>
        </p:txBody>
      </p:sp>
      <p:sp>
        <p:nvSpPr>
          <p:cNvPr id="24" name="Text Box 2061">
            <a:extLst>
              <a:ext uri="{FF2B5EF4-FFF2-40B4-BE49-F238E27FC236}">
                <a16:creationId xmlns:a16="http://schemas.microsoft.com/office/drawing/2014/main" id="{3D5BF5EF-20F9-480F-AABD-A67B7E87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4">
            <a:extLst>
              <a:ext uri="{FF2B5EF4-FFF2-40B4-BE49-F238E27FC236}">
                <a16:creationId xmlns:a16="http://schemas.microsoft.com/office/drawing/2014/main" id="{6F59EC93-DEE1-4FCF-80DC-8130954E2E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BFF8B8-524C-4614-A746-4668AB58E305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073980B-6F10-4B50-BC42-BC28F5906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4ABB381-D304-47BA-91B7-98CD01B54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071563"/>
            <a:ext cx="85725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예상 응용 제품 및 서비스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eaLnBrk="1" latinLnBrk="1" hangingPunct="1"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eaLnBrk="1" latinLnBrk="1" hangingPunct="1"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10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사업성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스크린 골프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플라이트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시뮬레이션 등 가상 현실 기반 게임 산업의 지속적 성장 국면으로 지형 장면 응용 분야 확대</a:t>
            </a:r>
            <a:endParaRPr lang="en-US" altLang="ko-KR" b="1" dirty="0">
              <a:solidFill>
                <a:srgbClr val="C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기존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상용툴에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의존하는 방식으로는 표현하기 어려운 새로운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콘텐츠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개발 능력을 높여 국내 스튜디오의 경쟁력 제고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교육용 </a:t>
            </a:r>
            <a:r>
              <a:rPr lang="ko-KR" altLang="en-US" sz="20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콘텐츠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제작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재난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재해 시뮬레이션 등 다양한 서비스 발굴 가능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eaLnBrk="1" latinLnBrk="1" hangingPunct="1"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1274" name="Picture 10" descr="http://technutnews.com/wp-content/uploads/2009/06/f16.jpg">
            <a:hlinkClick r:id="rId2"/>
            <a:extLst>
              <a:ext uri="{FF2B5EF4-FFF2-40B4-BE49-F238E27FC236}">
                <a16:creationId xmlns:a16="http://schemas.microsoft.com/office/drawing/2014/main" id="{F2172A1B-3ABD-4602-BDE7-DAD1926F3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133600"/>
            <a:ext cx="2016125" cy="1533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static.bbc.co.uk/earthscience/images/ic/640x360/natural_disasters/volcano.jpg">
            <a:hlinkClick r:id="rId4"/>
            <a:extLst>
              <a:ext uri="{FF2B5EF4-FFF2-40B4-BE49-F238E27FC236}">
                <a16:creationId xmlns:a16="http://schemas.microsoft.com/office/drawing/2014/main" id="{D6724407-C366-42D2-BF52-FD469B3F4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3138" y="2133600"/>
            <a:ext cx="2293937" cy="1533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>
            <a:extLst>
              <a:ext uri="{FF2B5EF4-FFF2-40B4-BE49-F238E27FC236}">
                <a16:creationId xmlns:a16="http://schemas.microsoft.com/office/drawing/2014/main" id="{779AB987-B80C-4916-998A-347CA38A04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4213" y="1700213"/>
            <a:ext cx="2374900" cy="352425"/>
          </a:xfrm>
          <a:prstGeom prst="roundRect">
            <a:avLst>
              <a:gd name="adj" fmla="val 50000"/>
            </a:avLst>
          </a:prstGeom>
          <a:solidFill>
            <a:srgbClr val="BEE395"/>
          </a:solidFill>
          <a:ln w="9525" cap="flat" cmpd="sng" algn="ctr">
            <a:solidFill>
              <a:srgbClr val="009900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0" lang="ko-KR" altLang="en-US" sz="1400" b="1" kern="0" dirty="0" err="1">
                <a:solidFill>
                  <a:sysClr val="windowText" lastClr="000000"/>
                </a:solidFill>
                <a:latin typeface="맑은 고딕"/>
                <a:ea typeface="맑은 고딕"/>
              </a:rPr>
              <a:t>콘텐츠</a:t>
            </a:r>
            <a:r>
              <a:rPr kumimoji="0" lang="ko-KR" altLang="en-US" sz="1400" b="1" kern="0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 제작 기술 제고</a:t>
            </a:r>
          </a:p>
        </p:txBody>
      </p:sp>
      <p:sp>
        <p:nvSpPr>
          <p:cNvPr id="12" name="AutoShape 22">
            <a:extLst>
              <a:ext uri="{FF2B5EF4-FFF2-40B4-BE49-F238E27FC236}">
                <a16:creationId xmlns:a16="http://schemas.microsoft.com/office/drawing/2014/main" id="{EB541B08-22A1-4EFF-AABF-475434D31A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30588" y="1700213"/>
            <a:ext cx="2459037" cy="352425"/>
          </a:xfrm>
          <a:prstGeom prst="roundRect">
            <a:avLst>
              <a:gd name="adj" fmla="val 50000"/>
            </a:avLst>
          </a:prstGeom>
          <a:solidFill>
            <a:srgbClr val="BEE395"/>
          </a:solidFill>
          <a:ln w="9525" cap="flat" cmpd="sng" algn="ctr">
            <a:solidFill>
              <a:srgbClr val="009900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0" lang="ko-KR" altLang="en-US" sz="1400" b="1" kern="0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재난</a:t>
            </a:r>
            <a:r>
              <a:rPr kumimoji="0" lang="en-US" altLang="ko-KR" sz="1400" b="1" kern="0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/</a:t>
            </a:r>
            <a:r>
              <a:rPr kumimoji="0" lang="ko-KR" altLang="en-US" sz="1400" b="1" kern="0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재해 시뮬레이션</a:t>
            </a:r>
          </a:p>
        </p:txBody>
      </p:sp>
      <p:sp>
        <p:nvSpPr>
          <p:cNvPr id="14" name="AutoShape 22">
            <a:extLst>
              <a:ext uri="{FF2B5EF4-FFF2-40B4-BE49-F238E27FC236}">
                <a16:creationId xmlns:a16="http://schemas.microsoft.com/office/drawing/2014/main" id="{2B4EE206-E3AA-4F9A-9456-E3CC7B0968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7763" y="1704975"/>
            <a:ext cx="2444750" cy="352425"/>
          </a:xfrm>
          <a:prstGeom prst="roundRect">
            <a:avLst>
              <a:gd name="adj" fmla="val 50000"/>
            </a:avLst>
          </a:prstGeom>
          <a:solidFill>
            <a:srgbClr val="BEE395"/>
          </a:solidFill>
          <a:ln w="9525" cap="flat" cmpd="sng" algn="ctr">
            <a:solidFill>
              <a:srgbClr val="009900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0" lang="ko-KR" altLang="en-US" sz="1400" b="1" kern="0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영화</a:t>
            </a:r>
            <a:r>
              <a:rPr kumimoji="0" lang="en-US" altLang="ko-KR" sz="1400" b="1" kern="0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b="1" kern="0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애니메이션</a:t>
            </a:r>
            <a:r>
              <a:rPr kumimoji="0" lang="en-US" altLang="ko-KR" sz="1400" b="1" kern="0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, CF, </a:t>
            </a:r>
            <a:r>
              <a:rPr kumimoji="0" lang="ko-KR" altLang="en-US" sz="1400" b="1" kern="0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게임</a:t>
            </a:r>
          </a:p>
        </p:txBody>
      </p:sp>
      <p:pic>
        <p:nvPicPr>
          <p:cNvPr id="11278" name="Picture 14" descr="http://www.bitwisemag.com/images/scrshots/reviews/graphics/vue5infinite/vue_walk2.jpg">
            <a:hlinkClick r:id="rId6"/>
            <a:extLst>
              <a:ext uri="{FF2B5EF4-FFF2-40B4-BE49-F238E27FC236}">
                <a16:creationId xmlns:a16="http://schemas.microsoft.com/office/drawing/2014/main" id="{FB86D2ED-1E44-45C6-A8DF-B22C59E1F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2141538"/>
            <a:ext cx="2041525" cy="1535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061">
            <a:extLst>
              <a:ext uri="{FF2B5EF4-FFF2-40B4-BE49-F238E27FC236}">
                <a16:creationId xmlns:a16="http://schemas.microsoft.com/office/drawing/2014/main" id="{E6B25ACA-8396-4BB0-917A-90892C186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4">
            <a:extLst>
              <a:ext uri="{FF2B5EF4-FFF2-40B4-BE49-F238E27FC236}">
                <a16:creationId xmlns:a16="http://schemas.microsoft.com/office/drawing/2014/main" id="{F0A10861-9C5D-4C7C-8927-CE66D48E4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5A8EAB-4DE5-475A-A9AC-95A84181D831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CDB1B62-98AB-4183-89F7-C32F046AE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B74B66-4EB4-449A-9E65-96141FA2A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071563"/>
            <a:ext cx="8572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기술이전 업체 조건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제품화 소요 시간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이전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대상 기관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워크플로우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적용을 위한 사용자화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: 6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개월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UI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및 편의성 개선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: 6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개월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기술 인력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CG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관련 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S/W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제작 경험자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CG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제작 파이프라인 경험자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사업화 시 제약 조건</a:t>
            </a:r>
            <a:endParaRPr lang="en-US" altLang="ko-KR" sz="2000" b="1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19150" lvl="1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990600" lvl="2" indent="-723900" algn="just" eaLnBrk="1" latinLnBrk="1" hangingPunct="1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67837336-B67C-4B48-9181-BDBA28738046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4578350"/>
          <a:ext cx="7605712" cy="14430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3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9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제약 조건</a:t>
                      </a:r>
                    </a:p>
                  </a:txBody>
                  <a:tcPr marL="91446" marR="91446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>
                          <a:effectLst/>
                        </a:rPr>
                        <a:t>극복</a:t>
                      </a:r>
                      <a:r>
                        <a:rPr lang="en-US" altLang="ko-KR" sz="1000" kern="100" spc="0" dirty="0">
                          <a:effectLst/>
                        </a:rPr>
                        <a:t>(</a:t>
                      </a:r>
                      <a:r>
                        <a:rPr lang="ko-KR" altLang="en-US" sz="1000" kern="100" spc="0" dirty="0">
                          <a:effectLst/>
                        </a:rPr>
                        <a:t>개선</a:t>
                      </a:r>
                      <a:r>
                        <a:rPr lang="en-US" altLang="ko-KR" sz="1000" kern="100" spc="0" dirty="0">
                          <a:effectLst/>
                        </a:rPr>
                        <a:t>)</a:t>
                      </a:r>
                      <a:r>
                        <a:rPr lang="ko-KR" altLang="en-US" sz="1000" kern="100" spc="0" dirty="0">
                          <a:effectLst/>
                        </a:rPr>
                        <a:t>방안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46" marR="91446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다양한 제작 환경에서의 적용과 시스템 안정화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46" marR="91446" marT="45711" marB="45711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실제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제작 환경 또는 상용화 현장에 적용하여 제작에 사용함으로써 최적화 및 테스트 과정 마련</a:t>
                      </a:r>
                    </a:p>
                  </a:txBody>
                  <a:tcPr marL="91446" marR="91446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9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>
                          <a:effectLst/>
                        </a:rPr>
                        <a:t>성공적 콘텐츠 제작 사례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46" marR="91446" marT="45711" marB="45711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상용화를 위한 최적화 및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Q/A</a:t>
                      </a:r>
                      <a:r>
                        <a:rPr lang="en-US" altLang="ko-KR" sz="10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통하여 성공 </a:t>
                      </a:r>
                      <a:r>
                        <a:rPr lang="ko-KR" altLang="en-US" sz="1000" kern="0" spc="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ko-KR" altLang="en-US" sz="10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활용 사례 도출 가능성을 높임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46" marR="91446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2061">
            <a:extLst>
              <a:ext uri="{FF2B5EF4-FFF2-40B4-BE49-F238E27FC236}">
                <a16:creationId xmlns:a16="http://schemas.microsoft.com/office/drawing/2014/main" id="{C4769A67-12E1-4F3B-B9D6-4423D09B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17837</TotalTime>
  <Words>581</Words>
  <Application>Microsoft Office PowerPoint</Application>
  <PresentationFormat>全屏显示(4:3)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굴림</vt:lpstr>
      <vt:lpstr>Arial</vt:lpstr>
      <vt:lpstr>Times New Roman</vt:lpstr>
      <vt:lpstr>굴림체</vt:lpstr>
      <vt:lpstr>휴먼새내기체</vt:lpstr>
      <vt:lpstr>HY헤드라인M</vt:lpstr>
      <vt:lpstr>Arial Black</vt:lpstr>
      <vt:lpstr>휴먼각진헤드라인</vt:lpstr>
      <vt:lpstr>HY견고딕</vt:lpstr>
      <vt:lpstr>HY견명조</vt:lpstr>
      <vt:lpstr>Wingdings</vt:lpstr>
      <vt:lpstr>맑은 고딕</vt:lpstr>
      <vt:lpstr>돋움</vt:lpstr>
      <vt:lpstr>기본 디자인</vt:lpstr>
      <vt:lpstr>PowerPoint 演示文稿</vt:lpstr>
      <vt:lpstr>PowerPoint 演示文稿</vt:lpstr>
      <vt:lpstr>1. 기술의 개요</vt:lpstr>
      <vt:lpstr>2. 기술이전 내용 및 범위</vt:lpstr>
      <vt:lpstr>2. 기술이전 내용 및 범위</vt:lpstr>
      <vt:lpstr>3. 경쟁기술과 비교</vt:lpstr>
      <vt:lpstr>3. 경쟁기술과 비교 - 차별성</vt:lpstr>
      <vt:lpstr>4. 기술의 사업성</vt:lpstr>
      <vt:lpstr>4. 기술의 사업성</vt:lpstr>
      <vt:lpstr>5. 국내외 시장 동향</vt:lpstr>
      <vt:lpstr>PowerPoint 演示文稿</vt:lpstr>
    </vt:vector>
  </TitlesOfParts>
  <Company>시스템공학연구소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郎 咏琪</cp:lastModifiedBy>
  <cp:revision>1239</cp:revision>
  <cp:lastPrinted>2000-01-26T07:28:59Z</cp:lastPrinted>
  <dcterms:created xsi:type="dcterms:W3CDTF">1998-07-27T04:31:16Z</dcterms:created>
  <dcterms:modified xsi:type="dcterms:W3CDTF">2020-09-22T06:51:06Z</dcterms:modified>
</cp:coreProperties>
</file>