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4" r:id="rId2"/>
    <p:sldId id="347" r:id="rId3"/>
    <p:sldId id="444" r:id="rId4"/>
    <p:sldId id="446" r:id="rId5"/>
    <p:sldId id="442" r:id="rId6"/>
    <p:sldId id="445" r:id="rId7"/>
    <p:sldId id="443" r:id="rId8"/>
    <p:sldId id="434" r:id="rId9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DDDDDD"/>
    <a:srgbClr val="FFCCFF"/>
    <a:srgbClr val="BDEEFF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60" y="52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4E1834C2-0214-43D5-BF24-9AECDDDB0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CB47DB79-6745-41D2-8AB1-3145C2196C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901388C5-E847-4C5F-A5CF-CBA760604F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4850"/>
            <a:ext cx="187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F151F660-A6DA-4FCC-931B-04993A99D3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594850"/>
            <a:ext cx="417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5513">
              <a:defRPr sz="1200"/>
            </a:lvl1pPr>
          </a:lstStyle>
          <a:p>
            <a:fld id="{4734C6C5-21F0-4BDD-AF83-5F45845AA78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790097-E50F-4020-8368-D410F660D3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C007D30-3882-4863-9262-888689D20B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F7F1D7C-C375-485C-B2EE-5AA0C5D5DD1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D0AB162-A4ED-4DC9-ABA6-5FA92D6938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3E38B87-F5D8-45E0-964D-A1C43BB68E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028DF22-C7CA-4085-8997-A414CD507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fld id="{E03A064C-A96A-4CB5-9DD6-96F2BAFF6A9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>
            <a:extLst>
              <a:ext uri="{FF2B5EF4-FFF2-40B4-BE49-F238E27FC236}">
                <a16:creationId xmlns:a16="http://schemas.microsoft.com/office/drawing/2014/main" id="{9F4EA4EE-2273-44A1-A2B4-6608E1AC9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>
            <a:extLst>
              <a:ext uri="{FF2B5EF4-FFF2-40B4-BE49-F238E27FC236}">
                <a16:creationId xmlns:a16="http://schemas.microsoft.com/office/drawing/2014/main" id="{5EA386DE-7695-4506-8D8B-4D213F263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194183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9494C72C-E34B-458C-8FF3-A180E279C8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105A7B92-1CB1-4250-A00D-C80F919397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CCC1-1288-4F0C-B08E-FBFA56E0A8E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707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DAAD24C9-C5A6-45F9-B041-8873B8FBEC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A7419C30-5707-43BD-AC20-5DB73D10FD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C4146-5A3E-4E61-8113-A89EBEBC4A4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6078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47BA9DE5-2296-4E3E-8877-4FE3DE1A73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9881483D-59D8-4305-9B09-C27233DBE1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BB2F8-6BD5-4CBA-AD3B-246D0D54318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6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9E0D6318-CC91-4156-842C-7254DB91BB0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7840C202-8663-4163-9A36-5F41D1769D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A5093-FA50-41BB-A630-0B4FB0EBE4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62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B8C7250E-FEAB-4623-BD54-56D82516B5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A7994568-1FC7-4B22-AD2B-CDB3836B3B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EB92C-000D-42DB-8117-A97F3C474F9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657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DA8F10A1-F6DC-4363-9C88-FCCFC5CAAF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EB4D1804-F6AE-4D13-B6F1-85E386CBFCA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41062-DDCC-493E-BCCE-89BD213A1BA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53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023EF697-A215-40DB-8F81-FD13A6CFF4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1F3C6BEA-55C3-44C0-85D6-077C5B0A41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680E4-D5E5-4CD1-95E1-3D29CDE76F3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571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6D71CDD9-20F3-4878-9755-1F51C1F7D1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515D0C2C-24FD-4D3B-9CE9-479789B8B7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DB192-901E-47EF-AFA1-6318FAFB4EA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438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>
            <a:extLst>
              <a:ext uri="{FF2B5EF4-FFF2-40B4-BE49-F238E27FC236}">
                <a16:creationId xmlns:a16="http://schemas.microsoft.com/office/drawing/2014/main" id="{B77FCE0E-A2D2-4AE5-8973-87FBC90F30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BD81539C-8ABB-4E81-900D-8AF3C9D017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A49CE-3739-44CB-8B8D-EAA908D9631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1671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672E45C3-B884-4062-8805-1107A0E8B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C2AE1663-1E88-46D4-85BA-165A5CAF68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DD463-D43D-40DA-8788-9059755D4D6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981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1944936F-F53F-4293-BEC2-53908EDB66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186D3DE2-507F-4295-8006-4494AAB939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9112A-2BF4-42DF-A862-14978AED1AB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385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7">
            <a:extLst>
              <a:ext uri="{FF2B5EF4-FFF2-40B4-BE49-F238E27FC236}">
                <a16:creationId xmlns:a16="http://schemas.microsoft.com/office/drawing/2014/main" id="{05B410B9-970A-40B7-A2A5-6FD5089923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 w="1016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C0DCD1-590B-4E97-B217-7B7D326CD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28">
            <a:extLst>
              <a:ext uri="{FF2B5EF4-FFF2-40B4-BE49-F238E27FC236}">
                <a16:creationId xmlns:a16="http://schemas.microsoft.com/office/drawing/2014/main" id="{FCC92536-15BA-41BD-8C2D-F26435C6E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제목 작성</a:t>
            </a:r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F08B21D6-DAE2-438C-A257-4D92040815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776851A8-1E71-4FE8-8781-06F7AA1FDE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/>
            </a:lvl1pPr>
          </a:lstStyle>
          <a:p>
            <a:fld id="{E4DBFEA4-A15A-4658-8564-F59B2F0406CA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>
            <a:extLst>
              <a:ext uri="{FF2B5EF4-FFF2-40B4-BE49-F238E27FC236}">
                <a16:creationId xmlns:a16="http://schemas.microsoft.com/office/drawing/2014/main" id="{0C773657-EBFB-4A02-A63D-8A4B93CA91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>
            <a:extLst>
              <a:ext uri="{FF2B5EF4-FFF2-40B4-BE49-F238E27FC236}">
                <a16:creationId xmlns:a16="http://schemas.microsoft.com/office/drawing/2014/main" id="{448F4ED5-045B-4C58-95DA-657887014A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2">
            <a:extLst>
              <a:ext uri="{FF2B5EF4-FFF2-40B4-BE49-F238E27FC236}">
                <a16:creationId xmlns:a16="http://schemas.microsoft.com/office/drawing/2014/main" id="{C7B5F4B3-B5BC-4E81-AF7D-9B0EA0EC80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>
            <a:extLst>
              <a:ext uri="{FF2B5EF4-FFF2-40B4-BE49-F238E27FC236}">
                <a16:creationId xmlns:a16="http://schemas.microsoft.com/office/drawing/2014/main" id="{038D349F-E15F-446E-B3A4-E0A72CF266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anose="020B0609000101010101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anose="020B0609000101010101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>
            <a:extLst>
              <a:ext uri="{FF2B5EF4-FFF2-40B4-BE49-F238E27FC236}">
                <a16:creationId xmlns:a16="http://schemas.microsoft.com/office/drawing/2014/main" id="{6E2851C2-DCED-4FB1-BEB2-2060CD545E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075" name="슬라이드 번호 개체 틀 2">
            <a:extLst>
              <a:ext uri="{FF2B5EF4-FFF2-40B4-BE49-F238E27FC236}">
                <a16:creationId xmlns:a16="http://schemas.microsoft.com/office/drawing/2014/main" id="{B465C28B-8AFA-42E0-935A-D347649EFC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A4854E78-9F87-4B2E-B9C1-DC7A49079C01}" type="slidenum">
              <a:rPr lang="en-US" altLang="ko-KR"/>
              <a:pPr eaLnBrk="1" hangingPunct="1"/>
              <a:t>1</a:t>
            </a:fld>
            <a:endParaRPr lang="en-US" altLang="ko-KR"/>
          </a:p>
        </p:txBody>
      </p:sp>
      <p:sp>
        <p:nvSpPr>
          <p:cNvPr id="3076" name="Rectangle 2054">
            <a:extLst>
              <a:ext uri="{FF2B5EF4-FFF2-40B4-BE49-F238E27FC236}">
                <a16:creationId xmlns:a16="http://schemas.microsoft.com/office/drawing/2014/main" id="{D2FA6F55-E651-4DBD-8E93-9A36A2E2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077" name="Rectangle 2060">
            <a:extLst>
              <a:ext uri="{FF2B5EF4-FFF2-40B4-BE49-F238E27FC236}">
                <a16:creationId xmlns:a16="http://schemas.microsoft.com/office/drawing/2014/main" id="{744A81D9-19EA-4078-B53D-4DA098B8F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34851" name="Rectangle 2051">
            <a:extLst>
              <a:ext uri="{FF2B5EF4-FFF2-40B4-BE49-F238E27FC236}">
                <a16:creationId xmlns:a16="http://schemas.microsoft.com/office/drawing/2014/main" id="{8895F702-6643-453C-BD28-B2A743C7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755650"/>
            <a:ext cx="7542212" cy="120015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o-KR" altLang="en-US" sz="36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패킷필터 기반의 부정접근방지 기술 </a:t>
            </a:r>
            <a:r>
              <a:rPr lang="en-US" altLang="ko-KR" sz="36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(IndusCAP-FW-P)</a:t>
            </a:r>
            <a:endParaRPr lang="ko-KR" altLang="en-US" sz="360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>
            <a:extLst>
              <a:ext uri="{FF2B5EF4-FFF2-40B4-BE49-F238E27FC236}">
                <a16:creationId xmlns:a16="http://schemas.microsoft.com/office/drawing/2014/main" id="{E7D0B1EC-29FC-4202-90FF-169D6514D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>
            <a:extLst>
              <a:ext uri="{FF2B5EF4-FFF2-40B4-BE49-F238E27FC236}">
                <a16:creationId xmlns:a16="http://schemas.microsoft.com/office/drawing/2014/main" id="{2FB907A8-106C-47AF-8D40-F4D3093B4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53882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>
            <a:extLst>
              <a:ext uri="{FF2B5EF4-FFF2-40B4-BE49-F238E27FC236}">
                <a16:creationId xmlns:a16="http://schemas.microsoft.com/office/drawing/2014/main" id="{8247F130-919F-4037-9ACE-949E31D4B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>
            <a:extLst>
              <a:ext uri="{FF2B5EF4-FFF2-40B4-BE49-F238E27FC236}">
                <a16:creationId xmlns:a16="http://schemas.microsoft.com/office/drawing/2014/main" id="{E32E6B28-A865-40E4-BE64-E7F541E4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>
            <a:extLst>
              <a:ext uri="{FF2B5EF4-FFF2-40B4-BE49-F238E27FC236}">
                <a16:creationId xmlns:a16="http://schemas.microsoft.com/office/drawing/2014/main" id="{EE788CC2-45A5-4929-A848-349740724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2061">
            <a:extLst>
              <a:ext uri="{FF2B5EF4-FFF2-40B4-BE49-F238E27FC236}">
                <a16:creationId xmlns:a16="http://schemas.microsoft.com/office/drawing/2014/main" id="{0750FBD7-EBC3-49FE-AA20-8D47BA258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나중찬</a:t>
            </a:r>
            <a:r>
              <a:rPr kumimoji="0"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(njc@etri.re.kr)</a:t>
            </a:r>
          </a:p>
          <a:p>
            <a:pPr algn="ctr" eaLnBrk="0" latinLnBrk="0" hangingPunct="0">
              <a:defRPr/>
            </a:pPr>
            <a:r>
              <a:rPr kumimoji="0" lang="ko-KR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융합보안연구실</a:t>
            </a:r>
          </a:p>
        </p:txBody>
      </p:sp>
      <p:sp>
        <p:nvSpPr>
          <p:cNvPr id="17" name="Text Box 2061">
            <a:extLst>
              <a:ext uri="{FF2B5EF4-FFF2-40B4-BE49-F238E27FC236}">
                <a16:creationId xmlns:a16="http://schemas.microsoft.com/office/drawing/2014/main" id="{2D3178D2-C8ED-49F8-9428-390DC0D27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>
            <a:extLst>
              <a:ext uri="{FF2B5EF4-FFF2-40B4-BE49-F238E27FC236}">
                <a16:creationId xmlns:a16="http://schemas.microsoft.com/office/drawing/2014/main" id="{094D8392-DC2C-49C1-8478-70D6A0C768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94E68017-5769-4FFE-AA8B-1B719B176426}" type="slidenum">
              <a:rPr lang="en-US" altLang="ko-KR"/>
              <a:pPr eaLnBrk="1" hangingPunct="1"/>
              <a:t>2</a:t>
            </a:fld>
            <a:endParaRPr lang="en-US" altLang="ko-KR"/>
          </a:p>
        </p:txBody>
      </p:sp>
      <p:pic>
        <p:nvPicPr>
          <p:cNvPr id="4099" name="Picture 742" descr="D:\홍보실\●홍보실 업무 자료\2003홍보실업무보고\상단 이미지(3).jpg">
            <a:extLst>
              <a:ext uri="{FF2B5EF4-FFF2-40B4-BE49-F238E27FC236}">
                <a16:creationId xmlns:a16="http://schemas.microsoft.com/office/drawing/2014/main" id="{5F7C998D-2CCD-4136-A5DF-DC0AFCE81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>
            <a:extLst>
              <a:ext uri="{FF2B5EF4-FFF2-40B4-BE49-F238E27FC236}">
                <a16:creationId xmlns:a16="http://schemas.microsoft.com/office/drawing/2014/main" id="{0C994ED9-A12F-4938-A036-F3E173975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95350" indent="-609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lvl="1" eaLnBrk="1" hangingPunct="1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panose="02020603050405020304" pitchFamily="18" charset="0"/>
              </a:rPr>
              <a:t>----------------------------------------------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1. </a:t>
            </a:r>
            <a:r>
              <a:rPr lang="ko-KR" altLang="en-US" sz="2500" b="1">
                <a:latin typeface="Times New Roman" panose="02020603050405020304" pitchFamily="18" charset="0"/>
              </a:rPr>
              <a:t>기술의 개요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2. </a:t>
            </a:r>
            <a:r>
              <a:rPr lang="ko-KR" altLang="en-US" sz="2500" b="1">
                <a:latin typeface="Times New Roman" panose="02020603050405020304" pitchFamily="18" charset="0"/>
              </a:rPr>
              <a:t>기술이전 내용 및 범위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3. </a:t>
            </a:r>
            <a:r>
              <a:rPr lang="ko-KR" altLang="en-US" sz="2500" b="1">
                <a:latin typeface="Times New Roman" panose="02020603050405020304" pitchFamily="18" charset="0"/>
              </a:rPr>
              <a:t>경쟁기술과 비교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4. </a:t>
            </a:r>
            <a:r>
              <a:rPr lang="ko-KR" altLang="en-US" sz="2500" b="1">
                <a:latin typeface="Times New Roman" panose="02020603050405020304" pitchFamily="18" charset="0"/>
              </a:rPr>
              <a:t>기술의 사업성 </a:t>
            </a:r>
            <a:endParaRPr lang="en-US" altLang="ko-KR" sz="2500" b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panose="02020603050405020304" pitchFamily="18" charset="0"/>
              </a:rPr>
              <a:t> </a:t>
            </a:r>
            <a:r>
              <a:rPr lang="en-US" altLang="ko-KR" sz="2500" b="1">
                <a:latin typeface="Times New Roman" panose="02020603050405020304" pitchFamily="18" charset="0"/>
              </a:rPr>
              <a:t>- </a:t>
            </a:r>
            <a:r>
              <a:rPr lang="ko-KR" altLang="en-US" sz="2500" b="1">
                <a:latin typeface="Times New Roman" panose="02020603050405020304" pitchFamily="18" charset="0"/>
              </a:rPr>
              <a:t>활용분야 및 기대효과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5. </a:t>
            </a:r>
            <a:r>
              <a:rPr lang="ko-KR" altLang="en-US" sz="2500" b="1">
                <a:latin typeface="Times New Roman" panose="02020603050405020304" pitchFamily="18" charset="0"/>
              </a:rPr>
              <a:t>국내외 시장 동향</a:t>
            </a:r>
          </a:p>
        </p:txBody>
      </p:sp>
      <p:sp>
        <p:nvSpPr>
          <p:cNvPr id="7" name="Text Box 2061">
            <a:extLst>
              <a:ext uri="{FF2B5EF4-FFF2-40B4-BE49-F238E27FC236}">
                <a16:creationId xmlns:a16="http://schemas.microsoft.com/office/drawing/2014/main" id="{A8F00497-A272-45E6-B976-F7406ECCD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3" y="6400800"/>
            <a:ext cx="17986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>
            <a:extLst>
              <a:ext uri="{FF2B5EF4-FFF2-40B4-BE49-F238E27FC236}">
                <a16:creationId xmlns:a16="http://schemas.microsoft.com/office/drawing/2014/main" id="{734BC273-0475-4A52-BD1C-6E8BAF94BF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3DB0EE4F-3A70-4894-B4DD-B92340F20A71}" type="slidenum">
              <a:rPr lang="en-US" altLang="ko-KR"/>
              <a:pPr eaLnBrk="1" hangingPunct="1"/>
              <a:t>3</a:t>
            </a:fld>
            <a:endParaRPr lang="en-US" altLang="ko-KR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9C2E54E-B2FC-4AB0-8D3C-E789F2083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C68476C2-96D0-429C-B17E-B79DA3998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0334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 b="1">
                <a:solidFill>
                  <a:srgbClr val="CC0066"/>
                </a:solidFill>
              </a:rPr>
              <a:t>패킷 필터 기반의 부정접근방지 기술</a:t>
            </a:r>
          </a:p>
          <a:p>
            <a:pPr lvl="1" algn="just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파이프라인 등의 주요기반시설을 겨냥한 멀웨어 서비스거부 공격</a:t>
            </a:r>
            <a:r>
              <a:rPr lang="en-US" altLang="ko-KR" sz="2000" b="1"/>
              <a:t>, </a:t>
            </a:r>
            <a:r>
              <a:rPr lang="ko-KR" altLang="en-US" sz="2000" b="1"/>
              <a:t>비정상적 공정제어 등으로부터 제어시스템의 가용성 보장을 위한</a:t>
            </a:r>
            <a:r>
              <a:rPr lang="en-US" altLang="ko-KR" sz="2000" b="1"/>
              <a:t> </a:t>
            </a:r>
            <a:r>
              <a:rPr lang="ko-KR" altLang="en-US" sz="2000" b="1">
                <a:solidFill>
                  <a:srgbClr val="3333CC"/>
                </a:solidFill>
              </a:rPr>
              <a:t>제어프로토콜분석 기반의 제어시스템 인트라넷 부정접근 방지 기술</a:t>
            </a:r>
          </a:p>
        </p:txBody>
      </p:sp>
      <p:sp>
        <p:nvSpPr>
          <p:cNvPr id="8" name="Text Box 2061">
            <a:extLst>
              <a:ext uri="{FF2B5EF4-FFF2-40B4-BE49-F238E27FC236}">
                <a16:creationId xmlns:a16="http://schemas.microsoft.com/office/drawing/2014/main" id="{265F51CD-35E1-49E2-AA7A-39263927C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3" y="6400800"/>
            <a:ext cx="17986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  <p:sp>
        <p:nvSpPr>
          <p:cNvPr id="5126" name="Rectangle 7">
            <a:extLst>
              <a:ext uri="{FF2B5EF4-FFF2-40B4-BE49-F238E27FC236}">
                <a16:creationId xmlns:a16="http://schemas.microsoft.com/office/drawing/2014/main" id="{D5CC652A-BA4D-4879-812D-36F45F36B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pic>
        <p:nvPicPr>
          <p:cNvPr id="5127" name="_x162521592" descr="EMB000007001162">
            <a:extLst>
              <a:ext uri="{FF2B5EF4-FFF2-40B4-BE49-F238E27FC236}">
                <a16:creationId xmlns:a16="http://schemas.microsoft.com/office/drawing/2014/main" id="{35AFD414-6959-468F-954C-48EE8A67D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36838"/>
            <a:ext cx="7383463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>
            <a:extLst>
              <a:ext uri="{FF2B5EF4-FFF2-40B4-BE49-F238E27FC236}">
                <a16:creationId xmlns:a16="http://schemas.microsoft.com/office/drawing/2014/main" id="{777EA0CE-24FD-4812-A278-60D262E78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B0C8CCA7-E230-409D-8744-78D8EBCA87E0}" type="slidenum">
              <a:rPr lang="en-US" altLang="ko-KR"/>
              <a:pPr eaLnBrk="1" hangingPunct="1"/>
              <a:t>4</a:t>
            </a:fld>
            <a:endParaRPr lang="en-US" altLang="ko-K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E600138-D135-4B7A-B3E5-D6A814BEF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D729F3CC-98F6-45D7-8971-A6547C3CD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928688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기술이전 내용 및 범위</a:t>
            </a:r>
            <a:endParaRPr lang="en-US" altLang="ko-KR" sz="2800" b="1">
              <a:solidFill>
                <a:srgbClr val="CC0066"/>
              </a:solidFill>
            </a:endParaRPr>
          </a:p>
          <a:p>
            <a:pPr lvl="1" algn="just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비인가 시스템 접근제어 기술 </a:t>
            </a:r>
            <a:r>
              <a:rPr lang="en-US" altLang="ko-KR" sz="2000" b="1"/>
              <a:t>Source</a:t>
            </a:r>
            <a:r>
              <a:rPr lang="ko-KR" altLang="en-US" sz="2000" b="1"/>
              <a:t> </a:t>
            </a:r>
            <a:r>
              <a:rPr lang="en-US" altLang="ko-KR" sz="2000" b="1"/>
              <a:t>Code</a:t>
            </a:r>
          </a:p>
          <a:p>
            <a:pPr lvl="1" algn="just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비인가 서비스 접근제어 기술 </a:t>
            </a:r>
            <a:r>
              <a:rPr lang="en-US" altLang="ko-KR" sz="2000" b="1"/>
              <a:t>Source</a:t>
            </a:r>
            <a:r>
              <a:rPr lang="ko-KR" altLang="en-US" sz="2000" b="1"/>
              <a:t> </a:t>
            </a:r>
            <a:r>
              <a:rPr lang="en-US" altLang="ko-KR" sz="2000" b="1"/>
              <a:t>Code</a:t>
            </a:r>
          </a:p>
          <a:p>
            <a:pPr lvl="1" algn="just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Passive/Inline </a:t>
            </a:r>
            <a:r>
              <a:rPr lang="ko-KR" altLang="en-US" sz="2000" b="1"/>
              <a:t>패킷 수집 및 처리 기술 </a:t>
            </a:r>
            <a:r>
              <a:rPr lang="en-US" altLang="ko-KR" sz="2000" b="1"/>
              <a:t>Source</a:t>
            </a:r>
            <a:r>
              <a:rPr lang="ko-KR" altLang="en-US" sz="2000" b="1"/>
              <a:t> </a:t>
            </a:r>
            <a:r>
              <a:rPr lang="en-US" altLang="ko-KR" sz="2000" b="1"/>
              <a:t>Code</a:t>
            </a:r>
          </a:p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기술 개발 현황</a:t>
            </a:r>
            <a:endParaRPr lang="en-US" altLang="ko-KR" sz="2800" b="1">
              <a:solidFill>
                <a:srgbClr val="CC0066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 </a:t>
            </a:r>
            <a:r>
              <a:rPr lang="ko-KR" altLang="en-US" sz="2000" b="1"/>
              <a:t>기술성숙도</a:t>
            </a:r>
            <a:r>
              <a:rPr lang="en-US" altLang="ko-KR" sz="2000" b="1"/>
              <a:t> : (5)</a:t>
            </a:r>
            <a:r>
              <a:rPr lang="ko-KR" altLang="en-US" sz="2000" b="1"/>
              <a:t>단계</a:t>
            </a:r>
            <a:r>
              <a:rPr lang="en-US" altLang="ko-KR" sz="2000" b="1"/>
              <a:t>-</a:t>
            </a:r>
            <a:r>
              <a:rPr lang="ko-KR" altLang="en-US" sz="2000" b="1"/>
              <a:t>시작품단계</a:t>
            </a:r>
            <a:endParaRPr lang="en-US" altLang="ko-KR" sz="2000" b="1"/>
          </a:p>
        </p:txBody>
      </p:sp>
      <p:sp>
        <p:nvSpPr>
          <p:cNvPr id="8" name="Text Box 2061">
            <a:extLst>
              <a:ext uri="{FF2B5EF4-FFF2-40B4-BE49-F238E27FC236}">
                <a16:creationId xmlns:a16="http://schemas.microsoft.com/office/drawing/2014/main" id="{2FCB3B72-987C-4B84-931F-2060230F3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3" y="6400800"/>
            <a:ext cx="17986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  <p:pic>
        <p:nvPicPr>
          <p:cNvPr id="6150" name="Picture 2">
            <a:extLst>
              <a:ext uri="{FF2B5EF4-FFF2-40B4-BE49-F238E27FC236}">
                <a16:creationId xmlns:a16="http://schemas.microsoft.com/office/drawing/2014/main" id="{F9018C4E-852B-45FF-9AD0-C133B1C22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188" y="3141663"/>
            <a:ext cx="25368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_x224837168" descr="EMB000016f8726a">
            <a:extLst>
              <a:ext uri="{FF2B5EF4-FFF2-40B4-BE49-F238E27FC236}">
                <a16:creationId xmlns:a16="http://schemas.microsoft.com/office/drawing/2014/main" id="{8E9EBA8F-A1DE-4F3B-94D4-74B081CAA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73463"/>
            <a:ext cx="34575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FD22B07A-E9FB-4E86-935F-2513EAFB96CC}"/>
              </a:ext>
            </a:extLst>
          </p:cNvPr>
          <p:cNvSpPr/>
          <p:nvPr/>
        </p:nvSpPr>
        <p:spPr>
          <a:xfrm>
            <a:off x="2555776" y="5877272"/>
            <a:ext cx="20136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en-US" altLang="ko-KR" sz="1100" dirty="0" err="1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IndusCAP</a:t>
            </a:r>
            <a:r>
              <a:rPr lang="en-US" altLang="ko-KR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-Gate </a:t>
            </a:r>
            <a:r>
              <a:rPr lang="ko-KR" altLang="en-US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개념도</a:t>
            </a:r>
            <a:r>
              <a:rPr lang="en-US" altLang="ko-KR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100" dirty="0">
              <a:gradFill>
                <a:gsLst>
                  <a:gs pos="0">
                    <a:srgbClr val="051453"/>
                  </a:gs>
                  <a:gs pos="78000">
                    <a:srgbClr val="051453"/>
                  </a:gs>
                </a:gsLst>
                <a:lin ang="5400000" scaled="0"/>
              </a:gra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C19AD09-726A-46AE-9306-6B4B7E6F5211}"/>
              </a:ext>
            </a:extLst>
          </p:cNvPr>
          <p:cNvSpPr/>
          <p:nvPr/>
        </p:nvSpPr>
        <p:spPr>
          <a:xfrm>
            <a:off x="5686076" y="6119718"/>
            <a:ext cx="23423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en-US" altLang="ko-KR" sz="1100" dirty="0" err="1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IndusCAP</a:t>
            </a:r>
            <a:r>
              <a:rPr lang="en-US" altLang="ko-KR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-Gate </a:t>
            </a:r>
            <a:r>
              <a:rPr lang="ko-KR" altLang="en-US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시스템 구조</a:t>
            </a:r>
            <a:r>
              <a:rPr lang="en-US" altLang="ko-KR" sz="1100" dirty="0">
                <a:gradFill>
                  <a:gsLst>
                    <a:gs pos="0">
                      <a:srgbClr val="051453"/>
                    </a:gs>
                    <a:gs pos="78000">
                      <a:srgbClr val="051453"/>
                    </a:gs>
                  </a:gsLst>
                  <a:lin ang="5400000" scaled="0"/>
                </a:gradFill>
                <a:latin typeface="HY견고딕" pitchFamily="18" charset="-127"/>
                <a:ea typeface="HY견고딕" pitchFamily="18" charset="-127"/>
              </a:rPr>
              <a:t>&gt;</a:t>
            </a:r>
            <a:endParaRPr lang="ko-KR" altLang="en-US" sz="1100" dirty="0">
              <a:gradFill>
                <a:gsLst>
                  <a:gs pos="0">
                    <a:srgbClr val="051453"/>
                  </a:gs>
                  <a:gs pos="78000">
                    <a:srgbClr val="051453"/>
                  </a:gs>
                </a:gsLst>
                <a:lin ang="5400000" scaled="0"/>
              </a:gra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>
            <a:extLst>
              <a:ext uri="{FF2B5EF4-FFF2-40B4-BE49-F238E27FC236}">
                <a16:creationId xmlns:a16="http://schemas.microsoft.com/office/drawing/2014/main" id="{F1A12420-933D-4E2D-B490-F77F4F6685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47990F1-7F24-4CDC-9133-4E35B85F2A4B}" type="slidenum">
              <a:rPr lang="en-US" altLang="ko-KR"/>
              <a:pPr eaLnBrk="1" hangingPunct="1"/>
              <a:t>5</a:t>
            </a:fld>
            <a:endParaRPr lang="en-US" altLang="ko-KR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E15A8AA-2ECB-42B1-9102-F8CA6D417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3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ED0695B1-0CA8-434D-8269-17867C9FE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0715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 b="1">
                <a:solidFill>
                  <a:srgbClr val="CC0066"/>
                </a:solidFill>
              </a:rPr>
              <a:t>기술의 특징</a:t>
            </a:r>
            <a:endParaRPr lang="en-US" altLang="ko-KR" sz="2800" b="1">
              <a:solidFill>
                <a:srgbClr val="CC0066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제어 네트워크 사이버 위협방지를 위한 부정접근 방지 기술</a:t>
            </a:r>
            <a:endParaRPr lang="en-US" altLang="ko-KR" sz="2000" b="1"/>
          </a:p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 b="1">
                <a:solidFill>
                  <a:srgbClr val="CC0066"/>
                </a:solidFill>
              </a:rPr>
              <a:t>기술의 장점</a:t>
            </a:r>
            <a:endParaRPr lang="en-US" altLang="ko-KR" sz="2000" b="1"/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(</a:t>
            </a:r>
            <a:r>
              <a:rPr lang="ko-KR" altLang="en-US" sz="2000" b="1"/>
              <a:t>가용성</a:t>
            </a:r>
            <a:r>
              <a:rPr lang="en-US" altLang="ko-KR" sz="2000" b="1"/>
              <a:t>) </a:t>
            </a:r>
            <a:r>
              <a:rPr lang="ko-KR" altLang="en-US" sz="2000" b="1"/>
              <a:t>고의적인 행위뿐 아니라 비고의적인 행위까지 포함하는 여러 행위에 대한 부정접근방지를 효율적으로 제공</a:t>
            </a:r>
            <a:endParaRPr lang="en-US" altLang="ko-KR" sz="2000" b="1"/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(</a:t>
            </a:r>
            <a:r>
              <a:rPr lang="ko-KR" altLang="en-US" sz="2000" b="1"/>
              <a:t>효율성</a:t>
            </a:r>
            <a:r>
              <a:rPr lang="en-US" altLang="ko-KR" sz="2000" b="1"/>
              <a:t>) </a:t>
            </a:r>
            <a:r>
              <a:rPr lang="ko-KR" altLang="en-US" sz="2000" b="1"/>
              <a:t>네트워크 통신흐름 기반 인가 </a:t>
            </a:r>
            <a:r>
              <a:rPr lang="en-US" altLang="ko-KR" sz="2000" b="1"/>
              <a:t>Auto-discovery </a:t>
            </a:r>
            <a:r>
              <a:rPr lang="ko-KR" altLang="en-US" sz="2000" b="1"/>
              <a:t>기능을 제공</a:t>
            </a:r>
            <a:endParaRPr lang="en-US" altLang="ko-KR" sz="2000" b="1"/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(</a:t>
            </a:r>
            <a:r>
              <a:rPr lang="ko-KR" altLang="en-US" sz="2000" b="1"/>
              <a:t>기능확장성</a:t>
            </a:r>
            <a:r>
              <a:rPr lang="en-US" altLang="ko-KR" sz="2000" b="1"/>
              <a:t>) </a:t>
            </a:r>
            <a:r>
              <a:rPr lang="ko-KR" altLang="en-US" sz="2000" b="1"/>
              <a:t>다중 필터 기반 제어시스템 부정접근방지 플랫폼 제공</a:t>
            </a:r>
            <a:endParaRPr lang="en-US" altLang="ko-KR" sz="2000" b="1"/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(</a:t>
            </a:r>
            <a:r>
              <a:rPr lang="ko-KR" altLang="en-US" sz="2000" b="1"/>
              <a:t>품질보증</a:t>
            </a:r>
            <a:r>
              <a:rPr lang="en-US" altLang="ko-KR" sz="2000" b="1"/>
              <a:t>) </a:t>
            </a:r>
            <a:r>
              <a:rPr lang="ko-KR" altLang="en-US" sz="2000" b="1"/>
              <a:t>안정성</a:t>
            </a:r>
            <a:r>
              <a:rPr lang="en-US" altLang="ko-KR" sz="2000" b="1"/>
              <a:t>, </a:t>
            </a:r>
            <a:r>
              <a:rPr lang="ko-KR" altLang="en-US" sz="2000" b="1"/>
              <a:t>보안성</a:t>
            </a:r>
            <a:r>
              <a:rPr lang="en-US" altLang="ko-KR" sz="2000" b="1"/>
              <a:t>,</a:t>
            </a:r>
            <a:r>
              <a:rPr lang="ko-KR" altLang="en-US" sz="2000" b="1"/>
              <a:t> 국제표준 기반의 </a:t>
            </a:r>
            <a:r>
              <a:rPr lang="en-US" altLang="ko-KR" sz="2000" b="1"/>
              <a:t>SW </a:t>
            </a:r>
            <a:r>
              <a:rPr lang="ko-KR" altLang="en-US" sz="2000" b="1"/>
              <a:t>검증 규격 준용</a:t>
            </a:r>
            <a:endParaRPr lang="en-US" altLang="ko-KR" sz="2800" b="1">
              <a:solidFill>
                <a:srgbClr val="CC0066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 b="1">
                <a:solidFill>
                  <a:srgbClr val="CC0066"/>
                </a:solidFill>
              </a:rPr>
              <a:t>상용화 가능성</a:t>
            </a:r>
            <a:endParaRPr lang="en-US" altLang="ko-KR" sz="2800" b="1">
              <a:solidFill>
                <a:srgbClr val="CC0066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국내 </a:t>
            </a:r>
            <a:r>
              <a:rPr lang="en-US" altLang="ko-KR" sz="2000" b="1"/>
              <a:t>IndusCAP-FW-P와 관련된 제품 전무</a:t>
            </a:r>
          </a:p>
        </p:txBody>
      </p:sp>
      <p:sp>
        <p:nvSpPr>
          <p:cNvPr id="8" name="Text Box 2061">
            <a:extLst>
              <a:ext uri="{FF2B5EF4-FFF2-40B4-BE49-F238E27FC236}">
                <a16:creationId xmlns:a16="http://schemas.microsoft.com/office/drawing/2014/main" id="{5000B99C-29EC-49B8-ABE4-E80308431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3" y="6400800"/>
            <a:ext cx="17986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>
            <a:extLst>
              <a:ext uri="{FF2B5EF4-FFF2-40B4-BE49-F238E27FC236}">
                <a16:creationId xmlns:a16="http://schemas.microsoft.com/office/drawing/2014/main" id="{BE2636DC-7F29-48DE-A267-C8C3F1260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543F3CA0-0DE1-4D54-A51D-0F12453E2330}" type="slidenum">
              <a:rPr lang="en-US" altLang="ko-KR"/>
              <a:pPr eaLnBrk="1" hangingPunct="1"/>
              <a:t>6</a:t>
            </a:fld>
            <a:endParaRPr lang="en-US" altLang="ko-K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8FD4985-CE50-4F20-BBB4-5C3805BDA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94D59E-F943-485B-9A6D-D70CEA3A8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071563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사업화를 위한 조건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예상 응용 제품 및 서비스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1276350" lvl="2" indent="-342900" algn="just">
              <a:spcBef>
                <a:spcPct val="20000"/>
              </a:spcBef>
              <a:buClr>
                <a:srgbClr val="6600CC"/>
              </a:buClr>
              <a:buFont typeface="Arial" pitchFamily="34" charset="0"/>
              <a:buChar char="•"/>
              <a:defRPr/>
            </a:pPr>
            <a:r>
              <a:rPr lang="ko-KR" altLang="en-US" sz="2000" dirty="0" err="1">
                <a:latin typeface="굴림" charset="-127"/>
                <a:ea typeface="굴림" charset="-127"/>
              </a:rPr>
              <a:t>패킷</a:t>
            </a:r>
            <a:r>
              <a:rPr lang="ko-KR" altLang="en-US" sz="2000" dirty="0">
                <a:latin typeface="굴림" charset="-127"/>
                <a:ea typeface="굴림" charset="-127"/>
              </a:rPr>
              <a:t> 필터 기반의 산업용 방화벽</a:t>
            </a:r>
            <a:r>
              <a:rPr lang="en-US" altLang="ko-KR" sz="2000" dirty="0">
                <a:latin typeface="굴림" charset="-127"/>
                <a:ea typeface="굴림" charset="-127"/>
              </a:rPr>
              <a:t>(</a:t>
            </a:r>
            <a:r>
              <a:rPr lang="en-US" altLang="ko-KR" sz="2000" dirty="0" err="1">
                <a:latin typeface="굴림" charset="-127"/>
                <a:ea typeface="굴림" charset="-127"/>
              </a:rPr>
              <a:t>IndusCAP</a:t>
            </a:r>
            <a:r>
              <a:rPr lang="en-US" altLang="ko-KR" sz="2000" dirty="0">
                <a:latin typeface="굴림" charset="-127"/>
                <a:ea typeface="굴림" charset="-127"/>
              </a:rPr>
              <a:t>-FW-P)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사업성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국내 제어시스템 사이버보안 시장은 관련 분야의 전문가 및 제품이 전무하며 외산 제품 의존도가 높음</a:t>
            </a:r>
            <a:endParaRPr lang="en-US" altLang="ko-KR" dirty="0">
              <a:latin typeface="굴림" charset="-127"/>
              <a:ea typeface="굴림" charset="-127"/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ko-KR" altLang="en-US" dirty="0">
                <a:latin typeface="굴림" charset="-127"/>
                <a:ea typeface="굴림" charset="-127"/>
              </a:rPr>
              <a:t>기존제품 대비 가격 </a:t>
            </a:r>
            <a:r>
              <a:rPr lang="en-US" altLang="ko-KR" dirty="0">
                <a:latin typeface="굴림" charset="-127"/>
                <a:ea typeface="굴림" charset="-127"/>
              </a:rPr>
              <a:t>20%</a:t>
            </a:r>
            <a:r>
              <a:rPr lang="ko-KR" altLang="en-US" dirty="0">
                <a:latin typeface="굴림" charset="-127"/>
                <a:ea typeface="굴림" charset="-127"/>
              </a:rPr>
              <a:t>절감 </a:t>
            </a:r>
            <a:r>
              <a:rPr lang="en-US" altLang="ko-KR" dirty="0">
                <a:latin typeface="굴림" charset="-127"/>
                <a:ea typeface="굴림" charset="-127"/>
              </a:rPr>
              <a:t>– </a:t>
            </a:r>
            <a:r>
              <a:rPr lang="ko-KR" altLang="en-US" dirty="0">
                <a:latin typeface="굴림" charset="-127"/>
                <a:ea typeface="굴림" charset="-127"/>
              </a:rPr>
              <a:t>고가의 네트워크 장비에 비해 특정 제어시스템 영역 단위로 적용 가능함으로써</a:t>
            </a:r>
            <a:r>
              <a:rPr lang="en-US" altLang="ko-KR" dirty="0">
                <a:latin typeface="굴림" charset="-127"/>
                <a:ea typeface="굴림" charset="-127"/>
              </a:rPr>
              <a:t>, </a:t>
            </a:r>
            <a:r>
              <a:rPr lang="ko-KR" altLang="en-US" dirty="0">
                <a:latin typeface="굴림" charset="-127"/>
                <a:ea typeface="굴림" charset="-127"/>
              </a:rPr>
              <a:t>비용 절감</a:t>
            </a: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기술이전 업체 조건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charset="0"/>
              <a:buChar char="•"/>
              <a:defRPr/>
            </a:pPr>
            <a:r>
              <a:rPr lang="ko-KR" altLang="en-US" dirty="0">
                <a:solidFill>
                  <a:srgbClr val="000000"/>
                </a:solidFill>
                <a:latin typeface="굴림" charset="-127"/>
                <a:ea typeface="굴림" charset="-127"/>
              </a:rPr>
              <a:t>산업제어 네트워크 기술을 보유한 업체로 제어시스템보안</a:t>
            </a:r>
            <a:r>
              <a:rPr lang="en-US" altLang="ko-KR" dirty="0">
                <a:solidFill>
                  <a:srgbClr val="000000"/>
                </a:solidFill>
                <a:latin typeface="굴림" charset="-127"/>
                <a:ea typeface="굴림" charset="-127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굴림" charset="-127"/>
                <a:ea typeface="굴림" charset="-127"/>
              </a:rPr>
              <a:t>솔루션을 찾는 업체가 유리</a:t>
            </a:r>
            <a:endParaRPr lang="en-US" altLang="ko-KR" dirty="0">
              <a:solidFill>
                <a:srgbClr val="000000"/>
              </a:solidFill>
              <a:latin typeface="굴림" charset="-127"/>
              <a:ea typeface="굴림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사업화시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제약 조건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charset="0"/>
              <a:buChar char="•"/>
              <a:defRPr/>
            </a:pPr>
            <a:r>
              <a:rPr lang="ko-KR" altLang="en-US" dirty="0">
                <a:solidFill>
                  <a:srgbClr val="000000"/>
                </a:solidFill>
                <a:latin typeface="굴림" charset="-127"/>
                <a:ea typeface="굴림" charset="-127"/>
              </a:rPr>
              <a:t>시장 제약 </a:t>
            </a:r>
            <a:r>
              <a:rPr lang="en-US" altLang="ko-KR" dirty="0">
                <a:solidFill>
                  <a:srgbClr val="000000"/>
                </a:solidFill>
                <a:latin typeface="굴림" charset="-127"/>
                <a:ea typeface="굴림" charset="-127"/>
              </a:rPr>
              <a:t>: </a:t>
            </a:r>
            <a:r>
              <a:rPr lang="ko-KR" altLang="en-US" dirty="0">
                <a:solidFill>
                  <a:srgbClr val="000000"/>
                </a:solidFill>
                <a:latin typeface="굴림" charset="-127"/>
                <a:ea typeface="굴림" charset="-127"/>
              </a:rPr>
              <a:t>산업제어 네트워크 기술 및 네트워크 보안기술을 보유한 업체가 유리</a:t>
            </a:r>
            <a:endParaRPr lang="en-US" altLang="ko-KR" dirty="0">
              <a:solidFill>
                <a:srgbClr val="000000"/>
              </a:solidFill>
              <a:latin typeface="굴림" charset="-127"/>
              <a:ea typeface="굴림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charset="0"/>
              <a:buChar char="•"/>
              <a:defRPr/>
            </a:pPr>
            <a:r>
              <a:rPr lang="en-US" altLang="ko-KR" dirty="0">
                <a:solidFill>
                  <a:srgbClr val="000000"/>
                </a:solidFill>
                <a:latin typeface="굴림" charset="-127"/>
                <a:ea typeface="굴림" charset="-127"/>
              </a:rPr>
              <a:t>6</a:t>
            </a:r>
            <a:r>
              <a:rPr lang="ko-KR" altLang="en-US" dirty="0">
                <a:solidFill>
                  <a:srgbClr val="000000"/>
                </a:solidFill>
                <a:latin typeface="굴림" charset="-127"/>
                <a:ea typeface="굴림" charset="-127"/>
              </a:rPr>
              <a:t>개월 이내 상용화 가능한 업체</a:t>
            </a:r>
            <a:endParaRPr lang="en-US" altLang="ko-KR" dirty="0">
              <a:solidFill>
                <a:srgbClr val="000000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10" name="Text Box 2061">
            <a:extLst>
              <a:ext uri="{FF2B5EF4-FFF2-40B4-BE49-F238E27FC236}">
                <a16:creationId xmlns:a16="http://schemas.microsoft.com/office/drawing/2014/main" id="{3CC5E6BA-7B84-44C7-8D58-A8F71A5DA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>
            <a:extLst>
              <a:ext uri="{FF2B5EF4-FFF2-40B4-BE49-F238E27FC236}">
                <a16:creationId xmlns:a16="http://schemas.microsoft.com/office/drawing/2014/main" id="{2876DE4A-BAEB-4A4D-954F-A2ED6061FF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49991A5-7B1A-4787-9BB3-4D4B8289E669}" type="slidenum">
              <a:rPr lang="en-US" altLang="ko-KR"/>
              <a:pPr eaLnBrk="1" hangingPunct="1"/>
              <a:t>7</a:t>
            </a:fld>
            <a:endParaRPr lang="en-US" altLang="ko-KR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F2B7E7A-F0D4-47F6-A771-920AD8369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C32B5-5C64-451A-AE63-8A350D8C3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국외 기술 현황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제어시스템의 심층방어를 위해 통신망 유형별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시리얼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이더넷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등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),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프로토콜별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(DNP3, Modbus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등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),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성능별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통신 구간별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중앙제어센터와 지역 센터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지역 센터와 제어기 등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)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공격위협 방어 솔루션 출시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국내 기술 현황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제어시스템 외부경계 보호에만 치중하는 실정임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제어시스템 인트라넷에 대한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보안성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강화 인식부족으로 국내기술 수준은 도입기 단계로 판단됨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향후 </a:t>
            </a: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년간 국내외 시장 규모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endParaRPr lang="en-US" altLang="ko-KR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2419350" lvl="1" indent="-180975" algn="just">
              <a:spcBef>
                <a:spcPct val="20000"/>
              </a:spcBef>
              <a:buClr>
                <a:srgbClr val="6600CC"/>
              </a:buClr>
              <a:buFont typeface="Arial" pitchFamily="34" charset="0"/>
              <a:buChar char="•"/>
              <a:defRPr/>
            </a:pPr>
            <a:r>
              <a:rPr lang="ko-KR" altLang="en-US" sz="1600" dirty="0">
                <a:solidFill>
                  <a:srgbClr val="000000"/>
                </a:solidFill>
                <a:latin typeface="굴림" charset="-127"/>
                <a:ea typeface="굴림" charset="-127"/>
              </a:rPr>
              <a:t>근거자료</a:t>
            </a:r>
            <a:r>
              <a:rPr lang="en-US" altLang="ko-KR" sz="1600" dirty="0">
                <a:solidFill>
                  <a:srgbClr val="000000"/>
                </a:solidFill>
                <a:latin typeface="굴림" charset="-127"/>
                <a:ea typeface="굴림" charset="-127"/>
              </a:rPr>
              <a:t>: ICS Cyber Security Worldwide Outlook(ARC 2010)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Text Box 2061">
            <a:extLst>
              <a:ext uri="{FF2B5EF4-FFF2-40B4-BE49-F238E27FC236}">
                <a16:creationId xmlns:a16="http://schemas.microsoft.com/office/drawing/2014/main" id="{C4DA5756-258E-45FD-B1F9-B6C6E7D4A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3" y="6400800"/>
            <a:ext cx="17986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839E9415-8C38-4908-87E7-2792C7119FD9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4797425"/>
          <a:ext cx="7488238" cy="1217613"/>
        </p:xfrm>
        <a:graphic>
          <a:graphicData uri="http://schemas.openxmlformats.org/drawingml/2006/table">
            <a:tbl>
              <a:tblPr/>
              <a:tblGrid>
                <a:gridCol w="159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29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관련 제품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서비스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시장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차년도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(2014)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차년도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(2015)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차년도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(2016)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차년도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(2017)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차년도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(2018)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합계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1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IndusCAP</a:t>
                      </a: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-FW-P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해외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697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770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850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939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1037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4,293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3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국내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418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508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633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845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3,400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765" marR="64765" marT="17913" marB="179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>
            <a:extLst>
              <a:ext uri="{FF2B5EF4-FFF2-40B4-BE49-F238E27FC236}">
                <a16:creationId xmlns:a16="http://schemas.microsoft.com/office/drawing/2014/main" id="{53C4D441-25DC-4AA8-907B-E4A0AA1BF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243" name="슬라이드 번호 개체 틀 4">
            <a:extLst>
              <a:ext uri="{FF2B5EF4-FFF2-40B4-BE49-F238E27FC236}">
                <a16:creationId xmlns:a16="http://schemas.microsoft.com/office/drawing/2014/main" id="{D20DDAC3-0DF1-4C35-95FA-3CEBF47721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9F4D7281-7E9A-4ACC-8C24-EA13EEE40252}" type="slidenum">
              <a:rPr lang="en-US" altLang="ko-KR"/>
              <a:pPr eaLnBrk="1" hangingPunct="1"/>
              <a:t>8</a:t>
            </a:fld>
            <a:endParaRPr lang="en-US" altLang="ko-KR"/>
          </a:p>
        </p:txBody>
      </p:sp>
      <p:pic>
        <p:nvPicPr>
          <p:cNvPr id="10244" name="Picture 522" descr="D:\과거홍보\●ETRI CIS\연구원 이미지\연구장면(4개).jpg">
            <a:extLst>
              <a:ext uri="{FF2B5EF4-FFF2-40B4-BE49-F238E27FC236}">
                <a16:creationId xmlns:a16="http://schemas.microsoft.com/office/drawing/2014/main" id="{25599F92-0B88-4E70-8E7F-14A26AB59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10245" name="Text Box 523">
            <a:extLst>
              <a:ext uri="{FF2B5EF4-FFF2-40B4-BE49-F238E27FC236}">
                <a16:creationId xmlns:a16="http://schemas.microsoft.com/office/drawing/2014/main" id="{3B4FD3D0-2B1E-4179-AB72-C8F8670AA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46" name="Rectangle 529">
            <a:extLst>
              <a:ext uri="{FF2B5EF4-FFF2-40B4-BE49-F238E27FC236}">
                <a16:creationId xmlns:a16="http://schemas.microsoft.com/office/drawing/2014/main" id="{602501DE-0891-44F5-941A-B38905698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247" name="Rectangle 530">
            <a:extLst>
              <a:ext uri="{FF2B5EF4-FFF2-40B4-BE49-F238E27FC236}">
                <a16:creationId xmlns:a16="http://schemas.microsoft.com/office/drawing/2014/main" id="{A9C7BCF0-2EBA-469C-B2F7-AA72C7511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None/>
            </a:pPr>
            <a:r>
              <a:rPr lang="en-US" altLang="ko-KR" sz="1600" b="1">
                <a:solidFill>
                  <a:srgbClr val="000099"/>
                </a:solidFill>
              </a:rPr>
              <a:t>♣ </a:t>
            </a:r>
            <a:r>
              <a:rPr lang="ko-KR" altLang="en-US" sz="1600" b="1">
                <a:solidFill>
                  <a:srgbClr val="000099"/>
                </a:solidFill>
              </a:rPr>
              <a:t>연락처 </a:t>
            </a:r>
            <a:r>
              <a:rPr lang="en-US" altLang="ko-KR" sz="1600" b="1">
                <a:solidFill>
                  <a:srgbClr val="000099"/>
                </a:solidFill>
              </a:rPr>
              <a:t>: </a:t>
            </a:r>
            <a:r>
              <a:rPr lang="ko-KR" altLang="en-US" sz="1600" b="1">
                <a:solidFill>
                  <a:srgbClr val="000099"/>
                </a:solidFill>
              </a:rPr>
              <a:t>소프트웨어연구부문</a:t>
            </a:r>
            <a:r>
              <a:rPr lang="en-US" altLang="ko-KR" sz="1600" b="1">
                <a:solidFill>
                  <a:srgbClr val="000099"/>
                </a:solidFill>
              </a:rPr>
              <a:t>, </a:t>
            </a:r>
            <a:r>
              <a:rPr lang="ko-KR" altLang="en-US" sz="1600" b="1">
                <a:solidFill>
                  <a:srgbClr val="000099"/>
                </a:solidFill>
              </a:rPr>
              <a:t>나중찬 실장</a:t>
            </a:r>
            <a:r>
              <a:rPr lang="en-US" altLang="ko-KR" sz="1600" b="1">
                <a:solidFill>
                  <a:srgbClr val="000099"/>
                </a:solidFill>
              </a:rPr>
              <a:t>(042-860-6646, njc@etri.re.kr)</a:t>
            </a:r>
          </a:p>
        </p:txBody>
      </p:sp>
      <p:sp>
        <p:nvSpPr>
          <p:cNvPr id="10248" name="Text Box 531">
            <a:extLst>
              <a:ext uri="{FF2B5EF4-FFF2-40B4-BE49-F238E27FC236}">
                <a16:creationId xmlns:a16="http://schemas.microsoft.com/office/drawing/2014/main" id="{F07753A6-86E1-4459-A5EC-25AF1C524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panose="020B0604020202020204" pitchFamily="34" charset="0"/>
                <a:ea typeface="돋움" panose="020B0600000101010101" pitchFamily="34" charset="-127"/>
              </a:rPr>
              <a:t>www.etri.re.kr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17430</TotalTime>
  <Words>494</Words>
  <Application>Microsoft Office PowerPoint</Application>
  <PresentationFormat>全屏显示(4:3)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굴림</vt:lpstr>
      <vt:lpstr>Arial</vt:lpstr>
      <vt:lpstr>Times New Roman</vt:lpstr>
      <vt:lpstr>굴림체</vt:lpstr>
      <vt:lpstr>휴먼새내기체</vt:lpstr>
      <vt:lpstr>HY헤드라인M</vt:lpstr>
      <vt:lpstr>Arial Black</vt:lpstr>
      <vt:lpstr>휴먼각진헤드라인</vt:lpstr>
      <vt:lpstr>HY견고딕</vt:lpstr>
      <vt:lpstr>HY견명조</vt:lpstr>
      <vt:lpstr>Wingdings</vt:lpstr>
      <vt:lpstr>맑은 고딕</vt:lpstr>
      <vt:lpstr>돋움</vt:lpstr>
      <vt:lpstr>기본 디자인</vt:lpstr>
      <vt:lpstr>PowerPoint 演示文稿</vt:lpstr>
      <vt:lpstr>PowerPoint 演示文稿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演示文稿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郎 咏琪</cp:lastModifiedBy>
  <cp:revision>1236</cp:revision>
  <cp:lastPrinted>2000-01-26T07:28:59Z</cp:lastPrinted>
  <dcterms:created xsi:type="dcterms:W3CDTF">1998-07-27T04:31:16Z</dcterms:created>
  <dcterms:modified xsi:type="dcterms:W3CDTF">2020-09-22T05:39:50Z</dcterms:modified>
</cp:coreProperties>
</file>