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4" r:id="rId2"/>
    <p:sldId id="347" r:id="rId3"/>
    <p:sldId id="444" r:id="rId4"/>
    <p:sldId id="447" r:id="rId5"/>
    <p:sldId id="448" r:id="rId6"/>
    <p:sldId id="446" r:id="rId7"/>
    <p:sldId id="445" r:id="rId8"/>
    <p:sldId id="443" r:id="rId9"/>
    <p:sldId id="434" r:id="rId10"/>
  </p:sldIdLst>
  <p:sldSz cx="9144000" cy="6858000" type="screen4x3"/>
  <p:notesSz cx="6623050" cy="97345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6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DDDDDD"/>
    <a:srgbClr val="FFFFFF"/>
    <a:srgbClr val="800000"/>
    <a:srgbClr val="BDEEFF"/>
    <a:srgbClr val="FFFFCC"/>
    <a:srgbClr val="FF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8" autoAdjust="0"/>
    <p:restoredTop sz="94660" autoAdjust="0"/>
  </p:normalViewPr>
  <p:slideViewPr>
    <p:cSldViewPr>
      <p:cViewPr varScale="1">
        <p:scale>
          <a:sx n="67" d="100"/>
          <a:sy n="67" d="100"/>
        </p:scale>
        <p:origin x="1572" y="52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066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ECC84D81-D84F-4BD3-AC0A-9F7E6A53BF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8900"/>
            <a:ext cx="739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71" tIns="45336" rIns="90671" bIns="45336" numCol="1" anchor="ctr" anchorCtr="0" compatLnSpc="1">
            <a:prstTxWarp prst="textNoShape">
              <a:avLst/>
            </a:prstTxWarp>
            <a:spAutoFit/>
          </a:bodyPr>
          <a:lstStyle>
            <a:lvl1pPr defTabSz="9064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7FB35371-8F9E-462C-8963-CAC5F885A0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8890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71" tIns="45336" rIns="90671" bIns="45336" numCol="1" anchor="ctr" anchorCtr="0" compatLnSpc="1">
            <a:prstTxWarp prst="textNoShape">
              <a:avLst/>
            </a:prstTxWarp>
            <a:spAutoFit/>
          </a:bodyPr>
          <a:lstStyle>
            <a:lvl1pPr algn="r" defTabSz="9064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47CD5F25-FE14-438A-A6D2-075EA651E27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6738"/>
            <a:ext cx="739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71" tIns="45336" rIns="90671" bIns="45336" numCol="1" anchor="b" anchorCtr="0" compatLnSpc="1">
            <a:prstTxWarp prst="textNoShape">
              <a:avLst/>
            </a:prstTxWarp>
            <a:spAutoFit/>
          </a:bodyPr>
          <a:lstStyle>
            <a:lvl1pPr defTabSz="906463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65E6E18C-440C-4636-94E1-B1C00025829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192838" y="9456738"/>
            <a:ext cx="396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71" tIns="45336" rIns="90671" bIns="45336" numCol="1" anchor="b" anchorCtr="0" compatLnSpc="1">
            <a:prstTxWarp prst="textNoShape">
              <a:avLst/>
            </a:prstTxWarp>
            <a:spAutoFit/>
          </a:bodyPr>
          <a:lstStyle>
            <a:lvl1pPr algn="r" defTabSz="906463">
              <a:defRPr sz="1200"/>
            </a:lvl1pPr>
          </a:lstStyle>
          <a:p>
            <a:fld id="{E5154B69-FD0B-45DD-B902-BAE65EDD220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078C824-426E-4E43-959F-DD858364BA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t" anchorCtr="0" compatLnSpc="1">
            <a:prstTxWarp prst="textNoShape">
              <a:avLst/>
            </a:prstTxWarp>
          </a:bodyPr>
          <a:lstStyle>
            <a:lvl1pPr defTabSz="9001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40E3ADF-17CD-4D2D-AD12-028066D657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t" anchorCtr="0" compatLnSpc="1">
            <a:prstTxWarp prst="textNoShape">
              <a:avLst/>
            </a:prstTxWarp>
          </a:bodyPr>
          <a:lstStyle>
            <a:lvl1pPr algn="r" defTabSz="9001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F7167BD-ADD5-4DEC-9723-A42F4B341C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1838"/>
            <a:ext cx="4864100" cy="3648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71891F4-15D4-45A9-B3F2-D9F534C79B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24388"/>
            <a:ext cx="485775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문자열 유형을 편집하려면 누르십시오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세째 수준</a:t>
            </a:r>
          </a:p>
          <a:p>
            <a:pPr lvl="3"/>
            <a:r>
              <a:rPr lang="ko-KR" altLang="en-US" noProof="0"/>
              <a:t>네째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B4B4600-C700-496B-A4D1-D8C545C551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7188"/>
            <a:ext cx="28702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b" anchorCtr="0" compatLnSpc="1">
            <a:prstTxWarp prst="textNoShape">
              <a:avLst/>
            </a:prstTxWarp>
          </a:bodyPr>
          <a:lstStyle>
            <a:lvl1pPr defTabSz="900113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99FD4F1-3D4D-4316-9329-759259B5C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247188"/>
            <a:ext cx="28702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37" tIns="45019" rIns="90037" bIns="45019" numCol="1" anchor="b" anchorCtr="0" compatLnSpc="1">
            <a:prstTxWarp prst="textNoShape">
              <a:avLst/>
            </a:prstTxWarp>
          </a:bodyPr>
          <a:lstStyle>
            <a:lvl1pPr algn="r" defTabSz="900113">
              <a:defRPr sz="1200">
                <a:latin typeface="Times New Roman" panose="02020603050405020304" pitchFamily="18" charset="0"/>
              </a:defRPr>
            </a:lvl1pPr>
          </a:lstStyle>
          <a:p>
            <a:fld id="{2435809B-1F8B-499C-81D0-B6F36589044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title">
            <a:extLst>
              <a:ext uri="{FF2B5EF4-FFF2-40B4-BE49-F238E27FC236}">
                <a16:creationId xmlns:a16="http://schemas.microsoft.com/office/drawing/2014/main" id="{1540F9E6-6F3C-4781-8965-C098D68AB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로고심볼">
            <a:extLst>
              <a:ext uri="{FF2B5EF4-FFF2-40B4-BE49-F238E27FC236}">
                <a16:creationId xmlns:a16="http://schemas.microsoft.com/office/drawing/2014/main" id="{61B7C0BC-179F-4A68-9E0F-95F805559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170344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BC50413E-5BC2-4AFD-97A6-FD04B569BA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0D57E57A-09D2-494E-B12E-244B283B25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29CD3-D57B-4AB5-8C25-95EE0C3B8DB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893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3416B33E-549C-4957-A781-11F86F8C1C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265BFB6A-6E05-4897-BED7-A9577BC4D2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BC6EB-A9B8-4A34-A858-1CAC22C27D4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9561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D6488D5B-83BE-4F1D-88AF-57EA266057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F1643538-2337-4FE6-8246-A7B84B2BB8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3C124-6E0A-465A-B45F-B77C8949546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762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CA3CB3F3-33A7-4585-A5A8-FCC25079DC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43E19ADE-0E4F-429E-93A0-9B9CE485FF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27D24-FCC8-4D43-8E5B-B106EF9D5E5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323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578FCCD5-B8B0-4E75-8301-3A81B566EA9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15A81AFE-FF49-46A5-9BE3-FCB5BC2CCA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7B7F3-0013-44BB-9F33-AC9F839DE07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059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5076A9D6-9D4D-477B-896D-3367B832DE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77CB67D1-CA1A-4387-9D41-6CF66734FC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6F4CB-9B21-42A6-81A0-02CECCFDE65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87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CFC21DC2-C51B-4B78-8140-ECCCF60DC4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26952FA6-5615-4859-9266-66ED83D496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6F4D4-C580-4AA1-A581-559ECE2601E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722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9">
            <a:extLst>
              <a:ext uri="{FF2B5EF4-FFF2-40B4-BE49-F238E27FC236}">
                <a16:creationId xmlns:a16="http://schemas.microsoft.com/office/drawing/2014/main" id="{577061FC-F205-4615-817E-CF3FFBFB17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42ADEF9C-782C-430E-B82E-A9354CC7D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C5E2A-8AE5-4FB5-AC0C-C622A2B1B19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303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>
            <a:extLst>
              <a:ext uri="{FF2B5EF4-FFF2-40B4-BE49-F238E27FC236}">
                <a16:creationId xmlns:a16="http://schemas.microsoft.com/office/drawing/2014/main" id="{2B37D567-A549-4DF5-B820-67108193D3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09197212-A253-4B06-B173-869624CD6E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E8D9-15DA-44D6-B32F-5C4AA63FCCB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03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C56D618D-1D53-4930-9CE0-61A17787E1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CB371041-8E4D-410C-A739-8F16EA8DF9E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24A7F-849E-4AE0-8DF2-3D54BC340A8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925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7A316870-7831-4438-B672-FC2672B512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424C4E4F-6882-4F63-BEB1-6039621F914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BB4C9-03CD-48D6-8DDF-5C92B2E2E71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65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7">
            <a:extLst>
              <a:ext uri="{FF2B5EF4-FFF2-40B4-BE49-F238E27FC236}">
                <a16:creationId xmlns:a16="http://schemas.microsoft.com/office/drawing/2014/main" id="{FD58E515-726B-4063-A662-35F5677259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AB8A22-B19B-41D6-9936-E0134FA89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28">
            <a:extLst>
              <a:ext uri="{FF2B5EF4-FFF2-40B4-BE49-F238E27FC236}">
                <a16:creationId xmlns:a16="http://schemas.microsoft.com/office/drawing/2014/main" id="{D8EB91F0-A058-4EE6-9D72-B4B7DA8EA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제목 작성</a:t>
            </a:r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BE17D292-EA70-470E-AAF4-036519114D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438" y="6400800"/>
            <a:ext cx="1839912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990FDB66-E4C3-4339-BCDF-4F5E49CCE6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7400" y="6400800"/>
            <a:ext cx="431800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/>
            </a:lvl1pPr>
          </a:lstStyle>
          <a:p>
            <a:fld id="{2FB93725-CDA4-4803-A075-C6FC5CCEEE2F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031" name="Picture 46" descr="상단 이미지(4)">
            <a:extLst>
              <a:ext uri="{FF2B5EF4-FFF2-40B4-BE49-F238E27FC236}">
                <a16:creationId xmlns:a16="http://schemas.microsoft.com/office/drawing/2014/main" id="{4005D151-88F8-4A87-9E9D-41D2456EEF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2004 변경 로고심볼">
            <a:extLst>
              <a:ext uri="{FF2B5EF4-FFF2-40B4-BE49-F238E27FC236}">
                <a16:creationId xmlns:a16="http://schemas.microsoft.com/office/drawing/2014/main" id="{7474461C-20EF-4FF7-80FB-007483C7C5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2">
            <a:extLst>
              <a:ext uri="{FF2B5EF4-FFF2-40B4-BE49-F238E27FC236}">
                <a16:creationId xmlns:a16="http://schemas.microsoft.com/office/drawing/2014/main" id="{D1E69CEF-3D4D-435E-A212-8D7798D496C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200">
                <a:latin typeface="휴먼새내기체"/>
                <a:ea typeface="휴먼새내기체"/>
                <a:cs typeface="휴먼새내기체"/>
              </a:rPr>
              <a:t>Proprietary</a:t>
            </a:r>
          </a:p>
        </p:txBody>
      </p:sp>
      <p:pic>
        <p:nvPicPr>
          <p:cNvPr id="1034" name="Picture 93" descr="2004 변경 로고심볼">
            <a:extLst>
              <a:ext uri="{FF2B5EF4-FFF2-40B4-BE49-F238E27FC236}">
                <a16:creationId xmlns:a16="http://schemas.microsoft.com/office/drawing/2014/main" id="{7967602D-B79A-4C0E-A5E0-05EEB8C135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anose="020B0609000101010101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anose="020B0609000101010101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>
            <a:extLst>
              <a:ext uri="{FF2B5EF4-FFF2-40B4-BE49-F238E27FC236}">
                <a16:creationId xmlns:a16="http://schemas.microsoft.com/office/drawing/2014/main" id="{BC619BDC-117A-4888-AD40-3430F2181E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3075" name="슬라이드 번호 개체 틀 2">
            <a:extLst>
              <a:ext uri="{FF2B5EF4-FFF2-40B4-BE49-F238E27FC236}">
                <a16:creationId xmlns:a16="http://schemas.microsoft.com/office/drawing/2014/main" id="{6F496364-2636-40DD-BCD2-AFEDB442C3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310C75F6-DFC5-465B-B514-1065D02E0D68}" type="slidenum">
              <a:rPr lang="en-US" altLang="ko-KR"/>
              <a:pPr eaLnBrk="1" hangingPunct="1"/>
              <a:t>1</a:t>
            </a:fld>
            <a:endParaRPr lang="en-US" altLang="ko-KR"/>
          </a:p>
        </p:txBody>
      </p:sp>
      <p:sp>
        <p:nvSpPr>
          <p:cNvPr id="3076" name="Rectangle 2054">
            <a:extLst>
              <a:ext uri="{FF2B5EF4-FFF2-40B4-BE49-F238E27FC236}">
                <a16:creationId xmlns:a16="http://schemas.microsoft.com/office/drawing/2014/main" id="{AE2249ED-7BF0-4C38-8F0A-27130BB15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077" name="Rectangle 2060">
            <a:extLst>
              <a:ext uri="{FF2B5EF4-FFF2-40B4-BE49-F238E27FC236}">
                <a16:creationId xmlns:a16="http://schemas.microsoft.com/office/drawing/2014/main" id="{97DB2FE2-5E9A-4399-A3E6-4A69551ED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34851" name="Rectangle 2051">
            <a:extLst>
              <a:ext uri="{FF2B5EF4-FFF2-40B4-BE49-F238E27FC236}">
                <a16:creationId xmlns:a16="http://schemas.microsoft.com/office/drawing/2014/main" id="{174B0EC1-5113-4561-9208-79B6705EE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068388"/>
            <a:ext cx="7010400" cy="5842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63500" dir="2212194" algn="ctr" rotWithShape="0">
              <a:srgbClr val="D3D3D3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o-KR" altLang="en-US" sz="3200" b="1" dirty="0" err="1">
                <a:solidFill>
                  <a:srgbClr val="000099"/>
                </a:solidFill>
                <a:latin typeface="+mj-ea"/>
                <a:ea typeface="+mj-ea"/>
              </a:rPr>
              <a:t>다계층</a:t>
            </a:r>
            <a:r>
              <a:rPr lang="ko-KR" altLang="en-US" sz="3200" b="1" dirty="0">
                <a:solidFill>
                  <a:srgbClr val="000099"/>
                </a:solidFill>
                <a:latin typeface="+mj-ea"/>
                <a:ea typeface="+mj-ea"/>
              </a:rPr>
              <a:t> 영상부호화 기반 웹 전송 기술</a:t>
            </a:r>
          </a:p>
        </p:txBody>
      </p:sp>
      <p:sp>
        <p:nvSpPr>
          <p:cNvPr id="334861" name="Text Box 2061">
            <a:extLst>
              <a:ext uri="{FF2B5EF4-FFF2-40B4-BE49-F238E27FC236}">
                <a16:creationId xmlns:a16="http://schemas.microsoft.com/office/drawing/2014/main" id="{31B2B2CE-1C47-4733-80B7-462EC863D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6400800"/>
            <a:ext cx="33845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eaLnBrk="0" latinLnBrk="0" hangingPunct="0">
              <a:defRPr/>
            </a:pPr>
            <a:r>
              <a:rPr kumimoji="0" lang="ko-KR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방송통신융합연구부문 차세대스마트</a:t>
            </a:r>
            <a:r>
              <a:rPr kumimoji="0" lang="en-US" altLang="ko-KR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TV</a:t>
            </a:r>
            <a:r>
              <a:rPr kumimoji="0" lang="ko-KR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연구단</a:t>
            </a:r>
            <a:endParaRPr kumimoji="0" lang="en-US" altLang="ko-KR" sz="1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  <a:ea typeface="+mj-ea"/>
            </a:endParaRPr>
          </a:p>
          <a:p>
            <a:pPr eaLnBrk="0" latinLnBrk="0" hangingPunct="0">
              <a:defRPr/>
            </a:pPr>
            <a:r>
              <a:rPr kumimoji="0" lang="ko-KR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스마트</a:t>
            </a:r>
            <a:r>
              <a:rPr kumimoji="0" lang="en-US" altLang="ko-KR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TV</a:t>
            </a:r>
            <a:r>
              <a:rPr kumimoji="0" lang="ko-KR" alt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미디어연구팀 </a:t>
            </a:r>
          </a:p>
        </p:txBody>
      </p:sp>
      <p:pic>
        <p:nvPicPr>
          <p:cNvPr id="334863" name="Picture 2063" descr="보고-2">
            <a:extLst>
              <a:ext uri="{FF2B5EF4-FFF2-40B4-BE49-F238E27FC236}">
                <a16:creationId xmlns:a16="http://schemas.microsoft.com/office/drawing/2014/main" id="{D1D367C8-9CF3-4F07-931C-BDFAE42BA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>
            <a:extLst>
              <a:ext uri="{FF2B5EF4-FFF2-40B4-BE49-F238E27FC236}">
                <a16:creationId xmlns:a16="http://schemas.microsoft.com/office/drawing/2014/main" id="{66EA9FD4-5A41-488E-B742-4633D8B03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33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ETRI</a:t>
            </a:r>
          </a:p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Technology Marketing</a:t>
            </a:r>
          </a:p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>
            <a:extLst>
              <a:ext uri="{FF2B5EF4-FFF2-40B4-BE49-F238E27FC236}">
                <a16:creationId xmlns:a16="http://schemas.microsoft.com/office/drawing/2014/main" id="{D3429AC7-AFAB-45AE-BCCA-BE112BF3C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ko-KR" b="1" i="1" dirty="0">
                <a:solidFill>
                  <a:srgbClr val="5F5F5F"/>
                </a:solidFill>
                <a:latin typeface="+mj-ea"/>
                <a:ea typeface="+mj-ea"/>
              </a:rPr>
              <a:t>IT R&amp;D Global Leader</a:t>
            </a:r>
          </a:p>
        </p:txBody>
      </p:sp>
      <p:pic>
        <p:nvPicPr>
          <p:cNvPr id="334870" name="Picture 2070" descr="좌우로고">
            <a:extLst>
              <a:ext uri="{FF2B5EF4-FFF2-40B4-BE49-F238E27FC236}">
                <a16:creationId xmlns:a16="http://schemas.microsoft.com/office/drawing/2014/main" id="{A3AEBA34-DC2B-4944-A23C-9681A1391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>
            <a:extLst>
              <a:ext uri="{FF2B5EF4-FFF2-40B4-BE49-F238E27FC236}">
                <a16:creationId xmlns:a16="http://schemas.microsoft.com/office/drawing/2014/main" id="{360D89F8-F518-4DEC-896C-55D9E26A2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1" grpId="0" autoUpdateAnimBg="0"/>
      <p:bldP spid="334865" grpId="0" autoUpdateAnimBg="0"/>
      <p:bldP spid="3348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>
            <a:extLst>
              <a:ext uri="{FF2B5EF4-FFF2-40B4-BE49-F238E27FC236}">
                <a16:creationId xmlns:a16="http://schemas.microsoft.com/office/drawing/2014/main" id="{153F1997-C4FA-460A-ADF3-A059CDD29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0275" y="6399213"/>
            <a:ext cx="288925" cy="307975"/>
          </a:xfrm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8B14EE7C-638D-4953-97EC-507C6018F661}" type="slidenum">
              <a:rPr lang="en-US" altLang="ko-KR">
                <a:latin typeface="맑은 고딕" panose="020B0503020000020004" pitchFamily="34" charset="-127"/>
                <a:ea typeface="맑은 고딕" panose="020B0503020000020004" pitchFamily="34" charset="-127"/>
              </a:rPr>
              <a:pPr eaLnBrk="1" hangingPunct="1"/>
              <a:t>2</a:t>
            </a:fld>
            <a:endParaRPr lang="en-US" altLang="ko-KR"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pic>
        <p:nvPicPr>
          <p:cNvPr id="4099" name="Picture 742" descr="상단 이미지(3)">
            <a:extLst>
              <a:ext uri="{FF2B5EF4-FFF2-40B4-BE49-F238E27FC236}">
                <a16:creationId xmlns:a16="http://schemas.microsoft.com/office/drawing/2014/main" id="{1DAB4B7F-DA8A-494F-AF36-7A747AE85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>
            <a:extLst>
              <a:ext uri="{FF2B5EF4-FFF2-40B4-BE49-F238E27FC236}">
                <a16:creationId xmlns:a16="http://schemas.microsoft.com/office/drawing/2014/main" id="{DC4AEBDB-266C-4FA5-AEF0-9C1E43A7B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25" y="1519238"/>
            <a:ext cx="5715000" cy="4038600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marL="895350" lvl="1" indent="-609600">
              <a:lnSpc>
                <a:spcPct val="120000"/>
              </a:lnSpc>
              <a:buClr>
                <a:srgbClr val="CC0066"/>
              </a:buClr>
              <a:defRPr/>
            </a:pPr>
            <a:r>
              <a:rPr lang="ko-KR" altLang="en-US" sz="2900" b="1" dirty="0">
                <a:solidFill>
                  <a:srgbClr val="0000CC"/>
                </a:solidFill>
                <a:latin typeface="+mn-ea"/>
                <a:ea typeface="+mn-ea"/>
              </a:rPr>
              <a:t>목    차</a:t>
            </a:r>
          </a:p>
          <a:p>
            <a:pPr marL="895350" lvl="1" indent="-609600">
              <a:lnSpc>
                <a:spcPct val="110000"/>
              </a:lnSpc>
              <a:buClr>
                <a:srgbClr val="CC0066"/>
              </a:buClr>
              <a:defRPr/>
            </a:pPr>
            <a:r>
              <a:rPr lang="en-US" altLang="ko-KR" sz="2500" b="1" dirty="0">
                <a:solidFill>
                  <a:srgbClr val="FF6600"/>
                </a:solidFill>
                <a:latin typeface="Times New Roman" pitchFamily="18" charset="0"/>
                <a:ea typeface="굴림" pitchFamily="50" charset="-127"/>
              </a:rPr>
              <a:t>----------------------------------------------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  <a:defRPr/>
            </a:pPr>
            <a:r>
              <a:rPr lang="en-US" altLang="ko-KR" sz="2500" b="1" dirty="0">
                <a:latin typeface="+mn-ea"/>
                <a:ea typeface="+mn-ea"/>
              </a:rPr>
              <a:t>1. </a:t>
            </a:r>
            <a:r>
              <a:rPr lang="ko-KR" altLang="en-US" sz="2500" b="1" dirty="0">
                <a:latin typeface="+mn-ea"/>
                <a:ea typeface="+mn-ea"/>
              </a:rPr>
              <a:t>기술의 개요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  <a:defRPr/>
            </a:pPr>
            <a:r>
              <a:rPr lang="en-US" altLang="ko-KR" sz="2500" b="1" dirty="0">
                <a:latin typeface="+mn-ea"/>
                <a:ea typeface="+mn-ea"/>
              </a:rPr>
              <a:t>2. </a:t>
            </a:r>
            <a:r>
              <a:rPr lang="ko-KR" altLang="en-US" sz="2500" b="1" dirty="0">
                <a:latin typeface="+mn-ea"/>
                <a:ea typeface="+mn-ea"/>
              </a:rPr>
              <a:t>기술이전 내용 및 범위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  <a:defRPr/>
            </a:pPr>
            <a:r>
              <a:rPr lang="en-US" altLang="ko-KR" sz="2500" b="1" dirty="0">
                <a:latin typeface="+mn-ea"/>
                <a:ea typeface="+mn-ea"/>
              </a:rPr>
              <a:t>3. </a:t>
            </a:r>
            <a:r>
              <a:rPr lang="ko-KR" altLang="en-US" sz="2500" b="1" dirty="0">
                <a:latin typeface="+mn-ea"/>
                <a:ea typeface="+mn-ea"/>
              </a:rPr>
              <a:t>경쟁기술과 비교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  <a:defRPr/>
            </a:pPr>
            <a:r>
              <a:rPr lang="en-US" altLang="ko-KR" sz="2500" b="1" dirty="0">
                <a:latin typeface="+mn-ea"/>
                <a:ea typeface="+mn-ea"/>
              </a:rPr>
              <a:t>4. </a:t>
            </a:r>
            <a:r>
              <a:rPr lang="ko-KR" altLang="en-US" sz="2500" b="1" dirty="0">
                <a:latin typeface="+mn-ea"/>
                <a:ea typeface="+mn-ea"/>
              </a:rPr>
              <a:t>기술의 사업성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  <a:defRPr/>
            </a:pPr>
            <a:r>
              <a:rPr lang="ko-KR" altLang="en-US" sz="2500" b="1" dirty="0">
                <a:latin typeface="+mn-ea"/>
                <a:ea typeface="+mn-ea"/>
              </a:rPr>
              <a:t>  </a:t>
            </a:r>
            <a:r>
              <a:rPr lang="en-US" altLang="ko-KR" sz="2500" b="1" dirty="0">
                <a:latin typeface="+mn-ea"/>
                <a:ea typeface="+mn-ea"/>
              </a:rPr>
              <a:t>- </a:t>
            </a:r>
            <a:r>
              <a:rPr lang="ko-KR" altLang="en-US" sz="2500" b="1" dirty="0">
                <a:latin typeface="+mn-ea"/>
                <a:ea typeface="+mn-ea"/>
              </a:rPr>
              <a:t>활용분야 및 기대효과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  <a:defRPr/>
            </a:pPr>
            <a:r>
              <a:rPr lang="en-US" altLang="ko-KR" sz="2500" b="1" dirty="0">
                <a:latin typeface="+mn-ea"/>
                <a:ea typeface="+mn-ea"/>
              </a:rPr>
              <a:t>5. </a:t>
            </a:r>
            <a:r>
              <a:rPr lang="ko-KR" altLang="en-US" sz="2500" b="1" dirty="0">
                <a:latin typeface="+mn-ea"/>
                <a:ea typeface="+mn-ea"/>
              </a:rPr>
              <a:t>국내외 시장 동향</a:t>
            </a:r>
          </a:p>
        </p:txBody>
      </p:sp>
      <p:sp>
        <p:nvSpPr>
          <p:cNvPr id="4101" name="바닥글 개체 틀 3">
            <a:extLst>
              <a:ext uri="{FF2B5EF4-FFF2-40B4-BE49-F238E27FC236}">
                <a16:creationId xmlns:a16="http://schemas.microsoft.com/office/drawing/2014/main" id="{EAB0E905-34DD-423D-BCA6-B3E43757C10C}"/>
              </a:ext>
            </a:extLst>
          </p:cNvPr>
          <p:cNvSpPr txBox="1">
            <a:spLocks/>
          </p:cNvSpPr>
          <p:nvPr/>
        </p:nvSpPr>
        <p:spPr bwMode="auto">
          <a:xfrm>
            <a:off x="6199188" y="6400800"/>
            <a:ext cx="2417762" cy="3079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latin typeface="+mj-ea"/>
                <a:ea typeface="+mj-ea"/>
              </a:rPr>
              <a:t>ETRI </a:t>
            </a:r>
            <a:r>
              <a:rPr lang="ko-KR" altLang="en-US" sz="1400" b="1" dirty="0">
                <a:latin typeface="+mj-ea"/>
                <a:ea typeface="+mj-ea"/>
              </a:rPr>
              <a:t>방송통신융합연구부문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>
            <a:extLst>
              <a:ext uri="{FF2B5EF4-FFF2-40B4-BE49-F238E27FC236}">
                <a16:creationId xmlns:a16="http://schemas.microsoft.com/office/drawing/2014/main" id="{8686F6B0-2525-4258-AA0A-BBFE214036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0275" y="6399213"/>
            <a:ext cx="288925" cy="307975"/>
          </a:xfrm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C115F22D-4AA3-4E63-AB51-0B7148E3C58E}" type="slidenum">
              <a:rPr lang="en-US" altLang="ko-KR">
                <a:latin typeface="맑은 고딕" panose="020B0503020000020004" pitchFamily="34" charset="-127"/>
                <a:ea typeface="맑은 고딕" panose="020B0503020000020004" pitchFamily="34" charset="-127"/>
              </a:rPr>
              <a:pPr eaLnBrk="1" hangingPunct="1"/>
              <a:t>3</a:t>
            </a:fld>
            <a:endParaRPr lang="en-US" altLang="ko-KR"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344BFFD-34DC-43F7-ACC2-05BC6547E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>
                <a:solidFill>
                  <a:srgbClr val="4D4D4D"/>
                </a:solidFill>
                <a:latin typeface="+mj-ea"/>
              </a:rPr>
              <a:t>1</a:t>
            </a:r>
            <a:r>
              <a:rPr lang="en-US" altLang="ko-KR" sz="2600" dirty="0">
                <a:solidFill>
                  <a:srgbClr val="4D4D4D"/>
                </a:solidFill>
                <a:latin typeface="+mj-ea"/>
              </a:rPr>
              <a:t>. </a:t>
            </a:r>
            <a:r>
              <a:rPr lang="ko-KR" altLang="en-US" sz="2600" dirty="0">
                <a:solidFill>
                  <a:srgbClr val="4D4D4D"/>
                </a:solidFill>
                <a:latin typeface="+mj-ea"/>
              </a:rPr>
              <a:t>기술의 개요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EF787B7C-7964-4C09-94A8-BF4945AFA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41438"/>
            <a:ext cx="7772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ko-KR" b="1" dirty="0" err="1">
                <a:solidFill>
                  <a:srgbClr val="CC0066"/>
                </a:solidFill>
                <a:latin typeface="+mn-ea"/>
                <a:ea typeface="+mn-ea"/>
              </a:rPr>
              <a:t>기술이전명</a:t>
            </a:r>
            <a:r>
              <a:rPr lang="en-US" altLang="ko-KR" b="1" dirty="0">
                <a:solidFill>
                  <a:srgbClr val="CC0066"/>
                </a:solidFill>
                <a:latin typeface="+mn-ea"/>
                <a:ea typeface="+mn-ea"/>
              </a:rPr>
              <a:t> </a:t>
            </a: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 err="1">
                <a:latin typeface="+mn-ea"/>
                <a:ea typeface="+mn-ea"/>
              </a:rPr>
              <a:t>다계층</a:t>
            </a:r>
            <a:r>
              <a:rPr lang="ko-KR" altLang="en-US" sz="1600" b="1" dirty="0">
                <a:latin typeface="+mn-ea"/>
                <a:ea typeface="+mn-ea"/>
              </a:rPr>
              <a:t> 영상부호화 기반 웹 전송 기술</a:t>
            </a:r>
            <a:endParaRPr lang="en-US" altLang="ko-KR" sz="1600" b="1" dirty="0">
              <a:latin typeface="+mn-ea"/>
              <a:ea typeface="+mn-ea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목적</a:t>
            </a:r>
            <a:endParaRPr lang="en-US" altLang="ko-KR" b="1" dirty="0">
              <a:solidFill>
                <a:srgbClr val="CC0066"/>
              </a:solidFill>
              <a:latin typeface="+mn-ea"/>
              <a:ea typeface="+mn-ea"/>
            </a:endParaRP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네트워크 환경에서 미디어 서비스를 제공함에 있어서</a:t>
            </a:r>
            <a:r>
              <a:rPr lang="en-US" altLang="ko-KR" sz="1600" b="1" dirty="0">
                <a:latin typeface="+mn-ea"/>
                <a:ea typeface="+mn-ea"/>
              </a:rPr>
              <a:t> </a:t>
            </a:r>
            <a:r>
              <a:rPr lang="ko-KR" altLang="en-US" sz="1600" b="1" dirty="0">
                <a:latin typeface="+mn-ea"/>
                <a:ea typeface="+mn-ea"/>
              </a:rPr>
              <a:t>언제</a:t>
            </a:r>
            <a:r>
              <a:rPr lang="en-US" altLang="ko-KR" sz="1600" b="1" dirty="0">
                <a:latin typeface="+mn-ea"/>
                <a:ea typeface="+mn-ea"/>
              </a:rPr>
              <a:t>, </a:t>
            </a:r>
            <a:r>
              <a:rPr lang="ko-KR" altLang="en-US" sz="1600" b="1" dirty="0">
                <a:latin typeface="+mn-ea"/>
                <a:ea typeface="+mn-ea"/>
              </a:rPr>
              <a:t>어디서든 끊김 없는 </a:t>
            </a:r>
            <a:r>
              <a:rPr lang="ko-KR" altLang="en-US" sz="1600" b="1" dirty="0" err="1">
                <a:latin typeface="+mn-ea"/>
                <a:ea typeface="+mn-ea"/>
              </a:rPr>
              <a:t>스트리밍</a:t>
            </a:r>
            <a:r>
              <a:rPr lang="ko-KR" altLang="en-US" sz="1600" b="1" dirty="0">
                <a:latin typeface="+mn-ea"/>
                <a:ea typeface="+mn-ea"/>
              </a:rPr>
              <a:t> 비디오 서비스를 제공하고 함</a:t>
            </a:r>
            <a:endParaRPr lang="en-US" altLang="ko-KR" sz="1600" b="1" dirty="0">
              <a:latin typeface="+mn-ea"/>
              <a:ea typeface="+mn-ea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개요</a:t>
            </a:r>
            <a:endParaRPr lang="en-US" altLang="ko-KR" b="1" dirty="0">
              <a:solidFill>
                <a:srgbClr val="CC0066"/>
              </a:solidFill>
              <a:latin typeface="+mn-ea"/>
              <a:ea typeface="+mn-ea"/>
            </a:endParaRP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 err="1">
                <a:latin typeface="+mn-ea"/>
                <a:ea typeface="+mn-ea"/>
              </a:rPr>
              <a:t>다계층</a:t>
            </a:r>
            <a:r>
              <a:rPr lang="ko-KR" altLang="en-US" sz="1600" b="1" dirty="0">
                <a:latin typeface="+mn-ea"/>
                <a:ea typeface="+mn-ea"/>
              </a:rPr>
              <a:t> 비디오 부호화 기반의 채널 환경 적응적 </a:t>
            </a:r>
            <a:r>
              <a:rPr lang="ko-KR" altLang="en-US" sz="1600" b="1" dirty="0" err="1">
                <a:latin typeface="+mn-ea"/>
                <a:ea typeface="+mn-ea"/>
              </a:rPr>
              <a:t>스트리밍</a:t>
            </a:r>
            <a:r>
              <a:rPr lang="ko-KR" altLang="en-US" sz="1600" b="1" dirty="0">
                <a:latin typeface="+mn-ea"/>
                <a:ea typeface="+mn-ea"/>
              </a:rPr>
              <a:t> 전송 시스템</a:t>
            </a:r>
            <a:endParaRPr lang="en-US" altLang="ko-KR" sz="1600" b="1" dirty="0">
              <a:latin typeface="+mn-ea"/>
              <a:ea typeface="+mn-ea"/>
            </a:endParaRP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끊김 없는 미디어 서비스 </a:t>
            </a:r>
            <a:r>
              <a:rPr lang="ko-KR" altLang="en-US" sz="1600" b="1" dirty="0" err="1">
                <a:latin typeface="+mn-ea"/>
                <a:ea typeface="+mn-ea"/>
              </a:rPr>
              <a:t>스트리밍을</a:t>
            </a:r>
            <a:r>
              <a:rPr lang="ko-KR" altLang="en-US" sz="1600" b="1" dirty="0">
                <a:latin typeface="+mn-ea"/>
                <a:ea typeface="+mn-ea"/>
              </a:rPr>
              <a:t> 위한 클라이언트 시스템</a:t>
            </a:r>
            <a:endParaRPr lang="en-US" altLang="ko-KR" sz="1600" b="1" dirty="0">
              <a:latin typeface="+mn-ea"/>
              <a:ea typeface="+mn-ea"/>
            </a:endParaRPr>
          </a:p>
        </p:txBody>
      </p:sp>
      <p:sp>
        <p:nvSpPr>
          <p:cNvPr id="6" name="바닥글 개체 틀 3">
            <a:extLst>
              <a:ext uri="{FF2B5EF4-FFF2-40B4-BE49-F238E27FC236}">
                <a16:creationId xmlns:a16="http://schemas.microsoft.com/office/drawing/2014/main" id="{43D20652-DA4C-4608-A31C-C0DB06B808EA}"/>
              </a:ext>
            </a:extLst>
          </p:cNvPr>
          <p:cNvSpPr txBox="1">
            <a:spLocks/>
          </p:cNvSpPr>
          <p:nvPr/>
        </p:nvSpPr>
        <p:spPr bwMode="auto">
          <a:xfrm>
            <a:off x="6199188" y="6400800"/>
            <a:ext cx="2417762" cy="3079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latin typeface="+mj-ea"/>
                <a:ea typeface="+mj-ea"/>
              </a:rPr>
              <a:t>ETRI </a:t>
            </a:r>
            <a:r>
              <a:rPr lang="ko-KR" altLang="en-US" sz="1400" b="1" dirty="0">
                <a:latin typeface="+mj-ea"/>
                <a:ea typeface="+mj-ea"/>
              </a:rPr>
              <a:t>방송통신융합연구부문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>
            <a:extLst>
              <a:ext uri="{FF2B5EF4-FFF2-40B4-BE49-F238E27FC236}">
                <a16:creationId xmlns:a16="http://schemas.microsoft.com/office/drawing/2014/main" id="{933C7EF4-C15F-4A87-A7EC-1E61F4A963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0275" y="6399213"/>
            <a:ext cx="288925" cy="307975"/>
          </a:xfrm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1E39DF95-9F13-4FAA-AE3F-FCF55FAB1A9F}" type="slidenum">
              <a:rPr lang="en-US" altLang="ko-KR">
                <a:latin typeface="맑은 고딕" panose="020B0503020000020004" pitchFamily="34" charset="-127"/>
                <a:ea typeface="맑은 고딕" panose="020B0503020000020004" pitchFamily="34" charset="-127"/>
              </a:rPr>
              <a:pPr eaLnBrk="1" hangingPunct="1"/>
              <a:t>4</a:t>
            </a:fld>
            <a:endParaRPr lang="en-US" altLang="ko-KR"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5AC3146-A532-404B-843C-2D76B3A64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>
                <a:solidFill>
                  <a:srgbClr val="4D4D4D"/>
                </a:solidFill>
                <a:latin typeface="+mj-ea"/>
              </a:rPr>
              <a:t>1</a:t>
            </a:r>
            <a:r>
              <a:rPr lang="en-US" altLang="ko-KR" sz="2600" dirty="0">
                <a:solidFill>
                  <a:srgbClr val="4D4D4D"/>
                </a:solidFill>
                <a:latin typeface="+mj-ea"/>
              </a:rPr>
              <a:t>. </a:t>
            </a:r>
            <a:r>
              <a:rPr lang="ko-KR" altLang="en-US" sz="2600" dirty="0">
                <a:solidFill>
                  <a:srgbClr val="4D4D4D"/>
                </a:solidFill>
                <a:latin typeface="+mj-ea"/>
              </a:rPr>
              <a:t>기술의 개요</a:t>
            </a:r>
          </a:p>
        </p:txBody>
      </p:sp>
      <p:sp>
        <p:nvSpPr>
          <p:cNvPr id="6" name="바닥글 개체 틀 3">
            <a:extLst>
              <a:ext uri="{FF2B5EF4-FFF2-40B4-BE49-F238E27FC236}">
                <a16:creationId xmlns:a16="http://schemas.microsoft.com/office/drawing/2014/main" id="{0279DDC7-B1AE-4E66-A851-4DEB8041DA0C}"/>
              </a:ext>
            </a:extLst>
          </p:cNvPr>
          <p:cNvSpPr txBox="1">
            <a:spLocks/>
          </p:cNvSpPr>
          <p:nvPr/>
        </p:nvSpPr>
        <p:spPr bwMode="auto">
          <a:xfrm>
            <a:off x="6199188" y="6400800"/>
            <a:ext cx="2417762" cy="3079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latin typeface="+mj-ea"/>
                <a:ea typeface="+mj-ea"/>
              </a:rPr>
              <a:t>ETRI </a:t>
            </a:r>
            <a:r>
              <a:rPr lang="ko-KR" altLang="en-US" sz="1400" b="1" dirty="0">
                <a:latin typeface="+mj-ea"/>
                <a:ea typeface="+mj-ea"/>
              </a:rPr>
              <a:t>방송통신융합연구부문</a:t>
            </a:r>
          </a:p>
        </p:txBody>
      </p:sp>
      <p:sp>
        <p:nvSpPr>
          <p:cNvPr id="2" name="Rectangle 48">
            <a:extLst>
              <a:ext uri="{FF2B5EF4-FFF2-40B4-BE49-F238E27FC236}">
                <a16:creationId xmlns:a16="http://schemas.microsoft.com/office/drawing/2014/main" id="{5EBF55B9-6848-403A-84D6-704679C0A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6150" name="Picture 2">
            <a:extLst>
              <a:ext uri="{FF2B5EF4-FFF2-40B4-BE49-F238E27FC236}">
                <a16:creationId xmlns:a16="http://schemas.microsoft.com/office/drawing/2014/main" id="{FCC49968-E838-407A-833B-95EFFA5F5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6697662" cy="349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직사각형 4">
            <a:extLst>
              <a:ext uri="{FF2B5EF4-FFF2-40B4-BE49-F238E27FC236}">
                <a16:creationId xmlns:a16="http://schemas.microsoft.com/office/drawing/2014/main" id="{C223F28A-684A-492C-8A9F-AAD98B557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2013"/>
            <a:ext cx="936625" cy="2305050"/>
          </a:xfrm>
          <a:prstGeom prst="rect">
            <a:avLst/>
          </a:prstGeom>
          <a:noFill/>
          <a:ln w="15875" algn="ctr">
            <a:solidFill>
              <a:srgbClr val="FF00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sp>
        <p:nvSpPr>
          <p:cNvPr id="6152" name="직사각형 5">
            <a:extLst>
              <a:ext uri="{FF2B5EF4-FFF2-40B4-BE49-F238E27FC236}">
                <a16:creationId xmlns:a16="http://schemas.microsoft.com/office/drawing/2014/main" id="{45281353-DA86-4598-BD49-81EB9563F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128838"/>
            <a:ext cx="936625" cy="2305050"/>
          </a:xfrm>
          <a:prstGeom prst="rect">
            <a:avLst/>
          </a:prstGeom>
          <a:noFill/>
          <a:ln w="15875" algn="ctr">
            <a:solidFill>
              <a:srgbClr val="FF00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09758473-42FC-4875-8F08-380F9BF77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4973638"/>
            <a:ext cx="460851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웹 전송 시스템</a:t>
            </a:r>
            <a:endParaRPr lang="en-US" altLang="ko-KR" b="1" dirty="0">
              <a:solidFill>
                <a:srgbClr val="CC0066"/>
              </a:solidFill>
              <a:latin typeface="+mn-ea"/>
              <a:ea typeface="+mn-ea"/>
            </a:endParaRP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400" b="1" dirty="0" err="1">
                <a:latin typeface="+mn-ea"/>
                <a:ea typeface="+mn-ea"/>
              </a:rPr>
              <a:t>다계층</a:t>
            </a:r>
            <a:r>
              <a:rPr lang="ko-KR" altLang="en-US" sz="1400" b="1" dirty="0">
                <a:latin typeface="+mn-ea"/>
                <a:ea typeface="+mn-ea"/>
              </a:rPr>
              <a:t> 비디오 부호화 기반하여 </a:t>
            </a:r>
            <a:r>
              <a:rPr lang="en-US" altLang="ko-KR" sz="1400" b="1" dirty="0">
                <a:latin typeface="+mn-ea"/>
                <a:ea typeface="+mn-ea"/>
              </a:rPr>
              <a:t>Segmented TS </a:t>
            </a:r>
            <a:r>
              <a:rPr lang="ko-KR" altLang="en-US" sz="1400" b="1" dirty="0">
                <a:latin typeface="+mn-ea"/>
                <a:ea typeface="+mn-ea"/>
              </a:rPr>
              <a:t>변환 모듈 및 </a:t>
            </a:r>
            <a:r>
              <a:rPr lang="en-US" altLang="ko-KR" sz="1400" b="1" dirty="0">
                <a:latin typeface="+mn-ea"/>
                <a:ea typeface="+mn-ea"/>
              </a:rPr>
              <a:t>MPD </a:t>
            </a:r>
            <a:r>
              <a:rPr lang="ko-KR" altLang="en-US" sz="1400" b="1" dirty="0">
                <a:latin typeface="+mn-ea"/>
                <a:ea typeface="+mn-ea"/>
              </a:rPr>
              <a:t>파일 생성 기술</a:t>
            </a:r>
            <a:endParaRPr lang="en-US" altLang="ko-KR" sz="1400" b="1" dirty="0">
              <a:latin typeface="+mn-ea"/>
              <a:ea typeface="+mn-ea"/>
            </a:endParaRPr>
          </a:p>
        </p:txBody>
      </p:sp>
      <p:sp>
        <p:nvSpPr>
          <p:cNvPr id="54" name="Rectangle 5">
            <a:extLst>
              <a:ext uri="{FF2B5EF4-FFF2-40B4-BE49-F238E27FC236}">
                <a16:creationId xmlns:a16="http://schemas.microsoft.com/office/drawing/2014/main" id="{58CD4F28-E230-4F2B-9E98-5B021A0A8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8" y="4929188"/>
            <a:ext cx="4537075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클라이언트 수신 시스템</a:t>
            </a:r>
            <a:endParaRPr lang="en-US" altLang="ko-KR" b="1" dirty="0">
              <a:solidFill>
                <a:srgbClr val="CC0066"/>
              </a:solidFill>
              <a:latin typeface="+mn-ea"/>
              <a:ea typeface="+mn-ea"/>
            </a:endParaRP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US" altLang="ko-KR" sz="1400" b="1" dirty="0">
                <a:latin typeface="+mn-ea"/>
                <a:ea typeface="+mn-ea"/>
              </a:rPr>
              <a:t>MPD </a:t>
            </a:r>
            <a:r>
              <a:rPr lang="ko-KR" altLang="en-US" sz="1400" b="1" dirty="0">
                <a:latin typeface="+mn-ea"/>
                <a:ea typeface="+mn-ea"/>
              </a:rPr>
              <a:t>분석하여 채널 대역에 최적 품질을 다운로드 하고 </a:t>
            </a:r>
            <a:r>
              <a:rPr lang="ko-KR" altLang="en-US" sz="1400" b="1" dirty="0" err="1">
                <a:latin typeface="+mn-ea"/>
                <a:ea typeface="+mn-ea"/>
              </a:rPr>
              <a:t>다계층</a:t>
            </a:r>
            <a:r>
              <a:rPr lang="ko-KR" altLang="en-US" sz="1400" b="1" dirty="0">
                <a:latin typeface="+mn-ea"/>
                <a:ea typeface="+mn-ea"/>
              </a:rPr>
              <a:t> 비디오 플레이어를 통해 비디오를 재생하는 기능</a:t>
            </a:r>
            <a:endParaRPr lang="en-US" altLang="ko-KR" sz="14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>
            <a:extLst>
              <a:ext uri="{FF2B5EF4-FFF2-40B4-BE49-F238E27FC236}">
                <a16:creationId xmlns:a16="http://schemas.microsoft.com/office/drawing/2014/main" id="{2842A67E-5C92-4800-9B3E-88C758658D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0275" y="6399213"/>
            <a:ext cx="288925" cy="307975"/>
          </a:xfrm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A598AC45-9DEB-47D6-ACE5-A64D7BCF5EC6}" type="slidenum">
              <a:rPr lang="en-US" altLang="ko-KR">
                <a:latin typeface="맑은 고딕" panose="020B0503020000020004" pitchFamily="34" charset="-127"/>
                <a:ea typeface="맑은 고딕" panose="020B0503020000020004" pitchFamily="34" charset="-127"/>
              </a:rPr>
              <a:pPr eaLnBrk="1" hangingPunct="1"/>
              <a:t>5</a:t>
            </a:fld>
            <a:endParaRPr lang="en-US" altLang="ko-KR"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8CE8D2C-412D-4178-95E5-24ACE3DAC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>
                <a:solidFill>
                  <a:srgbClr val="4D4D4D"/>
                </a:solidFill>
                <a:latin typeface="+mj-ea"/>
              </a:rPr>
              <a:t>2</a:t>
            </a:r>
            <a:r>
              <a:rPr lang="en-US" altLang="ko-KR" sz="2600" dirty="0">
                <a:solidFill>
                  <a:srgbClr val="4D4D4D"/>
                </a:solidFill>
                <a:latin typeface="+mj-ea"/>
              </a:rPr>
              <a:t>. </a:t>
            </a:r>
            <a:r>
              <a:rPr lang="ko-KR" altLang="en-US" sz="2600" dirty="0">
                <a:solidFill>
                  <a:srgbClr val="4D4D4D"/>
                </a:solidFill>
                <a:latin typeface="+mj-ea"/>
              </a:rPr>
              <a:t>기술이전 내용 및 범위</a:t>
            </a:r>
          </a:p>
        </p:txBody>
      </p:sp>
      <p:sp>
        <p:nvSpPr>
          <p:cNvPr id="6" name="바닥글 개체 틀 3">
            <a:extLst>
              <a:ext uri="{FF2B5EF4-FFF2-40B4-BE49-F238E27FC236}">
                <a16:creationId xmlns:a16="http://schemas.microsoft.com/office/drawing/2014/main" id="{530BCC62-E52C-4F41-B1ED-2687498168B9}"/>
              </a:ext>
            </a:extLst>
          </p:cNvPr>
          <p:cNvSpPr txBox="1">
            <a:spLocks/>
          </p:cNvSpPr>
          <p:nvPr/>
        </p:nvSpPr>
        <p:spPr bwMode="auto">
          <a:xfrm>
            <a:off x="6199188" y="6400800"/>
            <a:ext cx="2417762" cy="3079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latin typeface="+mj-ea"/>
                <a:ea typeface="+mj-ea"/>
              </a:rPr>
              <a:t>ETRI </a:t>
            </a:r>
            <a:r>
              <a:rPr lang="ko-KR" altLang="en-US" sz="1400" b="1" dirty="0">
                <a:latin typeface="+mj-ea"/>
                <a:ea typeface="+mj-ea"/>
              </a:rPr>
              <a:t>방송통신융합연구부문</a:t>
            </a: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C93AC5B6-4982-44C2-900D-D86F31920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2A32B4B8-A112-4B0C-BFA9-EAE2781FA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41438"/>
            <a:ext cx="7772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ko-KR" b="1" dirty="0">
                <a:solidFill>
                  <a:srgbClr val="CC0066"/>
                </a:solidFill>
                <a:latin typeface="+mn-ea"/>
                <a:ea typeface="+mn-ea"/>
              </a:rPr>
              <a:t>기술이전</a:t>
            </a:r>
            <a:r>
              <a:rPr lang="en-US" altLang="ko-KR" b="1" dirty="0">
                <a:solidFill>
                  <a:srgbClr val="CC0066"/>
                </a:solidFill>
                <a:latin typeface="+mn-ea"/>
                <a:ea typeface="+mn-ea"/>
              </a:rPr>
              <a:t> </a:t>
            </a: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내용</a:t>
            </a:r>
            <a:r>
              <a:rPr lang="en-US" altLang="ko-KR" b="1" dirty="0">
                <a:solidFill>
                  <a:srgbClr val="CC0066"/>
                </a:solidFill>
                <a:latin typeface="+mn-ea"/>
                <a:ea typeface="+mn-ea"/>
              </a:rPr>
              <a:t> </a:t>
            </a: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웹 전송 시스템</a:t>
            </a:r>
            <a:endParaRPr lang="en-US" altLang="ko-KR" sz="16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err="1">
                <a:latin typeface="+mn-ea"/>
                <a:ea typeface="+mn-ea"/>
              </a:rPr>
              <a:t>다계층</a:t>
            </a:r>
            <a:r>
              <a:rPr lang="ko-KR" altLang="en-US" sz="1400" b="1" dirty="0">
                <a:latin typeface="+mn-ea"/>
                <a:ea typeface="+mn-ea"/>
              </a:rPr>
              <a:t> 비디오 기반 부호화 및 </a:t>
            </a:r>
            <a:r>
              <a:rPr lang="en-US" altLang="ko-KR" sz="1400" b="1" dirty="0">
                <a:latin typeface="+mn-ea"/>
                <a:ea typeface="+mn-ea"/>
              </a:rPr>
              <a:t>MPEG-2 TS </a:t>
            </a:r>
            <a:r>
              <a:rPr lang="ko-KR" altLang="en-US" sz="1400" b="1" dirty="0">
                <a:latin typeface="+mn-ea"/>
                <a:ea typeface="+mn-ea"/>
              </a:rPr>
              <a:t>변환 기능</a:t>
            </a:r>
            <a:endParaRPr lang="en-US" altLang="ko-KR" sz="14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ü"/>
              <a:defRPr/>
            </a:pPr>
            <a:r>
              <a:rPr lang="en-US" altLang="ko-KR" sz="1400" b="1" dirty="0">
                <a:latin typeface="+mn-ea"/>
                <a:ea typeface="+mn-ea"/>
              </a:rPr>
              <a:t>Segmented TS </a:t>
            </a:r>
            <a:r>
              <a:rPr lang="ko-KR" altLang="en-US" sz="1400" b="1" dirty="0">
                <a:latin typeface="+mn-ea"/>
                <a:ea typeface="+mn-ea"/>
              </a:rPr>
              <a:t>생성 기능</a:t>
            </a:r>
            <a:endParaRPr lang="en-US" altLang="ko-KR" sz="14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ü"/>
              <a:defRPr/>
            </a:pPr>
            <a:r>
              <a:rPr lang="en-US" altLang="ko-KR" sz="1400" b="1" dirty="0">
                <a:latin typeface="+mn-ea"/>
                <a:ea typeface="+mn-ea"/>
              </a:rPr>
              <a:t>MDP </a:t>
            </a:r>
            <a:r>
              <a:rPr lang="ko-KR" altLang="en-US" sz="1400" b="1" dirty="0">
                <a:latin typeface="+mn-ea"/>
                <a:ea typeface="+mn-ea"/>
              </a:rPr>
              <a:t>생성 기능</a:t>
            </a:r>
            <a:endParaRPr lang="en-US" altLang="ko-KR" sz="1400" b="1" dirty="0">
              <a:latin typeface="+mn-ea"/>
              <a:ea typeface="+mn-ea"/>
            </a:endParaRP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클라이언트 수신 시스템</a:t>
            </a:r>
            <a:endParaRPr lang="en-US" altLang="ko-KR" sz="16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ü"/>
              <a:defRPr/>
            </a:pPr>
            <a:r>
              <a:rPr lang="en-US" altLang="ko-KR" sz="1400" b="1" dirty="0">
                <a:latin typeface="+mn-ea"/>
                <a:ea typeface="+mn-ea"/>
              </a:rPr>
              <a:t>MPD Parsing </a:t>
            </a:r>
            <a:r>
              <a:rPr lang="ko-KR" altLang="en-US" sz="1400" b="1" dirty="0">
                <a:latin typeface="+mn-ea"/>
                <a:ea typeface="+mn-ea"/>
              </a:rPr>
              <a:t>및 분석 기능</a:t>
            </a:r>
            <a:endParaRPr lang="en-US" altLang="ko-KR" sz="14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ü"/>
              <a:defRPr/>
            </a:pPr>
            <a:r>
              <a:rPr lang="en-US" altLang="ko-KR" sz="1400" b="1" dirty="0">
                <a:latin typeface="+mn-ea"/>
                <a:ea typeface="+mn-ea"/>
              </a:rPr>
              <a:t>MPD </a:t>
            </a:r>
            <a:r>
              <a:rPr lang="ko-KR" altLang="en-US" sz="1400" b="1" dirty="0">
                <a:latin typeface="+mn-ea"/>
                <a:ea typeface="+mn-ea"/>
              </a:rPr>
              <a:t>유효성 판별 기능</a:t>
            </a:r>
            <a:endParaRPr lang="en-US" altLang="ko-KR" sz="14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err="1">
                <a:latin typeface="+mn-ea"/>
                <a:ea typeface="+mn-ea"/>
              </a:rPr>
              <a:t>다계층</a:t>
            </a:r>
            <a:r>
              <a:rPr lang="ko-KR" altLang="en-US" sz="1400" b="1" dirty="0">
                <a:latin typeface="+mn-ea"/>
                <a:ea typeface="+mn-ea"/>
              </a:rPr>
              <a:t> 비디오 부호화 기반 플레이어 기능</a:t>
            </a:r>
            <a:endParaRPr lang="en-US" altLang="ko-KR" sz="14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>
            <a:extLst>
              <a:ext uri="{FF2B5EF4-FFF2-40B4-BE49-F238E27FC236}">
                <a16:creationId xmlns:a16="http://schemas.microsoft.com/office/drawing/2014/main" id="{8600D71A-88C6-4AE8-8556-55AC37BE6B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0275" y="6399213"/>
            <a:ext cx="288925" cy="307975"/>
          </a:xfrm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A37B7E7-D897-42EE-B58D-9A9A202304D4}" type="slidenum">
              <a:rPr lang="en-US" altLang="ko-KR">
                <a:latin typeface="맑은 고딕" panose="020B0503020000020004" pitchFamily="34" charset="-127"/>
                <a:ea typeface="맑은 고딕" panose="020B0503020000020004" pitchFamily="34" charset="-127"/>
              </a:rPr>
              <a:pPr eaLnBrk="1" hangingPunct="1"/>
              <a:t>6</a:t>
            </a:fld>
            <a:endParaRPr lang="en-US" altLang="ko-KR"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88083D5-91FB-411D-84B9-2105FEFB6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>
                <a:solidFill>
                  <a:srgbClr val="4D4D4D"/>
                </a:solidFill>
                <a:latin typeface="+mj-ea"/>
              </a:rPr>
              <a:t>3</a:t>
            </a:r>
            <a:r>
              <a:rPr lang="en-US" altLang="ko-KR" sz="2600" dirty="0">
                <a:solidFill>
                  <a:srgbClr val="4D4D4D"/>
                </a:solidFill>
                <a:latin typeface="+mj-ea"/>
              </a:rPr>
              <a:t>. </a:t>
            </a:r>
            <a:r>
              <a:rPr lang="ko-KR" altLang="en-US" sz="2600" dirty="0">
                <a:solidFill>
                  <a:srgbClr val="4D4D4D"/>
                </a:solidFill>
                <a:latin typeface="+mj-ea"/>
              </a:rPr>
              <a:t>경쟁기술과 비교</a:t>
            </a:r>
          </a:p>
        </p:txBody>
      </p:sp>
      <p:sp>
        <p:nvSpPr>
          <p:cNvPr id="6" name="바닥글 개체 틀 3">
            <a:extLst>
              <a:ext uri="{FF2B5EF4-FFF2-40B4-BE49-F238E27FC236}">
                <a16:creationId xmlns:a16="http://schemas.microsoft.com/office/drawing/2014/main" id="{EB83CD14-9D5F-4E29-8475-003704919AEC}"/>
              </a:ext>
            </a:extLst>
          </p:cNvPr>
          <p:cNvSpPr txBox="1">
            <a:spLocks/>
          </p:cNvSpPr>
          <p:nvPr/>
        </p:nvSpPr>
        <p:spPr bwMode="auto">
          <a:xfrm>
            <a:off x="6199188" y="6400800"/>
            <a:ext cx="2417762" cy="3079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latin typeface="+mj-ea"/>
                <a:ea typeface="+mj-ea"/>
              </a:rPr>
              <a:t>ETRI </a:t>
            </a:r>
            <a:r>
              <a:rPr lang="ko-KR" altLang="en-US" sz="1400" b="1" dirty="0">
                <a:latin typeface="+mj-ea"/>
                <a:ea typeface="+mj-ea"/>
              </a:rPr>
              <a:t>방송통신융합연구부문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E79B80-3483-4872-B632-EACB4B148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81075"/>
            <a:ext cx="7772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b="1" dirty="0" err="1">
                <a:solidFill>
                  <a:srgbClr val="CC0066"/>
                </a:solidFill>
                <a:latin typeface="+mn-ea"/>
                <a:ea typeface="+mn-ea"/>
              </a:rPr>
              <a:t>다계층</a:t>
            </a: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 영상부호화 기반 웹 전송 기술</a:t>
            </a:r>
            <a:endParaRPr lang="en-US" altLang="ko-KR" b="1" dirty="0">
              <a:solidFill>
                <a:srgbClr val="CC0066"/>
              </a:solidFill>
              <a:latin typeface="+mn-ea"/>
              <a:ea typeface="+mn-ea"/>
            </a:endParaRP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US" altLang="ko-KR" sz="1600" b="1" dirty="0">
                <a:latin typeface="+mn-ea"/>
                <a:ea typeface="+mn-ea"/>
              </a:rPr>
              <a:t>RTP </a:t>
            </a:r>
            <a:r>
              <a:rPr lang="ko-KR" altLang="en-US" sz="1600" b="1" dirty="0">
                <a:latin typeface="+mn-ea"/>
                <a:ea typeface="+mn-ea"/>
              </a:rPr>
              <a:t>전송 또는 </a:t>
            </a:r>
            <a:r>
              <a:rPr lang="en-US" altLang="ko-KR" sz="1600" b="1" dirty="0">
                <a:latin typeface="+mn-ea"/>
                <a:ea typeface="+mn-ea"/>
              </a:rPr>
              <a:t>Progressive </a:t>
            </a:r>
            <a:r>
              <a:rPr lang="ko-KR" altLang="en-US" sz="1600" b="1" dirty="0">
                <a:latin typeface="+mn-ea"/>
                <a:ea typeface="+mn-ea"/>
              </a:rPr>
              <a:t>다운로드 방식은 채널 환경에 맞춰 효율적인 비디오 전송 서비스가 어렵다</a:t>
            </a:r>
            <a:r>
              <a:rPr lang="en-US" altLang="ko-KR" sz="1600" b="1" dirty="0">
                <a:latin typeface="+mn-ea"/>
                <a:ea typeface="+mn-ea"/>
              </a:rPr>
              <a:t>. </a:t>
            </a:r>
            <a:r>
              <a:rPr lang="ko-KR" altLang="en-US" sz="1600" b="1" dirty="0">
                <a:latin typeface="+mn-ea"/>
                <a:ea typeface="+mn-ea"/>
              </a:rPr>
              <a:t>최근에 이러한 문제를 해결하기 위해 애플과 </a:t>
            </a:r>
            <a:r>
              <a:rPr lang="en-US" altLang="ko-KR" sz="1600" b="1" dirty="0">
                <a:latin typeface="+mn-ea"/>
                <a:ea typeface="+mn-ea"/>
              </a:rPr>
              <a:t>MS</a:t>
            </a:r>
            <a:r>
              <a:rPr lang="ko-KR" altLang="en-US" sz="1600" b="1" dirty="0">
                <a:latin typeface="+mn-ea"/>
                <a:ea typeface="+mn-ea"/>
              </a:rPr>
              <a:t>는 </a:t>
            </a:r>
            <a:r>
              <a:rPr lang="en-US" altLang="ko-KR" sz="1600" b="1" dirty="0">
                <a:latin typeface="+mn-ea"/>
                <a:ea typeface="+mn-ea"/>
              </a:rPr>
              <a:t>Adaptive Streaming </a:t>
            </a:r>
            <a:r>
              <a:rPr lang="ko-KR" altLang="en-US" sz="1600" b="1" dirty="0">
                <a:latin typeface="+mn-ea"/>
                <a:ea typeface="+mn-ea"/>
              </a:rPr>
              <a:t>기술을 상용화하여 환경 적응적 </a:t>
            </a:r>
            <a:r>
              <a:rPr lang="ko-KR" altLang="en-US" sz="1600" b="1" dirty="0" err="1">
                <a:latin typeface="+mn-ea"/>
                <a:ea typeface="+mn-ea"/>
              </a:rPr>
              <a:t>스트리밍</a:t>
            </a:r>
            <a:r>
              <a:rPr lang="ko-KR" altLang="en-US" sz="1600" b="1" dirty="0">
                <a:latin typeface="+mn-ea"/>
                <a:ea typeface="+mn-ea"/>
              </a:rPr>
              <a:t> 서비스를 제공하고 있다</a:t>
            </a:r>
            <a:r>
              <a:rPr lang="en-US" altLang="ko-KR" sz="1600" b="1" dirty="0">
                <a:latin typeface="+mn-ea"/>
                <a:ea typeface="+mn-ea"/>
              </a:rPr>
              <a:t>.</a:t>
            </a: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하지만 상기 기술들은 각 회사 시스템에 제약적 사용이 가능하고 제한된 저장공간에서 다양한 </a:t>
            </a:r>
            <a:r>
              <a:rPr lang="ko-KR" altLang="en-US" sz="1600" b="1" dirty="0" err="1">
                <a:latin typeface="+mn-ea"/>
                <a:ea typeface="+mn-ea"/>
              </a:rPr>
              <a:t>콘텐츠를</a:t>
            </a:r>
            <a:r>
              <a:rPr lang="ko-KR" altLang="en-US" sz="1600" b="1" dirty="0">
                <a:latin typeface="+mn-ea"/>
                <a:ea typeface="+mn-ea"/>
              </a:rPr>
              <a:t> 제공하기 어렵다</a:t>
            </a:r>
            <a:r>
              <a:rPr lang="en-US" altLang="ko-KR" sz="1600" b="1" dirty="0">
                <a:latin typeface="+mn-ea"/>
                <a:ea typeface="+mn-ea"/>
              </a:rPr>
              <a:t>. </a:t>
            </a:r>
            <a:r>
              <a:rPr lang="ko-KR" altLang="en-US" sz="1600" b="1" dirty="0">
                <a:latin typeface="+mn-ea"/>
                <a:ea typeface="+mn-ea"/>
              </a:rPr>
              <a:t>본 기술은 </a:t>
            </a:r>
            <a:r>
              <a:rPr lang="ko-KR" altLang="en-US" sz="1600" b="1" dirty="0" err="1">
                <a:latin typeface="+mn-ea"/>
                <a:ea typeface="+mn-ea"/>
              </a:rPr>
              <a:t>다계층</a:t>
            </a:r>
            <a:r>
              <a:rPr lang="ko-KR" altLang="en-US" sz="1600" b="1" dirty="0">
                <a:latin typeface="+mn-ea"/>
                <a:ea typeface="+mn-ea"/>
              </a:rPr>
              <a:t> 비디오 부호화 기반으로 </a:t>
            </a:r>
            <a:r>
              <a:rPr lang="ko-KR" altLang="en-US" sz="1600" b="1" dirty="0" err="1">
                <a:latin typeface="+mn-ea"/>
                <a:ea typeface="+mn-ea"/>
              </a:rPr>
              <a:t>콘텐츠를</a:t>
            </a:r>
            <a:r>
              <a:rPr lang="ko-KR" altLang="en-US" sz="1600" b="1" dirty="0">
                <a:latin typeface="+mn-ea"/>
                <a:ea typeface="+mn-ea"/>
              </a:rPr>
              <a:t> 제공하므로</a:t>
            </a:r>
            <a:r>
              <a:rPr lang="en-US" altLang="ko-KR" sz="1600" b="1" dirty="0">
                <a:latin typeface="+mn-ea"/>
                <a:ea typeface="+mn-ea"/>
              </a:rPr>
              <a:t>, </a:t>
            </a:r>
            <a:r>
              <a:rPr lang="ko-KR" altLang="en-US" sz="1600" b="1" dirty="0">
                <a:latin typeface="+mn-ea"/>
                <a:ea typeface="+mn-ea"/>
              </a:rPr>
              <a:t>제한적 공간에서 다양한 </a:t>
            </a:r>
            <a:r>
              <a:rPr lang="ko-KR" altLang="en-US" sz="1600" b="1" dirty="0" err="1">
                <a:latin typeface="+mn-ea"/>
                <a:ea typeface="+mn-ea"/>
              </a:rPr>
              <a:t>코텐츠</a:t>
            </a:r>
            <a:r>
              <a:rPr lang="ko-KR" altLang="en-US" sz="1600" b="1" dirty="0">
                <a:latin typeface="+mn-ea"/>
                <a:ea typeface="+mn-ea"/>
              </a:rPr>
              <a:t> 제공이 가능하며 </a:t>
            </a:r>
            <a:r>
              <a:rPr lang="en-US" altLang="ko-KR" sz="1600" b="1" dirty="0">
                <a:latin typeface="+mn-ea"/>
                <a:ea typeface="+mn-ea"/>
              </a:rPr>
              <a:t>MPEG </a:t>
            </a:r>
            <a:r>
              <a:rPr lang="ko-KR" altLang="en-US" sz="1600" b="1" dirty="0">
                <a:latin typeface="+mn-ea"/>
                <a:ea typeface="+mn-ea"/>
              </a:rPr>
              <a:t>표준에 준수한 기술로 제약 없이 사용이 가능하다</a:t>
            </a:r>
            <a:r>
              <a:rPr lang="en-US" altLang="ko-KR" sz="1600" b="1" dirty="0">
                <a:latin typeface="+mn-ea"/>
                <a:ea typeface="+mn-ea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>
            <a:extLst>
              <a:ext uri="{FF2B5EF4-FFF2-40B4-BE49-F238E27FC236}">
                <a16:creationId xmlns:a16="http://schemas.microsoft.com/office/drawing/2014/main" id="{8FBDDBDA-2DCC-4B39-B43C-B9E4DDEA2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0275" y="6407150"/>
            <a:ext cx="288925" cy="307975"/>
          </a:xfrm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89701485-0F34-4647-B98A-8DD4DDE1E286}" type="slidenum">
              <a:rPr lang="en-US" altLang="ko-KR">
                <a:latin typeface="맑은 고딕" panose="020B0503020000020004" pitchFamily="34" charset="-127"/>
                <a:ea typeface="맑은 고딕" panose="020B0503020000020004" pitchFamily="34" charset="-127"/>
              </a:rPr>
              <a:pPr eaLnBrk="1" hangingPunct="1"/>
              <a:t>7</a:t>
            </a:fld>
            <a:endParaRPr lang="en-US" altLang="ko-KR"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CCA8828-79CA-40D5-A0C1-19FE21C0D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6" name="바닥글 개체 틀 3">
            <a:extLst>
              <a:ext uri="{FF2B5EF4-FFF2-40B4-BE49-F238E27FC236}">
                <a16:creationId xmlns:a16="http://schemas.microsoft.com/office/drawing/2014/main" id="{31799537-025E-40B0-88EC-1A1B6DCAD9A4}"/>
              </a:ext>
            </a:extLst>
          </p:cNvPr>
          <p:cNvSpPr txBox="1">
            <a:spLocks/>
          </p:cNvSpPr>
          <p:nvPr/>
        </p:nvSpPr>
        <p:spPr bwMode="auto">
          <a:xfrm>
            <a:off x="6199188" y="6400800"/>
            <a:ext cx="2417762" cy="3079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latin typeface="+mj-ea"/>
                <a:ea typeface="+mj-ea"/>
              </a:rPr>
              <a:t>ETRI </a:t>
            </a:r>
            <a:r>
              <a:rPr lang="ko-KR" altLang="en-US" sz="1400" b="1" dirty="0">
                <a:latin typeface="+mj-ea"/>
                <a:ea typeface="+mj-ea"/>
              </a:rPr>
              <a:t>방송통신융합연구부문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B82B990-14CD-4363-821A-432A293BD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23950"/>
            <a:ext cx="7772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b="1" dirty="0" err="1">
                <a:solidFill>
                  <a:srgbClr val="CC0066"/>
                </a:solidFill>
                <a:latin typeface="+mn-ea"/>
                <a:ea typeface="+mn-ea"/>
              </a:rPr>
              <a:t>다계층</a:t>
            </a: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 영상부호화 기반 웹 전송 기술</a:t>
            </a:r>
            <a:endParaRPr lang="en-US" altLang="ko-KR" b="1" dirty="0">
              <a:solidFill>
                <a:srgbClr val="CC0066"/>
              </a:solidFill>
              <a:latin typeface="+mn-ea"/>
              <a:ea typeface="+mn-ea"/>
            </a:endParaRP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제품 및 서비스</a:t>
            </a:r>
            <a:endParaRPr lang="en-US" altLang="ko-KR" sz="16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§"/>
              <a:defRPr/>
            </a:pPr>
            <a:r>
              <a:rPr lang="en-US" altLang="ko-KR" sz="1600" b="1" dirty="0">
                <a:latin typeface="+mn-ea"/>
                <a:ea typeface="+mn-ea"/>
              </a:rPr>
              <a:t>N-</a:t>
            </a:r>
            <a:r>
              <a:rPr lang="ko-KR" altLang="en-US" sz="1600" b="1" dirty="0">
                <a:latin typeface="+mn-ea"/>
                <a:ea typeface="+mn-ea"/>
              </a:rPr>
              <a:t>스크린 서비스</a:t>
            </a:r>
            <a:r>
              <a:rPr lang="en-US" altLang="ko-KR" sz="1600" b="1" dirty="0">
                <a:latin typeface="+mn-ea"/>
                <a:ea typeface="+mn-ea"/>
              </a:rPr>
              <a:t>,  </a:t>
            </a:r>
            <a:r>
              <a:rPr lang="ko-KR" altLang="en-US" sz="1600" b="1" dirty="0">
                <a:latin typeface="+mn-ea"/>
                <a:ea typeface="+mn-ea"/>
              </a:rPr>
              <a:t>인터넷 방송 및 </a:t>
            </a:r>
            <a:r>
              <a:rPr lang="en-US" altLang="ko-KR" sz="1600" b="1" dirty="0" err="1">
                <a:latin typeface="+mn-ea"/>
                <a:ea typeface="+mn-ea"/>
              </a:rPr>
              <a:t>VoD</a:t>
            </a:r>
            <a:r>
              <a:rPr lang="en-US" altLang="ko-KR" sz="1600" b="1" dirty="0">
                <a:latin typeface="+mn-ea"/>
                <a:ea typeface="+mn-ea"/>
              </a:rPr>
              <a:t> </a:t>
            </a:r>
            <a:r>
              <a:rPr lang="ko-KR" altLang="en-US" sz="1600" b="1" dirty="0">
                <a:latin typeface="+mn-ea"/>
                <a:ea typeface="+mn-ea"/>
              </a:rPr>
              <a:t>서비스</a:t>
            </a:r>
            <a:r>
              <a:rPr lang="en-US" altLang="ko-KR" sz="1600" b="1" dirty="0">
                <a:latin typeface="+mn-ea"/>
                <a:ea typeface="+mn-ea"/>
              </a:rPr>
              <a:t>, UHDTV</a:t>
            </a:r>
            <a:r>
              <a:rPr lang="ko-KR" altLang="en-US" sz="1600" b="1" dirty="0">
                <a:latin typeface="+mn-ea"/>
                <a:ea typeface="+mn-ea"/>
              </a:rPr>
              <a:t>와 같은 고해상도 서비스</a:t>
            </a:r>
            <a:endParaRPr lang="en-US" altLang="ko-KR" sz="1600" b="1" dirty="0">
              <a:latin typeface="+mn-ea"/>
              <a:ea typeface="+mn-ea"/>
            </a:endParaRP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사업성</a:t>
            </a:r>
            <a:endParaRPr lang="en-US" altLang="ko-KR" sz="16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§"/>
              <a:defRPr/>
            </a:pPr>
            <a:r>
              <a:rPr lang="en-US" altLang="ko-KR" sz="1600" b="1" dirty="0">
                <a:latin typeface="+mn-ea"/>
                <a:ea typeface="+mn-ea"/>
              </a:rPr>
              <a:t>TV</a:t>
            </a:r>
            <a:r>
              <a:rPr lang="ko-KR" altLang="en-US" sz="1600" b="1" dirty="0">
                <a:latin typeface="+mn-ea"/>
                <a:ea typeface="+mn-ea"/>
              </a:rPr>
              <a:t>수신 플랫폼 및 비디오 플레이어 단말</a:t>
            </a:r>
            <a:endParaRPr lang="en-US" altLang="ko-KR" sz="16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§"/>
              <a:defRPr/>
            </a:pPr>
            <a:r>
              <a:rPr lang="ko-KR" altLang="en-US" sz="1600" b="1" dirty="0">
                <a:latin typeface="+mn-ea"/>
                <a:ea typeface="+mn-ea"/>
              </a:rPr>
              <a:t>네트워크를 보유한 단말의 효율적인 동영상 서비스 </a:t>
            </a:r>
            <a:endParaRPr lang="en-US" altLang="ko-KR" sz="16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§"/>
              <a:defRPr/>
            </a:pPr>
            <a:r>
              <a:rPr lang="en-US" altLang="ko-KR" sz="1600" b="1" dirty="0">
                <a:latin typeface="+mn-ea"/>
                <a:ea typeface="+mn-ea"/>
              </a:rPr>
              <a:t>N-</a:t>
            </a:r>
            <a:r>
              <a:rPr lang="ko-KR" altLang="en-US" sz="1600" b="1" dirty="0">
                <a:latin typeface="+mn-ea"/>
                <a:ea typeface="+mn-ea"/>
              </a:rPr>
              <a:t>스크린 및 </a:t>
            </a:r>
            <a:r>
              <a:rPr lang="ko-KR" altLang="en-US" sz="1600" b="1" dirty="0" err="1">
                <a:latin typeface="+mn-ea"/>
                <a:ea typeface="+mn-ea"/>
              </a:rPr>
              <a:t>다계층</a:t>
            </a:r>
            <a:r>
              <a:rPr lang="ko-KR" altLang="en-US" sz="1600" b="1" dirty="0">
                <a:latin typeface="+mn-ea"/>
                <a:ea typeface="+mn-ea"/>
              </a:rPr>
              <a:t> 비디오 서비스 개발을 위한 플랫폼</a:t>
            </a:r>
            <a:endParaRPr lang="en-US" altLang="ko-KR" sz="16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§"/>
              <a:defRPr/>
            </a:pPr>
            <a:r>
              <a:rPr lang="en-US" altLang="ko-KR" sz="1600" b="1" dirty="0">
                <a:latin typeface="+mn-ea"/>
                <a:ea typeface="+mn-ea"/>
              </a:rPr>
              <a:t>Seamless </a:t>
            </a:r>
            <a:r>
              <a:rPr lang="ko-KR" altLang="en-US" sz="1600" b="1" dirty="0">
                <a:latin typeface="+mn-ea"/>
                <a:ea typeface="+mn-ea"/>
              </a:rPr>
              <a:t>서비스를 추구하는 비디오 전송 모델</a:t>
            </a:r>
            <a:endParaRPr lang="en-US" altLang="ko-KR" sz="1600" b="1" dirty="0">
              <a:latin typeface="+mn-ea"/>
              <a:ea typeface="+mn-ea"/>
            </a:endParaRP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기술이전 업체 조건</a:t>
            </a:r>
            <a:endParaRPr lang="en-US" altLang="ko-KR" sz="1600" b="1" dirty="0">
              <a:latin typeface="+mn-ea"/>
              <a:ea typeface="+mn-ea"/>
            </a:endParaRPr>
          </a:p>
          <a:p>
            <a:pPr marL="1257300" lvl="2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§"/>
              <a:defRPr/>
            </a:pPr>
            <a:r>
              <a:rPr lang="ko-KR" altLang="en-US" sz="1600" b="1" dirty="0">
                <a:latin typeface="+mn-ea"/>
                <a:ea typeface="+mn-ea"/>
              </a:rPr>
              <a:t>없음</a:t>
            </a:r>
            <a:endParaRPr lang="en-US" altLang="ko-KR" sz="1600" b="1" dirty="0">
              <a:latin typeface="+mn-ea"/>
              <a:ea typeface="+mn-ea"/>
            </a:endParaRP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사업화 시 제약 조건</a:t>
            </a:r>
            <a:endParaRPr lang="en-US" altLang="ko-KR" sz="1600" b="1" dirty="0">
              <a:latin typeface="+mn-ea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슬라이드 번호 개체 틀 4">
            <a:extLst>
              <a:ext uri="{FF2B5EF4-FFF2-40B4-BE49-F238E27FC236}">
                <a16:creationId xmlns:a16="http://schemas.microsoft.com/office/drawing/2014/main" id="{A7DE91D5-1B02-4C54-A6B2-09BFB0CEE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50275" y="6399213"/>
            <a:ext cx="288925" cy="307975"/>
          </a:xfrm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4B982635-9247-4BD4-ADBE-5EDF34F814DC}" type="slidenum">
              <a:rPr lang="en-US" altLang="ko-KR">
                <a:latin typeface="맑은 고딕" panose="020B0503020000020004" pitchFamily="34" charset="-127"/>
                <a:ea typeface="맑은 고딕" panose="020B0503020000020004" pitchFamily="34" charset="-127"/>
              </a:rPr>
              <a:pPr eaLnBrk="1" hangingPunct="1"/>
              <a:t>8</a:t>
            </a:fld>
            <a:endParaRPr lang="en-US" altLang="ko-KR"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6D707D69-9508-414E-B13A-2158ED824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>
                <a:solidFill>
                  <a:srgbClr val="4D4D4D"/>
                </a:solidFill>
                <a:latin typeface="+mj-ea"/>
              </a:rPr>
              <a:t>5</a:t>
            </a:r>
            <a:r>
              <a:rPr lang="en-US" altLang="ko-KR" sz="2600" dirty="0">
                <a:solidFill>
                  <a:srgbClr val="4D4D4D"/>
                </a:solidFill>
                <a:latin typeface="+mj-ea"/>
              </a:rPr>
              <a:t>. </a:t>
            </a:r>
            <a:r>
              <a:rPr lang="ko-KR" altLang="en-US" sz="2600" dirty="0">
                <a:solidFill>
                  <a:srgbClr val="4D4D4D"/>
                </a:solidFill>
                <a:latin typeface="+mj-ea"/>
              </a:rPr>
              <a:t>국내외 시장 동향</a:t>
            </a:r>
          </a:p>
        </p:txBody>
      </p:sp>
      <p:sp>
        <p:nvSpPr>
          <p:cNvPr id="6" name="바닥글 개체 틀 3">
            <a:extLst>
              <a:ext uri="{FF2B5EF4-FFF2-40B4-BE49-F238E27FC236}">
                <a16:creationId xmlns:a16="http://schemas.microsoft.com/office/drawing/2014/main" id="{6BC4A6FB-E331-4E5A-B5CD-ECDCDBF14C7A}"/>
              </a:ext>
            </a:extLst>
          </p:cNvPr>
          <p:cNvSpPr txBox="1">
            <a:spLocks/>
          </p:cNvSpPr>
          <p:nvPr/>
        </p:nvSpPr>
        <p:spPr bwMode="auto">
          <a:xfrm>
            <a:off x="6199188" y="6400800"/>
            <a:ext cx="2417762" cy="3079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latin typeface="+mj-ea"/>
                <a:ea typeface="+mj-ea"/>
              </a:rPr>
              <a:t>ETRI </a:t>
            </a:r>
            <a:r>
              <a:rPr lang="ko-KR" altLang="en-US" sz="1400" b="1" dirty="0">
                <a:latin typeface="+mj-ea"/>
                <a:ea typeface="+mj-ea"/>
              </a:rPr>
              <a:t>방송통신융합연구부문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2B797C5-6DD0-46FD-81B0-1C1BD9E20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81075"/>
            <a:ext cx="77724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시장 동향</a:t>
            </a:r>
            <a:endParaRPr lang="en-US" altLang="ko-KR" b="1" dirty="0">
              <a:solidFill>
                <a:srgbClr val="CC0066"/>
              </a:solidFill>
              <a:latin typeface="+mn-ea"/>
              <a:ea typeface="+mn-ea"/>
            </a:endParaRP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 err="1">
                <a:latin typeface="+mn-ea"/>
                <a:ea typeface="+mn-ea"/>
              </a:rPr>
              <a:t>다계층</a:t>
            </a:r>
            <a:r>
              <a:rPr lang="ko-KR" altLang="en-US" sz="1600" b="1" dirty="0">
                <a:latin typeface="+mn-ea"/>
                <a:ea typeface="+mn-ea"/>
              </a:rPr>
              <a:t> 비디오 부호화 기반의 웹 전송 시스템은 국내외 관련 제품 및 서비스에 대한 기술이 현재는 없다</a:t>
            </a:r>
            <a:r>
              <a:rPr lang="en-US" altLang="ko-KR" sz="1600" b="1" dirty="0">
                <a:latin typeface="+mn-ea"/>
                <a:ea typeface="+mn-ea"/>
              </a:rPr>
              <a:t>.</a:t>
            </a:r>
          </a:p>
          <a:p>
            <a:pPr marL="800100" lvl="1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다양한 종류의 단말이 증가하고 비디오 서비스를 요구하는 소비자가 증가함에 따라</a:t>
            </a:r>
            <a:r>
              <a:rPr lang="en-US" altLang="ko-KR" sz="1600" b="1" dirty="0">
                <a:latin typeface="+mn-ea"/>
                <a:ea typeface="+mn-ea"/>
              </a:rPr>
              <a:t>, </a:t>
            </a:r>
            <a:r>
              <a:rPr lang="ko-KR" altLang="en-US" sz="1600" b="1" dirty="0">
                <a:latin typeface="+mn-ea"/>
                <a:ea typeface="+mn-ea"/>
              </a:rPr>
              <a:t>채널 사용의 </a:t>
            </a:r>
            <a:r>
              <a:rPr lang="en-US" altLang="ko-KR" sz="1600" b="1" dirty="0">
                <a:latin typeface="+mn-ea"/>
                <a:ea typeface="+mn-ea"/>
              </a:rPr>
              <a:t>Traffic</a:t>
            </a:r>
            <a:r>
              <a:rPr lang="ko-KR" altLang="en-US" sz="1600" b="1" dirty="0">
                <a:latin typeface="+mn-ea"/>
                <a:ea typeface="+mn-ea"/>
              </a:rPr>
              <a:t>으로 인한 동적 채널용량에 맞는 비디오 서비스가 필요해짐</a:t>
            </a:r>
            <a:endParaRPr lang="en-US" altLang="ko-KR" sz="1600" b="1" dirty="0">
              <a:latin typeface="+mn-ea"/>
              <a:ea typeface="+mn-ea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b="1" dirty="0">
                <a:solidFill>
                  <a:srgbClr val="CC0066"/>
                </a:solidFill>
                <a:latin typeface="+mn-ea"/>
                <a:ea typeface="+mn-ea"/>
              </a:rPr>
              <a:t>기술 동향</a:t>
            </a:r>
            <a:endParaRPr lang="en-US" altLang="ko-KR" b="1" dirty="0">
              <a:solidFill>
                <a:srgbClr val="CC0066"/>
              </a:solidFill>
              <a:latin typeface="+mn-ea"/>
              <a:ea typeface="+mn-ea"/>
            </a:endParaRP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US" altLang="ko-KR" sz="1600" b="1" dirty="0">
                <a:latin typeface="+mn-ea"/>
                <a:ea typeface="+mn-ea"/>
              </a:rPr>
              <a:t>ISO/IEC MPEG</a:t>
            </a:r>
            <a:r>
              <a:rPr lang="ko-KR" altLang="en-US" sz="1600" b="1" dirty="0">
                <a:latin typeface="+mn-ea"/>
                <a:ea typeface="+mn-ea"/>
              </a:rPr>
              <a:t>에서는 </a:t>
            </a:r>
            <a:r>
              <a:rPr lang="en-US" altLang="ko-KR" sz="1600" b="1" dirty="0">
                <a:latin typeface="+mn-ea"/>
                <a:ea typeface="+mn-ea"/>
              </a:rPr>
              <a:t>2008</a:t>
            </a:r>
            <a:r>
              <a:rPr lang="ko-KR" altLang="en-US" sz="1600" b="1" dirty="0">
                <a:latin typeface="+mn-ea"/>
                <a:ea typeface="+mn-ea"/>
              </a:rPr>
              <a:t>년에 계층</a:t>
            </a:r>
            <a:r>
              <a:rPr lang="en-US" altLang="ko-KR" sz="1600" b="1" dirty="0">
                <a:latin typeface="+mn-ea"/>
                <a:ea typeface="+mn-ea"/>
              </a:rPr>
              <a:t> </a:t>
            </a:r>
            <a:r>
              <a:rPr lang="ko-KR" altLang="en-US" sz="1600" b="1" dirty="0">
                <a:latin typeface="+mn-ea"/>
                <a:ea typeface="+mn-ea"/>
              </a:rPr>
              <a:t>비디오 부호화 기술인 </a:t>
            </a:r>
            <a:r>
              <a:rPr lang="en-US" altLang="ko-KR" sz="1600" b="1" dirty="0">
                <a:latin typeface="+mn-ea"/>
                <a:ea typeface="+mn-ea"/>
              </a:rPr>
              <a:t>SVC(Scalable Video Coding)</a:t>
            </a:r>
            <a:r>
              <a:rPr lang="ko-KR" altLang="en-US" sz="1600" b="1" dirty="0">
                <a:latin typeface="+mn-ea"/>
                <a:ea typeface="+mn-ea"/>
              </a:rPr>
              <a:t>를 표준화하였고</a:t>
            </a:r>
            <a:r>
              <a:rPr lang="en-US" altLang="ko-KR" sz="1600" b="1" dirty="0">
                <a:latin typeface="+mn-ea"/>
                <a:ea typeface="+mn-ea"/>
              </a:rPr>
              <a:t>, DASH (Dynamic Adaptive Streaming over HTTP) </a:t>
            </a:r>
            <a:r>
              <a:rPr lang="ko-KR" altLang="en-US" sz="1600" b="1" dirty="0">
                <a:latin typeface="+mn-ea"/>
                <a:ea typeface="+mn-ea"/>
              </a:rPr>
              <a:t>및 </a:t>
            </a:r>
            <a:r>
              <a:rPr lang="en-US" altLang="ko-KR" sz="1600" b="1" dirty="0">
                <a:latin typeface="+mn-ea"/>
                <a:ea typeface="+mn-ea"/>
              </a:rPr>
              <a:t>MMT(MPEG Media Transport) </a:t>
            </a:r>
            <a:r>
              <a:rPr lang="ko-KR" altLang="en-US" sz="1600" b="1" dirty="0">
                <a:latin typeface="+mn-ea"/>
                <a:ea typeface="+mn-ea"/>
              </a:rPr>
              <a:t>기술을 표준화 진행</a:t>
            </a:r>
            <a:r>
              <a:rPr lang="en-US" altLang="ko-KR" sz="1600" b="1" dirty="0">
                <a:latin typeface="+mn-ea"/>
                <a:ea typeface="+mn-ea"/>
              </a:rPr>
              <a:t> </a:t>
            </a:r>
            <a:r>
              <a:rPr lang="ko-KR" altLang="en-US" sz="1600" b="1" dirty="0">
                <a:latin typeface="+mn-ea"/>
                <a:ea typeface="+mn-ea"/>
              </a:rPr>
              <a:t>중</a:t>
            </a:r>
            <a:endParaRPr lang="en-US" altLang="ko-KR" sz="1600" b="1" dirty="0">
              <a:latin typeface="+mn-ea"/>
              <a:ea typeface="+mn-ea"/>
            </a:endParaRP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US" altLang="ko-KR" sz="1600" b="1" dirty="0">
                <a:latin typeface="+mn-ea"/>
                <a:ea typeface="+mn-ea"/>
              </a:rPr>
              <a:t>Apple</a:t>
            </a:r>
            <a:r>
              <a:rPr lang="ko-KR" altLang="en-US" sz="1600" b="1" dirty="0">
                <a:latin typeface="+mn-ea"/>
                <a:ea typeface="+mn-ea"/>
              </a:rPr>
              <a:t>와 </a:t>
            </a:r>
            <a:r>
              <a:rPr lang="en-US" altLang="ko-KR" sz="1600" b="1" dirty="0">
                <a:latin typeface="+mn-ea"/>
                <a:ea typeface="+mn-ea"/>
              </a:rPr>
              <a:t>MS</a:t>
            </a:r>
            <a:r>
              <a:rPr lang="ko-KR" altLang="en-US" sz="1600" b="1" dirty="0">
                <a:latin typeface="+mn-ea"/>
                <a:ea typeface="+mn-ea"/>
              </a:rPr>
              <a:t>는 채널 환경 적응적인 비디오 </a:t>
            </a:r>
            <a:r>
              <a:rPr lang="ko-KR" altLang="en-US" sz="1600" b="1" dirty="0" err="1">
                <a:latin typeface="+mn-ea"/>
                <a:ea typeface="+mn-ea"/>
              </a:rPr>
              <a:t>스트리밍</a:t>
            </a:r>
            <a:r>
              <a:rPr lang="ko-KR" altLang="en-US" sz="1600" b="1" dirty="0">
                <a:latin typeface="+mn-ea"/>
                <a:ea typeface="+mn-ea"/>
              </a:rPr>
              <a:t> 기술을 개발하고 사용화에 성공함</a:t>
            </a:r>
            <a:endParaRPr lang="en-US" altLang="ko-KR" sz="1600" b="1" dirty="0">
              <a:latin typeface="+mn-ea"/>
              <a:ea typeface="+mn-ea"/>
            </a:endParaRP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ko-KR" altLang="en-US" sz="1600" b="1" dirty="0">
                <a:latin typeface="+mn-ea"/>
                <a:ea typeface="+mn-ea"/>
              </a:rPr>
              <a:t>국내 </a:t>
            </a:r>
            <a:r>
              <a:rPr lang="ko-KR" altLang="en-US" sz="1600" b="1" dirty="0" err="1">
                <a:latin typeface="+mn-ea"/>
                <a:ea typeface="+mn-ea"/>
              </a:rPr>
              <a:t>지상파에서도</a:t>
            </a:r>
            <a:r>
              <a:rPr lang="ko-KR" altLang="en-US" sz="1600" b="1" dirty="0">
                <a:latin typeface="+mn-ea"/>
                <a:ea typeface="+mn-ea"/>
              </a:rPr>
              <a:t> 인터넷을 통한 방송 서비스를 제공</a:t>
            </a:r>
            <a:endParaRPr lang="en-US" altLang="ko-KR" sz="1600" b="1" dirty="0">
              <a:latin typeface="+mn-ea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바닥글 개체 틀 3">
            <a:extLst>
              <a:ext uri="{FF2B5EF4-FFF2-40B4-BE49-F238E27FC236}">
                <a16:creationId xmlns:a16="http://schemas.microsoft.com/office/drawing/2014/main" id="{5BBC0378-58C0-4D6B-9B03-BD2B106F8D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ETRI </a:t>
            </a:r>
            <a:r>
              <a:rPr lang="ko-KR" altLang="en-US"/>
              <a:t>전파방송연구단</a:t>
            </a:r>
          </a:p>
        </p:txBody>
      </p:sp>
      <p:sp>
        <p:nvSpPr>
          <p:cNvPr id="11267" name="슬라이드 번호 개체 틀 4">
            <a:extLst>
              <a:ext uri="{FF2B5EF4-FFF2-40B4-BE49-F238E27FC236}">
                <a16:creationId xmlns:a16="http://schemas.microsoft.com/office/drawing/2014/main" id="{CEA8982A-E3CF-44CC-BA6C-6527D7CAC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ABD1C530-2942-46E1-9790-027BC1560C5D}" type="slidenum">
              <a:rPr lang="en-US" altLang="ko-KR"/>
              <a:pPr eaLnBrk="1" hangingPunct="1"/>
              <a:t>9</a:t>
            </a:fld>
            <a:endParaRPr lang="en-US" altLang="ko-KR"/>
          </a:p>
        </p:txBody>
      </p:sp>
      <p:pic>
        <p:nvPicPr>
          <p:cNvPr id="11268" name="Picture 522" descr="연구장면(4개)">
            <a:extLst>
              <a:ext uri="{FF2B5EF4-FFF2-40B4-BE49-F238E27FC236}">
                <a16:creationId xmlns:a16="http://schemas.microsoft.com/office/drawing/2014/main" id="{23C50C37-0B39-4603-9AB7-F77C87309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23">
            <a:extLst>
              <a:ext uri="{FF2B5EF4-FFF2-40B4-BE49-F238E27FC236}">
                <a16:creationId xmlns:a16="http://schemas.microsoft.com/office/drawing/2014/main" id="{215EA77A-5E02-4EF0-B699-8706C909D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1270" name="Rectangle 529">
            <a:extLst>
              <a:ext uri="{FF2B5EF4-FFF2-40B4-BE49-F238E27FC236}">
                <a16:creationId xmlns:a16="http://schemas.microsoft.com/office/drawing/2014/main" id="{435DD2E7-7D17-42B7-9F19-26F563A55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0247" name="Rectangle 530">
            <a:extLst>
              <a:ext uri="{FF2B5EF4-FFF2-40B4-BE49-F238E27FC236}">
                <a16:creationId xmlns:a16="http://schemas.microsoft.com/office/drawing/2014/main" id="{9E489F52-0320-4918-A79C-FFBC41ACB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None/>
              <a:defRPr/>
            </a:pPr>
            <a:r>
              <a:rPr lang="en-US" altLang="ko-KR" sz="1400" b="1" dirty="0">
                <a:solidFill>
                  <a:srgbClr val="000099"/>
                </a:solidFill>
                <a:latin typeface="+mj-ea"/>
                <a:ea typeface="+mj-ea"/>
              </a:rPr>
              <a:t>♣ </a:t>
            </a:r>
            <a:r>
              <a:rPr lang="ko-KR" altLang="en-US" sz="1400" b="1" dirty="0">
                <a:solidFill>
                  <a:srgbClr val="000099"/>
                </a:solidFill>
                <a:latin typeface="+mj-ea"/>
                <a:ea typeface="+mj-ea"/>
              </a:rPr>
              <a:t>연락처 </a:t>
            </a:r>
            <a:r>
              <a:rPr lang="en-US" altLang="ko-KR" sz="1400" b="1" dirty="0">
                <a:solidFill>
                  <a:srgbClr val="000099"/>
                </a:solidFill>
                <a:latin typeface="+mj-ea"/>
                <a:ea typeface="+mj-ea"/>
              </a:rPr>
              <a:t>: </a:t>
            </a:r>
            <a:r>
              <a:rPr lang="ko-KR" altLang="en-US" sz="1400" b="1" dirty="0">
                <a:solidFill>
                  <a:srgbClr val="000099"/>
                </a:solidFill>
                <a:latin typeface="+mj-ea"/>
                <a:ea typeface="+mj-ea"/>
              </a:rPr>
              <a:t>스마트</a:t>
            </a:r>
            <a:r>
              <a:rPr lang="en-US" altLang="ko-KR" sz="1400" b="1" dirty="0">
                <a:solidFill>
                  <a:srgbClr val="000099"/>
                </a:solidFill>
                <a:latin typeface="+mj-ea"/>
                <a:ea typeface="+mj-ea"/>
              </a:rPr>
              <a:t>TV</a:t>
            </a:r>
            <a:r>
              <a:rPr lang="ko-KR" altLang="en-US" sz="1400" b="1" dirty="0">
                <a:solidFill>
                  <a:srgbClr val="000099"/>
                </a:solidFill>
                <a:latin typeface="+mj-ea"/>
                <a:ea typeface="+mj-ea"/>
              </a:rPr>
              <a:t>사업단  김창기 선임연구원 </a:t>
            </a:r>
            <a:r>
              <a:rPr lang="en-US" altLang="ko-KR" sz="1400" b="1" dirty="0">
                <a:solidFill>
                  <a:srgbClr val="000099"/>
                </a:solidFill>
                <a:latin typeface="+mj-ea"/>
                <a:ea typeface="+mj-ea"/>
              </a:rPr>
              <a:t>(042-860-1580, ckkim@etri.re.kr)</a:t>
            </a:r>
          </a:p>
        </p:txBody>
      </p:sp>
      <p:sp>
        <p:nvSpPr>
          <p:cNvPr id="11272" name="Text Box 531">
            <a:extLst>
              <a:ext uri="{FF2B5EF4-FFF2-40B4-BE49-F238E27FC236}">
                <a16:creationId xmlns:a16="http://schemas.microsoft.com/office/drawing/2014/main" id="{0F88267B-E831-4733-A3C9-D1938C56D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www.etri.re.kr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17815</TotalTime>
  <Words>495</Words>
  <Application>Microsoft Office PowerPoint</Application>
  <PresentationFormat>全屏显示(4:3)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굴림</vt:lpstr>
      <vt:lpstr>Arial</vt:lpstr>
      <vt:lpstr>맑은 고딕</vt:lpstr>
      <vt:lpstr>굴림체</vt:lpstr>
      <vt:lpstr>Times New Roman</vt:lpstr>
      <vt:lpstr>휴먼새내기체</vt:lpstr>
      <vt:lpstr>Arial Black</vt:lpstr>
      <vt:lpstr>휴먼각진헤드라인</vt:lpstr>
      <vt:lpstr>Wingdings</vt:lpstr>
      <vt:lpstr>HY견명조</vt:lpstr>
      <vt:lpstr>HY헤드라인M</vt:lpstr>
      <vt:lpstr>Dotum</vt:lpstr>
      <vt:lpstr>기본 디자인</vt:lpstr>
      <vt:lpstr>PowerPoint 演示文稿</vt:lpstr>
      <vt:lpstr>PowerPoint 演示文稿</vt:lpstr>
      <vt:lpstr>1. 기술의 개요</vt:lpstr>
      <vt:lpstr>1. 기술의 개요</vt:lpstr>
      <vt:lpstr>2. 기술이전 내용 및 범위</vt:lpstr>
      <vt:lpstr>3. 경쟁기술과 비교</vt:lpstr>
      <vt:lpstr>4. 기술의 사업성</vt:lpstr>
      <vt:lpstr>5. 국내외 시장 동향</vt:lpstr>
      <vt:lpstr>PowerPoint 演示文稿</vt:lpstr>
    </vt:vector>
  </TitlesOfParts>
  <Company>시스템공학연구소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郎 咏琪</cp:lastModifiedBy>
  <cp:revision>1216</cp:revision>
  <cp:lastPrinted>2000-01-26T07:28:59Z</cp:lastPrinted>
  <dcterms:created xsi:type="dcterms:W3CDTF">1998-07-27T04:31:16Z</dcterms:created>
  <dcterms:modified xsi:type="dcterms:W3CDTF">2020-09-22T05:06:32Z</dcterms:modified>
</cp:coreProperties>
</file>