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424" r:id="rId2"/>
    <p:sldId id="347" r:id="rId3"/>
    <p:sldId id="444" r:id="rId4"/>
    <p:sldId id="452" r:id="rId5"/>
    <p:sldId id="449" r:id="rId6"/>
    <p:sldId id="446" r:id="rId7"/>
    <p:sldId id="450" r:id="rId8"/>
    <p:sldId id="453" r:id="rId9"/>
    <p:sldId id="454" r:id="rId10"/>
    <p:sldId id="442" r:id="rId11"/>
    <p:sldId id="445" r:id="rId12"/>
    <p:sldId id="443" r:id="rId13"/>
    <p:sldId id="451" r:id="rId14"/>
    <p:sldId id="455" r:id="rId15"/>
    <p:sldId id="434" r:id="rId16"/>
  </p:sldIdLst>
  <p:sldSz cx="9144000" cy="6858000" type="screen4x3"/>
  <p:notesSz cx="6797675" cy="987425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panose="020B0600000101010101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>
          <p15:clr>
            <a:srgbClr val="A4A3A4"/>
          </p15:clr>
        </p15:guide>
        <p15:guide id="2" pos="6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DDDDD"/>
    <a:srgbClr val="FFCCFF"/>
    <a:srgbClr val="BDEEFF"/>
    <a:srgbClr val="3333CC"/>
    <a:srgbClr val="FFFFFF"/>
    <a:srgbClr val="800000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25" d="100"/>
          <a:sy n="125" d="100"/>
        </p:scale>
        <p:origin x="468" y="1104"/>
      </p:cViewPr>
      <p:guideLst>
        <p:guide orient="horz" pos="1104"/>
        <p:guide pos="6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44" y="-90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575425" y="92075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ctr" anchorCtr="0" compatLnSpc="1">
            <a:prstTxWarp prst="textNoShape">
              <a:avLst/>
            </a:prstTxWarp>
            <a:spAutoFit/>
          </a:bodyPr>
          <a:lstStyle>
            <a:lvl1pPr algn="r"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94850"/>
            <a:ext cx="1873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defTabSz="926858" eaLnBrk="1" latinLnBrk="1" hangingPunct="1">
              <a:defRPr sz="120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345238" y="9594850"/>
            <a:ext cx="41751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711" tIns="46356" rIns="92711" bIns="46356" numCol="1" anchor="b" anchorCtr="0" compatLnSpc="1">
            <a:prstTxWarp prst="textNoShape">
              <a:avLst/>
            </a:prstTxWarp>
            <a:spAutoFit/>
          </a:bodyPr>
          <a:lstStyle>
            <a:lvl1pPr algn="r" defTabSz="925513" eaLnBrk="1" latinLnBrk="1" hangingPunct="1">
              <a:defRPr sz="1200"/>
            </a:lvl1pPr>
          </a:lstStyle>
          <a:p>
            <a:pPr>
              <a:defRPr/>
            </a:pPr>
            <a:fld id="{BC17FE94-5248-4BCC-BE4B-26934915741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482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>
            <a:lvl1pPr algn="r"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7125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문자열 유형을 편집하려면 누르십시오</a:t>
            </a:r>
            <a:r>
              <a:rPr lang="en-US" altLang="ko-KR" noProof="0" smtClean="0"/>
              <a:t>.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세째 수준</a:t>
            </a:r>
          </a:p>
          <a:p>
            <a:pPr lvl="3"/>
            <a:r>
              <a:rPr lang="ko-KR" altLang="en-US" noProof="0" smtClean="0"/>
              <a:t>네째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defTabSz="920366" eaLnBrk="1" latin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3" tIns="46032" rIns="92063" bIns="46032" numCol="1" anchor="b" anchorCtr="0" compatLnSpc="1">
            <a:prstTxWarp prst="textNoShape">
              <a:avLst/>
            </a:prstTxWarp>
          </a:bodyPr>
          <a:lstStyle>
            <a:lvl1pPr algn="r" defTabSz="919163" eaLnBrk="1" latin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A090E57-A068-48E5-892E-65CFC572B5A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14847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27" descr="D:\pskwork\ETRI\bmp\title.bmp"/>
          <p:cNvPicPr>
            <a:picLocks noChangeAspect="1" noChangeArrowheads="1"/>
          </p:cNvPicPr>
          <p:nvPr/>
        </p:nvPicPr>
        <p:blipFill>
          <a:blip r:embed="rId2">
            <a:lum bright="2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496175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30" descr="C:\My Documents\DS\New Folder\로고심볼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10200"/>
            <a:ext cx="3124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8962" name="Rectangle 102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838200"/>
          </a:xfrm>
        </p:spPr>
        <p:txBody>
          <a:bodyPr/>
          <a:lstStyle>
            <a:lvl1pPr marL="0" indent="0" algn="ctr">
              <a:buFont typeface="굴림체" pitchFamily="49" charset="-127"/>
              <a:buNone/>
              <a:defRPr sz="1800"/>
            </a:lvl1pPr>
          </a:lstStyle>
          <a:p>
            <a:r>
              <a:rPr lang="ko-KR" altLang="en-US"/>
              <a:t>마스터 부제목을  입력하십시요</a:t>
            </a:r>
          </a:p>
        </p:txBody>
      </p:sp>
    </p:spTree>
    <p:extLst>
      <p:ext uri="{BB962C8B-B14F-4D97-AF65-F5344CB8AC3E}">
        <p14:creationId xmlns:p14="http://schemas.microsoft.com/office/powerpoint/2010/main" val="143336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391D4-4CCD-4EFF-BBD8-1BB28E65104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75733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496050" y="890588"/>
            <a:ext cx="1962150" cy="505301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890588"/>
            <a:ext cx="5734050" cy="505301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A390F-879F-4B5C-8361-F3C71C235A0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815009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890588"/>
            <a:ext cx="7772400" cy="579437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3962400"/>
          </a:xfrm>
        </p:spPr>
        <p:txBody>
          <a:bodyPr/>
          <a:lstStyle/>
          <a:p>
            <a:pPr lvl="0"/>
            <a:endParaRPr lang="ko-KR" altLang="en-US" noProof="0" smtClean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36725-109F-48B4-9997-5F09CE96922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5185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48AD0-E139-48BC-A5D8-2E3499EA90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48577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499FB-DF8A-427B-9E90-992C610620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55637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D2018-8977-433A-A463-B0CE2A52AC8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2381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8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B17701-F322-44F9-8261-DFE1CD1FADA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131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50654-9104-4FF5-B6C6-7B4873D61DA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67754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C397A-0624-478E-8CA3-120A4164EA7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0157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7BA62-C140-431F-86CF-9FFB76E25AE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0945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6" name="Rectangle 3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DD6AB-6C97-4316-B09C-C6B8F08BDCD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5778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7"/>
          <p:cNvSpPr>
            <a:spLocks noChangeArrowheads="1"/>
          </p:cNvSpPr>
          <p:nvPr userDrawn="1"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DE6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defRPr/>
            </a:pPr>
            <a:endParaRPr lang="ko-KR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문자열 유형을 편집하려면 누르십시오</a:t>
            </a:r>
            <a:r>
              <a:rPr lang="en-US" altLang="ko-KR" smtClean="0"/>
              <a:t>.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세째 수준</a:t>
            </a:r>
          </a:p>
          <a:p>
            <a:pPr lvl="3"/>
            <a:r>
              <a:rPr lang="ko-KR" altLang="en-US" smtClean="0"/>
              <a:t>네째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90588"/>
            <a:ext cx="7772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ko-KR" altLang="en-US" smtClean="0"/>
              <a:t>제목 작성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0125" y="6400800"/>
            <a:ext cx="25304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eaLnBrk="1" latinLnBrk="1" hangingPunct="1">
              <a:defRPr sz="1400" b="1"/>
            </a:lvl1pPr>
          </a:lstStyle>
          <a:p>
            <a:pPr>
              <a:defRPr/>
            </a:pPr>
            <a:r>
              <a:rPr lang="en-US" altLang="ko-KR"/>
              <a:t>ETRI OOO</a:t>
            </a:r>
            <a:r>
              <a:rPr lang="ko-KR" altLang="en-US"/>
              <a:t>연구소</a:t>
            </a:r>
            <a:r>
              <a:rPr lang="en-US" altLang="ko-KR"/>
              <a:t>(</a:t>
            </a:r>
            <a:r>
              <a:rPr lang="ko-KR" altLang="en-US"/>
              <a:t>단</a:t>
            </a:r>
            <a:r>
              <a:rPr lang="en-US" altLang="ko-KR"/>
              <a:t>, </a:t>
            </a:r>
            <a:r>
              <a:rPr lang="ko-KR" altLang="en-US"/>
              <a:t>본부</a:t>
            </a:r>
            <a:r>
              <a:rPr lang="en-US" altLang="ko-KR"/>
              <a:t>)</a:t>
            </a:r>
            <a:r>
              <a:rPr lang="ko-KR" altLang="en-US"/>
              <a:t>명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4225" y="6400800"/>
            <a:ext cx="434975" cy="304800"/>
          </a:xfrm>
          <a:prstGeom prst="rect">
            <a:avLst/>
          </a:prstGeom>
          <a:noFill/>
          <a:ln w="1016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 latinLnBrk="1" hangingPunct="1">
              <a:defRPr sz="1400" b="1"/>
            </a:lvl1pPr>
          </a:lstStyle>
          <a:p>
            <a:pPr>
              <a:defRPr/>
            </a:pPr>
            <a:fld id="{D87B27C2-DB68-4A7E-B69D-3D3DADF40B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pic>
        <p:nvPicPr>
          <p:cNvPr id="1031" name="Picture 46" descr="D:\홍보실\●홍보실 업무 자료\2003홍보실업무보고\상단 이미지(4)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50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524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92"/>
          <p:cNvSpPr txBox="1">
            <a:spLocks noChangeArrowheads="1"/>
          </p:cNvSpPr>
          <p:nvPr userDrawn="1"/>
        </p:nvSpPr>
        <p:spPr bwMode="auto">
          <a:xfrm>
            <a:off x="1066800" y="64008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defRPr/>
            </a:pPr>
            <a:r>
              <a:rPr lang="en-US" altLang="ko-KR" sz="1200" smtClean="0">
                <a:latin typeface="휴먼새내기체" pitchFamily="18" charset="-127"/>
                <a:ea typeface="휴먼새내기체" pitchFamily="18" charset="-127"/>
              </a:rPr>
              <a:t>Proprietary</a:t>
            </a:r>
          </a:p>
        </p:txBody>
      </p:sp>
      <p:pic>
        <p:nvPicPr>
          <p:cNvPr id="1034" name="Picture 93" descr="D:\2004 기술이전\ETRI CI\2004 변경 로고심볼.wmf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500813"/>
            <a:ext cx="609600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dt="0"/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99"/>
          </a:solidFill>
          <a:latin typeface="Times New Roman" pitchFamily="18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rgbClr val="CC0066"/>
        </a:buClr>
        <a:buFont typeface="굴림체" panose="020B0609000101010101" pitchFamily="49" charset="-127"/>
        <a:buChar char="▣"/>
        <a:defRPr kumimoji="1"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6600CC"/>
        </a:buClr>
        <a:buFont typeface="굴림체" panose="020B0609000101010101" pitchFamily="49" charset="-127"/>
        <a:buChar char="◈"/>
        <a:defRPr kumimoji="1" sz="1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LBS@etri.re.kr" TargetMode="Externa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바닥글 개체 틀 1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5123" name="슬라이드 번호 개체 틀 2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DAF549-DAB0-4129-9194-450B6D637D3D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5124" name="Rectangle 205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5125" name="Rectangle 2060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334851" name="Rectangle 2051"/>
          <p:cNvSpPr>
            <a:spLocks noChangeArrowheads="1"/>
          </p:cNvSpPr>
          <p:nvPr/>
        </p:nvSpPr>
        <p:spPr bwMode="auto">
          <a:xfrm>
            <a:off x="1143000" y="1031875"/>
            <a:ext cx="7010400" cy="6477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rgbClr val="D3D3D3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ko-KR" altLang="en-US" sz="3600">
                <a:solidFill>
                  <a:srgbClr val="000099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무궁화위성 관제시스템 기술</a:t>
            </a:r>
          </a:p>
        </p:txBody>
      </p:sp>
      <p:pic>
        <p:nvPicPr>
          <p:cNvPr id="334863" name="Picture 2063" descr="보고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5" name="Text Box 2065"/>
          <p:cNvSpPr txBox="1">
            <a:spLocks noChangeArrowheads="1"/>
          </p:cNvSpPr>
          <p:nvPr/>
        </p:nvSpPr>
        <p:spPr bwMode="auto">
          <a:xfrm>
            <a:off x="6934200" y="2743200"/>
            <a:ext cx="2133600" cy="149542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003366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ETRI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Technology Marketing</a:t>
            </a:r>
          </a:p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2300">
                <a:solidFill>
                  <a:srgbClr val="ECECEC"/>
                </a:solidFill>
                <a:latin typeface="Arial Black" panose="020B0A04020102020204" pitchFamily="34" charset="0"/>
                <a:ea typeface="휴먼각진헤드라인" pitchFamily="18" charset="-127"/>
              </a:rPr>
              <a:t>Strategy</a:t>
            </a:r>
          </a:p>
        </p:txBody>
      </p:sp>
      <p:sp>
        <p:nvSpPr>
          <p:cNvPr id="334866" name="Rectangle 2066"/>
          <p:cNvSpPr>
            <a:spLocks noChangeArrowheads="1"/>
          </p:cNvSpPr>
          <p:nvPr/>
        </p:nvSpPr>
        <p:spPr bwMode="auto">
          <a:xfrm>
            <a:off x="76200" y="762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 i="1">
                <a:solidFill>
                  <a:srgbClr val="5F5F5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IT R&amp;D Global Leader</a:t>
            </a:r>
          </a:p>
        </p:txBody>
      </p:sp>
      <p:pic>
        <p:nvPicPr>
          <p:cNvPr id="334870" name="Picture 2070" descr="좌우로고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988050"/>
            <a:ext cx="28162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4871" name="Picture 2071" descr="2004 변경 로고심볼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667000"/>
            <a:ext cx="91440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2" name="Text Box 2072"/>
          <p:cNvSpPr txBox="1">
            <a:spLocks noChangeArrowheads="1"/>
          </p:cNvSpPr>
          <p:nvPr/>
        </p:nvSpPr>
        <p:spPr bwMode="auto">
          <a:xfrm>
            <a:off x="179388" y="620713"/>
            <a:ext cx="172878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200">
                <a:latin typeface="굴림" panose="020B0600000101010101" pitchFamily="50" charset="-127"/>
              </a:rPr>
              <a:t>[</a:t>
            </a:r>
            <a:r>
              <a:rPr lang="ko-KR" altLang="en-US" sz="1200">
                <a:latin typeface="굴림" panose="020B0600000101010101" pitchFamily="50" charset="-127"/>
              </a:rPr>
              <a:t>별첨 </a:t>
            </a:r>
            <a:r>
              <a:rPr lang="en-US" altLang="ko-KR" sz="1200">
                <a:latin typeface="굴림" panose="020B0600000101010101" pitchFamily="50" charset="-127"/>
              </a:rPr>
              <a:t>5]</a:t>
            </a:r>
          </a:p>
        </p:txBody>
      </p:sp>
      <p:sp>
        <p:nvSpPr>
          <p:cNvPr id="14" name="Text Box 2061"/>
          <p:cNvSpPr txBox="1">
            <a:spLocks noChangeArrowheads="1"/>
          </p:cNvSpPr>
          <p:nvPr/>
        </p:nvSpPr>
        <p:spPr bwMode="auto">
          <a:xfrm>
            <a:off x="2540000" y="4359275"/>
            <a:ext cx="4214813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2017. 12. 8.</a:t>
            </a:r>
          </a:p>
          <a:p>
            <a:pPr algn="ctr">
              <a:defRPr/>
            </a:pPr>
            <a:endParaRPr kumimoji="0"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kumimoji="0" lang="ko-KR" altLang="en-US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이병선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  <a:hlinkClick r:id="rId5"/>
              </a:rPr>
              <a:t>LBS@etri.re.kr</a:t>
            </a:r>
            <a:r>
              <a:rPr kumimoji="0" lang="en-US" altLang="ko-KR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ctr">
              <a:defRPr/>
            </a:pPr>
            <a:endParaRPr kumimoji="0" lang="en-US" altLang="ko-KR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>
              <a:defRPr/>
            </a:pPr>
            <a:r>
              <a:rPr kumimoji="0" lang="ko-KR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무인이동체시스템연구그룹</a:t>
            </a:r>
          </a:p>
        </p:txBody>
      </p:sp>
      <p:sp>
        <p:nvSpPr>
          <p:cNvPr id="17" name="Text Box 2061"/>
          <p:cNvSpPr txBox="1">
            <a:spLocks noChangeArrowheads="1"/>
          </p:cNvSpPr>
          <p:nvPr/>
        </p:nvSpPr>
        <p:spPr bwMode="auto">
          <a:xfrm>
            <a:off x="6081713" y="6351588"/>
            <a:ext cx="3000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  <a:endParaRPr kumimoji="0" lang="en-US" altLang="ko-KR" sz="12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4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4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4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4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cmd type="evt" cmd="onstopaudio">
                                      <p:cBhvr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ldTgt/>
                                        </p:tgtEl>
                                      </p:cBhvr>
                                    </p:cmd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4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1" grpId="0" autoUpdateAnimBg="0"/>
      <p:bldP spid="334865" grpId="0" autoUpdateAnimBg="0"/>
      <p:bldP spid="334866" grpId="0" autoUpdateAnimBg="0"/>
      <p:bldP spid="14" grpId="0" autoUpdateAnimBg="0"/>
      <p:bldP spid="17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2E8FC-A82E-4EBF-9389-EDC57D7B34BB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경쟁기술과 비교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1071563"/>
            <a:ext cx="8501062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dirty="0">
                <a:solidFill>
                  <a:srgbClr val="CC0066"/>
                </a:solidFill>
              </a:rPr>
              <a:t>국외 기술현황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미국의 </a:t>
            </a:r>
            <a:r>
              <a:rPr lang="en-US" altLang="ko-KR" sz="2000" b="1" dirty="0"/>
              <a:t>Integral Systems </a:t>
            </a:r>
            <a:r>
              <a:rPr lang="ko-KR" altLang="en-US" sz="2000" b="1" dirty="0"/>
              <a:t>사와 스페인의 </a:t>
            </a:r>
            <a:r>
              <a:rPr lang="en-US" altLang="ko-KR" sz="2000" b="1" dirty="0"/>
              <a:t>GMV </a:t>
            </a:r>
            <a:r>
              <a:rPr lang="ko-KR" altLang="en-US" sz="2000" b="1" dirty="0"/>
              <a:t>사가 세계 </a:t>
            </a:r>
            <a:r>
              <a:rPr lang="en-US" altLang="ko-KR" sz="2000" b="1" dirty="0"/>
              <a:t>1, 2</a:t>
            </a:r>
            <a:r>
              <a:rPr lang="ko-KR" altLang="en-US" sz="2000" b="1" dirty="0"/>
              <a:t>위의 관제시스템 공급자임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국외의 제품은 위성시스템을 도입할 때 </a:t>
            </a:r>
            <a:r>
              <a:rPr lang="ko-KR" altLang="ko-KR" sz="2000" b="1" dirty="0" err="1"/>
              <a:t>턴키</a:t>
            </a:r>
            <a:r>
              <a:rPr lang="ko-KR" altLang="ko-KR" sz="2000" b="1" dirty="0"/>
              <a:t> 시스템으로 들어오는 것으로서 고가의 유지보수계약을 맺어야 함</a:t>
            </a:r>
            <a:r>
              <a:rPr lang="en-US" altLang="ko-KR" sz="2000" b="1" dirty="0"/>
              <a:t>.</a:t>
            </a:r>
          </a:p>
          <a:p>
            <a:pPr marL="476250" lvl="1" eaLnBrk="1" latinLnBrk="1" hangingPunct="1">
              <a:spcBef>
                <a:spcPct val="20000"/>
              </a:spcBef>
              <a:buClr>
                <a:srgbClr val="6600CC"/>
              </a:buClr>
              <a:defRPr/>
            </a:pPr>
            <a:endParaRPr lang="en-US" altLang="ko-KR" sz="2000" b="1" dirty="0"/>
          </a:p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ETRI </a:t>
            </a:r>
            <a:r>
              <a:rPr lang="ko-KR" altLang="en-US" sz="2800" b="1" dirty="0">
                <a:solidFill>
                  <a:srgbClr val="CC0066"/>
                </a:solidFill>
              </a:rPr>
              <a:t>기술의 특징</a:t>
            </a:r>
            <a:endParaRPr lang="en-US" altLang="ko-KR" sz="28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저궤도 위성인 다목적 실용위성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아리랑</a:t>
            </a:r>
            <a:r>
              <a:rPr lang="en-US" altLang="ko-KR" sz="2000" b="1" dirty="0"/>
              <a:t>) 1, 2, 3, 5</a:t>
            </a:r>
            <a:r>
              <a:rPr lang="ko-KR" altLang="en-US" sz="2000" b="1" dirty="0"/>
              <a:t>호의 성공적인 개발 </a:t>
            </a:r>
            <a:r>
              <a:rPr lang="ko-KR" altLang="en-US" sz="2000" b="1"/>
              <a:t>경험을 </a:t>
            </a:r>
            <a:r>
              <a:rPr lang="ko-KR" altLang="en-US" sz="2000" b="1"/>
              <a:t>활용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정지궤도 위성인 </a:t>
            </a:r>
            <a:r>
              <a:rPr lang="ko-KR" altLang="en-US" sz="2000" b="1" dirty="0" err="1"/>
              <a:t>통해기</a:t>
            </a:r>
            <a:r>
              <a:rPr lang="en-US" altLang="ko-KR" sz="2000" b="1" dirty="0"/>
              <a:t>(</a:t>
            </a:r>
            <a:r>
              <a:rPr lang="ko-KR" altLang="en-US" sz="2000" b="1" dirty="0"/>
              <a:t>천리안</a:t>
            </a:r>
            <a:r>
              <a:rPr lang="en-US" altLang="ko-KR" sz="2000" b="1" dirty="0"/>
              <a:t>)</a:t>
            </a:r>
            <a:r>
              <a:rPr lang="ko-KR" altLang="en-US" sz="2000" b="1"/>
              <a:t>위성 </a:t>
            </a:r>
            <a:r>
              <a:rPr lang="ko-KR" altLang="en-US" sz="2000" b="1"/>
              <a:t>관제시스템의 성공적인 개발 경험을 활용 </a:t>
            </a:r>
            <a:r>
              <a:rPr lang="en-US" altLang="ko-KR" sz="2000" b="1" dirty="0"/>
              <a:t>– </a:t>
            </a:r>
            <a:r>
              <a:rPr lang="ko-KR" altLang="en-US" sz="2000" b="1"/>
              <a:t>시스템의 </a:t>
            </a:r>
            <a:r>
              <a:rPr lang="ko-KR" altLang="en-US" sz="2000" b="1" dirty="0"/>
              <a:t>경량화</a:t>
            </a:r>
            <a:r>
              <a:rPr lang="en-US" altLang="ko-KR" sz="2000" b="1" dirty="0"/>
              <a:t>(PC base) </a:t>
            </a:r>
            <a:r>
              <a:rPr lang="ko-KR" altLang="en-US" sz="2000" b="1" dirty="0"/>
              <a:t>구현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국내 개발 관제시스템이므로 유지보수 및 기능개선 용이</a:t>
            </a:r>
            <a:endParaRPr lang="en-US" altLang="ko-KR" sz="2000" b="1" dirty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가격적인 측면에서도 국외 시스템과 동등</a:t>
            </a:r>
            <a:endParaRPr lang="en-US" altLang="ko-KR" sz="2000" b="1" dirty="0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b="1" dirty="0">
                <a:solidFill>
                  <a:srgbClr val="000000"/>
                </a:solidFill>
              </a:rPr>
              <a:t>KTSAT</a:t>
            </a:r>
            <a:r>
              <a:rPr lang="ko-KR" altLang="en-US" b="1">
                <a:solidFill>
                  <a:srgbClr val="000000"/>
                </a:solidFill>
              </a:rPr>
              <a:t>에서 </a:t>
            </a:r>
            <a:r>
              <a:rPr lang="ko-KR" altLang="en-US" b="1" dirty="0">
                <a:solidFill>
                  <a:srgbClr val="000000"/>
                </a:solidFill>
              </a:rPr>
              <a:t>외국 </a:t>
            </a:r>
            <a:r>
              <a:rPr lang="ko-KR" altLang="en-US" b="1">
                <a:solidFill>
                  <a:srgbClr val="000000"/>
                </a:solidFill>
              </a:rPr>
              <a:t>제작사의 </a:t>
            </a:r>
            <a:r>
              <a:rPr lang="ko-KR" altLang="en-US" b="1">
                <a:solidFill>
                  <a:srgbClr val="000000"/>
                </a:solidFill>
              </a:rPr>
              <a:t>가격 및 성능을 </a:t>
            </a:r>
            <a:r>
              <a:rPr lang="ko-KR" altLang="en-US" b="1" dirty="0">
                <a:solidFill>
                  <a:srgbClr val="000000"/>
                </a:solidFill>
              </a:rPr>
              <a:t>비교하여 </a:t>
            </a:r>
            <a:r>
              <a:rPr lang="en-US" altLang="ko-KR" b="1" dirty="0">
                <a:solidFill>
                  <a:srgbClr val="000000"/>
                </a:solidFill>
              </a:rPr>
              <a:t>ETRI</a:t>
            </a:r>
            <a:r>
              <a:rPr lang="ko-KR" altLang="en-US" b="1">
                <a:solidFill>
                  <a:srgbClr val="000000"/>
                </a:solidFill>
              </a:rPr>
              <a:t>와 </a:t>
            </a:r>
            <a:r>
              <a:rPr lang="ko-KR" altLang="en-US" b="1">
                <a:solidFill>
                  <a:srgbClr val="000000"/>
                </a:solidFill>
              </a:rPr>
              <a:t>계약하였음</a:t>
            </a:r>
            <a:endParaRPr lang="en-US" altLang="ko-KR" b="1" dirty="0">
              <a:solidFill>
                <a:srgbClr val="000000"/>
              </a:solidFill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7A0F3B9-1138-4997-B335-04F35CE02988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4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사업성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285750" y="1071563"/>
            <a:ext cx="8572500" cy="523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990600" indent="-276225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8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800" b="1">
                <a:solidFill>
                  <a:srgbClr val="CC0066"/>
                </a:solidFill>
                <a:latin typeface="굴림" panose="020B0600000101010101" pitchFamily="50" charset="-127"/>
              </a:rPr>
              <a:t>사업성 및 제약조건</a:t>
            </a:r>
            <a:endParaRPr lang="en-US" altLang="ko-KR" sz="28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ko-KR" sz="2000" b="1">
                <a:latin typeface="굴림" panose="020B0600000101010101" pitchFamily="50" charset="-127"/>
              </a:rPr>
              <a:t>인공위성은 통신</a:t>
            </a:r>
            <a:r>
              <a:rPr lang="en-US" altLang="ko-KR" sz="2000" b="1">
                <a:latin typeface="굴림" panose="020B0600000101010101" pitchFamily="50" charset="-127"/>
              </a:rPr>
              <a:t>, </a:t>
            </a:r>
            <a:r>
              <a:rPr lang="ko-KR" altLang="ko-KR" sz="2000" b="1">
                <a:latin typeface="굴림" panose="020B0600000101010101" pitchFamily="50" charset="-127"/>
              </a:rPr>
              <a:t>방송</a:t>
            </a:r>
            <a:r>
              <a:rPr lang="en-US" altLang="ko-KR" sz="2000" b="1">
                <a:latin typeface="굴림" panose="020B0600000101010101" pitchFamily="50" charset="-127"/>
              </a:rPr>
              <a:t>, </a:t>
            </a:r>
            <a:r>
              <a:rPr lang="ko-KR" altLang="ko-KR" sz="2000" b="1">
                <a:latin typeface="굴림" panose="020B0600000101010101" pitchFamily="50" charset="-127"/>
              </a:rPr>
              <a:t>기상</a:t>
            </a:r>
            <a:r>
              <a:rPr lang="en-US" altLang="ko-KR" sz="2000" b="1">
                <a:latin typeface="굴림" panose="020B0600000101010101" pitchFamily="50" charset="-127"/>
              </a:rPr>
              <a:t>, </a:t>
            </a:r>
            <a:r>
              <a:rPr lang="ko-KR" altLang="ko-KR" sz="2000" b="1">
                <a:latin typeface="굴림" panose="020B0600000101010101" pitchFamily="50" charset="-127"/>
              </a:rPr>
              <a:t>해양 및 군사적인 목적에 의해서 계속 발사되어야 함</a:t>
            </a:r>
            <a:r>
              <a:rPr lang="en-US" altLang="ko-KR" sz="2000" b="1">
                <a:latin typeface="굴림" panose="020B0600000101010101" pitchFamily="50" charset="-127"/>
              </a:rPr>
              <a:t>. </a:t>
            </a:r>
            <a:r>
              <a:rPr lang="ko-KR" altLang="en-US" sz="2000" b="1">
                <a:latin typeface="굴림" panose="020B0600000101010101" pitchFamily="50" charset="-127"/>
              </a:rPr>
              <a:t>이에 따라 </a:t>
            </a:r>
            <a:r>
              <a:rPr lang="ko-KR" altLang="ko-KR" sz="2000" b="1">
                <a:latin typeface="굴림" panose="020B0600000101010101" pitchFamily="50" charset="-127"/>
              </a:rPr>
              <a:t>인공위성을 지상에서 제어하기 위한 관제시스템도 계속 필요함</a:t>
            </a:r>
            <a:r>
              <a:rPr lang="en-US" altLang="ko-KR" sz="2000" b="1">
                <a:latin typeface="굴림" panose="020B0600000101010101" pitchFamily="50" charset="-127"/>
              </a:rPr>
              <a:t>.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50" charset="-127"/>
              </a:rPr>
              <a:t>본 기술은 </a:t>
            </a:r>
            <a:r>
              <a:rPr lang="ko-KR" altLang="ko-KR" sz="2000" b="1">
                <a:latin typeface="굴림" panose="020B0600000101010101" pitchFamily="50" charset="-127"/>
              </a:rPr>
              <a:t>국내에서 최초로 개발된 정지궤도 위성 관제기술로서 앞으로 국내에서 요구되는 정지궤도 위성에 대한 관제시스템을 개발하는데 기본이 되는 기술임</a:t>
            </a: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ko-KR" sz="2000" b="1">
                <a:latin typeface="굴림" panose="020B0600000101010101" pitchFamily="50" charset="-127"/>
              </a:rPr>
              <a:t>발사 후 지금까지 통해기 위성</a:t>
            </a:r>
            <a:r>
              <a:rPr lang="en-US" altLang="ko-KR" sz="2000" b="1">
                <a:latin typeface="굴림" panose="020B0600000101010101" pitchFamily="50" charset="-127"/>
              </a:rPr>
              <a:t> </a:t>
            </a:r>
            <a:r>
              <a:rPr lang="ko-KR" altLang="en-US" sz="2000" b="1">
                <a:latin typeface="굴림" panose="020B0600000101010101" pitchFamily="50" charset="-127"/>
              </a:rPr>
              <a:t>및 무궁화위성 </a:t>
            </a:r>
            <a:r>
              <a:rPr lang="en-US" altLang="ko-KR" sz="2000" b="1">
                <a:latin typeface="굴림" panose="020B0600000101010101" pitchFamily="50" charset="-127"/>
              </a:rPr>
              <a:t>7</a:t>
            </a:r>
            <a:r>
              <a:rPr lang="ko-KR" altLang="en-US" sz="2000" b="1">
                <a:latin typeface="굴림" panose="020B0600000101010101" pitchFamily="50" charset="-127"/>
              </a:rPr>
              <a:t>호</a:t>
            </a:r>
            <a:r>
              <a:rPr lang="en-US" altLang="ko-KR" sz="2000" b="1">
                <a:latin typeface="굴림" panose="020B0600000101010101" pitchFamily="50" charset="-127"/>
              </a:rPr>
              <a:t>/5A</a:t>
            </a:r>
            <a:r>
              <a:rPr lang="ko-KR" altLang="en-US" sz="2000" b="1">
                <a:latin typeface="굴림" panose="020B0600000101010101" pitchFamily="50" charset="-127"/>
              </a:rPr>
              <a:t>호</a:t>
            </a:r>
            <a:r>
              <a:rPr lang="ko-KR" altLang="ko-KR" sz="2000" b="1">
                <a:latin typeface="굴림" panose="020B0600000101010101" pitchFamily="50" charset="-127"/>
              </a:rPr>
              <a:t>에 대한 관제운용을 성공적으로 수행하고 있어 기술적인 성숙도가 우수함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50" charset="-127"/>
              </a:rPr>
              <a:t>우리나라 유일의 위성사업자인 </a:t>
            </a:r>
            <a:r>
              <a:rPr lang="en-US" altLang="ko-KR" sz="2000" b="1">
                <a:latin typeface="굴림" panose="020B0600000101010101" pitchFamily="50" charset="-127"/>
              </a:rPr>
              <a:t>KTSAT</a:t>
            </a:r>
            <a:r>
              <a:rPr lang="ko-KR" altLang="en-US" sz="2000" b="1">
                <a:latin typeface="굴림" panose="020B0600000101010101" pitchFamily="50" charset="-127"/>
              </a:rPr>
              <a:t>의 경우</a:t>
            </a:r>
            <a:r>
              <a:rPr lang="en-US" altLang="ko-KR" sz="2000" b="1">
                <a:latin typeface="굴림" panose="020B0600000101010101" pitchFamily="50" charset="-127"/>
              </a:rPr>
              <a:t> </a:t>
            </a:r>
            <a:r>
              <a:rPr lang="ko-KR" altLang="en-US" sz="2000" b="1">
                <a:latin typeface="굴림" panose="020B0600000101010101" pitchFamily="50" charset="-127"/>
              </a:rPr>
              <a:t>차기 무궁화 위성의 관제시스템은 본 기술이전에 의한 관제시스템을 활용할 수 있음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1" algn="just" eaLnBrk="1" hangingPunct="1">
              <a:buFont typeface="Wingdings" panose="05000000000000000000" pitchFamily="2" charset="2"/>
              <a:buChar char="v"/>
            </a:pPr>
            <a:r>
              <a:rPr lang="ko-KR" altLang="en-US" sz="2000" b="1">
                <a:latin typeface="굴림" panose="020B0600000101010101" pitchFamily="50" charset="-127"/>
              </a:rPr>
              <a:t>그렇지만 국내 시장의 규모가 작으므로 국제시장에 진출해야 함</a:t>
            </a:r>
            <a:endParaRPr lang="en-US" altLang="ko-KR" sz="2000" b="1"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ko-KR" altLang="en-US" sz="1800">
                <a:solidFill>
                  <a:srgbClr val="000000"/>
                </a:solidFill>
                <a:latin typeface="굴림" panose="020B0600000101010101" pitchFamily="50" charset="-127"/>
              </a:rPr>
              <a:t>위성관제기술이 필요한 신규 우주개발국에 수출</a:t>
            </a:r>
            <a:endParaRPr lang="en-US" altLang="ko-KR" sz="1800">
              <a:solidFill>
                <a:srgbClr val="000000"/>
              </a:solidFill>
              <a:latin typeface="굴림" panose="020B0600000101010101" pitchFamily="50" charset="-127"/>
            </a:endParaRPr>
          </a:p>
          <a:p>
            <a:pPr lvl="2" eaLnBrk="1" hangingPunct="1">
              <a:buClr>
                <a:srgbClr val="3333CC"/>
              </a:buClr>
              <a:buFont typeface="Arial" panose="020B0604020202020204" pitchFamily="34" charset="0"/>
              <a:buChar char="•"/>
            </a:pPr>
            <a:r>
              <a:rPr lang="en-US" altLang="ko-KR" sz="1800">
                <a:solidFill>
                  <a:srgbClr val="000000"/>
                </a:solidFill>
                <a:latin typeface="굴림" panose="020B0600000101010101" pitchFamily="50" charset="-127"/>
              </a:rPr>
              <a:t>KTSAT</a:t>
            </a:r>
            <a:r>
              <a:rPr lang="ko-KR" altLang="en-US" sz="1800">
                <a:solidFill>
                  <a:srgbClr val="000000"/>
                </a:solidFill>
                <a:latin typeface="굴림" panose="020B0600000101010101" pitchFamily="50" charset="-127"/>
              </a:rPr>
              <a:t>의 경우에는 궤도상의 위성중계기 수출과 연계하거나 위성통신망을 구축할 때 관제시스템을 연계할 수 있음</a:t>
            </a:r>
            <a:endParaRPr lang="en-US" altLang="ko-KR" sz="1800">
              <a:solidFill>
                <a:srgbClr val="000000"/>
              </a:solidFill>
              <a:latin typeface="굴림" panose="020B0600000101010101" pitchFamily="50" charset="-127"/>
            </a:endParaRP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8EABE90-E36E-4C64-8F7A-301E1557872A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>
                <a:solidFill>
                  <a:srgbClr val="CC0066"/>
                </a:solidFill>
                <a:latin typeface="굴림" panose="020B0600000101010101" pitchFamily="50" charset="-127"/>
              </a:rPr>
              <a:t>제품의 속성 및 국내외 시장규모</a:t>
            </a:r>
            <a:endParaRPr lang="en-US" altLang="ko-KR" sz="2400" b="1" dirty="0">
              <a:solidFill>
                <a:srgbClr val="CC0066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/>
        </p:nvGraphicFramePr>
        <p:xfrm>
          <a:off x="684213" y="1773238"/>
          <a:ext cx="7488236" cy="2133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56052"/>
                <a:gridCol w="1152036"/>
                <a:gridCol w="1051380"/>
                <a:gridCol w="2268249"/>
                <a:gridCol w="1360519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예상 제품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>
                          <a:effectLst/>
                        </a:rPr>
                        <a:t>서비스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예상단가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(</a:t>
                      </a:r>
                      <a:r>
                        <a:rPr lang="ko-KR" sz="1000" kern="100">
                          <a:effectLst/>
                        </a:rPr>
                        <a:t>천원</a:t>
                      </a:r>
                      <a:r>
                        <a:rPr lang="en-US" sz="1000" kern="100">
                          <a:effectLst/>
                        </a:rPr>
                        <a:t>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이전기술의비중</a:t>
                      </a:r>
                      <a:r>
                        <a:rPr lang="en-US" sz="1000" kern="100">
                          <a:effectLst/>
                        </a:rPr>
                        <a:t>(%)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잠재적</a:t>
                      </a:r>
                      <a:r>
                        <a:rPr lang="en-US" sz="1000" kern="100">
                          <a:effectLst/>
                        </a:rPr>
                        <a:t>/</a:t>
                      </a:r>
                      <a:r>
                        <a:rPr lang="ko-KR" sz="1000" kern="100">
                          <a:effectLst/>
                        </a:rPr>
                        <a:t>현재적 경쟁자와 가격</a:t>
                      </a:r>
                      <a:r>
                        <a:rPr lang="en-US" sz="1000" kern="100">
                          <a:effectLst/>
                        </a:rPr>
                        <a:t>, </a:t>
                      </a:r>
                      <a:r>
                        <a:rPr lang="ko-KR" sz="1000" kern="100">
                          <a:effectLst/>
                        </a:rPr>
                        <a:t>시장 등에서 경쟁상 유리한 점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판매 가능 시기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관제시스템으로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5,000,000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60%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</a:t>
                      </a:r>
                      <a:r>
                        <a:rPr lang="ko-KR" sz="1000" kern="100">
                          <a:effectLst/>
                        </a:rPr>
                        <a:t>가격경쟁력면</a:t>
                      </a:r>
                      <a:r>
                        <a:rPr lang="en-US" sz="1000" kern="100">
                          <a:effectLst/>
                        </a:rPr>
                        <a:t> :</a:t>
                      </a:r>
                      <a:endParaRPr lang="ko-KR" sz="1000" kern="100">
                        <a:effectLst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  </a:t>
                      </a:r>
                      <a:r>
                        <a:rPr lang="ko-KR" sz="1000" kern="100">
                          <a:effectLst/>
                        </a:rPr>
                        <a:t>국외제품과 동등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b. </a:t>
                      </a:r>
                      <a:r>
                        <a:rPr lang="ko-KR" sz="1000" kern="100">
                          <a:effectLst/>
                        </a:rPr>
                        <a:t>시장환경면</a:t>
                      </a:r>
                      <a:r>
                        <a:rPr lang="en-US" sz="1000" kern="100">
                          <a:effectLst/>
                        </a:rPr>
                        <a:t> :</a:t>
                      </a:r>
                      <a:endParaRPr lang="ko-KR" sz="1000" kern="100">
                        <a:effectLst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  </a:t>
                      </a:r>
                      <a:r>
                        <a:rPr lang="ko-KR" sz="1000" kern="100">
                          <a:effectLst/>
                        </a:rPr>
                        <a:t>국제시장 개척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c. </a:t>
                      </a:r>
                      <a:r>
                        <a:rPr lang="ko-KR" sz="1000" kern="100">
                          <a:effectLst/>
                        </a:rPr>
                        <a:t>기타</a:t>
                      </a:r>
                      <a:r>
                        <a:rPr lang="en-US" sz="1000" kern="100">
                          <a:effectLst/>
                        </a:rPr>
                        <a:t> : </a:t>
                      </a:r>
                      <a:r>
                        <a:rPr lang="ko-KR" sz="1000" kern="100">
                          <a:effectLst/>
                        </a:rPr>
                        <a:t>국내유일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2018 </a:t>
                      </a:r>
                      <a:r>
                        <a:rPr lang="en-US" sz="1000" kern="100" dirty="0">
                          <a:effectLst/>
                        </a:rPr>
                        <a:t>~ 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서브시스템으로 개별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2,000,000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40%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a, </a:t>
                      </a:r>
                      <a:r>
                        <a:rPr lang="ko-KR" sz="1000" kern="100">
                          <a:effectLst/>
                        </a:rPr>
                        <a:t>가격경쟁력면</a:t>
                      </a:r>
                      <a:r>
                        <a:rPr lang="en-US" sz="1000" kern="100">
                          <a:effectLst/>
                        </a:rPr>
                        <a:t> :</a:t>
                      </a:r>
                      <a:endParaRPr lang="ko-KR" sz="1000" kern="100">
                        <a:effectLst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  </a:t>
                      </a:r>
                      <a:r>
                        <a:rPr lang="ko-KR" sz="1000" kern="100">
                          <a:effectLst/>
                        </a:rPr>
                        <a:t>국외서비스보다 저렴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b. </a:t>
                      </a:r>
                      <a:r>
                        <a:rPr lang="ko-KR" sz="1000" kern="100">
                          <a:effectLst/>
                        </a:rPr>
                        <a:t>시장환경면</a:t>
                      </a:r>
                      <a:r>
                        <a:rPr lang="en-US" sz="1000" kern="100">
                          <a:effectLst/>
                        </a:rPr>
                        <a:t> :</a:t>
                      </a:r>
                      <a:endParaRPr lang="ko-KR" sz="1000" kern="100">
                        <a:effectLst/>
                      </a:endParaRP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   </a:t>
                      </a:r>
                      <a:r>
                        <a:rPr lang="ko-KR" sz="1000" kern="100">
                          <a:effectLst/>
                        </a:rPr>
                        <a:t>관련기술수요 증대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c. </a:t>
                      </a:r>
                      <a:r>
                        <a:rPr lang="ko-KR" sz="1000" kern="100">
                          <a:effectLst/>
                        </a:rPr>
                        <a:t>기타</a:t>
                      </a:r>
                      <a:r>
                        <a:rPr lang="en-US" sz="1000" kern="100">
                          <a:effectLst/>
                        </a:rPr>
                        <a:t> : </a:t>
                      </a:r>
                      <a:r>
                        <a:rPr lang="ko-KR" sz="1000" kern="100">
                          <a:effectLst/>
                        </a:rPr>
                        <a:t>국내유일</a:t>
                      </a:r>
                    </a:p>
                    <a:p>
                      <a:pPr algn="l" latinLnBrk="1">
                        <a:spcAft>
                          <a:spcPts val="0"/>
                        </a:spcAft>
                      </a:pPr>
                      <a:r>
                        <a:rPr lang="en-US" sz="1000" kern="100">
                          <a:effectLst/>
                        </a:rPr>
                        <a:t> 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2018 </a:t>
                      </a:r>
                      <a:r>
                        <a:rPr lang="en-US" sz="1000" kern="100" dirty="0">
                          <a:effectLst/>
                        </a:rPr>
                        <a:t>~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</a:tbl>
          </a:graphicData>
        </a:graphic>
      </p:graphicFrame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84213" y="4149725"/>
          <a:ext cx="7488238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6734"/>
                <a:gridCol w="980836"/>
                <a:gridCol w="980836"/>
                <a:gridCol w="980836"/>
                <a:gridCol w="980836"/>
                <a:gridCol w="980836"/>
                <a:gridCol w="947324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관련 제품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 dirty="0">
                          <a:effectLst/>
                        </a:rPr>
                        <a:t>서비스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시장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2018)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2019)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2020)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2021)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5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2022)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관제시스템으로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해외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500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500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국내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30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30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30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서브시스템으로 개별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해외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국내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47336AE-7569-4ED3-A2B5-5694AEA35156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7175"/>
            <a:ext cx="7162800" cy="522288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5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국내외 시장 동향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285750" y="1176338"/>
            <a:ext cx="85725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>
                <a:solidFill>
                  <a:srgbClr val="CC0066"/>
                </a:solidFill>
                <a:latin typeface="굴림" panose="020B0600000101010101" pitchFamily="50" charset="-127"/>
              </a:rPr>
              <a:t>제품의 국내외 시장점유율 및 예상매출액</a:t>
            </a:r>
            <a:endParaRPr lang="en-US" altLang="ko-KR" sz="2400" b="1" dirty="0">
              <a:solidFill>
                <a:srgbClr val="CC0066"/>
              </a:solidFill>
              <a:latin typeface="굴림" panose="020B0600000101010101" pitchFamily="50" charset="-127"/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55650" y="2166938"/>
          <a:ext cx="7542214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0870"/>
                <a:gridCol w="1037800"/>
                <a:gridCol w="1037800"/>
                <a:gridCol w="1037800"/>
                <a:gridCol w="1037800"/>
                <a:gridCol w="1037800"/>
                <a:gridCol w="1002344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예상 제품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 dirty="0">
                          <a:effectLst/>
                        </a:rPr>
                        <a:t>서비스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시장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2018)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2019)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2020)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2021)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5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2022)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관제시스템으로 구성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해외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00" dirty="0" smtClean="0">
                          <a:effectLst/>
                        </a:rPr>
                        <a:t>5 </a:t>
                      </a:r>
                      <a:r>
                        <a:rPr lang="en-US" altLang="ko-KR" sz="1000" kern="100" dirty="0" smtClean="0">
                          <a:effectLst/>
                        </a:rPr>
                        <a:t>%</a:t>
                      </a:r>
                      <a:endParaRPr lang="ko-KR" altLang="ko-KR" sz="1000" kern="100" dirty="0" smtClean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국내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</a:tr>
              <a:tr h="257175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서브시스템으로 개별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해외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5 %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국내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100 %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8" marR="62868" marT="0" marB="0" anchor="ctr"/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755650" y="3895725"/>
          <a:ext cx="7561262" cy="1333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4283"/>
                <a:gridCol w="1040421"/>
                <a:gridCol w="1040421"/>
                <a:gridCol w="1040421"/>
                <a:gridCol w="1040421"/>
                <a:gridCol w="1040421"/>
                <a:gridCol w="1004874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 dirty="0">
                          <a:effectLst/>
                        </a:rPr>
                        <a:t>예상 제품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/</a:t>
                      </a:r>
                      <a:r>
                        <a:rPr lang="ko-KR" sz="1000" kern="100" dirty="0">
                          <a:effectLst/>
                        </a:rPr>
                        <a:t>서비스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시장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1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2018)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2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2019)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3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2020)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4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2021)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5</a:t>
                      </a:r>
                      <a:r>
                        <a:rPr lang="ko-KR" sz="1000" kern="100">
                          <a:effectLst/>
                        </a:rPr>
                        <a:t>차년도</a:t>
                      </a:r>
                    </a:p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(</a:t>
                      </a:r>
                      <a:r>
                        <a:rPr lang="en-US" sz="1000" kern="100" dirty="0" smtClean="0">
                          <a:effectLst/>
                        </a:rPr>
                        <a:t>2022)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0" marR="62860" marT="0" marB="0" anchor="ctr"/>
                </a:tc>
              </a:tr>
              <a:tr h="257175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관제시스템으로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해외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25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25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국내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30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30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30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</a:tr>
              <a:tr h="257175">
                <a:tc rowSpan="2"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서브시스템으로 개별 구성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해외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2.5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2.5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8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</a:tr>
              <a:tr h="2571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ko-KR" sz="1000" kern="100">
                          <a:effectLst/>
                        </a:rPr>
                        <a:t>국내</a:t>
                      </a:r>
                      <a:endParaRPr lang="ko-KR" sz="1000" kern="10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10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spcAft>
                          <a:spcPts val="0"/>
                        </a:spcAft>
                      </a:pPr>
                      <a:r>
                        <a:rPr lang="en-US" sz="1000" kern="100" dirty="0" smtClean="0">
                          <a:effectLst/>
                        </a:rPr>
                        <a:t>20</a:t>
                      </a:r>
                      <a:r>
                        <a:rPr lang="ko-KR" altLang="en-US" sz="1000" kern="100" dirty="0" smtClean="0">
                          <a:effectLst/>
                        </a:rPr>
                        <a:t>억</a:t>
                      </a:r>
                      <a:endParaRPr lang="ko-KR" sz="1000" kern="100" dirty="0">
                        <a:effectLst/>
                        <a:latin typeface="바탕" panose="02030600000101010101" pitchFamily="18" charset="-127"/>
                        <a:ea typeface="바탕" panose="02030600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marL="62869" marR="62869" marT="0" marB="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EF2E8FC-A82E-4EBF-9389-EDC57D7B34BB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dirty="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6</a:t>
            </a:r>
            <a:r>
              <a:rPr lang="en-US" altLang="ko-KR" sz="2600" b="0" dirty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조건</a:t>
            </a:r>
            <a:endParaRPr lang="ko-KR" altLang="en-US" sz="2600" b="0" smtClean="0">
              <a:solidFill>
                <a:srgbClr val="4D4D4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1071563"/>
            <a:ext cx="8501062" cy="560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800" b="1" dirty="0">
                <a:solidFill>
                  <a:srgbClr val="CC0066"/>
                </a:solidFill>
              </a:rPr>
              <a:t> </a:t>
            </a:r>
            <a:r>
              <a:rPr lang="ko-KR" altLang="en-US" sz="2800" b="1" smtClean="0">
                <a:solidFill>
                  <a:srgbClr val="CC0066"/>
                </a:solidFill>
              </a:rPr>
              <a:t>이전조건 및 대상업체</a:t>
            </a:r>
            <a:endParaRPr lang="en-US" altLang="ko-KR" sz="2800" b="1" dirty="0" smtClean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민간수탁과제인 무궁화위성</a:t>
            </a:r>
            <a:r>
              <a:rPr lang="en-US" altLang="ko-KR" sz="2000" b="1" dirty="0"/>
              <a:t> 7</a:t>
            </a:r>
            <a:r>
              <a:rPr lang="ko-KR" altLang="ko-KR" sz="2000" b="1"/>
              <a:t>호 및</a:t>
            </a:r>
            <a:r>
              <a:rPr lang="en-US" altLang="ko-KR" sz="2000" b="1" dirty="0"/>
              <a:t> 5A</a:t>
            </a:r>
            <a:r>
              <a:rPr lang="ko-KR" altLang="ko-KR" sz="2000" b="1"/>
              <a:t>호 관제시스템 개발사업과 연계하여 후행기술로서 계약서에 따라 </a:t>
            </a:r>
            <a:r>
              <a:rPr lang="en-US" altLang="ko-KR" sz="2000" b="1" dirty="0"/>
              <a:t>KTSAT</a:t>
            </a:r>
            <a:r>
              <a:rPr lang="ko-KR" altLang="ko-KR" sz="2000" b="1"/>
              <a:t>에 기술이전을 수행하는 것이며 착수기본료 </a:t>
            </a:r>
            <a:r>
              <a:rPr lang="en-US" altLang="ko-KR" sz="2000" b="1" dirty="0"/>
              <a:t>4</a:t>
            </a:r>
            <a:r>
              <a:rPr lang="ko-KR" altLang="ko-KR" sz="2000" b="1"/>
              <a:t>억이며 매출정률 </a:t>
            </a:r>
            <a:r>
              <a:rPr lang="ko-KR" altLang="ko-KR" sz="2000" b="1"/>
              <a:t>사용료는 </a:t>
            </a:r>
            <a:r>
              <a:rPr lang="ko-KR" altLang="ko-KR" sz="2000" b="1" smtClean="0"/>
              <a:t>없음</a:t>
            </a:r>
            <a:endParaRPr lang="en-US" altLang="ko-KR" sz="2000" b="1" dirty="0" smtClean="0"/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본 기술이전은 무궁화위성 관제시스템 소프트웨어 소스코드를 포함하는 것으로서 </a:t>
            </a:r>
            <a:r>
              <a:rPr lang="en-US" altLang="ko-KR" sz="2000" b="1" dirty="0"/>
              <a:t>KTSAT</a:t>
            </a:r>
            <a:r>
              <a:rPr lang="ko-KR" altLang="ko-KR" sz="2000" b="1"/>
              <a:t>에만 </a:t>
            </a:r>
            <a:r>
              <a:rPr lang="ko-KR" altLang="ko-KR" sz="2000" b="1"/>
              <a:t>해당되는 </a:t>
            </a:r>
            <a:r>
              <a:rPr lang="ko-KR" altLang="ko-KR" sz="2000" b="1" smtClean="0"/>
              <a:t>것임</a:t>
            </a:r>
            <a:endParaRPr lang="ko-KR" altLang="ko-KR" sz="2000" b="1"/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</p:spTree>
    <p:extLst>
      <p:ext uri="{BB962C8B-B14F-4D97-AF65-F5344CB8AC3E}">
        <p14:creationId xmlns:p14="http://schemas.microsoft.com/office/powerpoint/2010/main" val="2282015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바닥글 개체 틀 3"/>
          <p:cNvSpPr>
            <a:spLocks noGrp="1"/>
          </p:cNvSpPr>
          <p:nvPr>
            <p:ph type="ftr" sz="quarter" idx="10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ko-KR" sz="1400" smtClean="0">
                <a:latin typeface="굴림" panose="020B0600000101010101" pitchFamily="50" charset="-127"/>
              </a:rPr>
              <a:t>ETRI OOO</a:t>
            </a:r>
            <a:r>
              <a:rPr lang="ko-KR" altLang="en-US" sz="1400" smtClean="0">
                <a:latin typeface="굴림" panose="020B0600000101010101" pitchFamily="50" charset="-127"/>
              </a:rPr>
              <a:t>연구소</a:t>
            </a:r>
            <a:r>
              <a:rPr lang="en-US" altLang="ko-KR" sz="1400" smtClean="0">
                <a:latin typeface="굴림" panose="020B0600000101010101" pitchFamily="50" charset="-127"/>
              </a:rPr>
              <a:t>(</a:t>
            </a:r>
            <a:r>
              <a:rPr lang="ko-KR" altLang="en-US" sz="1400" smtClean="0">
                <a:latin typeface="굴림" panose="020B0600000101010101" pitchFamily="50" charset="-127"/>
              </a:rPr>
              <a:t>단</a:t>
            </a:r>
            <a:r>
              <a:rPr lang="en-US" altLang="ko-KR" sz="1400" smtClean="0">
                <a:latin typeface="굴림" panose="020B0600000101010101" pitchFamily="50" charset="-127"/>
              </a:rPr>
              <a:t>, </a:t>
            </a:r>
            <a:r>
              <a:rPr lang="ko-KR" altLang="en-US" sz="1400" smtClean="0">
                <a:latin typeface="굴림" panose="020B0600000101010101" pitchFamily="50" charset="-127"/>
              </a:rPr>
              <a:t>본부</a:t>
            </a:r>
            <a:r>
              <a:rPr lang="en-US" altLang="ko-KR" sz="1400" smtClean="0">
                <a:latin typeface="굴림" panose="020B0600000101010101" pitchFamily="50" charset="-127"/>
              </a:rPr>
              <a:t>)</a:t>
            </a:r>
            <a:r>
              <a:rPr lang="ko-KR" altLang="en-US" sz="1400" smtClean="0">
                <a:latin typeface="굴림" panose="020B0600000101010101" pitchFamily="50" charset="-127"/>
              </a:rPr>
              <a:t>명</a:t>
            </a:r>
          </a:p>
        </p:txBody>
      </p:sp>
      <p:sp>
        <p:nvSpPr>
          <p:cNvPr id="19459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FD33B9-3040-452E-9691-7D00FB0F5808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9461" name="Text Box 523"/>
          <p:cNvSpPr txBox="1">
            <a:spLocks noChangeArrowheads="1"/>
          </p:cNvSpPr>
          <p:nvPr/>
        </p:nvSpPr>
        <p:spPr bwMode="auto">
          <a:xfrm>
            <a:off x="263474" y="169529"/>
            <a:ext cx="266700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ko-KR" altLang="en-US" sz="3100" dirty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감사합니다</a:t>
            </a:r>
            <a:r>
              <a:rPr lang="en-US" altLang="ko-KR" sz="3100" dirty="0">
                <a:solidFill>
                  <a:srgbClr val="FF66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</a:p>
        </p:txBody>
      </p:sp>
      <p:sp>
        <p:nvSpPr>
          <p:cNvPr id="19462" name="Rectangle 529"/>
          <p:cNvSpPr>
            <a:spLocks noChangeArrowheads="1"/>
          </p:cNvSpPr>
          <p:nvPr/>
        </p:nvSpPr>
        <p:spPr bwMode="auto">
          <a:xfrm>
            <a:off x="0" y="6400800"/>
            <a:ext cx="9144000" cy="3048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19463" name="Rectangle 530"/>
          <p:cNvSpPr>
            <a:spLocks noChangeArrowheads="1"/>
          </p:cNvSpPr>
          <p:nvPr/>
        </p:nvSpPr>
        <p:spPr bwMode="auto">
          <a:xfrm>
            <a:off x="533400" y="6400800"/>
            <a:ext cx="838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lnSpc>
                <a:spcPct val="90000"/>
              </a:lnSpc>
              <a:buFont typeface="굴림체" panose="020B0609000101010101" pitchFamily="49" charset="-127"/>
              <a:buNone/>
            </a:pP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♣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연락처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: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방송미디어연구소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, </a:t>
            </a:r>
            <a:r>
              <a:rPr lang="ko-KR" altLang="en-US" b="1">
                <a:solidFill>
                  <a:srgbClr val="000099"/>
                </a:solidFill>
                <a:latin typeface="굴림" panose="020B0600000101010101" pitchFamily="50" charset="-127"/>
              </a:rPr>
              <a:t>이병선 그룹장 </a:t>
            </a:r>
            <a:r>
              <a:rPr lang="en-US" altLang="ko-KR" b="1">
                <a:solidFill>
                  <a:srgbClr val="000099"/>
                </a:solidFill>
                <a:latin typeface="굴림" panose="020B0600000101010101" pitchFamily="50" charset="-127"/>
              </a:rPr>
              <a:t>(042-860-4903, LBS@etri.re.kr)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42727" y="1268760"/>
            <a:ext cx="9077277" cy="2354866"/>
            <a:chOff x="42727" y="1268760"/>
            <a:chExt cx="9077277" cy="2354866"/>
          </a:xfrm>
        </p:grpSpPr>
        <p:grpSp>
          <p:nvGrpSpPr>
            <p:cNvPr id="9" name="그룹 8"/>
            <p:cNvGrpSpPr/>
            <p:nvPr/>
          </p:nvGrpSpPr>
          <p:grpSpPr>
            <a:xfrm>
              <a:off x="42727" y="1268760"/>
              <a:ext cx="9077277" cy="1870955"/>
              <a:chOff x="87474" y="704158"/>
              <a:chExt cx="9077277" cy="1870955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5323" y="704158"/>
                <a:ext cx="2859428" cy="1851536"/>
              </a:xfrm>
              <a:prstGeom prst="rect">
                <a:avLst/>
              </a:prstGeom>
            </p:spPr>
          </p:pic>
          <p:pic>
            <p:nvPicPr>
              <p:cNvPr id="11" name="Picture 4" descr="SpaceX's Falcon 9 rocket set to launch Korean communication satellite, Koreasat 5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55175" y="704158"/>
                <a:ext cx="2990942" cy="18515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그림 11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7474" y="704158"/>
                <a:ext cx="3108495" cy="1870955"/>
              </a:xfrm>
              <a:prstGeom prst="rect">
                <a:avLst/>
              </a:prstGeom>
            </p:spPr>
          </p:pic>
        </p:grpSp>
        <p:sp>
          <p:nvSpPr>
            <p:cNvPr id="13" name="직사각형 12"/>
            <p:cNvSpPr/>
            <p:nvPr/>
          </p:nvSpPr>
          <p:spPr>
            <a:xfrm>
              <a:off x="321432" y="3152252"/>
              <a:ext cx="31959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it-IT" altLang="ko-KR" sz="1200" dirty="0">
                  <a:latin typeface="Arial Rounded MT Bold" panose="020F0704030504030204" pitchFamily="34" charset="0"/>
                </a:rPr>
                <a:t>Ariane 5 ECA launches SGDC &amp; </a:t>
              </a:r>
              <a:endParaRPr lang="it-IT" altLang="ko-KR" sz="1200" dirty="0" smtClean="0">
                <a:latin typeface="Arial Rounded MT Bold" panose="020F0704030504030204" pitchFamily="34" charset="0"/>
              </a:endParaRPr>
            </a:p>
            <a:p>
              <a:r>
                <a:rPr lang="it-IT" altLang="ko-KR" sz="1200" dirty="0" smtClean="0">
                  <a:latin typeface="Arial Rounded MT Bold" panose="020F0704030504030204" pitchFamily="34" charset="0"/>
                </a:rPr>
                <a:t>KOREASAT-7 </a:t>
              </a:r>
              <a:r>
                <a:rPr lang="it-IT" altLang="ko-KR" sz="1200" dirty="0">
                  <a:latin typeface="Arial Rounded MT Bold" panose="020F0704030504030204" pitchFamily="34" charset="0"/>
                </a:rPr>
                <a:t>(</a:t>
              </a:r>
              <a:r>
                <a:rPr lang="it-IT" altLang="ko-KR" sz="1200" dirty="0" smtClean="0">
                  <a:latin typeface="Arial Rounded MT Bold" panose="020F0704030504030204" pitchFamily="34" charset="0"/>
                </a:rPr>
                <a:t>VA236), 4 </a:t>
              </a:r>
              <a:r>
                <a:rPr lang="it-IT" altLang="ko-KR" sz="1200" dirty="0">
                  <a:latin typeface="Arial Rounded MT Bold" panose="020F0704030504030204" pitchFamily="34" charset="0"/>
                </a:rPr>
                <a:t>May 2017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210428" y="3161961"/>
              <a:ext cx="3573222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latin typeface="Arial Rounded MT Bold" panose="020F0704030504030204" pitchFamily="34" charset="0"/>
                </a:rPr>
                <a:t>SpaceX Falcon 9 launches Koreasat-5A &amp; </a:t>
              </a:r>
              <a:endParaRPr lang="en-US" altLang="ko-KR" sz="1200" dirty="0" smtClean="0">
                <a:latin typeface="Arial Rounded MT Bold" panose="020F0704030504030204" pitchFamily="34" charset="0"/>
              </a:endParaRPr>
            </a:p>
            <a:p>
              <a:r>
                <a:rPr lang="en-US" altLang="ko-KR" sz="1200" dirty="0" smtClean="0">
                  <a:latin typeface="Arial Rounded MT Bold" panose="020F0704030504030204" pitchFamily="34" charset="0"/>
                </a:rPr>
                <a:t>Falcon </a:t>
              </a:r>
              <a:r>
                <a:rPr lang="en-US" altLang="ko-KR" sz="1200" dirty="0">
                  <a:latin typeface="Arial Rounded MT Bold" panose="020F0704030504030204" pitchFamily="34" charset="0"/>
                </a:rPr>
                <a:t>9 first stage landing, 30 October 2017</a:t>
              </a: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6783650" y="3130005"/>
              <a:ext cx="19999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 smtClean="0">
                  <a:latin typeface="Arial Rounded MT Bold" panose="020F0704030504030204" pitchFamily="34" charset="0"/>
                </a:rPr>
                <a:t>KOREASAT 5A at 113E </a:t>
              </a:r>
            </a:p>
            <a:p>
              <a:r>
                <a:rPr lang="en-US" altLang="ko-KR" sz="1200" dirty="0" smtClean="0">
                  <a:latin typeface="Arial Rounded MT Bold" panose="020F0704030504030204" pitchFamily="34" charset="0"/>
                </a:rPr>
                <a:t>KOREASAT7 at 116E</a:t>
              </a:r>
              <a:endParaRPr lang="en-US" altLang="ko-KR" sz="1200" dirty="0">
                <a:latin typeface="Arial Rounded MT Bold" panose="020F0704030504030204" pitchFamily="34" charset="0"/>
              </a:endParaRPr>
            </a:p>
          </p:txBody>
        </p:sp>
      </p:grpSp>
      <p:grpSp>
        <p:nvGrpSpPr>
          <p:cNvPr id="7" name="그룹 6"/>
          <p:cNvGrpSpPr/>
          <p:nvPr/>
        </p:nvGrpSpPr>
        <p:grpSpPr>
          <a:xfrm>
            <a:off x="108560" y="3716619"/>
            <a:ext cx="9055630" cy="2232226"/>
            <a:chOff x="148695" y="4163108"/>
            <a:chExt cx="9055630" cy="2232226"/>
          </a:xfrm>
        </p:grpSpPr>
        <p:sp>
          <p:nvSpPr>
            <p:cNvPr id="19464" name="Text Box 531"/>
            <p:cNvSpPr txBox="1">
              <a:spLocks noChangeArrowheads="1"/>
            </p:cNvSpPr>
            <p:nvPr/>
          </p:nvSpPr>
          <p:spPr bwMode="auto">
            <a:xfrm>
              <a:off x="7604125" y="6074659"/>
              <a:ext cx="1600200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016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latinLnBrk="1">
                <a:spcBef>
                  <a:spcPct val="20000"/>
                </a:spcBef>
                <a:buClr>
                  <a:srgbClr val="CC0066"/>
                </a:buClr>
                <a:buFont typeface="굴림체" panose="020B0609000101010101" pitchFamily="49" charset="-127"/>
                <a:buChar char="▣"/>
                <a:defRPr kumimoji="1" sz="16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1pPr>
              <a:lvl2pPr marL="742950" indent="-285750" latinLnBrk="1">
                <a:spcBef>
                  <a:spcPct val="20000"/>
                </a:spcBef>
                <a:buClr>
                  <a:srgbClr val="6600CC"/>
                </a:buClr>
                <a:buFont typeface="굴림체" panose="020B0609000101010101" pitchFamily="49" charset="-127"/>
                <a:buChar char="◈"/>
                <a:defRPr kumimoji="1" sz="14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2pPr>
              <a:lvl3pPr marL="1143000" indent="-228600" latinLnBrk="1">
                <a:spcBef>
                  <a:spcPct val="20000"/>
                </a:spcBef>
                <a:buChar char="–"/>
                <a:defRPr kumimoji="1" sz="12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3pPr>
              <a:lvl4pPr marL="1600200" indent="-228600" latinLnBrk="1">
                <a:spcBef>
                  <a:spcPct val="20000"/>
                </a:spcBef>
                <a:buChar char="–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4pPr>
              <a:lvl5pPr marL="2057400" indent="-228600" latinLnBrk="1">
                <a:spcBef>
                  <a:spcPct val="20000"/>
                </a:spcBef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1000">
                  <a:solidFill>
                    <a:schemeClr val="tx1"/>
                  </a:solidFill>
                  <a:latin typeface="Times New Roman" panose="02020603050405020304" pitchFamily="18" charset="0"/>
                  <a:ea typeface="굴림" panose="020B0600000101010101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ko-KR" sz="1500" b="1" dirty="0">
                  <a:solidFill>
                    <a:srgbClr val="3333CC"/>
                  </a:solidFill>
                  <a:latin typeface="Arial" panose="020B0604020202020204" pitchFamily="34" charset="0"/>
                  <a:ea typeface="돋움" panose="020B0600000101010101" pitchFamily="50" charset="-127"/>
                </a:rPr>
                <a:t>www.etri.re.kr</a:t>
              </a:r>
            </a:p>
          </p:txBody>
        </p:sp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114129" y="4425932"/>
              <a:ext cx="2102593" cy="1576945"/>
            </a:xfrm>
            <a:prstGeom prst="rect">
              <a:avLst/>
            </a:prstGeom>
          </p:spPr>
        </p:pic>
        <p:pic>
          <p:nvPicPr>
            <p:cNvPr id="19" name="그림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53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327" b="11344"/>
            <a:stretch/>
          </p:blipFill>
          <p:spPr>
            <a:xfrm>
              <a:off x="1835696" y="4169347"/>
              <a:ext cx="3526214" cy="2096354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3203" y="4193924"/>
              <a:ext cx="3701066" cy="2081850"/>
            </a:xfrm>
            <a:prstGeom prst="rect">
              <a:avLst/>
            </a:prstGeom>
          </p:spPr>
        </p:pic>
      </p:grpSp>
      <p:sp>
        <p:nvSpPr>
          <p:cNvPr id="23" name="직사각형 22"/>
          <p:cNvSpPr/>
          <p:nvPr/>
        </p:nvSpPr>
        <p:spPr>
          <a:xfrm>
            <a:off x="0" y="5805264"/>
            <a:ext cx="22469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ko-KR" sz="1200" dirty="0" smtClean="0">
                <a:latin typeface="Arial Rounded MT Bold" panose="020F0704030504030204" pitchFamily="34" charset="0"/>
              </a:rPr>
              <a:t>KOREASAT-7 End-to-End Test@Thales Alenia Space, France</a:t>
            </a:r>
            <a:endParaRPr lang="it-IT" altLang="ko-KR" sz="1200" dirty="0">
              <a:latin typeface="Arial Rounded MT Bold" panose="020F0704030504030204" pitchFamily="34" charset="0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2555776" y="5829285"/>
            <a:ext cx="22469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ko-KR" sz="1200" dirty="0" smtClean="0">
                <a:latin typeface="Arial Rounded MT Bold" panose="020F0704030504030204" pitchFamily="34" charset="0"/>
              </a:rPr>
              <a:t>KOREASAT-7 Satellite Control Center@YongIn</a:t>
            </a:r>
            <a:endParaRPr lang="it-IT" altLang="ko-KR" sz="1200" dirty="0">
              <a:latin typeface="Arial Rounded MT Bold" panose="020F07040305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5690976" y="5829285"/>
            <a:ext cx="30252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ko-KR" sz="1200" dirty="0" smtClean="0">
                <a:latin typeface="Arial Rounded MT Bold" panose="020F0704030504030204" pitchFamily="34" charset="0"/>
              </a:rPr>
              <a:t>After KOREASAT-5A Satellite Hand-Over from Thales Alenia to YongIn</a:t>
            </a:r>
            <a:endParaRPr lang="it-IT" altLang="ko-KR" sz="1200" dirty="0">
              <a:latin typeface="Arial Rounded MT Bold" panose="020F070403050403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08C91DD-B81B-4E26-90EE-D083756CD428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pic>
        <p:nvPicPr>
          <p:cNvPr id="6147" name="Picture 742" descr="D:\홍보실\●홍보실 업무 자료\2003홍보실업무보고\상단 이미지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AutoShape 743"/>
          <p:cNvSpPr>
            <a:spLocks noChangeArrowheads="1"/>
          </p:cNvSpPr>
          <p:nvPr/>
        </p:nvSpPr>
        <p:spPr bwMode="auto">
          <a:xfrm>
            <a:off x="1143000" y="1524000"/>
            <a:ext cx="5715000" cy="4119563"/>
          </a:xfrm>
          <a:prstGeom prst="roundRect">
            <a:avLst>
              <a:gd name="adj" fmla="val 4852"/>
            </a:avLst>
          </a:prstGeom>
          <a:solidFill>
            <a:srgbClr val="FFFFFF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895350" indent="-60960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900">
                <a:solidFill>
                  <a:srgbClr val="0000CC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    차</a:t>
            </a:r>
          </a:p>
          <a:p>
            <a:pPr lvl="1" eaLnBrk="1" hangingPunct="1">
              <a:lnSpc>
                <a:spcPct val="11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>
                <a:solidFill>
                  <a:srgbClr val="FF6600"/>
                </a:solidFill>
              </a:rPr>
              <a:t>----------------------------------------------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1. </a:t>
            </a:r>
            <a:r>
              <a:rPr lang="ko-KR" altLang="en-US" sz="2500" b="1"/>
              <a:t>기술의 개요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2. </a:t>
            </a:r>
            <a:r>
              <a:rPr lang="ko-KR" altLang="en-US" sz="2500" b="1"/>
              <a:t>기술이전 내용 및 범위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3. </a:t>
            </a:r>
            <a:r>
              <a:rPr lang="ko-KR" altLang="en-US" sz="2500" b="1"/>
              <a:t>경쟁기술과 비교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4. </a:t>
            </a:r>
            <a:r>
              <a:rPr lang="ko-KR" altLang="en-US" sz="2500" b="1"/>
              <a:t>기술의 사업성 </a:t>
            </a:r>
            <a:endParaRPr lang="en-US" altLang="ko-KR" sz="2500" b="1"/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ko-KR" altLang="en-US" sz="2500" b="1"/>
              <a:t> </a:t>
            </a:r>
            <a:r>
              <a:rPr lang="en-US" altLang="ko-KR" sz="2500" b="1"/>
              <a:t>- </a:t>
            </a:r>
            <a:r>
              <a:rPr lang="ko-KR" altLang="en-US" sz="2500" b="1"/>
              <a:t>활용분야 및 기대효과</a:t>
            </a:r>
          </a:p>
          <a:p>
            <a:pPr lvl="1" eaLnBrk="1" hangingPunct="1">
              <a:lnSpc>
                <a:spcPct val="120000"/>
              </a:lnSpc>
              <a:spcBef>
                <a:spcPct val="0"/>
              </a:spcBef>
              <a:buClr>
                <a:srgbClr val="CC0066"/>
              </a:buClr>
              <a:buFontTx/>
              <a:buNone/>
            </a:pPr>
            <a:r>
              <a:rPr lang="en-US" altLang="ko-KR" sz="2500" b="1"/>
              <a:t>5. </a:t>
            </a:r>
            <a:r>
              <a:rPr lang="ko-KR" altLang="en-US" sz="2500" b="1"/>
              <a:t>국내외 시장 동향</a:t>
            </a:r>
          </a:p>
        </p:txBody>
      </p:sp>
      <p:sp>
        <p:nvSpPr>
          <p:cNvPr id="6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6C1824-7178-43D8-B303-4524AFDE2E00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1033463"/>
            <a:ext cx="8501062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400" b="1" dirty="0">
                <a:solidFill>
                  <a:srgbClr val="CC0066"/>
                </a:solidFill>
              </a:rPr>
              <a:t> </a:t>
            </a:r>
            <a:r>
              <a:rPr lang="ko-KR" altLang="en-US" sz="2400" b="1">
                <a:solidFill>
                  <a:srgbClr val="CC0066"/>
                </a:solidFill>
              </a:rPr>
              <a:t>무궁화위성 관제시스템 기술</a:t>
            </a:r>
            <a:endParaRPr lang="en-US" altLang="ko-KR" sz="2400" b="1" dirty="0">
              <a:solidFill>
                <a:srgbClr val="CC0066"/>
              </a:solidFill>
            </a:endParaRPr>
          </a:p>
          <a:p>
            <a:pPr marL="762000" lvl="1" indent="-285750" algn="just" eaLnBrk="1" latinLnBrk="1" hangingPunct="1">
              <a:spcBef>
                <a:spcPts val="6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무궁화위성 </a:t>
            </a:r>
            <a:r>
              <a:rPr lang="en-US" altLang="ko-KR" sz="2000" b="1" dirty="0"/>
              <a:t>7</a:t>
            </a:r>
            <a:r>
              <a:rPr lang="ko-KR" altLang="en-US" sz="2000" b="1"/>
              <a:t>호 </a:t>
            </a:r>
            <a:r>
              <a:rPr lang="en-US" altLang="ko-KR" sz="2000" b="1" dirty="0"/>
              <a:t>– 2017</a:t>
            </a:r>
            <a:r>
              <a:rPr lang="ko-KR" altLang="en-US" sz="2000" b="1"/>
              <a:t>년 </a:t>
            </a:r>
            <a:r>
              <a:rPr lang="en-US" altLang="ko-KR" sz="2000" b="1" dirty="0"/>
              <a:t>5</a:t>
            </a:r>
            <a:r>
              <a:rPr lang="ko-KR" altLang="en-US" sz="2000" b="1"/>
              <a:t>월 </a:t>
            </a:r>
            <a:r>
              <a:rPr lang="en-US" altLang="ko-KR" sz="2000" b="1" dirty="0"/>
              <a:t>5</a:t>
            </a:r>
            <a:r>
              <a:rPr lang="ko-KR" altLang="en-US" sz="2000" b="1"/>
              <a:t>일에 아리안</a:t>
            </a:r>
            <a:r>
              <a:rPr lang="en-US" altLang="ko-KR" sz="2000" b="1" dirty="0"/>
              <a:t>5 </a:t>
            </a:r>
            <a:r>
              <a:rPr lang="ko-KR" altLang="en-US" sz="2000" b="1"/>
              <a:t>로켓으로 발사되어 정지궤도 동경 </a:t>
            </a:r>
            <a:r>
              <a:rPr lang="en-US" altLang="ko-KR" sz="2000" b="1" dirty="0"/>
              <a:t>116</a:t>
            </a:r>
            <a:r>
              <a:rPr lang="ko-KR" altLang="en-US" sz="2000" b="1"/>
              <a:t>도에서 정상적으로 관제운용되고 있음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ts val="6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무궁화위성 </a:t>
            </a:r>
            <a:r>
              <a:rPr lang="en-US" altLang="ko-KR" sz="2000" b="1" dirty="0"/>
              <a:t>5A</a:t>
            </a:r>
            <a:r>
              <a:rPr lang="ko-KR" altLang="en-US" sz="2000" b="1"/>
              <a:t>호 </a:t>
            </a:r>
            <a:r>
              <a:rPr lang="en-US" altLang="ko-KR" sz="2000" b="1" dirty="0"/>
              <a:t>– 2017</a:t>
            </a:r>
            <a:r>
              <a:rPr lang="ko-KR" altLang="en-US" sz="2000" b="1"/>
              <a:t>년 </a:t>
            </a:r>
            <a:r>
              <a:rPr lang="en-US" altLang="ko-KR" sz="2000" b="1" dirty="0"/>
              <a:t>10</a:t>
            </a:r>
            <a:r>
              <a:rPr lang="ko-KR" altLang="en-US" sz="2000" b="1"/>
              <a:t>월 </a:t>
            </a:r>
            <a:r>
              <a:rPr lang="en-US" altLang="ko-KR" sz="2000" b="1" dirty="0"/>
              <a:t>31</a:t>
            </a:r>
            <a:r>
              <a:rPr lang="ko-KR" altLang="en-US" sz="2000" b="1"/>
              <a:t>일에 팰컨</a:t>
            </a:r>
            <a:r>
              <a:rPr lang="en-US" altLang="ko-KR" sz="2000" b="1" dirty="0"/>
              <a:t>9 </a:t>
            </a:r>
            <a:r>
              <a:rPr lang="ko-KR" altLang="en-US" sz="2000" b="1"/>
              <a:t>로켓으로 발사되어 정지궤도 동경 </a:t>
            </a:r>
            <a:r>
              <a:rPr lang="en-US" altLang="ko-KR" sz="2000" b="1" dirty="0"/>
              <a:t>113</a:t>
            </a:r>
            <a:r>
              <a:rPr lang="ko-KR" altLang="en-US" sz="2000" b="1"/>
              <a:t>도에서 정상적으로 관제운용되고 있음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ts val="6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en-US" altLang="ko-KR" sz="2000" b="1" dirty="0"/>
              <a:t>ETRI</a:t>
            </a:r>
            <a:r>
              <a:rPr lang="ko-KR" altLang="en-US" sz="2000" b="1"/>
              <a:t>는 </a:t>
            </a:r>
            <a:r>
              <a:rPr lang="en-US" altLang="ko-KR" sz="2000" b="1" dirty="0"/>
              <a:t>KTSAT</a:t>
            </a:r>
            <a:r>
              <a:rPr lang="ko-KR" altLang="en-US" sz="2000" b="1"/>
              <a:t>으로 부터 </a:t>
            </a:r>
            <a:r>
              <a:rPr lang="en-US" altLang="ko-KR" sz="2000" b="1" dirty="0"/>
              <a:t>‘</a:t>
            </a:r>
            <a:r>
              <a:rPr lang="ko-KR" altLang="en-US" sz="2000" b="1"/>
              <a:t>무궁화위성 </a:t>
            </a:r>
            <a:r>
              <a:rPr lang="en-US" altLang="ko-KR" sz="2000" b="1" dirty="0"/>
              <a:t>7</a:t>
            </a:r>
            <a:r>
              <a:rPr lang="ko-KR" altLang="en-US" sz="2000" b="1"/>
              <a:t>호 및 </a:t>
            </a:r>
            <a:r>
              <a:rPr lang="en-US" altLang="ko-KR" sz="2000" b="1" dirty="0"/>
              <a:t>5A</a:t>
            </a:r>
            <a:r>
              <a:rPr lang="ko-KR" altLang="en-US" sz="2000" b="1"/>
              <a:t>호 관제시스템 개발</a:t>
            </a:r>
            <a:r>
              <a:rPr lang="en-US" altLang="ko-KR" sz="2000" b="1" dirty="0"/>
              <a:t>＇</a:t>
            </a:r>
            <a:r>
              <a:rPr lang="ko-KR" altLang="en-US" sz="2000" b="1"/>
              <a:t>사업을 민간수탁과제로 수주하여 </a:t>
            </a:r>
            <a:r>
              <a:rPr lang="en-US" altLang="ko-KR" sz="2000" b="1" dirty="0"/>
              <a:t>2014</a:t>
            </a:r>
            <a:r>
              <a:rPr lang="ko-KR" altLang="en-US" sz="2000" b="1"/>
              <a:t>년 </a:t>
            </a:r>
            <a:r>
              <a:rPr lang="en-US" altLang="ko-KR" sz="2000" b="1" dirty="0"/>
              <a:t>7</a:t>
            </a:r>
            <a:r>
              <a:rPr lang="ko-KR" altLang="en-US" sz="2000" b="1"/>
              <a:t>월 부터 개발을 수행하였으며 </a:t>
            </a:r>
            <a:r>
              <a:rPr lang="en-US" altLang="ko-KR" sz="2000" b="1" dirty="0"/>
              <a:t>2017</a:t>
            </a:r>
            <a:r>
              <a:rPr lang="ko-KR" altLang="en-US" sz="2000" b="1"/>
              <a:t>년 </a:t>
            </a:r>
            <a:r>
              <a:rPr lang="en-US" altLang="ko-KR" sz="2000" b="1" dirty="0"/>
              <a:t>1</a:t>
            </a:r>
            <a:r>
              <a:rPr lang="ko-KR" altLang="en-US" sz="2000" b="1"/>
              <a:t>월말에 개발 완료된  관제시스템을 용인 위성운용센터</a:t>
            </a:r>
            <a:r>
              <a:rPr lang="en-US" altLang="ko-KR" sz="2000" b="1" dirty="0"/>
              <a:t>(</a:t>
            </a:r>
            <a:r>
              <a:rPr lang="ko-KR" altLang="en-US" sz="2000" b="1"/>
              <a:t>주관제소</a:t>
            </a:r>
            <a:r>
              <a:rPr lang="en-US" altLang="ko-KR" sz="2000" b="1" dirty="0"/>
              <a:t>)</a:t>
            </a:r>
            <a:r>
              <a:rPr lang="ko-KR" altLang="en-US" sz="2000" b="1"/>
              <a:t>와 대전 위성운용센터</a:t>
            </a:r>
            <a:r>
              <a:rPr lang="en-US" altLang="ko-KR" sz="2000" b="1" dirty="0"/>
              <a:t>(</a:t>
            </a:r>
            <a:r>
              <a:rPr lang="ko-KR" altLang="en-US" sz="2000" b="1"/>
              <a:t>부관제소</a:t>
            </a:r>
            <a:r>
              <a:rPr lang="en-US" altLang="ko-KR" sz="2000" b="1" dirty="0"/>
              <a:t>)</a:t>
            </a:r>
            <a:r>
              <a:rPr lang="ko-KR" altLang="en-US" sz="2000" b="1"/>
              <a:t>에 설치하였음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ts val="6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/>
              <a:t> 무궁화위성 </a:t>
            </a:r>
            <a:r>
              <a:rPr lang="en-US" altLang="ko-KR" sz="2000" b="1" dirty="0"/>
              <a:t>7</a:t>
            </a:r>
            <a:r>
              <a:rPr lang="ko-KR" altLang="en-US" sz="2000" b="1"/>
              <a:t>호 및 </a:t>
            </a:r>
            <a:r>
              <a:rPr lang="en-US" altLang="ko-KR" sz="2000" b="1" dirty="0"/>
              <a:t>5A</a:t>
            </a:r>
            <a:r>
              <a:rPr lang="ko-KR" altLang="en-US" sz="2000" b="1"/>
              <a:t>호는 </a:t>
            </a:r>
            <a:r>
              <a:rPr lang="en-US" altLang="ko-KR" sz="2000" b="1" dirty="0"/>
              <a:t>2017</a:t>
            </a:r>
            <a:r>
              <a:rPr lang="ko-KR" altLang="en-US" sz="2000" b="1"/>
              <a:t>년 </a:t>
            </a:r>
            <a:r>
              <a:rPr lang="en-US" altLang="ko-KR" sz="2000" b="1" dirty="0"/>
              <a:t>12</a:t>
            </a:r>
            <a:r>
              <a:rPr lang="ko-KR" altLang="en-US" sz="2000" b="1"/>
              <a:t>월 현재 </a:t>
            </a:r>
            <a:r>
              <a:rPr lang="en-US" altLang="ko-KR" sz="2000" b="1" dirty="0"/>
              <a:t>ETRI</a:t>
            </a:r>
            <a:r>
              <a:rPr lang="ko-KR" altLang="en-US" sz="2000" b="1"/>
              <a:t>가 개발한 위성관제시스템을 이용하여 성공적으로 운용되고 있음</a:t>
            </a:r>
            <a:endParaRPr lang="en-US" altLang="ko-KR" sz="2000" b="1" dirty="0"/>
          </a:p>
          <a:p>
            <a:pPr marL="762000" lvl="1" indent="-285750" algn="just" eaLnBrk="1" latinLnBrk="1" hangingPunct="1">
              <a:spcBef>
                <a:spcPts val="6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본 기술이전은 </a:t>
            </a:r>
            <a:r>
              <a:rPr lang="en-US" altLang="ko-KR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KTSAT</a:t>
            </a:r>
            <a:r>
              <a:rPr lang="ko-KR" altLang="en-US" sz="2000" b="1">
                <a:solidFill>
                  <a:schemeClr val="bg1">
                    <a:lumMod val="60000"/>
                    <a:lumOff val="40000"/>
                  </a:schemeClr>
                </a:solidFill>
              </a:rPr>
              <a:t>과의 </a:t>
            </a:r>
            <a:r>
              <a:rPr lang="ko-KR" alt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계약에 따라 </a:t>
            </a:r>
            <a:r>
              <a:rPr lang="en-US" altLang="ko-KR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‘</a:t>
            </a:r>
            <a:r>
              <a:rPr lang="ko-KR" alt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무궁화위성 </a:t>
            </a:r>
            <a:r>
              <a:rPr lang="en-US" altLang="ko-KR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7</a:t>
            </a:r>
            <a:r>
              <a:rPr lang="ko-KR" alt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호 및 </a:t>
            </a:r>
            <a:r>
              <a:rPr lang="en-US" altLang="ko-KR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5</a:t>
            </a:r>
            <a:r>
              <a:rPr lang="ko-KR" alt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호 관제시스템 개발</a:t>
            </a:r>
            <a:r>
              <a:rPr lang="en-US" altLang="ko-KR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’</a:t>
            </a:r>
            <a:r>
              <a:rPr lang="ko-KR" altLang="en-US" sz="2000" b="1">
                <a:solidFill>
                  <a:schemeClr val="bg1">
                    <a:lumMod val="60000"/>
                    <a:lumOff val="40000"/>
                  </a:schemeClr>
                </a:solidFill>
              </a:rPr>
              <a:t>의 후행기술로서 무궁화위성 관제시스템 기술을 </a:t>
            </a:r>
            <a:r>
              <a:rPr lang="en-US" altLang="ko-KR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KTSAT</a:t>
            </a:r>
            <a:r>
              <a:rPr lang="ko-KR" altLang="en-US" sz="2000" b="1">
                <a:solidFill>
                  <a:schemeClr val="bg1">
                    <a:lumMod val="60000"/>
                    <a:lumOff val="40000"/>
                  </a:schemeClr>
                </a:solidFill>
              </a:rPr>
              <a:t>에 이전하는 것임</a:t>
            </a:r>
            <a:endParaRPr lang="en-US" altLang="ko-KR" sz="2000" b="1" dirty="0">
              <a:solidFill>
                <a:schemeClr val="bg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33F598-2FF4-42B5-962D-84B5978CA30D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8138" y="1041400"/>
            <a:ext cx="8501062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400" b="1" dirty="0">
                <a:solidFill>
                  <a:srgbClr val="CC0066"/>
                </a:solidFill>
              </a:rPr>
              <a:t> </a:t>
            </a:r>
            <a:r>
              <a:rPr lang="ko-KR" altLang="en-US" sz="2400" b="1">
                <a:solidFill>
                  <a:srgbClr val="CC0066"/>
                </a:solidFill>
              </a:rPr>
              <a:t>무궁화위성 </a:t>
            </a:r>
            <a:r>
              <a:rPr lang="en-US" altLang="ko-KR" sz="2400" b="1" dirty="0">
                <a:solidFill>
                  <a:srgbClr val="CC0066"/>
                </a:solidFill>
              </a:rPr>
              <a:t>7</a:t>
            </a:r>
            <a:r>
              <a:rPr lang="ko-KR" altLang="en-US" sz="2400" b="1">
                <a:solidFill>
                  <a:srgbClr val="CC0066"/>
                </a:solidFill>
              </a:rPr>
              <a:t>호 및 </a:t>
            </a:r>
            <a:r>
              <a:rPr lang="en-US" altLang="ko-KR" sz="2400" b="1" dirty="0">
                <a:solidFill>
                  <a:srgbClr val="CC0066"/>
                </a:solidFill>
              </a:rPr>
              <a:t>5A</a:t>
            </a:r>
            <a:r>
              <a:rPr lang="ko-KR" altLang="en-US" sz="2400" b="1">
                <a:solidFill>
                  <a:srgbClr val="CC0066"/>
                </a:solidFill>
              </a:rPr>
              <a:t>호 관제시스템 개발 협약</a:t>
            </a: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algn="just" eaLnBrk="1" latinLnBrk="1" hangingPunct="1">
              <a:spcBef>
                <a:spcPct val="20000"/>
              </a:spcBef>
              <a:buClr>
                <a:srgbClr val="CC0066"/>
              </a:buClr>
              <a:defRPr/>
            </a:pP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400" b="1" dirty="0">
                <a:solidFill>
                  <a:srgbClr val="CC0066"/>
                </a:solidFill>
              </a:rPr>
              <a:t>개발협약은 무궁화위성 </a:t>
            </a:r>
            <a:r>
              <a:rPr lang="en-US" altLang="ko-KR" sz="2400" b="1" dirty="0">
                <a:solidFill>
                  <a:srgbClr val="CC0066"/>
                </a:solidFill>
              </a:rPr>
              <a:t>5A</a:t>
            </a:r>
            <a:r>
              <a:rPr lang="ko-KR" altLang="en-US" sz="2400" b="1">
                <a:solidFill>
                  <a:srgbClr val="CC0066"/>
                </a:solidFill>
              </a:rPr>
              <a:t>호의 발사연기</a:t>
            </a:r>
            <a:r>
              <a:rPr lang="en-US" altLang="ko-KR" sz="2400" b="1" dirty="0">
                <a:solidFill>
                  <a:srgbClr val="CC0066"/>
                </a:solidFill>
              </a:rPr>
              <a:t>(2017</a:t>
            </a:r>
            <a:r>
              <a:rPr lang="ko-KR" altLang="en-US" sz="2400" b="1">
                <a:solidFill>
                  <a:srgbClr val="CC0066"/>
                </a:solidFill>
              </a:rPr>
              <a:t>년 </a:t>
            </a:r>
            <a:r>
              <a:rPr lang="en-US" altLang="ko-KR" sz="2400" b="1" dirty="0">
                <a:solidFill>
                  <a:srgbClr val="CC0066"/>
                </a:solidFill>
              </a:rPr>
              <a:t>10</a:t>
            </a:r>
            <a:r>
              <a:rPr lang="ko-KR" altLang="en-US" sz="2400" b="1">
                <a:solidFill>
                  <a:srgbClr val="CC0066"/>
                </a:solidFill>
              </a:rPr>
              <a:t>월 </a:t>
            </a:r>
            <a:r>
              <a:rPr lang="en-US" altLang="ko-KR" sz="2400" b="1" dirty="0">
                <a:solidFill>
                  <a:srgbClr val="CC0066"/>
                </a:solidFill>
              </a:rPr>
              <a:t>31</a:t>
            </a:r>
            <a:r>
              <a:rPr lang="ko-KR" altLang="en-US" sz="2400" b="1">
                <a:solidFill>
                  <a:srgbClr val="CC0066"/>
                </a:solidFill>
              </a:rPr>
              <a:t>일 발사됨</a:t>
            </a:r>
            <a:r>
              <a:rPr lang="en-US" altLang="ko-KR" sz="2400" b="1" dirty="0">
                <a:solidFill>
                  <a:srgbClr val="CC0066"/>
                </a:solidFill>
              </a:rPr>
              <a:t>)</a:t>
            </a:r>
            <a:r>
              <a:rPr lang="ko-KR" altLang="en-US" sz="2400" b="1">
                <a:solidFill>
                  <a:srgbClr val="CC0066"/>
                </a:solidFill>
              </a:rPr>
              <a:t>로 인해 </a:t>
            </a:r>
            <a:r>
              <a:rPr lang="en-US" altLang="ko-KR" sz="2400" b="1" dirty="0">
                <a:solidFill>
                  <a:srgbClr val="CC0066"/>
                </a:solidFill>
              </a:rPr>
              <a:t>2018</a:t>
            </a:r>
            <a:r>
              <a:rPr lang="ko-KR" altLang="en-US" sz="2400" b="1">
                <a:solidFill>
                  <a:srgbClr val="CC0066"/>
                </a:solidFill>
              </a:rPr>
              <a:t>년 </a:t>
            </a:r>
            <a:r>
              <a:rPr lang="en-US" altLang="ko-KR" sz="2400" b="1" dirty="0">
                <a:solidFill>
                  <a:srgbClr val="CC0066"/>
                </a:solidFill>
              </a:rPr>
              <a:t>2</a:t>
            </a:r>
            <a:r>
              <a:rPr lang="ko-KR" altLang="en-US" sz="2400" b="1">
                <a:solidFill>
                  <a:srgbClr val="CC0066"/>
                </a:solidFill>
              </a:rPr>
              <a:t>월말까지로 연장된 상태</a:t>
            </a:r>
            <a:endParaRPr lang="en-US" altLang="ko-KR" sz="2400" b="1" dirty="0">
              <a:solidFill>
                <a:srgbClr val="CC0066"/>
              </a:solidFill>
            </a:endParaRPr>
          </a:p>
          <a:p>
            <a:pPr marL="342900" indent="-342900" algn="just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400" b="1" dirty="0">
                <a:solidFill>
                  <a:srgbClr val="CC0066"/>
                </a:solidFill>
              </a:rPr>
              <a:t>2017</a:t>
            </a:r>
            <a:r>
              <a:rPr lang="ko-KR" altLang="en-US" sz="2400" b="1">
                <a:solidFill>
                  <a:srgbClr val="CC0066"/>
                </a:solidFill>
              </a:rPr>
              <a:t>년 </a:t>
            </a:r>
            <a:r>
              <a:rPr lang="en-US" altLang="ko-KR" sz="2400" b="1" dirty="0">
                <a:solidFill>
                  <a:srgbClr val="CC0066"/>
                </a:solidFill>
              </a:rPr>
              <a:t>12</a:t>
            </a:r>
            <a:r>
              <a:rPr lang="ko-KR" altLang="en-US" sz="2400" b="1">
                <a:solidFill>
                  <a:srgbClr val="CC0066"/>
                </a:solidFill>
              </a:rPr>
              <a:t>월 현재 정지궤도상에 </a:t>
            </a:r>
            <a:r>
              <a:rPr lang="ko-KR" altLang="en-US" sz="2400" b="1" dirty="0">
                <a:solidFill>
                  <a:srgbClr val="CC0066"/>
                </a:solidFill>
              </a:rPr>
              <a:t>있는 위성 </a:t>
            </a:r>
            <a:r>
              <a:rPr lang="en-US" altLang="ko-KR" sz="2400" b="1" dirty="0">
                <a:solidFill>
                  <a:srgbClr val="CC0066"/>
                </a:solidFill>
              </a:rPr>
              <a:t>2</a:t>
            </a:r>
            <a:r>
              <a:rPr lang="ko-KR" altLang="en-US" sz="2400" b="1">
                <a:solidFill>
                  <a:srgbClr val="CC0066"/>
                </a:solidFill>
              </a:rPr>
              <a:t>기에 대한 발사후 관제운용 </a:t>
            </a:r>
            <a:r>
              <a:rPr lang="ko-KR" altLang="en-US" sz="2400" b="1" dirty="0">
                <a:solidFill>
                  <a:srgbClr val="CC0066"/>
                </a:solidFill>
              </a:rPr>
              <a:t>검증완료</a:t>
            </a:r>
            <a:endParaRPr lang="en-US" altLang="ko-KR" sz="2400" b="1" dirty="0">
              <a:solidFill>
                <a:srgbClr val="CC0066"/>
              </a:solidFill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pic>
        <p:nvPicPr>
          <p:cNvPr id="81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844675"/>
            <a:ext cx="3384550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677988"/>
            <a:ext cx="3213100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DF8930D-AFD9-4B5A-B6AA-2F352023A793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58674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1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기술의 개요</a:t>
            </a: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357188" y="1033463"/>
            <a:ext cx="8501062" cy="536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algn="just" eaLnBrk="1" hangingPunct="1"/>
            <a:r>
              <a:rPr lang="en-US" altLang="ko-KR" sz="2400" b="1">
                <a:solidFill>
                  <a:srgbClr val="CC0066"/>
                </a:solidFill>
                <a:latin typeface="굴림" panose="020B0600000101010101" pitchFamily="50" charset="-127"/>
              </a:rPr>
              <a:t> </a:t>
            </a:r>
            <a:r>
              <a:rPr lang="ko-KR" altLang="en-US" sz="2400" b="1">
                <a:solidFill>
                  <a:srgbClr val="CC0066"/>
                </a:solidFill>
                <a:latin typeface="굴림" panose="020B0600000101010101" pitchFamily="50" charset="-127"/>
              </a:rPr>
              <a:t>무궁화위성 관제시스템 </a:t>
            </a:r>
            <a:endParaRPr lang="en-US" altLang="ko-KR" sz="2400" b="1">
              <a:solidFill>
                <a:srgbClr val="CC0066"/>
              </a:solidFill>
              <a:latin typeface="굴림" panose="020B0600000101010101" pitchFamily="50" charset="-127"/>
            </a:endParaRPr>
          </a:p>
          <a:p>
            <a:pPr lvl="1" algn="just" eaLnBrk="1" hangingPunct="1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ko-KR" altLang="ko-KR" sz="2000" b="1">
                <a:latin typeface="굴림" panose="020B0600000101010101" pitchFamily="50" charset="-127"/>
              </a:rPr>
              <a:t>무궁화위성 관제시스템은 아래의 그림과 같이 구성되며 본 기술이전은 정지궤도 통신위성을 관제하기 위한 실시간 서브시스템</a:t>
            </a:r>
            <a:r>
              <a:rPr lang="en-US" altLang="ko-KR" sz="2000" b="1">
                <a:latin typeface="굴림" panose="020B0600000101010101" pitchFamily="50" charset="-127"/>
              </a:rPr>
              <a:t>(Realtime Subsystem), </a:t>
            </a:r>
            <a:r>
              <a:rPr lang="ko-KR" altLang="ko-KR" sz="2000" b="1">
                <a:latin typeface="굴림" panose="020B0600000101010101" pitchFamily="50" charset="-127"/>
              </a:rPr>
              <a:t>비행역학 서브시스템</a:t>
            </a:r>
            <a:r>
              <a:rPr lang="en-US" altLang="ko-KR" sz="2000" b="1">
                <a:latin typeface="굴림" panose="020B0600000101010101" pitchFamily="50" charset="-127"/>
              </a:rPr>
              <a:t>(Flight Dynamics Subsystem) </a:t>
            </a:r>
            <a:r>
              <a:rPr lang="ko-KR" altLang="ko-KR" sz="2000" b="1">
                <a:latin typeface="굴림" panose="020B0600000101010101" pitchFamily="50" charset="-127"/>
              </a:rPr>
              <a:t>그리고 지상장비에 대한 감시 및 제어</a:t>
            </a:r>
            <a:r>
              <a:rPr lang="en-US" altLang="ko-KR" sz="2000" b="1">
                <a:latin typeface="굴림" panose="020B0600000101010101" pitchFamily="50" charset="-127"/>
              </a:rPr>
              <a:t>(Monitoring and Control) </a:t>
            </a:r>
            <a:r>
              <a:rPr lang="ko-KR" altLang="ko-KR" sz="2000" b="1">
                <a:latin typeface="굴림" panose="020B0600000101010101" pitchFamily="50" charset="-127"/>
              </a:rPr>
              <a:t>소프트웨어로 구성된다</a:t>
            </a:r>
            <a:r>
              <a:rPr lang="en-US" altLang="ko-KR" sz="2000" b="1">
                <a:latin typeface="굴림" panose="020B0600000101010101" pitchFamily="50" charset="-127"/>
              </a:rPr>
              <a:t>(</a:t>
            </a:r>
            <a:r>
              <a:rPr lang="ko-KR" altLang="en-US" sz="2000" b="1">
                <a:latin typeface="굴림" panose="020B0600000101010101" pitchFamily="50" charset="-127"/>
              </a:rPr>
              <a:t>그림</a:t>
            </a:r>
            <a:r>
              <a:rPr lang="en-US" altLang="ko-KR" sz="2000" b="1">
                <a:latin typeface="굴림" panose="020B0600000101010101" pitchFamily="50" charset="-127"/>
              </a:rPr>
              <a:t>)</a:t>
            </a:r>
          </a:p>
        </p:txBody>
      </p:sp>
      <p:sp>
        <p:nvSpPr>
          <p:cNvPr id="922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1800">
              <a:latin typeface="굴림" panose="020B0600000101010101" pitchFamily="50" charset="-127"/>
            </a:endParaRPr>
          </a:p>
        </p:txBody>
      </p:sp>
      <p:sp>
        <p:nvSpPr>
          <p:cNvPr id="9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pic>
        <p:nvPicPr>
          <p:cNvPr id="9223" name="그림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284538"/>
            <a:ext cx="7186612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C6F17A1-B621-4CBA-AD4E-DCEAD6955626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57188" y="928688"/>
            <a:ext cx="8501062" cy="538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en-US" altLang="ko-KR" sz="2400" b="1" dirty="0">
                <a:solidFill>
                  <a:srgbClr val="CC0066"/>
                </a:solidFill>
              </a:rPr>
              <a:t> </a:t>
            </a:r>
            <a:r>
              <a:rPr lang="ko-KR" altLang="en-US" sz="2400" b="1" dirty="0">
                <a:solidFill>
                  <a:srgbClr val="CC0066"/>
                </a:solidFill>
              </a:rPr>
              <a:t>기술이전 내용</a:t>
            </a:r>
            <a:endParaRPr lang="en-US" altLang="ko-KR" sz="24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정지궤도 상에서 운용되고 있는 무궁화위성</a:t>
            </a:r>
            <a:r>
              <a:rPr lang="en-US" altLang="ko-KR" sz="2000" b="1" dirty="0"/>
              <a:t> 7</a:t>
            </a:r>
            <a:r>
              <a:rPr lang="ko-KR" altLang="ko-KR" sz="2000" b="1"/>
              <a:t>호 및</a:t>
            </a:r>
            <a:r>
              <a:rPr lang="en-US" altLang="ko-KR" sz="2000" b="1" dirty="0"/>
              <a:t> 5A</a:t>
            </a:r>
            <a:r>
              <a:rPr lang="ko-KR" altLang="ko-KR" sz="2000" b="1"/>
              <a:t>호 위성 관제시스템 기술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ko-KR" dirty="0">
                <a:solidFill>
                  <a:srgbClr val="000000"/>
                </a:solidFill>
              </a:rPr>
              <a:t>무궁화위성 실시간 서브시스템</a:t>
            </a:r>
            <a:r>
              <a:rPr lang="en-US" altLang="ko-KR" dirty="0">
                <a:solidFill>
                  <a:srgbClr val="000000"/>
                </a:solidFill>
              </a:rPr>
              <a:t>(RTS)</a:t>
            </a:r>
            <a:r>
              <a:rPr lang="ko-KR" altLang="ko-KR">
                <a:solidFill>
                  <a:srgbClr val="000000"/>
                </a:solidFill>
              </a:rPr>
              <a:t> 기술문서 </a:t>
            </a:r>
            <a:r>
              <a:rPr lang="ko-KR" altLang="ko-KR" dirty="0">
                <a:solidFill>
                  <a:srgbClr val="000000"/>
                </a:solidFill>
              </a:rPr>
              <a:t>및 소프트웨어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ko-KR" dirty="0">
                <a:solidFill>
                  <a:srgbClr val="000000"/>
                </a:solidFill>
              </a:rPr>
              <a:t>무궁화위성 비행역학 서브시스템</a:t>
            </a:r>
            <a:r>
              <a:rPr lang="en-US" altLang="ko-KR" dirty="0">
                <a:solidFill>
                  <a:srgbClr val="000000"/>
                </a:solidFill>
              </a:rPr>
              <a:t>(FDS)</a:t>
            </a:r>
            <a:r>
              <a:rPr lang="ko-KR" altLang="ko-KR">
                <a:solidFill>
                  <a:srgbClr val="000000"/>
                </a:solidFill>
              </a:rPr>
              <a:t> </a:t>
            </a:r>
            <a:r>
              <a:rPr lang="ko-KR" altLang="ko-KR" dirty="0">
                <a:solidFill>
                  <a:srgbClr val="000000"/>
                </a:solidFill>
              </a:rPr>
              <a:t>기술문서 및 소프트웨어 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ko-KR" dirty="0">
                <a:solidFill>
                  <a:srgbClr val="000000"/>
                </a:solidFill>
              </a:rPr>
              <a:t>무궁화위성 지상장비 제어 및 감시 서브시스템</a:t>
            </a:r>
            <a:r>
              <a:rPr lang="en-US" altLang="ko-KR" dirty="0">
                <a:solidFill>
                  <a:srgbClr val="000000"/>
                </a:solidFill>
              </a:rPr>
              <a:t>(M&amp;C)</a:t>
            </a:r>
            <a:r>
              <a:rPr lang="ko-KR" altLang="ko-KR">
                <a:solidFill>
                  <a:srgbClr val="000000"/>
                </a:solidFill>
              </a:rPr>
              <a:t> </a:t>
            </a:r>
            <a:r>
              <a:rPr lang="ko-KR" altLang="ko-KR" dirty="0">
                <a:solidFill>
                  <a:srgbClr val="000000"/>
                </a:solidFill>
              </a:rPr>
              <a:t>기술문서 및 소프트웨어</a:t>
            </a:r>
          </a:p>
          <a:p>
            <a:pPr marL="342900" lvl="1" indent="-342900" eaLnBrk="1" latinLnBrk="1" hangingPunct="1">
              <a:spcBef>
                <a:spcPct val="20000"/>
              </a:spcBef>
              <a:buClr>
                <a:srgbClr val="CC0066"/>
              </a:buClr>
              <a:buFont typeface="굴림체" pitchFamily="49" charset="-127"/>
              <a:buChar char="▣"/>
              <a:defRPr/>
            </a:pPr>
            <a:r>
              <a:rPr lang="ko-KR" altLang="en-US" sz="2400" b="1" dirty="0">
                <a:solidFill>
                  <a:srgbClr val="CC0066"/>
                </a:solidFill>
              </a:rPr>
              <a:t>기술이전 범위 </a:t>
            </a:r>
            <a:r>
              <a:rPr lang="en-US" altLang="ko-KR" sz="2400" b="1" dirty="0">
                <a:solidFill>
                  <a:srgbClr val="CC0066"/>
                </a:solidFill>
              </a:rPr>
              <a:t>– </a:t>
            </a:r>
            <a:r>
              <a:rPr lang="ko-KR" altLang="en-US" sz="2400" b="1">
                <a:solidFill>
                  <a:srgbClr val="CC0066"/>
                </a:solidFill>
              </a:rPr>
              <a:t>특허 </a:t>
            </a:r>
            <a:r>
              <a:rPr lang="en-US" altLang="ko-KR" sz="2400" b="1" dirty="0">
                <a:solidFill>
                  <a:srgbClr val="CC0066"/>
                </a:solidFill>
              </a:rPr>
              <a:t>3</a:t>
            </a:r>
            <a:r>
              <a:rPr lang="ko-KR" altLang="en-US" sz="2400" b="1">
                <a:solidFill>
                  <a:srgbClr val="CC0066"/>
                </a:solidFill>
              </a:rPr>
              <a:t>건</a:t>
            </a:r>
            <a:r>
              <a:rPr lang="en-US" altLang="ko-KR" sz="2400" b="1" dirty="0">
                <a:solidFill>
                  <a:srgbClr val="CC0066"/>
                </a:solidFill>
              </a:rPr>
              <a:t>, </a:t>
            </a:r>
            <a:r>
              <a:rPr lang="ko-KR" altLang="en-US" sz="2400" b="1">
                <a:solidFill>
                  <a:srgbClr val="CC0066"/>
                </a:solidFill>
              </a:rPr>
              <a:t>기술문서 </a:t>
            </a:r>
            <a:r>
              <a:rPr lang="en-US" altLang="ko-KR" sz="2400" b="1" dirty="0">
                <a:solidFill>
                  <a:srgbClr val="CC0066"/>
                </a:solidFill>
              </a:rPr>
              <a:t>46</a:t>
            </a:r>
            <a:r>
              <a:rPr lang="ko-KR" altLang="en-US" sz="2400" b="1">
                <a:solidFill>
                  <a:srgbClr val="CC0066"/>
                </a:solidFill>
              </a:rPr>
              <a:t>종</a:t>
            </a:r>
            <a:endParaRPr lang="en-US" altLang="ko-KR" sz="2400" b="1" dirty="0">
              <a:solidFill>
                <a:srgbClr val="CC0066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무궁화위성 관제시스템 규격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ko-KR" dirty="0">
                <a:solidFill>
                  <a:srgbClr val="000000"/>
                </a:solidFill>
              </a:rPr>
              <a:t>시스템 규격</a:t>
            </a:r>
            <a:r>
              <a:rPr lang="en-US" altLang="ko-KR" dirty="0">
                <a:solidFill>
                  <a:srgbClr val="000000"/>
                </a:solidFill>
              </a:rPr>
              <a:t>, RTS </a:t>
            </a:r>
            <a:r>
              <a:rPr lang="ko-KR" altLang="ko-KR">
                <a:solidFill>
                  <a:srgbClr val="000000"/>
                </a:solidFill>
              </a:rPr>
              <a:t>규격</a:t>
            </a:r>
            <a:r>
              <a:rPr lang="en-US" altLang="ko-KR" dirty="0">
                <a:solidFill>
                  <a:srgbClr val="000000"/>
                </a:solidFill>
              </a:rPr>
              <a:t>, FDS</a:t>
            </a:r>
            <a:r>
              <a:rPr lang="ko-KR" altLang="ko-KR">
                <a:solidFill>
                  <a:srgbClr val="000000"/>
                </a:solidFill>
              </a:rPr>
              <a:t> 규격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>
                <a:solidFill>
                  <a:srgbClr val="000000"/>
                </a:solidFill>
              </a:rPr>
              <a:t>지상장비 </a:t>
            </a:r>
            <a:r>
              <a:rPr lang="en-US" altLang="ko-KR" dirty="0">
                <a:solidFill>
                  <a:srgbClr val="000000"/>
                </a:solidFill>
              </a:rPr>
              <a:t>M&amp;C</a:t>
            </a:r>
            <a:r>
              <a:rPr lang="ko-KR" altLang="ko-KR">
                <a:solidFill>
                  <a:srgbClr val="000000"/>
                </a:solidFill>
              </a:rPr>
              <a:t> 규격</a:t>
            </a: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무궁화위성 관제시스템 설계</a:t>
            </a:r>
            <a:r>
              <a:rPr lang="en-US" altLang="ko-KR" sz="2000" b="1" dirty="0"/>
              <a:t>(</a:t>
            </a:r>
            <a:r>
              <a:rPr lang="ko-KR" altLang="ko-KR" sz="2000" b="1"/>
              <a:t>예비설계 및 상세설계</a:t>
            </a:r>
            <a:r>
              <a:rPr lang="en-US" altLang="ko-KR" sz="2000" b="1" dirty="0"/>
              <a:t>) </a:t>
            </a:r>
            <a:endParaRPr lang="ko-KR" altLang="ko-KR" sz="2000" b="1"/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ko-KR" altLang="ko-KR" dirty="0">
                <a:solidFill>
                  <a:srgbClr val="000000"/>
                </a:solidFill>
              </a:rPr>
              <a:t>시스템 설계서</a:t>
            </a:r>
            <a:r>
              <a:rPr lang="en-US" altLang="ko-KR" dirty="0">
                <a:solidFill>
                  <a:srgbClr val="000000"/>
                </a:solidFill>
              </a:rPr>
              <a:t>, RTS </a:t>
            </a:r>
            <a:r>
              <a:rPr lang="ko-KR" altLang="ko-KR">
                <a:solidFill>
                  <a:srgbClr val="000000"/>
                </a:solidFill>
              </a:rPr>
              <a:t>설계서</a:t>
            </a:r>
            <a:r>
              <a:rPr lang="en-US" altLang="ko-KR" dirty="0">
                <a:solidFill>
                  <a:srgbClr val="000000"/>
                </a:solidFill>
              </a:rPr>
              <a:t>, FDS </a:t>
            </a:r>
            <a:r>
              <a:rPr lang="ko-KR" altLang="ko-KR">
                <a:solidFill>
                  <a:srgbClr val="000000"/>
                </a:solidFill>
              </a:rPr>
              <a:t>설계서</a:t>
            </a:r>
            <a:r>
              <a:rPr lang="en-US" altLang="ko-KR" dirty="0">
                <a:solidFill>
                  <a:srgbClr val="000000"/>
                </a:solidFill>
              </a:rPr>
              <a:t>, </a:t>
            </a:r>
            <a:r>
              <a:rPr lang="ko-KR" altLang="ko-KR">
                <a:solidFill>
                  <a:srgbClr val="000000"/>
                </a:solidFill>
              </a:rPr>
              <a:t>지상장비 </a:t>
            </a:r>
            <a:r>
              <a:rPr lang="en-US" altLang="ko-KR" dirty="0">
                <a:solidFill>
                  <a:srgbClr val="000000"/>
                </a:solidFill>
              </a:rPr>
              <a:t>M&amp;C </a:t>
            </a:r>
            <a:r>
              <a:rPr lang="ko-KR" altLang="ko-KR">
                <a:solidFill>
                  <a:srgbClr val="000000"/>
                </a:solidFill>
              </a:rPr>
              <a:t>설계서</a:t>
            </a: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무궁화위성 관제시스템 소스코드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</a:rPr>
              <a:t>RTS, FDS, M&amp;C</a:t>
            </a:r>
            <a:endParaRPr lang="ko-KR" altLang="ko-KR">
              <a:solidFill>
                <a:srgbClr val="000000"/>
              </a:solidFill>
            </a:endParaRPr>
          </a:p>
          <a:p>
            <a:pPr marL="762000" lvl="1" indent="-285750" eaLnBrk="1" latinLnBrk="1" hangingPunct="1">
              <a:spcBef>
                <a:spcPct val="20000"/>
              </a:spcBef>
              <a:buClr>
                <a:srgbClr val="6600CC"/>
              </a:buClr>
              <a:buFont typeface="Wingdings" pitchFamily="2" charset="2"/>
              <a:buChar char="v"/>
              <a:defRPr/>
            </a:pPr>
            <a:r>
              <a:rPr lang="ko-KR" altLang="ko-KR" sz="2000" b="1" dirty="0"/>
              <a:t>무궁화위성 관제시스템 운용매뉴얼 </a:t>
            </a:r>
          </a:p>
          <a:p>
            <a:pPr marL="990600" lvl="2" indent="-276225" eaLnBrk="1" latinLnBrk="1" hangingPunct="1">
              <a:spcBef>
                <a:spcPct val="20000"/>
              </a:spcBef>
              <a:buClr>
                <a:srgbClr val="3333CC"/>
              </a:buClr>
              <a:buFont typeface="Arial" pitchFamily="34" charset="0"/>
              <a:buChar char="•"/>
              <a:defRPr/>
            </a:pPr>
            <a:r>
              <a:rPr lang="en-US" altLang="ko-KR" dirty="0">
                <a:solidFill>
                  <a:srgbClr val="000000"/>
                </a:solidFill>
              </a:rPr>
              <a:t> RTS, FDS, M&amp;C</a:t>
            </a:r>
            <a:endParaRPr lang="ko-KR" altLang="ko-KR">
              <a:solidFill>
                <a:srgbClr val="000000"/>
              </a:solidFill>
            </a:endParaRPr>
          </a:p>
        </p:txBody>
      </p:sp>
      <p:sp>
        <p:nvSpPr>
          <p:cNvPr id="7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F24A60-D74F-4FF3-8D76-906206A6491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기술 개발 현황 </a:t>
            </a:r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- RTS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>
                <a:latin typeface="굴림" panose="020B0600000101010101" pitchFamily="50" charset="-127"/>
              </a:rPr>
              <a:t> </a:t>
            </a:r>
            <a:r>
              <a:rPr lang="ko-KR" altLang="en-US" sz="2000" b="1">
                <a:latin typeface="굴림" panose="020B0600000101010101" pitchFamily="50" charset="-127"/>
              </a:rPr>
              <a:t>기술성숙도</a:t>
            </a:r>
            <a:r>
              <a:rPr lang="en-US" altLang="ko-KR" sz="2000" b="1" dirty="0">
                <a:latin typeface="굴림" panose="020B0600000101010101" pitchFamily="50" charset="-127"/>
              </a:rPr>
              <a:t>: TRL 7 (</a:t>
            </a:r>
            <a:r>
              <a:rPr lang="ko-KR" altLang="en-US" sz="2000" b="1">
                <a:latin typeface="굴림" panose="020B0600000101010101" pitchFamily="50" charset="-127"/>
              </a:rPr>
              <a:t>실용화단계</a:t>
            </a:r>
            <a:r>
              <a:rPr lang="en-US" altLang="ko-KR" sz="2000" b="1" dirty="0">
                <a:latin typeface="굴림" panose="020B0600000101010101" pitchFamily="50" charset="-127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굴림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pic>
        <p:nvPicPr>
          <p:cNvPr id="112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916113"/>
            <a:ext cx="833437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DCC8AB7-2411-4743-9242-F9D6866B183A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기술 개발 현황 </a:t>
            </a:r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- FDS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>
                <a:latin typeface="굴림" panose="020B0600000101010101" pitchFamily="50" charset="-127"/>
              </a:rPr>
              <a:t> </a:t>
            </a:r>
            <a:r>
              <a:rPr lang="ko-KR" altLang="en-US" sz="2000" b="1">
                <a:latin typeface="굴림" panose="020B0600000101010101" pitchFamily="50" charset="-127"/>
              </a:rPr>
              <a:t>기술성숙도</a:t>
            </a:r>
            <a:r>
              <a:rPr lang="en-US" altLang="ko-KR" sz="2000" b="1" dirty="0">
                <a:latin typeface="굴림" panose="020B0600000101010101" pitchFamily="50" charset="-127"/>
              </a:rPr>
              <a:t>: TRL 7 (</a:t>
            </a:r>
            <a:r>
              <a:rPr lang="ko-KR" altLang="en-US" sz="2000" b="1">
                <a:latin typeface="굴림" panose="020B0600000101010101" pitchFamily="50" charset="-127"/>
              </a:rPr>
              <a:t>실용화단계</a:t>
            </a:r>
            <a:r>
              <a:rPr lang="en-US" altLang="ko-KR" sz="2000" b="1" dirty="0">
                <a:latin typeface="굴림" panose="020B0600000101010101" pitchFamily="50" charset="-127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굴림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pic>
        <p:nvPicPr>
          <p:cNvPr id="12294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7921625" cy="448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번호 개체 틀 4"/>
          <p:cNvSpPr>
            <a:spLocks noGrp="1"/>
          </p:cNvSpPr>
          <p:nvPr>
            <p:ph type="sldNum" sz="quarter" idx="1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E48E060-8BDB-4B19-84DC-396B87C5DC64}" type="slidenum">
              <a:rPr lang="en-US" altLang="ko-KR" sz="1400" smtClean="0">
                <a:latin typeface="굴림" panose="020B0600000101010101" pitchFamily="50" charset="-127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ko-KR" sz="1400" smtClean="0">
              <a:latin typeface="굴림" panose="020B0600000101010101" pitchFamily="50" charset="-127"/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58763"/>
            <a:ext cx="7162800" cy="519112"/>
          </a:xfrm>
          <a:noFill/>
        </p:spPr>
        <p:txBody>
          <a:bodyPr/>
          <a:lstStyle/>
          <a:p>
            <a:pPr eaLnBrk="1" hangingPunct="1"/>
            <a:r>
              <a:rPr lang="en-US" altLang="ko-KR" sz="2800" smtClean="0">
                <a:solidFill>
                  <a:srgbClr val="4D4D4D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en-US" altLang="ko-KR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. </a:t>
            </a:r>
            <a:r>
              <a:rPr lang="ko-KR" altLang="en-US" sz="2600" b="0" smtClean="0">
                <a:solidFill>
                  <a:srgbClr val="4D4D4D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기술이전 내용 및 범위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357188" y="928688"/>
            <a:ext cx="850106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latinLnBrk="1">
              <a:spcBef>
                <a:spcPct val="20000"/>
              </a:spcBef>
              <a:buClr>
                <a:srgbClr val="CC0066"/>
              </a:buClr>
              <a:buFont typeface="굴림체" panose="020B0609000101010101" pitchFamily="49" charset="-127"/>
              <a:buChar char="▣"/>
              <a:defRPr kumimoji="1" sz="16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1pPr>
            <a:lvl2pPr marL="762000" indent="-285750" latinLnBrk="1">
              <a:spcBef>
                <a:spcPct val="20000"/>
              </a:spcBef>
              <a:buClr>
                <a:srgbClr val="6600CC"/>
              </a:buClr>
              <a:buFont typeface="굴림체" panose="020B0609000101010101" pitchFamily="49" charset="-127"/>
              <a:buChar char="◈"/>
              <a:defRPr kumimoji="1" sz="1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0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50" charset="-127"/>
              </a:defRPr>
            </a:lvl9pPr>
          </a:lstStyle>
          <a:p>
            <a:pPr eaLnBrk="1" hangingPunct="1"/>
            <a:r>
              <a:rPr lang="ko-KR" altLang="en-US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 기술 개발 현황 </a:t>
            </a:r>
            <a:r>
              <a:rPr lang="en-US" altLang="ko-KR" sz="2400" b="1" dirty="0">
                <a:solidFill>
                  <a:srgbClr val="CC0066"/>
                </a:solidFill>
                <a:latin typeface="굴림" panose="020B0600000101010101" pitchFamily="50" charset="-127"/>
              </a:rPr>
              <a:t>– Ground Equipment M&amp;C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r>
              <a:rPr lang="en-US" altLang="ko-KR" sz="2000" b="1" dirty="0">
                <a:latin typeface="굴림" panose="020B0600000101010101" pitchFamily="50" charset="-127"/>
              </a:rPr>
              <a:t> </a:t>
            </a:r>
            <a:r>
              <a:rPr lang="ko-KR" altLang="en-US" sz="2000" b="1">
                <a:latin typeface="굴림" panose="020B0600000101010101" pitchFamily="50" charset="-127"/>
              </a:rPr>
              <a:t>기술성숙도</a:t>
            </a:r>
            <a:r>
              <a:rPr lang="en-US" altLang="ko-KR" sz="2000" b="1" dirty="0">
                <a:latin typeface="굴림" panose="020B0600000101010101" pitchFamily="50" charset="-127"/>
              </a:rPr>
              <a:t>: TRL 7 (</a:t>
            </a:r>
            <a:r>
              <a:rPr lang="ko-KR" altLang="en-US" sz="2000" b="1">
                <a:latin typeface="굴림" panose="020B0600000101010101" pitchFamily="50" charset="-127"/>
              </a:rPr>
              <a:t>실용화단계</a:t>
            </a:r>
            <a:r>
              <a:rPr lang="en-US" altLang="ko-KR" sz="2000" b="1" dirty="0">
                <a:latin typeface="굴림" panose="020B0600000101010101" pitchFamily="50" charset="-127"/>
              </a:rPr>
              <a:t>)</a:t>
            </a:r>
          </a:p>
          <a:p>
            <a:pPr lvl="1" eaLnBrk="1" hangingPunct="1">
              <a:buFont typeface="Wingdings" panose="05000000000000000000" pitchFamily="2" charset="2"/>
              <a:buChar char="v"/>
            </a:pPr>
            <a:endParaRPr lang="en-US" altLang="ko-KR" sz="2000" b="1" dirty="0">
              <a:latin typeface="굴림" panose="020B0600000101010101" pitchFamily="50" charset="-127"/>
            </a:endParaRPr>
          </a:p>
        </p:txBody>
      </p:sp>
      <p:sp>
        <p:nvSpPr>
          <p:cNvPr id="8" name="Text Box 2061"/>
          <p:cNvSpPr txBox="1">
            <a:spLocks noChangeArrowheads="1"/>
          </p:cNvSpPr>
          <p:nvPr/>
        </p:nvSpPr>
        <p:spPr bwMode="auto">
          <a:xfrm>
            <a:off x="6634163" y="6400800"/>
            <a:ext cx="1798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0000">
            <a:spAutoFit/>
          </a:bodyPr>
          <a:lstStyle/>
          <a:p>
            <a:pPr algn="ctr">
              <a:defRPr/>
            </a:pPr>
            <a:r>
              <a:rPr kumimoji="0" lang="ko-KR" alt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방송미디어연구소</a:t>
            </a:r>
          </a:p>
        </p:txBody>
      </p:sp>
      <p:pic>
        <p:nvPicPr>
          <p:cNvPr id="133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1844675"/>
            <a:ext cx="7866062" cy="434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theme/theme1.xml><?xml version="1.0" encoding="utf-8"?>
<a:theme xmlns:a="http://schemas.openxmlformats.org/drawingml/2006/main" name="기본 디자인">
  <a:themeElements>
    <a:clrScheme name="기본 디자인 3">
      <a:dk1>
        <a:srgbClr val="000000"/>
      </a:dk1>
      <a:lt1>
        <a:srgbClr val="FFFFCC"/>
      </a:lt1>
      <a:dk2>
        <a:srgbClr val="808000"/>
      </a:dk2>
      <a:lt2>
        <a:srgbClr val="666633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기본 디자인">
      <a:majorFont>
        <a:latin typeface="Times New Roman"/>
        <a:ea typeface="굴림"/>
        <a:cs typeface=""/>
      </a:majorFont>
      <a:minorFont>
        <a:latin typeface="Times New Roman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01600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pitchFamily="50" charset="-127"/>
            <a:ea typeface="굴림" pitchFamily="50" charset="-127"/>
          </a:defRPr>
        </a:defPPr>
      </a:lstStyle>
    </a:lnDef>
  </a:objectDefaults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0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1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1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0029AE"/>
    </a:lt1>
    <a:dk2>
      <a:srgbClr val="808000"/>
    </a:dk2>
    <a:lt2>
      <a:srgbClr val="666633"/>
    </a:lt2>
    <a:accent1>
      <a:srgbClr val="339933"/>
    </a:accent1>
    <a:accent2>
      <a:srgbClr val="800000"/>
    </a:accent2>
    <a:accent3>
      <a:srgbClr val="AAACD3"/>
    </a:accent3>
    <a:accent4>
      <a:srgbClr val="000000"/>
    </a:accent4>
    <a:accent5>
      <a:srgbClr val="ADCAAD"/>
    </a:accent5>
    <a:accent6>
      <a:srgbClr val="730000"/>
    </a:accent6>
    <a:hlink>
      <a:srgbClr val="0033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17884</TotalTime>
  <Words>1157</Words>
  <Application>Microsoft Office PowerPoint</Application>
  <PresentationFormat>화면 슬라이드 쇼(4:3)</PresentationFormat>
  <Paragraphs>279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9" baseType="lpstr">
      <vt:lpstr>굴림</vt:lpstr>
      <vt:lpstr>Arial</vt:lpstr>
      <vt:lpstr>Times New Roman</vt:lpstr>
      <vt:lpstr>굴림체</vt:lpstr>
      <vt:lpstr>휴먼새내기체</vt:lpstr>
      <vt:lpstr>HY헤드라인M</vt:lpstr>
      <vt:lpstr>Arial Black</vt:lpstr>
      <vt:lpstr>휴먼각진헤드라인</vt:lpstr>
      <vt:lpstr>HY견고딕</vt:lpstr>
      <vt:lpstr>HY견명조</vt:lpstr>
      <vt:lpstr>Wingdings</vt:lpstr>
      <vt:lpstr>바탕</vt:lpstr>
      <vt:lpstr>돋움</vt:lpstr>
      <vt:lpstr>기본 디자인</vt:lpstr>
      <vt:lpstr>PowerPoint 프레젠테이션</vt:lpstr>
      <vt:lpstr>PowerPoint 프레젠테이션</vt:lpstr>
      <vt:lpstr>1. 기술의 개요</vt:lpstr>
      <vt:lpstr>1. 기술의 개요</vt:lpstr>
      <vt:lpstr>1. 기술의 개요</vt:lpstr>
      <vt:lpstr>2. 기술이전 내용 및 범위</vt:lpstr>
      <vt:lpstr>2. 기술이전 내용 및 범위</vt:lpstr>
      <vt:lpstr>2. 기술이전 내용 및 범위</vt:lpstr>
      <vt:lpstr>2. 기술이전 내용 및 범위</vt:lpstr>
      <vt:lpstr>3. 경쟁기술과 비교</vt:lpstr>
      <vt:lpstr>4. 기술의 사업성</vt:lpstr>
      <vt:lpstr>5. 국내외 시장 동향</vt:lpstr>
      <vt:lpstr>5. 국내외 시장 동향</vt:lpstr>
      <vt:lpstr>6. 기술이전 조건</vt:lpstr>
      <vt:lpstr>PowerPoint 프레젠테이션</vt:lpstr>
    </vt:vector>
  </TitlesOfParts>
  <Company>시스템공학연구소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장지훈</dc:creator>
  <cp:lastModifiedBy>BYOUNG-SUN LEE</cp:lastModifiedBy>
  <cp:revision>1273</cp:revision>
  <cp:lastPrinted>2000-01-26T07:28:59Z</cp:lastPrinted>
  <dcterms:created xsi:type="dcterms:W3CDTF">1998-07-27T04:31:16Z</dcterms:created>
  <dcterms:modified xsi:type="dcterms:W3CDTF">2017-12-06T07:55:21Z</dcterms:modified>
</cp:coreProperties>
</file>