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24" r:id="rId2"/>
    <p:sldId id="347" r:id="rId3"/>
    <p:sldId id="444" r:id="rId4"/>
    <p:sldId id="448" r:id="rId5"/>
    <p:sldId id="442" r:id="rId6"/>
    <p:sldId id="451" r:id="rId7"/>
    <p:sldId id="446" r:id="rId8"/>
    <p:sldId id="450" r:id="rId9"/>
    <p:sldId id="443" r:id="rId10"/>
    <p:sldId id="445" r:id="rId11"/>
    <p:sldId id="434" r:id="rId12"/>
  </p:sldIdLst>
  <p:sldSz cx="9144000" cy="6858000" type="screen4x3"/>
  <p:notesSz cx="6623050" cy="97345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800000"/>
    <a:srgbClr val="BDEEFF"/>
    <a:srgbClr val="FFFFCC"/>
    <a:srgbClr val="DDDDDD"/>
    <a:srgbClr val="FF6600"/>
    <a:srgbClr val="3333C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67" d="100"/>
          <a:sy n="67" d="100"/>
        </p:scale>
        <p:origin x="1260" y="52"/>
      </p:cViewPr>
      <p:guideLst>
        <p:guide orient="horz" pos="1104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066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3E665C96-CA7C-4018-A214-A4CDA72201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88900"/>
            <a:ext cx="739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671" tIns="45336" rIns="90671" bIns="45336" numCol="1" anchor="ctr" anchorCtr="0" compatLnSpc="1">
            <a:prstTxWarp prst="textNoShape">
              <a:avLst/>
            </a:prstTxWarp>
            <a:spAutoFit/>
          </a:bodyPr>
          <a:lstStyle>
            <a:lvl1pPr defTabSz="906463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237ACA9-66E0-4038-8DA9-EF4937E222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88900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671" tIns="45336" rIns="90671" bIns="45336" numCol="1" anchor="ctr" anchorCtr="0" compatLnSpc="1">
            <a:prstTxWarp prst="textNoShape">
              <a:avLst/>
            </a:prstTxWarp>
            <a:spAutoFit/>
          </a:bodyPr>
          <a:lstStyle>
            <a:lvl1pPr algn="r" defTabSz="906463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67F6EF62-AF8E-488B-A34A-9F97EF5518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6738"/>
            <a:ext cx="739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671" tIns="45336" rIns="90671" bIns="45336" numCol="1" anchor="b" anchorCtr="0" compatLnSpc="1">
            <a:prstTxWarp prst="textNoShape">
              <a:avLst/>
            </a:prstTxWarp>
            <a:spAutoFit/>
          </a:bodyPr>
          <a:lstStyle>
            <a:lvl1pPr defTabSz="906463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EF4ECCAA-A42A-4933-8933-E6E42A197AC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2838" y="9456738"/>
            <a:ext cx="396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671" tIns="45336" rIns="90671" bIns="45336" numCol="1" anchor="b" anchorCtr="0" compatLnSpc="1">
            <a:prstTxWarp prst="textNoShape">
              <a:avLst/>
            </a:prstTxWarp>
            <a:spAutoFit/>
          </a:bodyPr>
          <a:lstStyle>
            <a:lvl1pPr algn="r" defTabSz="906463" eaLnBrk="1" latinLnBrk="1" hangingPunct="1">
              <a:defRPr sz="1200"/>
            </a:lvl1pPr>
          </a:lstStyle>
          <a:p>
            <a:fld id="{65F5AA63-F28A-4A92-B1D5-D604E88A5C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AC73229-B69C-4AB2-8E75-F426D2A4D7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>
            <a:lvl1pPr defTabSz="90011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ABF6310-6FDF-4678-BFB6-803B7847CF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>
            <a:lvl1pPr algn="r" defTabSz="90011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9E39D8-D68A-4766-8C2B-DBFD0E25562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81063" y="731838"/>
            <a:ext cx="4864100" cy="364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93FB8B0-0BF0-405F-A827-329507DA14E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24388"/>
            <a:ext cx="485775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9" rIns="90037" bIns="45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문자열 유형을 편집하려면 누르십시오</a:t>
            </a:r>
            <a:r>
              <a:rPr lang="en-US" altLang="ko-KR" noProof="0"/>
              <a:t>.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세째 수준</a:t>
            </a:r>
          </a:p>
          <a:p>
            <a:pPr lvl="3"/>
            <a:r>
              <a:rPr lang="ko-KR" altLang="en-US" noProof="0"/>
              <a:t>네째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C4583D4-3ACE-4352-BE04-CC3AEDD026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7188"/>
            <a:ext cx="28702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9" rIns="90037" bIns="45019" numCol="1" anchor="b" anchorCtr="0" compatLnSpc="1">
            <a:prstTxWarp prst="textNoShape">
              <a:avLst/>
            </a:prstTxWarp>
          </a:bodyPr>
          <a:lstStyle>
            <a:lvl1pPr defTabSz="90011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10C50FE3-1330-451E-8AA7-0C153BBAB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247188"/>
            <a:ext cx="28702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37" tIns="45019" rIns="90037" bIns="45019" numCol="1" anchor="b" anchorCtr="0" compatLnSpc="1">
            <a:prstTxWarp prst="textNoShape">
              <a:avLst/>
            </a:prstTxWarp>
          </a:bodyPr>
          <a:lstStyle>
            <a:lvl1pPr algn="r" defTabSz="90011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7AC1547E-45A5-487B-A7EF-3FC13DE83F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title">
            <a:extLst>
              <a:ext uri="{FF2B5EF4-FFF2-40B4-BE49-F238E27FC236}">
                <a16:creationId xmlns:a16="http://schemas.microsoft.com/office/drawing/2014/main" id="{9E814E7D-B90B-4C6D-9668-C9C96200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로고심볼">
            <a:extLst>
              <a:ext uri="{FF2B5EF4-FFF2-40B4-BE49-F238E27FC236}">
                <a16:creationId xmlns:a16="http://schemas.microsoft.com/office/drawing/2014/main" id="{AA35C08B-1066-4705-9DDD-84612C3B1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anose="020B0609000101010101" pitchFamily="49" charset="-127"/>
              <a:buNone/>
              <a:defRPr sz="1800"/>
            </a:lvl1pPr>
          </a:lstStyle>
          <a:p>
            <a:pPr lvl="0"/>
            <a:r>
              <a:rPr lang="ko-KR" altLang="en-US" noProof="0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5144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9E75428-A8E5-4CE7-BF47-C4E1910ADF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72E3BEA8-CB50-4067-A59B-AEA3FA86FC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535F7-3A8E-4D38-BB2C-41394961689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249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310E41E4-108F-48F7-BA87-CC10E3AA64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C6B671E3-D62D-44D5-BE7E-62F72ABCCB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26873-A698-4D58-BBFD-36F66DE8F76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103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6993CC19-7C59-45D0-A26E-56778C26B5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881F1625-5415-48B9-9BC4-6C66D0DF8F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D31A9-8FCB-4AF3-ACDB-518AA86E62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727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1C3DD1E6-890C-46C7-938F-819C2FE572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6DD26666-B975-42B6-854B-AA5DE6307B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CA7B4-C1C1-4260-B0E7-3129435B193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603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45A84B4A-96F1-4FC3-858D-3B2EC181A7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DB9D6515-874C-4F82-91EF-D1BC95B7B4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C3592-A446-4D48-A4AA-5DFAB0A9590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878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01E3781-ED59-4D8B-B730-1E0B9DC123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21AB9950-EC51-45A6-89A1-0A85C2F878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08026-7D50-4624-9A6B-A931AFEB18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12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9">
            <a:extLst>
              <a:ext uri="{FF2B5EF4-FFF2-40B4-BE49-F238E27FC236}">
                <a16:creationId xmlns:a16="http://schemas.microsoft.com/office/drawing/2014/main" id="{8CD044BE-0E7A-4706-827C-AD069364DA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974070E2-7A79-4D3F-ACF6-C944552A65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D8C82-BF2E-41D8-8C6B-30B459972F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21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3947DB8C-9C1A-4EAA-820B-C53EC6F3DD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F2079AF8-1DB2-4E63-9478-C7E06835E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7D9C-6970-4A4C-BA04-098E6F53F7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43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>
            <a:extLst>
              <a:ext uri="{FF2B5EF4-FFF2-40B4-BE49-F238E27FC236}">
                <a16:creationId xmlns:a16="http://schemas.microsoft.com/office/drawing/2014/main" id="{CF08A814-ED4F-425E-9E00-FFE25DEC7C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3" name="Rectangle 30">
            <a:extLst>
              <a:ext uri="{FF2B5EF4-FFF2-40B4-BE49-F238E27FC236}">
                <a16:creationId xmlns:a16="http://schemas.microsoft.com/office/drawing/2014/main" id="{D5DEF667-8299-4005-9720-3BFF366856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F9852-094F-40E3-8891-F26D815F1A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068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69F1A7CD-E15B-49D4-B907-CBD28E549C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AFABFD28-7B75-4E83-99DE-AF84DFE45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99B57-0629-4700-8520-FB664B72A4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84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91D63611-4ABA-4BD4-87CF-CB9BEAE10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6" name="Rectangle 30">
            <a:extLst>
              <a:ext uri="{FF2B5EF4-FFF2-40B4-BE49-F238E27FC236}">
                <a16:creationId xmlns:a16="http://schemas.microsoft.com/office/drawing/2014/main" id="{0CA95402-EDE7-4656-99C9-57E30C9D9C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2E982-DB88-4D87-97E4-067BDAF79D8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>
            <a:extLst>
              <a:ext uri="{FF2B5EF4-FFF2-40B4-BE49-F238E27FC236}">
                <a16:creationId xmlns:a16="http://schemas.microsoft.com/office/drawing/2014/main" id="{C02F53EF-150B-4D86-B9EC-6AAD64591C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83A504-2C42-4519-9389-EEA0608A9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세째 수준</a:t>
            </a:r>
          </a:p>
          <a:p>
            <a:pPr lvl="3"/>
            <a:r>
              <a:rPr lang="ko-KR" altLang="en-US"/>
              <a:t>네째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12FD1969-2F31-416C-8CAF-9656A427B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/>
              <a:t>제목 작성</a:t>
            </a:r>
          </a:p>
        </p:txBody>
      </p:sp>
      <p:sp>
        <p:nvSpPr>
          <p:cNvPr id="1053" name="Rectangle 29">
            <a:extLst>
              <a:ext uri="{FF2B5EF4-FFF2-40B4-BE49-F238E27FC236}">
                <a16:creationId xmlns:a16="http://schemas.microsoft.com/office/drawing/2014/main" id="{4E992BB2-A38C-4FF3-9A3C-076C30C508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0325" y="6400800"/>
            <a:ext cx="1868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/>
            </a:lvl1pPr>
          </a:lstStyle>
          <a:p>
            <a:pPr>
              <a:defRPr/>
            </a:pPr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054" name="Rectangle 30">
            <a:extLst>
              <a:ext uri="{FF2B5EF4-FFF2-40B4-BE49-F238E27FC236}">
                <a16:creationId xmlns:a16="http://schemas.microsoft.com/office/drawing/2014/main" id="{19CC3F2E-859F-4512-BAA0-49BD2615CC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7400" y="6400800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fld id="{81AEA74A-9B36-4BFC-A3CA-5560655D9B56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1031" name="Picture 46" descr="상단 이미지(4)">
            <a:extLst>
              <a:ext uri="{FF2B5EF4-FFF2-40B4-BE49-F238E27FC236}">
                <a16:creationId xmlns:a16="http://schemas.microsoft.com/office/drawing/2014/main" id="{01CD3617-B566-4753-95EF-C065810836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2004 변경 로고심볼">
            <a:extLst>
              <a:ext uri="{FF2B5EF4-FFF2-40B4-BE49-F238E27FC236}">
                <a16:creationId xmlns:a16="http://schemas.microsoft.com/office/drawing/2014/main" id="{F10C0C6E-18DF-4108-9956-533F509D2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>
            <a:extLst>
              <a:ext uri="{FF2B5EF4-FFF2-40B4-BE49-F238E27FC236}">
                <a16:creationId xmlns:a16="http://schemas.microsoft.com/office/drawing/2014/main" id="{C7FF2F06-2699-4D8B-919B-B2F79EFAC0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2004 변경 로고심볼">
            <a:extLst>
              <a:ext uri="{FF2B5EF4-FFF2-40B4-BE49-F238E27FC236}">
                <a16:creationId xmlns:a16="http://schemas.microsoft.com/office/drawing/2014/main" id="{AAD1DF76-1C8A-4846-928C-122F2F52C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anose="02020603050405020304" pitchFamily="18" charset="0"/>
          <a:ea typeface="굴림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脚占位符 1">
            <a:extLst>
              <a:ext uri="{FF2B5EF4-FFF2-40B4-BE49-F238E27FC236}">
                <a16:creationId xmlns:a16="http://schemas.microsoft.com/office/drawing/2014/main" id="{9BB702BC-1BBE-4075-844E-BE2F3764CB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5123" name="灯片编号占位符 2">
            <a:extLst>
              <a:ext uri="{FF2B5EF4-FFF2-40B4-BE49-F238E27FC236}">
                <a16:creationId xmlns:a16="http://schemas.microsoft.com/office/drawing/2014/main" id="{05346574-6E84-455B-B435-096EDC452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F132DB94-9719-4915-92A5-03B0B8716274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5124" name="Rectangle 2054">
            <a:extLst>
              <a:ext uri="{FF2B5EF4-FFF2-40B4-BE49-F238E27FC236}">
                <a16:creationId xmlns:a16="http://schemas.microsoft.com/office/drawing/2014/main" id="{63C20827-B504-45C0-BFE3-47274B1C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125" name="Rectangle 2060">
            <a:extLst>
              <a:ext uri="{FF2B5EF4-FFF2-40B4-BE49-F238E27FC236}">
                <a16:creationId xmlns:a16="http://schemas.microsoft.com/office/drawing/2014/main" id="{787BFB57-439E-44A4-B59E-B8E2F9FB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34851" name="Rectangle 2051">
            <a:extLst>
              <a:ext uri="{FF2B5EF4-FFF2-40B4-BE49-F238E27FC236}">
                <a16:creationId xmlns:a16="http://schemas.microsoft.com/office/drawing/2014/main" id="{5FC96192-D0B2-4CA1-BB3B-CCA49B40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035050"/>
            <a:ext cx="7010400" cy="64135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Fractional N PLL </a:t>
            </a:r>
            <a:r>
              <a:rPr lang="ko-KR" altLang="en-US" sz="3600" dirty="0">
                <a:solidFill>
                  <a:srgbClr val="000099"/>
                </a:solidFill>
                <a:latin typeface="HY헤드라인M" pitchFamily="18" charset="-127"/>
                <a:ea typeface="HY헤드라인M" pitchFamily="18" charset="-127"/>
              </a:rPr>
              <a:t>개발 기술</a:t>
            </a:r>
          </a:p>
        </p:txBody>
      </p:sp>
      <p:pic>
        <p:nvPicPr>
          <p:cNvPr id="334863" name="Picture 2063" descr="보고-2">
            <a:extLst>
              <a:ext uri="{FF2B5EF4-FFF2-40B4-BE49-F238E27FC236}">
                <a16:creationId xmlns:a16="http://schemas.microsoft.com/office/drawing/2014/main" id="{3B306439-07C0-4B06-AB72-CD1CDC86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>
            <a:extLst>
              <a:ext uri="{FF2B5EF4-FFF2-40B4-BE49-F238E27FC236}">
                <a16:creationId xmlns:a16="http://schemas.microsoft.com/office/drawing/2014/main" id="{9D8DE9FF-94F4-49E0-8502-0A474D2FE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/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>
            <a:extLst>
              <a:ext uri="{FF2B5EF4-FFF2-40B4-BE49-F238E27FC236}">
                <a16:creationId xmlns:a16="http://schemas.microsoft.com/office/drawing/2014/main" id="{0131D66D-C97A-4FEE-8E95-E88DBB58D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i="1">
                <a:solidFill>
                  <a:srgbClr val="5F5F5F"/>
                </a:solidFill>
                <a:latin typeface="HY헤드라인M" pitchFamily="18" charset="-127"/>
                <a:ea typeface="HY헤드라인M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>
            <a:extLst>
              <a:ext uri="{FF2B5EF4-FFF2-40B4-BE49-F238E27FC236}">
                <a16:creationId xmlns:a16="http://schemas.microsoft.com/office/drawing/2014/main" id="{BB6F6899-7AC6-4A4A-810F-50C4B5FD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0769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>
            <a:extLst>
              <a:ext uri="{FF2B5EF4-FFF2-40B4-BE49-F238E27FC236}">
                <a16:creationId xmlns:a16="http://schemas.microsoft.com/office/drawing/2014/main" id="{91A9E251-09CE-48B8-9599-FF44AB4EE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脚占位符 3">
            <a:extLst>
              <a:ext uri="{FF2B5EF4-FFF2-40B4-BE49-F238E27FC236}">
                <a16:creationId xmlns:a16="http://schemas.microsoft.com/office/drawing/2014/main" id="{CE6065AB-276A-40B1-AC64-D018A54F3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4339" name="灯片编号占位符 4">
            <a:extLst>
              <a:ext uri="{FF2B5EF4-FFF2-40B4-BE49-F238E27FC236}">
                <a16:creationId xmlns:a16="http://schemas.microsoft.com/office/drawing/2014/main" id="{86AE5EB1-95EA-453C-A205-D6F1533BB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7A150D9E-594F-455B-AF55-73CEC455CA04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AA256633-D07A-4C56-9A24-5A29FACFC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5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사업성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FAB80A4E-E7CB-4CF6-889F-2D0BCE05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268413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ko-KR" altLang="en-US" sz="2400" b="1">
                <a:solidFill>
                  <a:srgbClr val="CC0066"/>
                </a:solidFill>
                <a:latin typeface="굴림" panose="020B0600000101010101" pitchFamily="34" charset="-127"/>
              </a:rPr>
              <a:t>활용 분야</a:t>
            </a:r>
            <a:endParaRPr lang="ko-KR" altLang="en-US" sz="17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700" b="1">
                <a:latin typeface="굴림" panose="020B0600000101010101" pitchFamily="34" charset="-127"/>
              </a:rPr>
              <a:t>Channel </a:t>
            </a:r>
            <a:r>
              <a:rPr lang="ko-KR" altLang="en-US" sz="1700" b="1">
                <a:latin typeface="굴림" panose="020B0600000101010101" pitchFamily="34" charset="-127"/>
              </a:rPr>
              <a:t>주파수가 정수배로 형성되지 않는 무선 통신 시스템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700" b="1">
                <a:latin typeface="굴림" panose="020B0600000101010101" pitchFamily="34" charset="-127"/>
              </a:rPr>
              <a:t>빠른 </a:t>
            </a:r>
            <a:r>
              <a:rPr lang="en-US" altLang="ko-KR" sz="1700" b="1">
                <a:latin typeface="굴림" panose="020B0600000101010101" pitchFamily="34" charset="-127"/>
              </a:rPr>
              <a:t>Lock Time </a:t>
            </a:r>
            <a:r>
              <a:rPr lang="ko-KR" altLang="en-US" sz="1700" b="1">
                <a:latin typeface="굴림" panose="020B0600000101010101" pitchFamily="34" charset="-127"/>
              </a:rPr>
              <a:t>을 요구하는 모든 무선 통신 시스템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endParaRPr lang="ko-KR" altLang="en-US" sz="1700" b="1">
              <a:latin typeface="굴림" panose="020B0600000101010101" pitchFamily="34" charset="-127"/>
            </a:endParaRPr>
          </a:p>
          <a:p>
            <a:pPr eaLnBrk="1" hangingPunct="1">
              <a:lnSpc>
                <a:spcPct val="140000"/>
              </a:lnSpc>
            </a:pPr>
            <a:r>
              <a:rPr lang="ko-KR" altLang="en-US" sz="2400" b="1">
                <a:solidFill>
                  <a:srgbClr val="CC0066"/>
                </a:solidFill>
                <a:latin typeface="굴림" panose="020B0600000101010101" pitchFamily="34" charset="-127"/>
              </a:rPr>
              <a:t>기대 효과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700" b="1">
                <a:latin typeface="굴림" panose="020B0600000101010101" pitchFamily="34" charset="-127"/>
              </a:rPr>
              <a:t>PLL</a:t>
            </a:r>
            <a:r>
              <a:rPr lang="ko-KR" altLang="en-US" sz="1700" b="1">
                <a:latin typeface="굴림" panose="020B0600000101010101" pitchFamily="34" charset="-127"/>
              </a:rPr>
              <a:t>은 모든 무선 시스템의 핵심 요소이므로</a:t>
            </a:r>
            <a:r>
              <a:rPr lang="en-US" altLang="ko-KR" sz="1700" b="1">
                <a:latin typeface="굴림" panose="020B0600000101010101" pitchFamily="34" charset="-127"/>
              </a:rPr>
              <a:t>, 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None/>
            </a:pPr>
            <a:r>
              <a:rPr lang="en-US" altLang="ko-KR" sz="1700" b="1">
                <a:latin typeface="굴림" panose="020B0600000101010101" pitchFamily="34" charset="-127"/>
              </a:rPr>
              <a:t>    Fractional-N PLL IP </a:t>
            </a:r>
            <a:r>
              <a:rPr lang="ko-KR" altLang="en-US" sz="1700" b="1">
                <a:latin typeface="굴림" panose="020B0600000101010101" pitchFamily="34" charset="-127"/>
              </a:rPr>
              <a:t>확보 시 필요한 모든 시스템에 응용 및 적용 가능 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700" b="1">
                <a:latin typeface="굴림" panose="020B0600000101010101" pitchFamily="34" charset="-127"/>
              </a:rPr>
              <a:t>기존의 </a:t>
            </a:r>
            <a:r>
              <a:rPr lang="en-US" altLang="ko-KR" sz="1700" b="1">
                <a:latin typeface="굴림" panose="020B0600000101010101" pitchFamily="34" charset="-127"/>
              </a:rPr>
              <a:t>Integer-N PLL </a:t>
            </a:r>
            <a:r>
              <a:rPr lang="ko-KR" altLang="en-US" sz="1700" b="1">
                <a:latin typeface="굴림" panose="020B0600000101010101" pitchFamily="34" charset="-127"/>
              </a:rPr>
              <a:t>방식으로 구현된 회로의 </a:t>
            </a:r>
            <a:r>
              <a:rPr lang="en-US" altLang="ko-KR" sz="1700" b="1">
                <a:latin typeface="굴림" panose="020B0600000101010101" pitchFamily="34" charset="-127"/>
              </a:rPr>
              <a:t>settling time</a:t>
            </a:r>
            <a:r>
              <a:rPr lang="ko-KR" altLang="en-US" sz="1700" b="1">
                <a:latin typeface="굴림" panose="020B0600000101010101" pitchFamily="34" charset="-127"/>
              </a:rPr>
              <a:t>과 제한적인 주파수 선택의 문제점을 개선하여</a:t>
            </a:r>
            <a:r>
              <a:rPr lang="en-US" altLang="ko-KR" sz="1700" b="1">
                <a:latin typeface="굴림" panose="020B0600000101010101" pitchFamily="34" charset="-127"/>
              </a:rPr>
              <a:t>, </a:t>
            </a:r>
            <a:r>
              <a:rPr lang="ko-KR" altLang="en-US" sz="1700" b="1">
                <a:latin typeface="굴림" panose="020B0600000101010101" pitchFamily="34" charset="-127"/>
              </a:rPr>
              <a:t>모든 무선 통신 시스템의 성능 향상에 기여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脚占位符 3">
            <a:extLst>
              <a:ext uri="{FF2B5EF4-FFF2-40B4-BE49-F238E27FC236}">
                <a16:creationId xmlns:a16="http://schemas.microsoft.com/office/drawing/2014/main" id="{0F585C85-EF30-49AC-B576-B06030E28A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5363" name="灯片编号占位符 4">
            <a:extLst>
              <a:ext uri="{FF2B5EF4-FFF2-40B4-BE49-F238E27FC236}">
                <a16:creationId xmlns:a16="http://schemas.microsoft.com/office/drawing/2014/main" id="{FCD6AEEA-56FB-4345-A56A-9F2188E4C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20CFA760-7CF8-4A31-A2A0-B4B15BE32556}" type="slidenum">
              <a:rPr lang="en-US" altLang="ko-KR"/>
              <a:pPr/>
              <a:t>11</a:t>
            </a:fld>
            <a:endParaRPr lang="en-US" altLang="ko-KR"/>
          </a:p>
        </p:txBody>
      </p:sp>
      <p:pic>
        <p:nvPicPr>
          <p:cNvPr id="15364" name="Picture 522" descr="연구장면(4개)">
            <a:extLst>
              <a:ext uri="{FF2B5EF4-FFF2-40B4-BE49-F238E27FC236}">
                <a16:creationId xmlns:a16="http://schemas.microsoft.com/office/drawing/2014/main" id="{FAF5FEFF-41EF-43EC-B76F-7949C67C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25650"/>
            <a:ext cx="4572000" cy="3579813"/>
          </a:xfrm>
          <a:prstGeom prst="rect">
            <a:avLst/>
          </a:prstGeom>
          <a:noFill/>
          <a:ln>
            <a:noFill/>
          </a:ln>
          <a:effectLst>
            <a:outerShdw dist="8980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23">
            <a:extLst>
              <a:ext uri="{FF2B5EF4-FFF2-40B4-BE49-F238E27FC236}">
                <a16:creationId xmlns:a16="http://schemas.microsoft.com/office/drawing/2014/main" id="{F3093197-FB66-42E3-AC1B-725F714DA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39850"/>
            <a:ext cx="26670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3100">
                <a:solidFill>
                  <a:srgbClr val="FF66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5366" name="Rectangle 529">
            <a:extLst>
              <a:ext uri="{FF2B5EF4-FFF2-40B4-BE49-F238E27FC236}">
                <a16:creationId xmlns:a16="http://schemas.microsoft.com/office/drawing/2014/main" id="{8AF85F6F-E009-43D8-A0A5-048A03FD5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7" name="Rectangle 530">
            <a:extLst>
              <a:ext uri="{FF2B5EF4-FFF2-40B4-BE49-F238E27FC236}">
                <a16:creationId xmlns:a16="http://schemas.microsoft.com/office/drawing/2014/main" id="{86E76D79-8AA2-4BB0-85EE-37E8F13F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400800"/>
            <a:ext cx="8856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연락처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디지털홈연구단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/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차세대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WPAN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34" charset="-127"/>
              </a:rPr>
              <a:t>연구팀  이철효 선연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34" charset="-127"/>
              </a:rPr>
              <a:t>(042-860-5577,clee7@etri.re.kr)</a:t>
            </a:r>
          </a:p>
        </p:txBody>
      </p:sp>
      <p:sp>
        <p:nvSpPr>
          <p:cNvPr id="15368" name="Text Box 531">
            <a:extLst>
              <a:ext uri="{FF2B5EF4-FFF2-40B4-BE49-F238E27FC236}">
                <a16:creationId xmlns:a16="http://schemas.microsoft.com/office/drawing/2014/main" id="{11239646-BB96-4C4D-9E56-2B62C8EEE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15000"/>
            <a:ext cx="1600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500" b="1">
                <a:solidFill>
                  <a:srgbClr val="3333CC"/>
                </a:solidFill>
                <a:latin typeface="Arial" panose="020B0604020202020204" pitchFamily="34" charset="0"/>
                <a:ea typeface="돋움" panose="020B0600000101010101" pitchFamily="34" charset="-127"/>
              </a:rPr>
              <a:t>www.etri.re.kr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页脚占位符 3">
            <a:extLst>
              <a:ext uri="{FF2B5EF4-FFF2-40B4-BE49-F238E27FC236}">
                <a16:creationId xmlns:a16="http://schemas.microsoft.com/office/drawing/2014/main" id="{6D3FCDA3-506F-40BD-AF04-03B715000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6147" name="灯片编号占位符 4">
            <a:extLst>
              <a:ext uri="{FF2B5EF4-FFF2-40B4-BE49-F238E27FC236}">
                <a16:creationId xmlns:a16="http://schemas.microsoft.com/office/drawing/2014/main" id="{626E79E4-C804-4B8C-81E8-76549FD1B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323F3AB1-FFAA-4EF1-9095-84D7F8A87E35}" type="slidenum">
              <a:rPr lang="en-US" altLang="ko-KR"/>
              <a:pPr/>
              <a:t>2</a:t>
            </a:fld>
            <a:endParaRPr lang="en-US" altLang="ko-KR"/>
          </a:p>
        </p:txBody>
      </p:sp>
      <p:pic>
        <p:nvPicPr>
          <p:cNvPr id="6148" name="Picture 742" descr="상단 이미지(3)">
            <a:extLst>
              <a:ext uri="{FF2B5EF4-FFF2-40B4-BE49-F238E27FC236}">
                <a16:creationId xmlns:a16="http://schemas.microsoft.com/office/drawing/2014/main" id="{31D6D431-71B2-481B-8A25-776F1F3C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743">
            <a:extLst>
              <a:ext uri="{FF2B5EF4-FFF2-40B4-BE49-F238E27FC236}">
                <a16:creationId xmlns:a16="http://schemas.microsoft.com/office/drawing/2014/main" id="{244B589E-00DE-4F45-995B-BEDD4A403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5715000" cy="4038600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895350" indent="-609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371600" indent="-609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981200" indent="-609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4521200" indent="-609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4978400" indent="-609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5435600" indent="-609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5892800" indent="-609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6350000" indent="-609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900">
                <a:solidFill>
                  <a:srgbClr val="0000CC"/>
                </a:solidFill>
                <a:latin typeface="HY헤드라인M" pitchFamily="18" charset="-127"/>
                <a:ea typeface="HY헤드라인M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buClr>
                <a:srgbClr val="CC0066"/>
              </a:buClr>
            </a:pPr>
            <a:r>
              <a:rPr lang="en-US" altLang="ko-KR" sz="2500" b="1">
                <a:solidFill>
                  <a:srgbClr val="FF6600"/>
                </a:solidFill>
                <a:latin typeface="Times New Roman" panose="02020603050405020304" pitchFamily="18" charset="0"/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1. </a:t>
            </a:r>
            <a:r>
              <a:rPr lang="ko-KR" altLang="en-US" sz="2500" b="1">
                <a:latin typeface="Times New Roman" panose="02020603050405020304" pitchFamily="18" charset="0"/>
              </a:rPr>
              <a:t>기술의 개요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2. </a:t>
            </a:r>
            <a:r>
              <a:rPr lang="ko-KR" altLang="en-US" sz="2500" b="1">
                <a:latin typeface="Times New Roman" panose="02020603050405020304" pitchFamily="18" charset="0"/>
              </a:rPr>
              <a:t>타 기술과 비교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3. </a:t>
            </a:r>
            <a:r>
              <a:rPr lang="ko-KR" altLang="en-US" sz="2500" b="1">
                <a:latin typeface="Times New Roman" panose="02020603050405020304" pitchFamily="18" charset="0"/>
              </a:rPr>
              <a:t>기술이전 내용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4. </a:t>
            </a:r>
            <a:r>
              <a:rPr lang="ko-KR" altLang="en-US" sz="2500" b="1">
                <a:latin typeface="Times New Roman" panose="02020603050405020304" pitchFamily="18" charset="0"/>
              </a:rPr>
              <a:t>국내외 시장 동향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en-US" altLang="ko-KR" sz="2500" b="1">
                <a:latin typeface="Times New Roman" panose="02020603050405020304" pitchFamily="18" charset="0"/>
              </a:rPr>
              <a:t>5. </a:t>
            </a:r>
            <a:r>
              <a:rPr lang="ko-KR" altLang="en-US" sz="2500" b="1">
                <a:latin typeface="Times New Roman" panose="02020603050405020304" pitchFamily="18" charset="0"/>
              </a:rPr>
              <a:t>기술의 사업성</a:t>
            </a:r>
          </a:p>
          <a:p>
            <a:pPr lvl="1" eaLnBrk="1" hangingPunct="1">
              <a:lnSpc>
                <a:spcPct val="120000"/>
              </a:lnSpc>
              <a:buClr>
                <a:srgbClr val="CC0066"/>
              </a:buClr>
            </a:pPr>
            <a:r>
              <a:rPr lang="ko-KR" altLang="en-US" sz="2500" b="1">
                <a:latin typeface="Times New Roman" panose="02020603050405020304" pitchFamily="18" charset="0"/>
              </a:rPr>
              <a:t>  </a:t>
            </a:r>
            <a:r>
              <a:rPr lang="en-US" altLang="ko-KR" sz="2500" b="1">
                <a:latin typeface="Times New Roman" panose="02020603050405020304" pitchFamily="18" charset="0"/>
              </a:rPr>
              <a:t>- </a:t>
            </a:r>
            <a:r>
              <a:rPr lang="ko-KR" altLang="en-US" sz="2500" b="1">
                <a:latin typeface="Times New Roman" panose="02020603050405020304" pitchFamily="18" charset="0"/>
              </a:rPr>
              <a:t>활용분야 및 기대효과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脚占位符 3">
            <a:extLst>
              <a:ext uri="{FF2B5EF4-FFF2-40B4-BE49-F238E27FC236}">
                <a16:creationId xmlns:a16="http://schemas.microsoft.com/office/drawing/2014/main" id="{0EC83434-1A8D-4A60-A02A-3AEC43990D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7171" name="灯片编号占位符 4">
            <a:extLst>
              <a:ext uri="{FF2B5EF4-FFF2-40B4-BE49-F238E27FC236}">
                <a16:creationId xmlns:a16="http://schemas.microsoft.com/office/drawing/2014/main" id="{DB540419-A1FD-4F83-953B-0F3C2BD71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94C94186-E9E8-4C05-8FBD-8DD029A072E1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BD405819-36F4-4DBA-9F20-66B102FF3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</a:p>
        </p:txBody>
      </p:sp>
      <p:sp>
        <p:nvSpPr>
          <p:cNvPr id="7173" name="Rectangle 6">
            <a:extLst>
              <a:ext uri="{FF2B5EF4-FFF2-40B4-BE49-F238E27FC236}">
                <a16:creationId xmlns:a16="http://schemas.microsoft.com/office/drawing/2014/main" id="{DB75B0DB-ABE2-4EDA-8885-40E597C9C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268413"/>
            <a:ext cx="8397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1800" b="1">
                <a:solidFill>
                  <a:srgbClr val="CC0066"/>
                </a:solidFill>
                <a:latin typeface="굴림" panose="020B0600000101010101" pitchFamily="34" charset="-127"/>
              </a:rPr>
              <a:t>기술이전명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Fractional N PLL </a:t>
            </a:r>
            <a:r>
              <a:rPr lang="ko-KR" altLang="en-US" sz="1300" b="1">
                <a:latin typeface="굴림" panose="020B0600000101010101" pitchFamily="34" charset="-127"/>
              </a:rPr>
              <a:t>개발 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Technology for Developing Fractional N PLL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ko-KR" sz="1800">
                <a:latin typeface="굴림" panose="020B0600000101010101" pitchFamily="34" charset="-127"/>
              </a:rPr>
              <a:t> </a:t>
            </a:r>
            <a:r>
              <a:rPr lang="ko-KR" altLang="en-US" sz="1800" b="1">
                <a:solidFill>
                  <a:srgbClr val="CC0066"/>
                </a:solidFill>
                <a:latin typeface="굴림" panose="020B0600000101010101" pitchFamily="34" charset="-127"/>
              </a:rPr>
              <a:t>기술이전의 목적 및 필요성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300" b="1">
                <a:latin typeface="굴림" panose="020B0600000101010101" pitchFamily="34" charset="-127"/>
              </a:rPr>
              <a:t>기존의 </a:t>
            </a:r>
            <a:r>
              <a:rPr lang="en-US" altLang="ko-KR" sz="1300" b="1">
                <a:latin typeface="굴림" panose="020B0600000101010101" pitchFamily="34" charset="-127"/>
              </a:rPr>
              <a:t>Integer-N-PLL</a:t>
            </a:r>
            <a:r>
              <a:rPr lang="ko-KR" altLang="en-US" sz="1300" b="1">
                <a:latin typeface="굴림" panose="020B0600000101010101" pitchFamily="34" charset="-127"/>
              </a:rPr>
              <a:t>은 그 </a:t>
            </a:r>
            <a:r>
              <a:rPr lang="en-US" altLang="ko-KR" sz="1300" b="1">
                <a:latin typeface="굴림" panose="020B0600000101010101" pitchFamily="34" charset="-127"/>
              </a:rPr>
              <a:t>Architecture</a:t>
            </a:r>
            <a:r>
              <a:rPr lang="ko-KR" altLang="en-US" sz="1300" b="1">
                <a:latin typeface="굴림" panose="020B0600000101010101" pitchFamily="34" charset="-127"/>
              </a:rPr>
              <a:t>가 간단하여 가장 범용적으로 사용되지만</a:t>
            </a:r>
            <a:r>
              <a:rPr lang="en-US" altLang="ko-KR" sz="1300" b="1">
                <a:latin typeface="굴림" panose="020B0600000101010101" pitchFamily="34" charset="-127"/>
              </a:rPr>
              <a:t>, </a:t>
            </a:r>
            <a:r>
              <a:rPr lang="ko-KR" altLang="en-US" sz="1300" b="1">
                <a:latin typeface="굴림" panose="020B0600000101010101" pitchFamily="34" charset="-127"/>
              </a:rPr>
              <a:t>기준 클럭 주파수의 정수 배에 해당하는 주파수만 발진 하여 사용이 제한적이며</a:t>
            </a:r>
            <a:r>
              <a:rPr lang="en-US" altLang="ko-KR" sz="1300" b="1">
                <a:latin typeface="굴림" panose="020B0600000101010101" pitchFamily="34" charset="-127"/>
              </a:rPr>
              <a:t>, </a:t>
            </a:r>
            <a:r>
              <a:rPr lang="ko-KR" altLang="en-US" sz="1300" b="1">
                <a:latin typeface="굴림" panose="020B0600000101010101" pitchFamily="34" charset="-127"/>
              </a:rPr>
              <a:t>회로의 안정적 동작을 위하여 기준 클럭주파수의 </a:t>
            </a:r>
            <a:r>
              <a:rPr lang="en-US" altLang="ko-KR" sz="1300" b="1">
                <a:latin typeface="굴림" panose="020B0600000101010101" pitchFamily="34" charset="-127"/>
              </a:rPr>
              <a:t>0.1</a:t>
            </a:r>
            <a:r>
              <a:rPr lang="ko-KR" altLang="en-US" sz="1300" b="1">
                <a:latin typeface="굴림" panose="020B0600000101010101" pitchFamily="34" charset="-127"/>
              </a:rPr>
              <a:t>배로 대역폭이 제한되어</a:t>
            </a:r>
            <a:r>
              <a:rPr lang="en-US" altLang="ko-KR" sz="1300" b="1">
                <a:latin typeface="굴림" panose="020B0600000101010101" pitchFamily="34" charset="-127"/>
              </a:rPr>
              <a:t>, Lock Time </a:t>
            </a:r>
            <a:r>
              <a:rPr lang="ko-KR" altLang="en-US" sz="1300" b="1">
                <a:latin typeface="굴림" panose="020B0600000101010101" pitchFamily="34" charset="-127"/>
              </a:rPr>
              <a:t>이 오래 걸리는 단점</a:t>
            </a:r>
            <a:r>
              <a:rPr lang="ko-KR" altLang="en-US" sz="1300">
                <a:latin typeface="굴림" panose="020B0600000101010101" pitchFamily="34" charset="-127"/>
              </a:rPr>
              <a:t> </a:t>
            </a:r>
            <a:endParaRPr lang="ko-KR" altLang="en-US" sz="1300" b="1">
              <a:solidFill>
                <a:srgbClr val="2D2C2D"/>
              </a:solidFill>
              <a:latin typeface="굴림" panose="020B0600000101010101" pitchFamily="34" charset="-127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Fractional-N PLL</a:t>
            </a:r>
            <a:r>
              <a:rPr lang="ko-KR" altLang="en-US" sz="1300" b="1">
                <a:latin typeface="굴림" panose="020B0600000101010101" pitchFamily="34" charset="-127"/>
              </a:rPr>
              <a:t>은 원하는 대로 주파수를 생성하여 기준 클럭 주파수를 높여서 </a:t>
            </a:r>
            <a:r>
              <a:rPr lang="en-US" altLang="ko-KR" sz="1300" b="1">
                <a:latin typeface="굴림" panose="020B0600000101010101" pitchFamily="34" charset="-127"/>
              </a:rPr>
              <a:t>PLL</a:t>
            </a:r>
            <a:r>
              <a:rPr lang="ko-KR" altLang="en-US" sz="1300" b="1">
                <a:latin typeface="굴림" panose="020B0600000101010101" pitchFamily="34" charset="-127"/>
              </a:rPr>
              <a:t>의 </a:t>
            </a:r>
            <a:r>
              <a:rPr lang="en-US" altLang="ko-KR" sz="1300" b="1">
                <a:latin typeface="굴림" panose="020B0600000101010101" pitchFamily="34" charset="-127"/>
              </a:rPr>
              <a:t>Bandwith</a:t>
            </a:r>
            <a:r>
              <a:rPr lang="ko-KR" altLang="en-US" sz="1300" b="1">
                <a:latin typeface="굴림" panose="020B0600000101010101" pitchFamily="34" charset="-127"/>
              </a:rPr>
              <a:t>를  넓히고 </a:t>
            </a:r>
            <a:r>
              <a:rPr lang="en-US" altLang="ko-KR" sz="1300" b="1">
                <a:latin typeface="굴림" panose="020B0600000101010101" pitchFamily="34" charset="-127"/>
              </a:rPr>
              <a:t>Lock Time </a:t>
            </a:r>
            <a:r>
              <a:rPr lang="ko-KR" altLang="en-US" sz="1300" b="1">
                <a:latin typeface="굴림" panose="020B0600000101010101" pitchFamily="34" charset="-127"/>
              </a:rPr>
              <a:t>을 빠르게 하면서도 원하는 주파수를 </a:t>
            </a:r>
            <a:r>
              <a:rPr lang="en-US" altLang="ko-KR" sz="1300" b="1">
                <a:latin typeface="굴림" panose="020B0600000101010101" pitchFamily="34" charset="-127"/>
              </a:rPr>
              <a:t>kHz </a:t>
            </a:r>
            <a:r>
              <a:rPr lang="ko-KR" altLang="en-US" sz="1300" b="1">
                <a:latin typeface="굴림" panose="020B0600000101010101" pitchFamily="34" charset="-127"/>
              </a:rPr>
              <a:t>또는 그 이하로도 현 가능한 방식</a:t>
            </a:r>
            <a:r>
              <a:rPr lang="ko-KR" altLang="en-US" sz="1800">
                <a:latin typeface="굴림" panose="020B0600000101010101" pitchFamily="34" charset="-127"/>
              </a:rPr>
              <a:t> </a:t>
            </a:r>
            <a:endParaRPr lang="ko-KR" altLang="en-US" sz="1300" b="1">
              <a:solidFill>
                <a:srgbClr val="2D2C2D"/>
              </a:solidFill>
              <a:latin typeface="굴림" panose="020B0600000101010101" pitchFamily="34" charset="-127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ko-KR" altLang="en-US" sz="1800" b="1">
                <a:solidFill>
                  <a:srgbClr val="CC0066"/>
                </a:solidFill>
                <a:latin typeface="굴림" panose="020B0600000101010101" pitchFamily="34" charset="-127"/>
              </a:rPr>
              <a:t>활용방안 및 기대성과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300" b="1">
                <a:latin typeface="굴림" panose="020B0600000101010101" pitchFamily="34" charset="-127"/>
              </a:rPr>
              <a:t>개발된 </a:t>
            </a:r>
            <a:r>
              <a:rPr lang="en-US" altLang="ko-KR" sz="1300" b="1">
                <a:latin typeface="굴림" panose="020B0600000101010101" pitchFamily="34" charset="-127"/>
              </a:rPr>
              <a:t>Low Data Rate WPAN system</a:t>
            </a:r>
            <a:r>
              <a:rPr lang="ko-KR" altLang="en-US" sz="1300" b="1">
                <a:latin typeface="굴림" panose="020B0600000101010101" pitchFamily="34" charset="-127"/>
              </a:rPr>
              <a:t>을 위한 </a:t>
            </a:r>
            <a:r>
              <a:rPr lang="en-US" altLang="ko-KR" sz="1300" b="1">
                <a:latin typeface="굴림" panose="020B0600000101010101" pitchFamily="34" charset="-127"/>
              </a:rPr>
              <a:t>Fractional-N PLL</a:t>
            </a:r>
            <a:r>
              <a:rPr lang="ko-KR" altLang="en-US" sz="1300" b="1">
                <a:latin typeface="굴림" panose="020B0600000101010101" pitchFamily="34" charset="-127"/>
              </a:rPr>
              <a:t>은 </a:t>
            </a:r>
            <a:r>
              <a:rPr lang="en-US" altLang="ko-KR" sz="1300" b="1">
                <a:latin typeface="굴림" panose="020B0600000101010101" pitchFamily="34" charset="-127"/>
              </a:rPr>
              <a:t>High Data Rate </a:t>
            </a:r>
            <a:r>
              <a:rPr lang="ko-KR" altLang="en-US" sz="1300" b="1">
                <a:latin typeface="굴림" panose="020B0600000101010101" pitchFamily="34" charset="-127"/>
              </a:rPr>
              <a:t>통신 시스템</a:t>
            </a:r>
            <a:r>
              <a:rPr lang="en-US" altLang="ko-KR" sz="1300" b="1">
                <a:latin typeface="굴림" panose="020B0600000101010101" pitchFamily="34" charset="-127"/>
              </a:rPr>
              <a:t>, UWB </a:t>
            </a:r>
            <a:r>
              <a:rPr lang="ko-KR" altLang="en-US" sz="1300" b="1">
                <a:latin typeface="굴림" panose="020B0600000101010101" pitchFamily="34" charset="-127"/>
              </a:rPr>
              <a:t>통신 시스템등 다양한 무선 통신 분야의 </a:t>
            </a:r>
            <a:r>
              <a:rPr lang="en-US" altLang="ko-KR" sz="1300" b="1">
                <a:latin typeface="굴림" panose="020B0600000101010101" pitchFamily="34" charset="-127"/>
              </a:rPr>
              <a:t>core </a:t>
            </a:r>
            <a:r>
              <a:rPr lang="ko-KR" altLang="en-US" sz="1300" b="1">
                <a:latin typeface="굴림" panose="020B0600000101010101" pitchFamily="34" charset="-127"/>
              </a:rPr>
              <a:t>기술로써 활용 가능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脚占位符 3">
            <a:extLst>
              <a:ext uri="{FF2B5EF4-FFF2-40B4-BE49-F238E27FC236}">
                <a16:creationId xmlns:a16="http://schemas.microsoft.com/office/drawing/2014/main" id="{D4A62467-B929-4190-8CB8-423B456570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8195" name="灯片编号占位符 4">
            <a:extLst>
              <a:ext uri="{FF2B5EF4-FFF2-40B4-BE49-F238E27FC236}">
                <a16:creationId xmlns:a16="http://schemas.microsoft.com/office/drawing/2014/main" id="{555F7B03-7E97-4448-BB17-C2452BB96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BF1164C8-474F-498B-BDD1-8C35529D885D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24539EFE-8E03-4B33-8DF5-692992A47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기술의 개요 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A482376E-CA60-4072-A49C-872DE0ECF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268413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800" b="1">
                <a:solidFill>
                  <a:srgbClr val="CC0066"/>
                </a:solidFill>
                <a:latin typeface="굴림" panose="020B0600000101010101" pitchFamily="34" charset="-127"/>
              </a:rPr>
              <a:t> Fractional – N PLL</a:t>
            </a:r>
            <a:r>
              <a:rPr lang="ko-KR" altLang="en-US" sz="1800" b="1">
                <a:solidFill>
                  <a:srgbClr val="CC0066"/>
                </a:solidFill>
                <a:latin typeface="굴림" panose="020B0600000101010101" pitchFamily="34" charset="-127"/>
              </a:rPr>
              <a:t>의 특징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3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Fractional-N PLL</a:t>
            </a:r>
            <a:r>
              <a:rPr lang="ko-KR" altLang="en-US" sz="1300" b="1">
                <a:latin typeface="굴림" panose="020B0600000101010101" pitchFamily="34" charset="-127"/>
              </a:rPr>
              <a:t>은 기준 클럭 주파수의 정수 배에 해당하는 주파수를 만들 수 있는 </a:t>
            </a:r>
            <a:r>
              <a:rPr lang="en-US" altLang="ko-KR" sz="1300" b="1">
                <a:latin typeface="굴림" panose="020B0600000101010101" pitchFamily="34" charset="-127"/>
              </a:rPr>
              <a:t>Integer-N PLL</a:t>
            </a:r>
            <a:r>
              <a:rPr lang="ko-KR" altLang="en-US" sz="1300" b="1">
                <a:latin typeface="굴림" panose="020B0600000101010101" pitchFamily="34" charset="-127"/>
              </a:rPr>
              <a:t>과 달리 원하는 주파수를 만들어 낼 수 있는 특징을 가지고 있다</a:t>
            </a:r>
            <a:r>
              <a:rPr lang="en-US" altLang="ko-KR" sz="1300" b="1">
                <a:latin typeface="굴림" panose="020B0600000101010101" pitchFamily="34" charset="-127"/>
              </a:rPr>
              <a:t>. VCO</a:t>
            </a:r>
            <a:r>
              <a:rPr lang="ko-KR" altLang="en-US" sz="1300" b="1">
                <a:latin typeface="굴림" panose="020B0600000101010101" pitchFamily="34" charset="-127"/>
              </a:rPr>
              <a:t>의 주파수를 </a:t>
            </a:r>
            <a:r>
              <a:rPr lang="en-US" altLang="ko-KR" sz="1300" b="1">
                <a:latin typeface="굴림" panose="020B0600000101010101" pitchFamily="34" charset="-127"/>
              </a:rPr>
              <a:t>Fvco</a:t>
            </a:r>
            <a:r>
              <a:rPr lang="ko-KR" altLang="en-US" sz="1300" b="1">
                <a:latin typeface="굴림" panose="020B0600000101010101" pitchFamily="34" charset="-127"/>
              </a:rPr>
              <a:t>라 하고 기준 클럭 주파수를 </a:t>
            </a:r>
            <a:r>
              <a:rPr lang="en-US" altLang="ko-KR" sz="1300" b="1">
                <a:latin typeface="굴림" panose="020B0600000101010101" pitchFamily="34" charset="-127"/>
              </a:rPr>
              <a:t>Fref</a:t>
            </a:r>
            <a:r>
              <a:rPr lang="ko-KR" altLang="en-US" sz="1300" b="1">
                <a:latin typeface="굴림" panose="020B0600000101010101" pitchFamily="34" charset="-127"/>
              </a:rPr>
              <a:t>라 하는 경우</a:t>
            </a:r>
            <a:r>
              <a:rPr lang="en-US" altLang="ko-KR" sz="1300" b="1">
                <a:latin typeface="굴림" panose="020B0600000101010101" pitchFamily="34" charset="-127"/>
              </a:rPr>
              <a:t>, Fvco=N.F x Fref</a:t>
            </a:r>
            <a:r>
              <a:rPr lang="ko-KR" altLang="en-US" sz="1300" b="1">
                <a:latin typeface="굴림" panose="020B0600000101010101" pitchFamily="34" charset="-127"/>
              </a:rPr>
              <a:t>로 </a:t>
            </a:r>
            <a:r>
              <a:rPr lang="en-US" altLang="ko-KR" sz="1300" b="1">
                <a:latin typeface="굴림" panose="020B0600000101010101" pitchFamily="34" charset="-127"/>
              </a:rPr>
              <a:t>N.F</a:t>
            </a:r>
            <a:r>
              <a:rPr lang="ko-KR" altLang="en-US" sz="1300" b="1">
                <a:latin typeface="굴림" panose="020B0600000101010101" pitchFamily="34" charset="-127"/>
              </a:rPr>
              <a:t>에 따라서 원하는 대로 주파수를 생성하여 기준 클럭 주파수를 높여서 </a:t>
            </a:r>
            <a:r>
              <a:rPr lang="en-US" altLang="ko-KR" sz="1300" b="1">
                <a:latin typeface="굴림" panose="020B0600000101010101" pitchFamily="34" charset="-127"/>
              </a:rPr>
              <a:t>PLL</a:t>
            </a:r>
            <a:r>
              <a:rPr lang="ko-KR" altLang="en-US" sz="1300" b="1">
                <a:latin typeface="굴림" panose="020B0600000101010101" pitchFamily="34" charset="-127"/>
              </a:rPr>
              <a:t>의 </a:t>
            </a:r>
            <a:r>
              <a:rPr lang="en-US" altLang="ko-KR" sz="1300" b="1">
                <a:latin typeface="굴림" panose="020B0600000101010101" pitchFamily="34" charset="-127"/>
              </a:rPr>
              <a:t>Bandwith</a:t>
            </a:r>
            <a:r>
              <a:rPr lang="ko-KR" altLang="en-US" sz="1300" b="1">
                <a:latin typeface="굴림" panose="020B0600000101010101" pitchFamily="34" charset="-127"/>
              </a:rPr>
              <a:t>를 넓히고 </a:t>
            </a:r>
            <a:r>
              <a:rPr lang="en-US" altLang="ko-KR" sz="1300" b="1">
                <a:latin typeface="굴림" panose="020B0600000101010101" pitchFamily="34" charset="-127"/>
              </a:rPr>
              <a:t>Lock Time</a:t>
            </a:r>
            <a:r>
              <a:rPr lang="ko-KR" altLang="en-US" sz="1300" b="1">
                <a:latin typeface="굴림" panose="020B0600000101010101" pitchFamily="34" charset="-127"/>
              </a:rPr>
              <a:t>을 빠르게 하면서도 원하는 주파수를 </a:t>
            </a:r>
            <a:r>
              <a:rPr lang="en-US" altLang="ko-KR" sz="1300" b="1">
                <a:latin typeface="굴림" panose="020B0600000101010101" pitchFamily="34" charset="-127"/>
              </a:rPr>
              <a:t>kHz </a:t>
            </a:r>
            <a:r>
              <a:rPr lang="ko-KR" altLang="en-US" sz="1300" b="1">
                <a:latin typeface="굴림" panose="020B0600000101010101" pitchFamily="34" charset="-127"/>
              </a:rPr>
              <a:t>또는 그 이하로도 구현이 가능한 방식이다</a:t>
            </a:r>
            <a:r>
              <a:rPr lang="en-US" altLang="ko-KR" sz="1300" b="1">
                <a:latin typeface="굴림" panose="020B0600000101010101" pitchFamily="34" charset="-127"/>
              </a:rPr>
              <a:t>. 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endParaRPr lang="en-US" altLang="ko-KR" sz="13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Fractional-N PLL</a:t>
            </a:r>
            <a:r>
              <a:rPr lang="ko-KR" altLang="en-US" sz="1300" b="1">
                <a:latin typeface="굴림" panose="020B0600000101010101" pitchFamily="34" charset="-127"/>
              </a:rPr>
              <a:t>은 주기적으로 </a:t>
            </a:r>
            <a:r>
              <a:rPr lang="en-US" altLang="ko-KR" sz="1300" b="1">
                <a:latin typeface="굴림" panose="020B0600000101010101" pitchFamily="34" charset="-127"/>
              </a:rPr>
              <a:t>Spurious Tone</a:t>
            </a:r>
            <a:r>
              <a:rPr lang="ko-KR" altLang="en-US" sz="1300" b="1">
                <a:latin typeface="굴림" panose="020B0600000101010101" pitchFamily="34" charset="-127"/>
              </a:rPr>
              <a:t>을 발생시켜서 </a:t>
            </a:r>
            <a:r>
              <a:rPr lang="en-US" altLang="ko-KR" sz="1300" b="1">
                <a:latin typeface="굴림" panose="020B0600000101010101" pitchFamily="34" charset="-127"/>
              </a:rPr>
              <a:t>PLL </a:t>
            </a:r>
            <a:r>
              <a:rPr lang="ko-KR" altLang="en-US" sz="1300" b="1">
                <a:latin typeface="굴림" panose="020B0600000101010101" pitchFamily="34" charset="-127"/>
              </a:rPr>
              <a:t>성능을 저하시키지만 </a:t>
            </a:r>
            <a:r>
              <a:rPr lang="en-US" altLang="ko-KR" sz="1300" b="1">
                <a:latin typeface="굴림" panose="020B0600000101010101" pitchFamily="34" charset="-127"/>
              </a:rPr>
              <a:t>DSM(Delta Sigma Modulator)</a:t>
            </a:r>
            <a:r>
              <a:rPr lang="ko-KR" altLang="en-US" sz="1300" b="1">
                <a:latin typeface="굴림" panose="020B0600000101010101" pitchFamily="34" charset="-127"/>
              </a:rPr>
              <a:t>를 채택하여서 이를 보완함으로써 </a:t>
            </a:r>
            <a:r>
              <a:rPr lang="en-US" altLang="ko-KR" sz="1300" b="1">
                <a:latin typeface="굴림" panose="020B0600000101010101" pitchFamily="34" charset="-127"/>
              </a:rPr>
              <a:t>Fractional-N PLL</a:t>
            </a:r>
            <a:r>
              <a:rPr lang="ko-KR" altLang="en-US" sz="1300" b="1">
                <a:latin typeface="굴림" panose="020B0600000101010101" pitchFamily="34" charset="-127"/>
              </a:rPr>
              <a:t>의 다양한 채널 선택</a:t>
            </a:r>
            <a:r>
              <a:rPr lang="en-US" altLang="ko-KR" sz="1300" b="1">
                <a:latin typeface="굴림" panose="020B0600000101010101" pitchFamily="34" charset="-127"/>
              </a:rPr>
              <a:t>, </a:t>
            </a:r>
            <a:r>
              <a:rPr lang="ko-KR" altLang="en-US" sz="1300" b="1">
                <a:latin typeface="굴림" panose="020B0600000101010101" pitchFamily="34" charset="-127"/>
              </a:rPr>
              <a:t>루프 필터 값 최소화 및 </a:t>
            </a:r>
            <a:r>
              <a:rPr lang="en-US" altLang="ko-KR" sz="1300" b="1">
                <a:latin typeface="굴림" panose="020B0600000101010101" pitchFamily="34" charset="-127"/>
              </a:rPr>
              <a:t>Lock time </a:t>
            </a:r>
            <a:r>
              <a:rPr lang="ko-KR" altLang="en-US" sz="1300" b="1">
                <a:latin typeface="굴림" panose="020B0600000101010101" pitchFamily="34" charset="-127"/>
              </a:rPr>
              <a:t>감소와 같은 많은 장점을 활용할 수 있다</a:t>
            </a:r>
            <a:r>
              <a:rPr lang="en-US" altLang="ko-KR" sz="1300" b="1">
                <a:latin typeface="굴림" panose="020B0600000101010101" pitchFamily="34" charset="-127"/>
              </a:rPr>
              <a:t>.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ko-KR" sz="13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300" b="1">
                <a:latin typeface="굴림" panose="020B0600000101010101" pitchFamily="34" charset="-127"/>
              </a:rPr>
              <a:t>DSM</a:t>
            </a:r>
            <a:r>
              <a:rPr lang="ko-KR" altLang="en-US" sz="1300" b="1">
                <a:latin typeface="굴림" panose="020B0600000101010101" pitchFamily="34" charset="-127"/>
              </a:rPr>
              <a:t>은 </a:t>
            </a:r>
            <a:r>
              <a:rPr lang="en-US" altLang="ko-KR" sz="1300" b="1">
                <a:latin typeface="굴림" panose="020B0600000101010101" pitchFamily="34" charset="-127"/>
              </a:rPr>
              <a:t>18bit</a:t>
            </a:r>
            <a:r>
              <a:rPr lang="ko-KR" altLang="en-US" sz="1300" b="1">
                <a:latin typeface="굴림" panose="020B0600000101010101" pitchFamily="34" charset="-127"/>
              </a:rPr>
              <a:t>으로 구성되어서 원하는 채널에 대하여 주기적으로 발생하는 노이즈를 감소시키기 위한 랜더마이즈 회로로 구성되어 있고</a:t>
            </a:r>
            <a:r>
              <a:rPr lang="en-US" altLang="ko-KR" sz="1300" b="1">
                <a:latin typeface="굴림" panose="020B0600000101010101" pitchFamily="34" charset="-127"/>
              </a:rPr>
              <a:t>, </a:t>
            </a:r>
            <a:r>
              <a:rPr lang="ko-KR" altLang="en-US" sz="1300" b="1">
                <a:latin typeface="굴림" panose="020B0600000101010101" pitchFamily="34" charset="-127"/>
              </a:rPr>
              <a:t>나머지 블록 및 회로들은 </a:t>
            </a:r>
            <a:r>
              <a:rPr lang="en-US" altLang="ko-KR" sz="1300" b="1">
                <a:latin typeface="굴림" panose="020B0600000101010101" pitchFamily="34" charset="-127"/>
              </a:rPr>
              <a:t>Integer-N PLL</a:t>
            </a:r>
            <a:r>
              <a:rPr lang="ko-KR" altLang="en-US" sz="1300" b="1">
                <a:latin typeface="굴림" panose="020B0600000101010101" pitchFamily="34" charset="-127"/>
              </a:rPr>
              <a:t>과 같은 기능의 회로들로 구성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页脚占位符 3">
            <a:extLst>
              <a:ext uri="{FF2B5EF4-FFF2-40B4-BE49-F238E27FC236}">
                <a16:creationId xmlns:a16="http://schemas.microsoft.com/office/drawing/2014/main" id="{D87D9985-2EE7-4CF0-9EC0-4EE93C4592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9219" name="灯片编号占位符 4">
            <a:extLst>
              <a:ext uri="{FF2B5EF4-FFF2-40B4-BE49-F238E27FC236}">
                <a16:creationId xmlns:a16="http://schemas.microsoft.com/office/drawing/2014/main" id="{60922FDC-4583-40DB-B90D-71B30DB13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BE3BBCDF-5B00-4AE5-95F0-C3F697E236E3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88EC728E-BA51-4286-AD6B-73CF0E280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타 기술과 비교</a:t>
            </a:r>
          </a:p>
        </p:txBody>
      </p:sp>
      <p:sp>
        <p:nvSpPr>
          <p:cNvPr id="9221" name="Rectangle 688">
            <a:extLst>
              <a:ext uri="{FF2B5EF4-FFF2-40B4-BE49-F238E27FC236}">
                <a16:creationId xmlns:a16="http://schemas.microsoft.com/office/drawing/2014/main" id="{9E46F23D-8EB9-412B-8151-B690DC82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125538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34" charset="-127"/>
              </a:rPr>
              <a:t>기술의 경쟁력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700" b="1">
                <a:latin typeface="굴림" panose="020B0600000101010101" pitchFamily="34" charset="-127"/>
              </a:rPr>
              <a:t>주기적으로 발생하는 노이즈를 감소시키기 위한 랜더마이즈 회로</a:t>
            </a:r>
            <a:r>
              <a:rPr lang="ko-KR" altLang="en-US" sz="1700">
                <a:latin typeface="굴림" panose="020B0600000101010101" pitchFamily="34" charset="-127"/>
              </a:rPr>
              <a:t> 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700" b="1">
                <a:latin typeface="굴림" panose="020B0600000101010101" pitchFamily="34" charset="-127"/>
              </a:rPr>
              <a:t>빠른 </a:t>
            </a:r>
            <a:r>
              <a:rPr lang="en-US" altLang="ko-KR" sz="1700" b="1">
                <a:latin typeface="굴림" panose="020B0600000101010101" pitchFamily="34" charset="-127"/>
              </a:rPr>
              <a:t>Lock Time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700" b="1">
                <a:latin typeface="굴림" panose="020B0600000101010101" pitchFamily="34" charset="-127"/>
              </a:rPr>
              <a:t>다양한 </a:t>
            </a:r>
            <a:r>
              <a:rPr lang="en-US" altLang="ko-KR" sz="1700" b="1">
                <a:latin typeface="굴림" panose="020B0600000101010101" pitchFamily="34" charset="-127"/>
              </a:rPr>
              <a:t>Channel Selection</a:t>
            </a:r>
            <a:r>
              <a:rPr lang="en-US" altLang="ko-KR" sz="1800">
                <a:latin typeface="굴림" panose="020B0600000101010101" pitchFamily="34" charset="-127"/>
              </a:rPr>
              <a:t> </a:t>
            </a:r>
            <a:endParaRPr lang="en-US" altLang="ko-KR" sz="17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endParaRPr lang="en-US" altLang="ko-KR" sz="1700" b="1">
              <a:latin typeface="굴림" panose="020B0600000101010101" pitchFamily="34" charset="-127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ko-KR" sz="2400">
                <a:latin typeface="굴림" panose="020B0600000101010101" pitchFamily="34" charset="-127"/>
              </a:rPr>
              <a:t> </a:t>
            </a:r>
            <a:r>
              <a:rPr lang="en-US" altLang="ko-KR" sz="2400" b="1">
                <a:solidFill>
                  <a:srgbClr val="CC0066"/>
                </a:solidFill>
                <a:latin typeface="굴림" panose="020B0600000101010101" pitchFamily="34" charset="-127"/>
              </a:rPr>
              <a:t>PLL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34" charset="-127"/>
              </a:rPr>
              <a:t>구현 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600" b="1">
                <a:latin typeface="굴림" panose="020B0600000101010101" pitchFamily="34" charset="-127"/>
              </a:rPr>
              <a:t>Delta Sigma Modulator</a:t>
            </a:r>
            <a:r>
              <a:rPr lang="ko-KR" altLang="en-US" sz="1600" b="1">
                <a:latin typeface="굴림" panose="020B0600000101010101" pitchFamily="34" charset="-127"/>
              </a:rPr>
              <a:t>의 랜더마이즈 회로 기술</a:t>
            </a:r>
            <a:r>
              <a:rPr lang="ko-KR" altLang="en-US" sz="1600">
                <a:latin typeface="굴림" panose="020B0600000101010101" pitchFamily="34" charset="-127"/>
              </a:rPr>
              <a:t> </a:t>
            </a:r>
            <a:endParaRPr lang="ko-KR" altLang="en-US" sz="1600" b="1">
              <a:solidFill>
                <a:srgbClr val="2D2C2D"/>
              </a:solidFill>
              <a:latin typeface="굴림" panose="020B0600000101010101" pitchFamily="34" charset="-127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600" b="1">
                <a:latin typeface="굴림" panose="020B0600000101010101" pitchFamily="34" charset="-127"/>
              </a:rPr>
              <a:t>Modulus Control </a:t>
            </a:r>
            <a:r>
              <a:rPr lang="ko-KR" altLang="en-US" sz="1600" b="1">
                <a:latin typeface="굴림" panose="020B0600000101010101" pitchFamily="34" charset="-127"/>
              </a:rPr>
              <a:t>신호에 따라서 </a:t>
            </a:r>
            <a:r>
              <a:rPr lang="en-US" altLang="ko-KR" sz="1600" b="1">
                <a:latin typeface="굴림" panose="020B0600000101010101" pitchFamily="34" charset="-127"/>
              </a:rPr>
              <a:t>VCO</a:t>
            </a:r>
            <a:r>
              <a:rPr lang="ko-KR" altLang="en-US" sz="1600" b="1">
                <a:latin typeface="굴림" panose="020B0600000101010101" pitchFamily="34" charset="-127"/>
              </a:rPr>
              <a:t>로부터 전달되는 고주파신호를 </a:t>
            </a:r>
            <a:r>
              <a:rPr lang="en-US" altLang="ko-KR" sz="1600" b="1">
                <a:latin typeface="굴림" panose="020B0600000101010101" pitchFamily="34" charset="-127"/>
              </a:rPr>
              <a:t>N+1 </a:t>
            </a:r>
            <a:r>
              <a:rPr lang="ko-KR" altLang="en-US" sz="1600" b="1">
                <a:latin typeface="굴림" panose="020B0600000101010101" pitchFamily="34" charset="-127"/>
              </a:rPr>
              <a:t>또는 </a:t>
            </a:r>
            <a:r>
              <a:rPr lang="en-US" altLang="ko-KR" sz="1600" b="1">
                <a:latin typeface="굴림" panose="020B0600000101010101" pitchFamily="34" charset="-127"/>
              </a:rPr>
              <a:t>N</a:t>
            </a:r>
            <a:r>
              <a:rPr lang="ko-KR" altLang="en-US" sz="1600" b="1">
                <a:latin typeface="굴림" panose="020B0600000101010101" pitchFamily="34" charset="-127"/>
              </a:rPr>
              <a:t>으로 나누는 </a:t>
            </a:r>
            <a:r>
              <a:rPr lang="en-US" altLang="ko-KR" sz="1600" b="1">
                <a:latin typeface="굴림" panose="020B0600000101010101" pitchFamily="34" charset="-127"/>
              </a:rPr>
              <a:t>Prescaler </a:t>
            </a:r>
            <a:r>
              <a:rPr lang="ko-KR" altLang="en-US" sz="1600" b="1">
                <a:latin typeface="굴림" panose="020B0600000101010101" pitchFamily="34" charset="-127"/>
              </a:rPr>
              <a:t>회로기술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600" b="1">
                <a:latin typeface="굴림" panose="020B0600000101010101" pitchFamily="34" charset="-127"/>
              </a:rPr>
              <a:t>Spiral Inductor</a:t>
            </a:r>
            <a:r>
              <a:rPr lang="ko-KR" altLang="en-US" sz="1600" b="1">
                <a:latin typeface="굴림" panose="020B0600000101010101" pitchFamily="34" charset="-127"/>
              </a:rPr>
              <a:t>와 </a:t>
            </a:r>
            <a:r>
              <a:rPr lang="en-US" altLang="ko-KR" sz="1600" b="1">
                <a:latin typeface="굴림" panose="020B0600000101010101" pitchFamily="34" charset="-127"/>
              </a:rPr>
              <a:t>Varactor</a:t>
            </a:r>
            <a:r>
              <a:rPr lang="ko-KR" altLang="en-US" sz="1600" b="1">
                <a:latin typeface="굴림" panose="020B0600000101010101" pitchFamily="34" charset="-127"/>
              </a:rPr>
              <a:t>를 이용하여 공진기가 구현됐고</a:t>
            </a:r>
            <a:r>
              <a:rPr lang="en-US" altLang="ko-KR" sz="1600" b="1">
                <a:latin typeface="굴림" panose="020B0600000101010101" pitchFamily="34" charset="-127"/>
              </a:rPr>
              <a:t>, Nmos-pmos Complementary </a:t>
            </a:r>
            <a:r>
              <a:rPr lang="ko-KR" altLang="en-US" sz="1600" b="1">
                <a:latin typeface="굴림" panose="020B0600000101010101" pitchFamily="34" charset="-127"/>
              </a:rPr>
              <a:t>구조를 갖는 </a:t>
            </a:r>
            <a:r>
              <a:rPr lang="en-US" altLang="ko-KR" sz="1600" b="1">
                <a:latin typeface="굴림" panose="020B0600000101010101" pitchFamily="34" charset="-127"/>
              </a:rPr>
              <a:t>VCO </a:t>
            </a:r>
            <a:r>
              <a:rPr lang="ko-KR" altLang="en-US" sz="1600" b="1">
                <a:latin typeface="굴림" panose="020B0600000101010101" pitchFamily="34" charset="-127"/>
              </a:rPr>
              <a:t>회로</a:t>
            </a:r>
            <a:r>
              <a:rPr lang="ko-KR" altLang="en-US" sz="1600">
                <a:latin typeface="굴림" panose="020B0600000101010101" pitchFamily="34" charset="-127"/>
              </a:rPr>
              <a:t> </a:t>
            </a:r>
            <a:endParaRPr lang="ko-KR" altLang="en-US" sz="1600" b="1">
              <a:solidFill>
                <a:srgbClr val="2D2C2D"/>
              </a:solidFill>
              <a:latin typeface="굴림" panose="020B0600000101010101" pitchFamily="34" charset="-127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600" b="1">
                <a:latin typeface="굴림" panose="020B0600000101010101" pitchFamily="34" charset="-127"/>
              </a:rPr>
              <a:t>Prescaler</a:t>
            </a:r>
            <a:r>
              <a:rPr lang="ko-KR" altLang="en-US" sz="1600" b="1">
                <a:latin typeface="굴림" panose="020B0600000101010101" pitchFamily="34" charset="-127"/>
              </a:rPr>
              <a:t>의 출력을 </a:t>
            </a:r>
            <a:r>
              <a:rPr lang="en-US" altLang="ko-KR" sz="1600" b="1">
                <a:latin typeface="굴림" panose="020B0600000101010101" pitchFamily="34" charset="-127"/>
              </a:rPr>
              <a:t>P</a:t>
            </a:r>
            <a:r>
              <a:rPr lang="ko-KR" altLang="en-US" sz="1600" b="1">
                <a:latin typeface="굴림" panose="020B0600000101010101" pitchFamily="34" charset="-127"/>
              </a:rPr>
              <a:t>로 나누는 </a:t>
            </a:r>
            <a:r>
              <a:rPr lang="en-US" altLang="ko-KR" sz="1600" b="1">
                <a:latin typeface="굴림" panose="020B0600000101010101" pitchFamily="34" charset="-127"/>
              </a:rPr>
              <a:t>Programmable Counter </a:t>
            </a:r>
            <a:r>
              <a:rPr lang="ko-KR" altLang="en-US" sz="1600" b="1">
                <a:latin typeface="굴림" panose="020B0600000101010101" pitchFamily="34" charset="-127"/>
              </a:rPr>
              <a:t>회로 기술</a:t>
            </a:r>
            <a:r>
              <a:rPr lang="ko-KR" altLang="en-US" sz="1600">
                <a:latin typeface="굴림" panose="020B0600000101010101" pitchFamily="34" charset="-127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页脚占位符 3">
            <a:extLst>
              <a:ext uri="{FF2B5EF4-FFF2-40B4-BE49-F238E27FC236}">
                <a16:creationId xmlns:a16="http://schemas.microsoft.com/office/drawing/2014/main" id="{02038735-46B9-4AB1-93F5-7A3616823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0243" name="灯片编号占位符 4">
            <a:extLst>
              <a:ext uri="{FF2B5EF4-FFF2-40B4-BE49-F238E27FC236}">
                <a16:creationId xmlns:a16="http://schemas.microsoft.com/office/drawing/2014/main" id="{42B14CF8-9D8B-4F63-9E7D-F8E4C6AF8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6A0673D1-E0B5-4196-ADE9-0262B6BF76D9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692704D-2E4D-4296-81F8-B3F2A2B00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타 기술과 비교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B9C9F974-B981-4469-961D-85E8CC859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196975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34" charset="-127"/>
              </a:rPr>
              <a:t>경쟁기술 비교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700" b="1">
                <a:latin typeface="굴림" panose="020B0600000101010101" pitchFamily="34" charset="-127"/>
              </a:rPr>
              <a:t>PLL </a:t>
            </a:r>
            <a:r>
              <a:rPr lang="ko-KR" altLang="en-US" sz="1700" b="1">
                <a:latin typeface="굴림" panose="020B0600000101010101" pitchFamily="34" charset="-127"/>
              </a:rPr>
              <a:t>방식은 </a:t>
            </a:r>
            <a:r>
              <a:rPr lang="en-US" altLang="ko-KR" sz="1700" b="1">
                <a:latin typeface="굴림" panose="020B0600000101010101" pitchFamily="34" charset="-127"/>
              </a:rPr>
              <a:t>Integer N PLL</a:t>
            </a:r>
            <a:r>
              <a:rPr lang="ko-KR" altLang="en-US" sz="1700" b="1">
                <a:latin typeface="굴림" panose="020B0600000101010101" pitchFamily="34" charset="-127"/>
              </a:rPr>
              <a:t>과 </a:t>
            </a:r>
            <a:r>
              <a:rPr lang="en-US" altLang="ko-KR" sz="1700" b="1">
                <a:latin typeface="굴림" panose="020B0600000101010101" pitchFamily="34" charset="-127"/>
              </a:rPr>
              <a:t>Fractional N PLL</a:t>
            </a:r>
            <a:r>
              <a:rPr lang="ko-KR" altLang="en-US" sz="1700" b="1">
                <a:latin typeface="굴림" panose="020B0600000101010101" pitchFamily="34" charset="-127"/>
              </a:rPr>
              <a:t>로 분류할 수 있다</a:t>
            </a:r>
            <a:r>
              <a:rPr lang="en-US" altLang="ko-KR" sz="1700" b="1">
                <a:latin typeface="굴림" panose="020B0600000101010101" pitchFamily="34" charset="-127"/>
              </a:rPr>
              <a:t>.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endParaRPr lang="en-US" altLang="ko-KR" sz="1700" b="1">
              <a:latin typeface="굴림" panose="020B0600000101010101" pitchFamily="34" charset="-127"/>
            </a:endParaRP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endParaRPr lang="en-US" altLang="ko-KR" sz="1700" b="1">
              <a:latin typeface="굴림" panose="020B0600000101010101" pitchFamily="34" charset="-127"/>
            </a:endParaRPr>
          </a:p>
        </p:txBody>
      </p:sp>
      <p:graphicFrame>
        <p:nvGraphicFramePr>
          <p:cNvPr id="380078" name="Group 174">
            <a:extLst>
              <a:ext uri="{FF2B5EF4-FFF2-40B4-BE49-F238E27FC236}">
                <a16:creationId xmlns:a16="http://schemas.microsoft.com/office/drawing/2014/main" id="{1E718A21-6D56-4164-9C84-5ADE50B874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1913" y="2636838"/>
          <a:ext cx="6337300" cy="2614612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2053773200"/>
                    </a:ext>
                  </a:extLst>
                </a:gridCol>
                <a:gridCol w="2065337">
                  <a:extLst>
                    <a:ext uri="{9D8B030D-6E8A-4147-A177-3AD203B41FA5}">
                      <a16:colId xmlns:a16="http://schemas.microsoft.com/office/drawing/2014/main" val="1617979723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3686969126"/>
                    </a:ext>
                  </a:extLst>
                </a:gridCol>
              </a:tblGrid>
              <a:tr h="411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endParaRPr kumimoji="1" lang="zh-CN" altLang="zh-C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anose="020B0600000101010101" pitchFamily="34" charset="-127"/>
                        <a:ea typeface="굴림" panose="020B0600000101010101" pitchFamily="34" charset="-127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Integer-N PLL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Fractional-N PLL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4616588"/>
                  </a:ext>
                </a:extLst>
              </a:tr>
              <a:tr h="411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Lock time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느림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빠름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756276"/>
                  </a:ext>
                </a:extLst>
              </a:tr>
              <a:tr h="560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Bandwidth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제한적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기준 클럭의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0.1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배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넓은 대역폭 가능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(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기준 클럭 증가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433339"/>
                  </a:ext>
                </a:extLst>
              </a:tr>
              <a:tr h="411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Spurious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특성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우수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DSM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사용하여 개선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4724362"/>
                  </a:ext>
                </a:extLst>
              </a:tr>
              <a:tr h="4095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Phase noise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특성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주파수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offset 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시 악화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주파수 </a:t>
                      </a: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offset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시 우수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092528"/>
                  </a:ext>
                </a:extLst>
              </a:tr>
              <a:tr h="4110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회로의 복잡성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간편함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66"/>
                        </a:buClr>
                        <a:buSzTx/>
                        <a:buFont typeface="굴림체" panose="020B0609000101010101" pitchFamily="49" charset="-127"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</a:rPr>
                        <a:t>복잡함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70441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页脚占位符 3">
            <a:extLst>
              <a:ext uri="{FF2B5EF4-FFF2-40B4-BE49-F238E27FC236}">
                <a16:creationId xmlns:a16="http://schemas.microsoft.com/office/drawing/2014/main" id="{907D61BA-8794-49C5-8835-4C3281CEF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1267" name="灯片编号占位符 4">
            <a:extLst>
              <a:ext uri="{FF2B5EF4-FFF2-40B4-BE49-F238E27FC236}">
                <a16:creationId xmlns:a16="http://schemas.microsoft.com/office/drawing/2014/main" id="{4F7401E4-DD24-4A44-A76F-DEBBC537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F2DBF327-BF5E-4D74-B5A0-3A1823017240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59FE55B0-22B5-4079-A9B4-104E0929C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(1)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BAD8F10B-26C5-490B-83C2-25864FD46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7772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2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34" charset="-127"/>
              </a:rPr>
              <a:t>시스템 블록 다이어그램</a:t>
            </a:r>
          </a:p>
        </p:txBody>
      </p:sp>
      <p:sp>
        <p:nvSpPr>
          <p:cNvPr id="11270" name="Rectangle 5">
            <a:extLst>
              <a:ext uri="{FF2B5EF4-FFF2-40B4-BE49-F238E27FC236}">
                <a16:creationId xmlns:a16="http://schemas.microsoft.com/office/drawing/2014/main" id="{A6A77EB0-893B-4A8F-BD91-98A86BC3B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71" name="Rectangle 6">
            <a:extLst>
              <a:ext uri="{FF2B5EF4-FFF2-40B4-BE49-F238E27FC236}">
                <a16:creationId xmlns:a16="http://schemas.microsoft.com/office/drawing/2014/main" id="{316D31EA-8904-4706-99A4-9DE2F31B5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474913"/>
            <a:ext cx="1511300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1400" b="1">
                <a:latin typeface="Arial" panose="020B0604020202020204" pitchFamily="34" charset="0"/>
              </a:rPr>
              <a:t>PFD</a:t>
            </a:r>
          </a:p>
        </p:txBody>
      </p:sp>
      <p:sp>
        <p:nvSpPr>
          <p:cNvPr id="11272" name="Rectangle 7">
            <a:extLst>
              <a:ext uri="{FF2B5EF4-FFF2-40B4-BE49-F238E27FC236}">
                <a16:creationId xmlns:a16="http://schemas.microsoft.com/office/drawing/2014/main" id="{9EB76DAC-63A7-41AF-AC05-5FC0435D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6813" y="2547938"/>
            <a:ext cx="1511300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1400" b="1">
                <a:latin typeface="Arial" panose="020B0604020202020204" pitchFamily="34" charset="0"/>
              </a:rPr>
              <a:t>LPF</a:t>
            </a:r>
          </a:p>
        </p:txBody>
      </p:sp>
      <p:sp>
        <p:nvSpPr>
          <p:cNvPr id="11273" name="Rectangle 8">
            <a:extLst>
              <a:ext uri="{FF2B5EF4-FFF2-40B4-BE49-F238E27FC236}">
                <a16:creationId xmlns:a16="http://schemas.microsoft.com/office/drawing/2014/main" id="{B409FDDE-5819-4362-B827-5F033C67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547938"/>
            <a:ext cx="1511300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1400" b="1">
                <a:latin typeface="Arial" panose="020B0604020202020204" pitchFamily="34" charset="0"/>
              </a:rPr>
              <a:t>VCO</a:t>
            </a:r>
          </a:p>
        </p:txBody>
      </p:sp>
      <p:sp>
        <p:nvSpPr>
          <p:cNvPr id="11274" name="Rectangle 9">
            <a:extLst>
              <a:ext uri="{FF2B5EF4-FFF2-40B4-BE49-F238E27FC236}">
                <a16:creationId xmlns:a16="http://schemas.microsoft.com/office/drawing/2014/main" id="{6DD45C2A-9CE9-4E54-8337-2EDA939F6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4132263"/>
            <a:ext cx="1511300" cy="7921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hangingPunct="1"/>
            <a:r>
              <a:rPr lang="en-US" altLang="ko-KR" sz="1400" b="1">
                <a:latin typeface="Arial" panose="020B0604020202020204" pitchFamily="34" charset="0"/>
              </a:rPr>
              <a:t>%N/(N+1)</a:t>
            </a:r>
          </a:p>
        </p:txBody>
      </p:sp>
      <p:sp>
        <p:nvSpPr>
          <p:cNvPr id="11275" name="Line 10">
            <a:extLst>
              <a:ext uri="{FF2B5EF4-FFF2-40B4-BE49-F238E27FC236}">
                <a16:creationId xmlns:a16="http://schemas.microsoft.com/office/drawing/2014/main" id="{17495BD2-CDB3-46B7-BE86-AA79EBBF8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8368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Line 11">
            <a:extLst>
              <a:ext uri="{FF2B5EF4-FFF2-40B4-BE49-F238E27FC236}">
                <a16:creationId xmlns:a16="http://schemas.microsoft.com/office/drawing/2014/main" id="{037F0D9C-9903-4525-A60C-3E6002D54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908300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Line 12">
            <a:extLst>
              <a:ext uri="{FF2B5EF4-FFF2-40B4-BE49-F238E27FC236}">
                <a16:creationId xmlns:a16="http://schemas.microsoft.com/office/drawing/2014/main" id="{A0074169-EA4A-4E52-A50E-6D766B3C9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29083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Line 13">
            <a:extLst>
              <a:ext uri="{FF2B5EF4-FFF2-40B4-BE49-F238E27FC236}">
                <a16:creationId xmlns:a16="http://schemas.microsoft.com/office/drawing/2014/main" id="{4D390DEC-4542-425C-A8A4-D1EAA5C63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29083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4">
            <a:extLst>
              <a:ext uri="{FF2B5EF4-FFF2-40B4-BE49-F238E27FC236}">
                <a16:creationId xmlns:a16="http://schemas.microsoft.com/office/drawing/2014/main" id="{4011C164-DFB9-46EE-8C68-F67827A2CA6E}"/>
              </a:ext>
            </a:extLst>
          </p:cNvPr>
          <p:cNvSpPr>
            <a:spLocks/>
          </p:cNvSpPr>
          <p:nvPr/>
        </p:nvSpPr>
        <p:spPr bwMode="auto">
          <a:xfrm>
            <a:off x="5364163" y="3052763"/>
            <a:ext cx="2376487" cy="1547812"/>
          </a:xfrm>
          <a:custGeom>
            <a:avLst/>
            <a:gdLst>
              <a:gd name="T0" fmla="*/ 2376487 w 1497"/>
              <a:gd name="T1" fmla="*/ 0 h 975"/>
              <a:gd name="T2" fmla="*/ 1871662 w 1497"/>
              <a:gd name="T3" fmla="*/ 1295400 h 975"/>
              <a:gd name="T4" fmla="*/ 0 w 1497"/>
              <a:gd name="T5" fmla="*/ 1511300 h 9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97" h="975">
                <a:moveTo>
                  <a:pt x="1497" y="0"/>
                </a:moveTo>
                <a:cubicBezTo>
                  <a:pt x="1463" y="328"/>
                  <a:pt x="1429" y="657"/>
                  <a:pt x="1179" y="816"/>
                </a:cubicBezTo>
                <a:cubicBezTo>
                  <a:pt x="929" y="975"/>
                  <a:pt x="166" y="899"/>
                  <a:pt x="0" y="95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5">
            <a:extLst>
              <a:ext uri="{FF2B5EF4-FFF2-40B4-BE49-F238E27FC236}">
                <a16:creationId xmlns:a16="http://schemas.microsoft.com/office/drawing/2014/main" id="{EA086AB9-AD8C-473B-9F8B-0D087A54D9B0}"/>
              </a:ext>
            </a:extLst>
          </p:cNvPr>
          <p:cNvSpPr>
            <a:spLocks/>
          </p:cNvSpPr>
          <p:nvPr/>
        </p:nvSpPr>
        <p:spPr bwMode="auto">
          <a:xfrm>
            <a:off x="1127125" y="3340100"/>
            <a:ext cx="2436813" cy="1223963"/>
          </a:xfrm>
          <a:custGeom>
            <a:avLst/>
            <a:gdLst>
              <a:gd name="T0" fmla="*/ 2436813 w 1535"/>
              <a:gd name="T1" fmla="*/ 1223963 h 771"/>
              <a:gd name="T2" fmla="*/ 276225 w 1535"/>
              <a:gd name="T3" fmla="*/ 936625 h 771"/>
              <a:gd name="T4" fmla="*/ 781050 w 1535"/>
              <a:gd name="T5" fmla="*/ 0 h 7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5" h="771">
                <a:moveTo>
                  <a:pt x="1535" y="771"/>
                </a:moveTo>
                <a:cubicBezTo>
                  <a:pt x="941" y="745"/>
                  <a:pt x="348" y="719"/>
                  <a:pt x="174" y="590"/>
                </a:cubicBezTo>
                <a:cubicBezTo>
                  <a:pt x="0" y="461"/>
                  <a:pt x="386" y="30"/>
                  <a:pt x="492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Rectangle 16">
            <a:extLst>
              <a:ext uri="{FF2B5EF4-FFF2-40B4-BE49-F238E27FC236}">
                <a16:creationId xmlns:a16="http://schemas.microsoft.com/office/drawing/2014/main" id="{4B6A57A5-EC9C-49AB-91C0-9FF064501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416175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Arial" panose="020B0604020202020204" pitchFamily="34" charset="0"/>
              </a:rPr>
              <a:t>fref</a:t>
            </a:r>
          </a:p>
        </p:txBody>
      </p:sp>
      <p:sp>
        <p:nvSpPr>
          <p:cNvPr id="11282" name="Rectangle 17">
            <a:extLst>
              <a:ext uri="{FF2B5EF4-FFF2-40B4-BE49-F238E27FC236}">
                <a16:creationId xmlns:a16="http://schemas.microsoft.com/office/drawing/2014/main" id="{3B28B2BD-B717-41AD-BEE6-C776C8048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2560638"/>
            <a:ext cx="517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Arial" panose="020B0604020202020204" pitchFamily="34" charset="0"/>
              </a:rPr>
              <a:t>fout</a:t>
            </a:r>
          </a:p>
        </p:txBody>
      </p:sp>
      <p:sp>
        <p:nvSpPr>
          <p:cNvPr id="11283" name="Rectangle 18">
            <a:extLst>
              <a:ext uri="{FF2B5EF4-FFF2-40B4-BE49-F238E27FC236}">
                <a16:creationId xmlns:a16="http://schemas.microsoft.com/office/drawing/2014/main" id="{E954E4D8-1A60-4065-99D0-B3B005B10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932488"/>
            <a:ext cx="1200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Arial" panose="020B0604020202020204" pitchFamily="34" charset="0"/>
              </a:rPr>
              <a:t>Randomizer</a:t>
            </a:r>
          </a:p>
        </p:txBody>
      </p:sp>
      <p:sp>
        <p:nvSpPr>
          <p:cNvPr id="11284" name="AutoShape 19">
            <a:extLst>
              <a:ext uri="{FF2B5EF4-FFF2-40B4-BE49-F238E27FC236}">
                <a16:creationId xmlns:a16="http://schemas.microsoft.com/office/drawing/2014/main" id="{D571C846-F619-47B7-980B-2FCE0411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140325"/>
            <a:ext cx="1008062" cy="719138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5" name="Line 20">
            <a:extLst>
              <a:ext uri="{FF2B5EF4-FFF2-40B4-BE49-F238E27FC236}">
                <a16:creationId xmlns:a16="http://schemas.microsoft.com/office/drawing/2014/main" id="{385BFA6C-2EA1-48A3-9C32-4C5D18F7F2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586581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Line 21">
            <a:extLst>
              <a:ext uri="{FF2B5EF4-FFF2-40B4-BE49-F238E27FC236}">
                <a16:creationId xmlns:a16="http://schemas.microsoft.com/office/drawing/2014/main" id="{6183E062-C8BD-469A-AEE5-96654F2D23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5861050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7" name="Freeform 22">
            <a:extLst>
              <a:ext uri="{FF2B5EF4-FFF2-40B4-BE49-F238E27FC236}">
                <a16:creationId xmlns:a16="http://schemas.microsoft.com/office/drawing/2014/main" id="{83A2AE69-0A95-47A5-BC5B-ECEA46B6FBBF}"/>
              </a:ext>
            </a:extLst>
          </p:cNvPr>
          <p:cNvSpPr>
            <a:spLocks/>
          </p:cNvSpPr>
          <p:nvPr/>
        </p:nvSpPr>
        <p:spPr bwMode="auto">
          <a:xfrm>
            <a:off x="539750" y="5068888"/>
            <a:ext cx="576263" cy="828675"/>
          </a:xfrm>
          <a:custGeom>
            <a:avLst/>
            <a:gdLst>
              <a:gd name="T0" fmla="*/ 576263 w 363"/>
              <a:gd name="T1" fmla="*/ 0 h 522"/>
              <a:gd name="T2" fmla="*/ 431800 w 363"/>
              <a:gd name="T3" fmla="*/ 720725 h 522"/>
              <a:gd name="T4" fmla="*/ 287338 w 363"/>
              <a:gd name="T5" fmla="*/ 504825 h 522"/>
              <a:gd name="T6" fmla="*/ 215900 w 363"/>
              <a:gd name="T7" fmla="*/ 792163 h 522"/>
              <a:gd name="T8" fmla="*/ 0 w 363"/>
              <a:gd name="T9" fmla="*/ 720725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522">
                <a:moveTo>
                  <a:pt x="363" y="0"/>
                </a:moveTo>
                <a:cubicBezTo>
                  <a:pt x="332" y="200"/>
                  <a:pt x="302" y="401"/>
                  <a:pt x="272" y="454"/>
                </a:cubicBezTo>
                <a:cubicBezTo>
                  <a:pt x="242" y="507"/>
                  <a:pt x="204" y="311"/>
                  <a:pt x="181" y="318"/>
                </a:cubicBezTo>
                <a:cubicBezTo>
                  <a:pt x="158" y="325"/>
                  <a:pt x="166" y="476"/>
                  <a:pt x="136" y="499"/>
                </a:cubicBezTo>
                <a:cubicBezTo>
                  <a:pt x="106" y="522"/>
                  <a:pt x="53" y="488"/>
                  <a:pt x="0" y="45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23">
            <a:extLst>
              <a:ext uri="{FF2B5EF4-FFF2-40B4-BE49-F238E27FC236}">
                <a16:creationId xmlns:a16="http://schemas.microsoft.com/office/drawing/2014/main" id="{870894A7-525B-4E2B-8ADB-821A15C35594}"/>
              </a:ext>
            </a:extLst>
          </p:cNvPr>
          <p:cNvSpPr>
            <a:spLocks/>
          </p:cNvSpPr>
          <p:nvPr/>
        </p:nvSpPr>
        <p:spPr bwMode="auto">
          <a:xfrm flipH="1">
            <a:off x="1116013" y="5068888"/>
            <a:ext cx="503237" cy="828675"/>
          </a:xfrm>
          <a:custGeom>
            <a:avLst/>
            <a:gdLst>
              <a:gd name="T0" fmla="*/ 503237 w 363"/>
              <a:gd name="T1" fmla="*/ 0 h 522"/>
              <a:gd name="T2" fmla="*/ 377081 w 363"/>
              <a:gd name="T3" fmla="*/ 720725 h 522"/>
              <a:gd name="T4" fmla="*/ 250925 w 363"/>
              <a:gd name="T5" fmla="*/ 504825 h 522"/>
              <a:gd name="T6" fmla="*/ 188541 w 363"/>
              <a:gd name="T7" fmla="*/ 792163 h 522"/>
              <a:gd name="T8" fmla="*/ 0 w 363"/>
              <a:gd name="T9" fmla="*/ 720725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3" h="522">
                <a:moveTo>
                  <a:pt x="363" y="0"/>
                </a:moveTo>
                <a:cubicBezTo>
                  <a:pt x="332" y="200"/>
                  <a:pt x="302" y="401"/>
                  <a:pt x="272" y="454"/>
                </a:cubicBezTo>
                <a:cubicBezTo>
                  <a:pt x="242" y="507"/>
                  <a:pt x="204" y="311"/>
                  <a:pt x="181" y="318"/>
                </a:cubicBezTo>
                <a:cubicBezTo>
                  <a:pt x="158" y="325"/>
                  <a:pt x="166" y="476"/>
                  <a:pt x="136" y="499"/>
                </a:cubicBezTo>
                <a:cubicBezTo>
                  <a:pt x="106" y="522"/>
                  <a:pt x="53" y="488"/>
                  <a:pt x="0" y="45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Freeform 24">
            <a:extLst>
              <a:ext uri="{FF2B5EF4-FFF2-40B4-BE49-F238E27FC236}">
                <a16:creationId xmlns:a16="http://schemas.microsoft.com/office/drawing/2014/main" id="{463FC023-6260-47A2-A0A0-736188CAF99A}"/>
              </a:ext>
            </a:extLst>
          </p:cNvPr>
          <p:cNvSpPr>
            <a:spLocks/>
          </p:cNvSpPr>
          <p:nvPr/>
        </p:nvSpPr>
        <p:spPr bwMode="auto">
          <a:xfrm>
            <a:off x="2700338" y="5068888"/>
            <a:ext cx="431800" cy="769937"/>
          </a:xfrm>
          <a:custGeom>
            <a:avLst/>
            <a:gdLst>
              <a:gd name="T0" fmla="*/ 431800 w 408"/>
              <a:gd name="T1" fmla="*/ 0 h 485"/>
              <a:gd name="T2" fmla="*/ 335492 w 408"/>
              <a:gd name="T3" fmla="*/ 649287 h 485"/>
              <a:gd name="T4" fmla="*/ 0 w 408"/>
              <a:gd name="T5" fmla="*/ 720725 h 4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485">
                <a:moveTo>
                  <a:pt x="408" y="0"/>
                </a:moveTo>
                <a:cubicBezTo>
                  <a:pt x="396" y="166"/>
                  <a:pt x="385" y="333"/>
                  <a:pt x="317" y="409"/>
                </a:cubicBezTo>
                <a:cubicBezTo>
                  <a:pt x="249" y="485"/>
                  <a:pt x="124" y="469"/>
                  <a:pt x="0" y="45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25">
            <a:extLst>
              <a:ext uri="{FF2B5EF4-FFF2-40B4-BE49-F238E27FC236}">
                <a16:creationId xmlns:a16="http://schemas.microsoft.com/office/drawing/2014/main" id="{B0E2CBA5-BC68-4AA8-81C8-A5E814BED1E2}"/>
              </a:ext>
            </a:extLst>
          </p:cNvPr>
          <p:cNvSpPr>
            <a:spLocks/>
          </p:cNvSpPr>
          <p:nvPr/>
        </p:nvSpPr>
        <p:spPr bwMode="auto">
          <a:xfrm flipH="1">
            <a:off x="3132138" y="5068888"/>
            <a:ext cx="503237" cy="769937"/>
          </a:xfrm>
          <a:custGeom>
            <a:avLst/>
            <a:gdLst>
              <a:gd name="T0" fmla="*/ 503237 w 408"/>
              <a:gd name="T1" fmla="*/ 0 h 485"/>
              <a:gd name="T2" fmla="*/ 390995 w 408"/>
              <a:gd name="T3" fmla="*/ 649287 h 485"/>
              <a:gd name="T4" fmla="*/ 0 w 408"/>
              <a:gd name="T5" fmla="*/ 720725 h 4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8" h="485">
                <a:moveTo>
                  <a:pt x="408" y="0"/>
                </a:moveTo>
                <a:cubicBezTo>
                  <a:pt x="396" y="166"/>
                  <a:pt x="385" y="333"/>
                  <a:pt x="317" y="409"/>
                </a:cubicBezTo>
                <a:cubicBezTo>
                  <a:pt x="249" y="485"/>
                  <a:pt x="124" y="469"/>
                  <a:pt x="0" y="45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Line 26">
            <a:extLst>
              <a:ext uri="{FF2B5EF4-FFF2-40B4-BE49-F238E27FC236}">
                <a16:creationId xmlns:a16="http://schemas.microsoft.com/office/drawing/2014/main" id="{A863BBE5-0B24-4C9E-8D5A-7B350B316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1403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Rectangle 27">
            <a:extLst>
              <a:ext uri="{FF2B5EF4-FFF2-40B4-BE49-F238E27FC236}">
                <a16:creationId xmlns:a16="http://schemas.microsoft.com/office/drawing/2014/main" id="{2F6A8AA9-F521-453C-B215-AA4511187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86105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Arial" panose="020B0604020202020204" pitchFamily="34" charset="0"/>
              </a:rPr>
              <a:t>fref</a:t>
            </a:r>
          </a:p>
        </p:txBody>
      </p:sp>
      <p:sp>
        <p:nvSpPr>
          <p:cNvPr id="11293" name="Rectangle 28">
            <a:extLst>
              <a:ext uri="{FF2B5EF4-FFF2-40B4-BE49-F238E27FC236}">
                <a16:creationId xmlns:a16="http://schemas.microsoft.com/office/drawing/2014/main" id="{E0713802-A0EC-42F4-B909-1D98FFC5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86105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/>
            <a:r>
              <a:rPr lang="en-US" altLang="ko-KR" sz="1400" b="1">
                <a:latin typeface="Arial" panose="020B0604020202020204" pitchFamily="34" charset="0"/>
              </a:rPr>
              <a:t>fref</a:t>
            </a:r>
          </a:p>
        </p:txBody>
      </p:sp>
      <p:sp>
        <p:nvSpPr>
          <p:cNvPr id="11294" name="Line 29">
            <a:extLst>
              <a:ext uri="{FF2B5EF4-FFF2-40B4-BE49-F238E27FC236}">
                <a16:creationId xmlns:a16="http://schemas.microsoft.com/office/drawing/2014/main" id="{6DEAC1F2-3CE4-4595-9A47-8F3FB0752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51609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5" name="AutoShape 30">
            <a:extLst>
              <a:ext uri="{FF2B5EF4-FFF2-40B4-BE49-F238E27FC236}">
                <a16:creationId xmlns:a16="http://schemas.microsoft.com/office/drawing/2014/main" id="{AAD471DD-90C2-4BE6-A048-DEBF6C6B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429250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96" name="Rectangle 32">
            <a:extLst>
              <a:ext uri="{FF2B5EF4-FFF2-40B4-BE49-F238E27FC236}">
                <a16:creationId xmlns:a16="http://schemas.microsoft.com/office/drawing/2014/main" id="{7630CE11-B661-469F-B553-01F4D965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00213"/>
            <a:ext cx="79200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400" b="1"/>
              <a:t>fractional spur </a:t>
            </a:r>
            <a:r>
              <a:rPr lang="ko-KR" altLang="en-US" sz="1400" b="1"/>
              <a:t>문제를 해결 하고자</a:t>
            </a:r>
            <a:r>
              <a:rPr lang="en-US" altLang="ko-KR" sz="1400" b="1"/>
              <a:t>,  average division factor</a:t>
            </a:r>
            <a:r>
              <a:rPr lang="ko-KR" altLang="en-US" sz="1400" b="1"/>
              <a:t>가 </a:t>
            </a:r>
            <a:r>
              <a:rPr lang="en-US" altLang="ko-KR" sz="1400" b="1"/>
              <a:t>N+ </a:t>
            </a:r>
            <a:r>
              <a:rPr lang="en-US" altLang="ko-KR" sz="1400" b="1">
                <a:sym typeface="Symbol" panose="05050102010706020507" pitchFamily="18" charset="2"/>
              </a:rPr>
              <a:t></a:t>
            </a:r>
            <a:r>
              <a:rPr lang="en-US" altLang="ko-KR" sz="1400" b="1"/>
              <a:t> </a:t>
            </a:r>
            <a:r>
              <a:rPr lang="ko-KR" altLang="en-US" sz="1400" b="1"/>
              <a:t>가 되도록 </a:t>
            </a:r>
            <a:r>
              <a:rPr lang="en-US" altLang="ko-KR" sz="1400" b="1"/>
              <a:t>modulus</a:t>
            </a:r>
            <a:r>
              <a:rPr lang="ko-KR" altLang="en-US" sz="1400" b="1"/>
              <a:t>의 선택을 </a:t>
            </a:r>
            <a:r>
              <a:rPr lang="en-US" altLang="ko-KR" sz="1400" b="1"/>
              <a:t>randomization  =&gt; fractional sidebands </a:t>
            </a:r>
            <a:r>
              <a:rPr lang="ko-KR" altLang="en-US" sz="1400" b="1"/>
              <a:t>를 </a:t>
            </a:r>
            <a:r>
              <a:rPr lang="en-US" altLang="ko-KR" sz="1400" b="1"/>
              <a:t>random noise</a:t>
            </a:r>
            <a:r>
              <a:rPr lang="ko-KR" altLang="en-US" sz="1400" b="1"/>
              <a:t>로 </a:t>
            </a:r>
            <a:r>
              <a:rPr lang="en-US" altLang="ko-KR" sz="1400" b="1"/>
              <a:t>conversion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脚占位符 3">
            <a:extLst>
              <a:ext uri="{FF2B5EF4-FFF2-40B4-BE49-F238E27FC236}">
                <a16:creationId xmlns:a16="http://schemas.microsoft.com/office/drawing/2014/main" id="{89EA417D-51FF-4BFD-A9D5-20F4AD24B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2291" name="灯片编号占位符 4">
            <a:extLst>
              <a:ext uri="{FF2B5EF4-FFF2-40B4-BE49-F238E27FC236}">
                <a16:creationId xmlns:a16="http://schemas.microsoft.com/office/drawing/2014/main" id="{6B4EC681-4E5D-4051-AFFE-69D2E5B08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43105B4A-826A-4E04-A100-DA46F19AB1B7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61093DD-10D9-4337-AF42-734D699C07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기술이전 내용 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(2)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203240BA-52C6-46BB-9319-2FF21BF8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268413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7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1700" b="1">
                <a:solidFill>
                  <a:srgbClr val="CC0066"/>
                </a:solidFill>
                <a:latin typeface="굴림" panose="020B0600000101010101" pitchFamily="34" charset="-127"/>
              </a:rPr>
              <a:t>기술이전의 범위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800">
                <a:latin typeface="굴림" panose="020B0600000101010101" pitchFamily="34" charset="-127"/>
              </a:rPr>
              <a:t>Delta Sigma Modulator</a:t>
            </a:r>
            <a:r>
              <a:rPr lang="ko-KR" altLang="en-US" sz="1800">
                <a:latin typeface="굴림" panose="020B0600000101010101" pitchFamily="34" charset="-127"/>
              </a:rPr>
              <a:t>의 랜더마이즈 회로 기술 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800">
                <a:latin typeface="굴림" panose="020B0600000101010101" pitchFamily="34" charset="-127"/>
              </a:rPr>
              <a:t>Modulus Control </a:t>
            </a:r>
            <a:r>
              <a:rPr lang="ko-KR" altLang="en-US" sz="1800">
                <a:latin typeface="굴림" panose="020B0600000101010101" pitchFamily="34" charset="-127"/>
              </a:rPr>
              <a:t>신호에 따라서 </a:t>
            </a:r>
            <a:r>
              <a:rPr lang="en-US" altLang="ko-KR" sz="1800">
                <a:latin typeface="굴림" panose="020B0600000101010101" pitchFamily="34" charset="-127"/>
              </a:rPr>
              <a:t>VCO</a:t>
            </a:r>
            <a:r>
              <a:rPr lang="ko-KR" altLang="en-US" sz="1800">
                <a:latin typeface="굴림" panose="020B0600000101010101" pitchFamily="34" charset="-127"/>
              </a:rPr>
              <a:t>로부터 전달되는 고주파신호를 </a:t>
            </a:r>
            <a:r>
              <a:rPr lang="en-US" altLang="ko-KR" sz="1800">
                <a:latin typeface="굴림" panose="020B0600000101010101" pitchFamily="34" charset="-127"/>
              </a:rPr>
              <a:t>N+1 </a:t>
            </a:r>
            <a:r>
              <a:rPr lang="ko-KR" altLang="en-US" sz="1800">
                <a:latin typeface="굴림" panose="020B0600000101010101" pitchFamily="34" charset="-127"/>
              </a:rPr>
              <a:t>또는 </a:t>
            </a:r>
            <a:r>
              <a:rPr lang="en-US" altLang="ko-KR" sz="1800">
                <a:latin typeface="굴림" panose="020B0600000101010101" pitchFamily="34" charset="-127"/>
              </a:rPr>
              <a:t>N</a:t>
            </a:r>
            <a:r>
              <a:rPr lang="ko-KR" altLang="en-US" sz="1800">
                <a:latin typeface="굴림" panose="020B0600000101010101" pitchFamily="34" charset="-127"/>
              </a:rPr>
              <a:t>으로 나누는 </a:t>
            </a:r>
            <a:r>
              <a:rPr lang="en-US" altLang="ko-KR" sz="1800">
                <a:latin typeface="굴림" panose="020B0600000101010101" pitchFamily="34" charset="-127"/>
              </a:rPr>
              <a:t>Prescaler </a:t>
            </a:r>
            <a:r>
              <a:rPr lang="ko-KR" altLang="en-US" sz="1800">
                <a:latin typeface="굴림" panose="020B0600000101010101" pitchFamily="34" charset="-127"/>
              </a:rPr>
              <a:t>회로기술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800">
                <a:latin typeface="굴림" panose="020B0600000101010101" pitchFamily="34" charset="-127"/>
              </a:rPr>
              <a:t>Spiral Inductor</a:t>
            </a:r>
            <a:r>
              <a:rPr lang="ko-KR" altLang="en-US" sz="1800">
                <a:latin typeface="굴림" panose="020B0600000101010101" pitchFamily="34" charset="-127"/>
              </a:rPr>
              <a:t>와 </a:t>
            </a:r>
            <a:r>
              <a:rPr lang="en-US" altLang="ko-KR" sz="1800">
                <a:latin typeface="굴림" panose="020B0600000101010101" pitchFamily="34" charset="-127"/>
              </a:rPr>
              <a:t>Varactor</a:t>
            </a:r>
            <a:r>
              <a:rPr lang="ko-KR" altLang="en-US" sz="1800">
                <a:latin typeface="굴림" panose="020B0600000101010101" pitchFamily="34" charset="-127"/>
              </a:rPr>
              <a:t>를 이용하여 공진기가 구현됐고</a:t>
            </a:r>
            <a:r>
              <a:rPr lang="en-US" altLang="ko-KR" sz="1800">
                <a:latin typeface="굴림" panose="020B0600000101010101" pitchFamily="34" charset="-127"/>
              </a:rPr>
              <a:t>, Nmos-pmos Complementary </a:t>
            </a:r>
            <a:r>
              <a:rPr lang="ko-KR" altLang="en-US" sz="1800">
                <a:latin typeface="굴림" panose="020B0600000101010101" pitchFamily="34" charset="-127"/>
              </a:rPr>
              <a:t>구조를 갖는 </a:t>
            </a:r>
            <a:r>
              <a:rPr lang="en-US" altLang="ko-KR" sz="1800">
                <a:latin typeface="굴림" panose="020B0600000101010101" pitchFamily="34" charset="-127"/>
              </a:rPr>
              <a:t>VCO </a:t>
            </a:r>
            <a:r>
              <a:rPr lang="ko-KR" altLang="en-US" sz="1800">
                <a:latin typeface="굴림" panose="020B0600000101010101" pitchFamily="34" charset="-127"/>
              </a:rPr>
              <a:t>회로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en-US" altLang="ko-KR" sz="1800">
                <a:latin typeface="굴림" panose="020B0600000101010101" pitchFamily="34" charset="-127"/>
              </a:rPr>
              <a:t>Prescaler</a:t>
            </a:r>
            <a:r>
              <a:rPr lang="ko-KR" altLang="en-US" sz="1800">
                <a:latin typeface="굴림" panose="020B0600000101010101" pitchFamily="34" charset="-127"/>
              </a:rPr>
              <a:t>의 출력을 </a:t>
            </a:r>
            <a:r>
              <a:rPr lang="en-US" altLang="ko-KR" sz="1800">
                <a:latin typeface="굴림" panose="020B0600000101010101" pitchFamily="34" charset="-127"/>
              </a:rPr>
              <a:t>P</a:t>
            </a:r>
            <a:r>
              <a:rPr lang="ko-KR" altLang="en-US" sz="1800">
                <a:latin typeface="굴림" panose="020B0600000101010101" pitchFamily="34" charset="-127"/>
              </a:rPr>
              <a:t>로 나누는 </a:t>
            </a:r>
            <a:r>
              <a:rPr lang="en-US" altLang="ko-KR" sz="1800">
                <a:latin typeface="굴림" panose="020B0600000101010101" pitchFamily="34" charset="-127"/>
              </a:rPr>
              <a:t>Programmable Counter </a:t>
            </a:r>
            <a:r>
              <a:rPr lang="ko-KR" altLang="en-US" sz="1800">
                <a:latin typeface="굴림" panose="020B0600000101010101" pitchFamily="34" charset="-127"/>
              </a:rPr>
              <a:t>회로 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ko-KR" altLang="en-US" sz="1800">
                <a:latin typeface="굴림" panose="020B0600000101010101" pitchFamily="34" charset="-127"/>
              </a:rPr>
              <a:t>송수신 회로간의 </a:t>
            </a:r>
            <a:r>
              <a:rPr lang="en-US" altLang="ko-KR" sz="1800">
                <a:latin typeface="굴림" panose="020B0600000101010101" pitchFamily="34" charset="-127"/>
              </a:rPr>
              <a:t>Isolation</a:t>
            </a:r>
            <a:r>
              <a:rPr lang="ko-KR" altLang="en-US" sz="1800">
                <a:latin typeface="굴림" panose="020B0600000101010101" pitchFamily="34" charset="-127"/>
              </a:rPr>
              <a:t>을 위한 회로 배열 기술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2"/>
              </a:buBlip>
            </a:pPr>
            <a:r>
              <a:rPr lang="ko-KR" altLang="en-US" sz="1800">
                <a:latin typeface="굴림" panose="020B0600000101010101" pitchFamily="34" charset="-127"/>
              </a:rPr>
              <a:t>회로의 최소 면적 이용을 위한 </a:t>
            </a:r>
            <a:r>
              <a:rPr lang="en-US" altLang="ko-KR" sz="1800">
                <a:latin typeface="굴림" panose="020B0600000101010101" pitchFamily="34" charset="-127"/>
              </a:rPr>
              <a:t>Layout </a:t>
            </a:r>
            <a:r>
              <a:rPr lang="ko-KR" altLang="en-US" sz="1800">
                <a:latin typeface="굴림" panose="020B0600000101010101" pitchFamily="34" charset="-127"/>
              </a:rPr>
              <a:t>기술</a:t>
            </a:r>
            <a:r>
              <a:rPr lang="ko-KR" altLang="en-US" sz="1700">
                <a:latin typeface="굴림" panose="020B0600000101010101" pitchFamily="34" charset="-127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脚占位符 3">
            <a:extLst>
              <a:ext uri="{FF2B5EF4-FFF2-40B4-BE49-F238E27FC236}">
                <a16:creationId xmlns:a16="http://schemas.microsoft.com/office/drawing/2014/main" id="{0D78C186-146E-4178-B432-9141B020FC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r>
              <a:rPr lang="en-US" altLang="ko-KR"/>
              <a:t>ETRI </a:t>
            </a:r>
            <a:r>
              <a:rPr lang="ko-KR" altLang="en-US"/>
              <a:t>디지털홈연구단</a:t>
            </a:r>
          </a:p>
        </p:txBody>
      </p:sp>
      <p:sp>
        <p:nvSpPr>
          <p:cNvPr id="13315" name="灯片编号占位符 4">
            <a:extLst>
              <a:ext uri="{FF2B5EF4-FFF2-40B4-BE49-F238E27FC236}">
                <a16:creationId xmlns:a16="http://schemas.microsoft.com/office/drawing/2014/main" id="{53269F69-CAD9-437A-BDE1-D7AA93D8D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fld id="{CC121926-16B9-4400-BC99-92F76FDA9513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19EE3947-EE70-4A5C-976C-A441ACD74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01600" cap="flat" cmpd="sng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2800">
                <a:solidFill>
                  <a:srgbClr val="4D4D4D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en-US" altLang="ko-KR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600" b="0">
                <a:solidFill>
                  <a:srgbClr val="4D4D4D"/>
                </a:solidFill>
                <a:latin typeface="HY헤드라인M" pitchFamily="18" charset="-127"/>
                <a:ea typeface="HY헤드라인M" pitchFamily="18" charset="-127"/>
              </a:rPr>
              <a:t>국내외 시장 동향</a:t>
            </a:r>
          </a:p>
        </p:txBody>
      </p:sp>
      <p:sp>
        <p:nvSpPr>
          <p:cNvPr id="13317" name="Rectangle 320">
            <a:extLst>
              <a:ext uri="{FF2B5EF4-FFF2-40B4-BE49-F238E27FC236}">
                <a16:creationId xmlns:a16="http://schemas.microsoft.com/office/drawing/2014/main" id="{AE35590A-BC20-41B5-A962-481A4475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268413"/>
            <a:ext cx="7772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811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ko-KR" sz="1800" b="1">
                <a:solidFill>
                  <a:srgbClr val="CC0066"/>
                </a:solidFill>
                <a:latin typeface="굴림" panose="020B0600000101010101" pitchFamily="34" charset="-127"/>
              </a:rPr>
              <a:t> </a:t>
            </a:r>
            <a:r>
              <a:rPr lang="ko-KR" altLang="en-US" sz="2000" b="1">
                <a:solidFill>
                  <a:srgbClr val="CC0066"/>
                </a:solidFill>
                <a:latin typeface="굴림" panose="020B0600000101010101" pitchFamily="34" charset="-127"/>
              </a:rPr>
              <a:t>국내외 시장 규모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500" b="1">
                <a:latin typeface="굴림" panose="020B0600000101010101" pitchFamily="34" charset="-127"/>
              </a:rPr>
              <a:t>본 기술의 주 응용 분야는 </a:t>
            </a:r>
            <a:r>
              <a:rPr lang="en-US" altLang="ko-KR" sz="1500" b="1">
                <a:latin typeface="굴림" panose="020B0600000101010101" pitchFamily="34" charset="-127"/>
              </a:rPr>
              <a:t>ZigBee </a:t>
            </a:r>
            <a:r>
              <a:rPr lang="ko-KR" altLang="en-US" sz="1500" b="1">
                <a:latin typeface="굴림" panose="020B0600000101010101" pitchFamily="34" charset="-127"/>
              </a:rPr>
              <a:t>시장을 포함함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en-US" altLang="ko-KR" sz="1500" b="1">
                <a:latin typeface="굴림" panose="020B0600000101010101" pitchFamily="34" charset="-127"/>
              </a:rPr>
              <a:t>2009</a:t>
            </a:r>
            <a:r>
              <a:rPr lang="ko-KR" altLang="en-US" sz="1500" b="1">
                <a:latin typeface="굴림" panose="020B0600000101010101" pitchFamily="34" charset="-127"/>
              </a:rPr>
              <a:t>년 전체 시장 규모는 </a:t>
            </a:r>
            <a:r>
              <a:rPr lang="en-US" altLang="ko-KR" sz="1500" b="1">
                <a:latin typeface="굴림" panose="020B0600000101010101" pitchFamily="34" charset="-127"/>
              </a:rPr>
              <a:t>1</a:t>
            </a:r>
            <a:r>
              <a:rPr lang="ko-KR" altLang="en-US" sz="1500" b="1">
                <a:latin typeface="굴림" panose="020B0600000101010101" pitchFamily="34" charset="-127"/>
              </a:rPr>
              <a:t>억 </a:t>
            </a:r>
            <a:r>
              <a:rPr lang="en-US" altLang="ko-KR" sz="1500" b="1">
                <a:latin typeface="굴림" panose="020B0600000101010101" pitchFamily="34" charset="-127"/>
              </a:rPr>
              <a:t>5</a:t>
            </a:r>
            <a:r>
              <a:rPr lang="ko-KR" altLang="en-US" sz="1500" b="1">
                <a:latin typeface="굴림" panose="020B0600000101010101" pitchFamily="34" charset="-127"/>
              </a:rPr>
              <a:t>천불 규모임</a:t>
            </a:r>
          </a:p>
          <a:p>
            <a:pPr lvl="1" eaLnBrk="1" hangingPunct="1">
              <a:lnSpc>
                <a:spcPct val="140000"/>
              </a:lnSpc>
              <a:buClr>
                <a:srgbClr val="CC0066"/>
              </a:buClr>
              <a:buFont typeface="굴림체" panose="020B0609000101010101" pitchFamily="49" charset="-127"/>
              <a:buBlip>
                <a:blip r:embed="rId3"/>
              </a:buBlip>
            </a:pPr>
            <a:r>
              <a:rPr lang="ko-KR" altLang="en-US" sz="1500" b="1">
                <a:latin typeface="굴림" panose="020B0600000101010101" pitchFamily="34" charset="-127"/>
              </a:rPr>
              <a:t>응용 분야</a:t>
            </a:r>
            <a:r>
              <a:rPr lang="en-US" altLang="ko-KR" sz="1500" b="1">
                <a:latin typeface="굴림" panose="020B0600000101010101" pitchFamily="34" charset="-127"/>
              </a:rPr>
              <a:t>:</a:t>
            </a:r>
          </a:p>
          <a:p>
            <a:pPr lvl="2" eaLnBrk="1" hangingPunct="1">
              <a:lnSpc>
                <a:spcPct val="140000"/>
              </a:lnSpc>
              <a:buClr>
                <a:srgbClr val="CC0066"/>
              </a:buClr>
              <a:buFontTx/>
              <a:buChar char="-"/>
            </a:pPr>
            <a:r>
              <a:rPr lang="ko-KR" altLang="en-US" sz="1500" b="1">
                <a:latin typeface="굴림" panose="020B0600000101010101" pitchFamily="34" charset="-127"/>
              </a:rPr>
              <a:t>홈 제어용</a:t>
            </a:r>
            <a:r>
              <a:rPr lang="en-US" altLang="ko-KR" sz="1500" b="1">
                <a:latin typeface="굴림" panose="020B0600000101010101" pitchFamily="34" charset="-127"/>
              </a:rPr>
              <a:t>, </a:t>
            </a:r>
            <a:r>
              <a:rPr lang="ko-KR" altLang="en-US" sz="1500" b="1">
                <a:latin typeface="굴림" panose="020B0600000101010101" pitchFamily="34" charset="-127"/>
              </a:rPr>
              <a:t>빌딩 및 공장 제어용</a:t>
            </a:r>
          </a:p>
          <a:p>
            <a:pPr lvl="2" eaLnBrk="1" hangingPunct="1">
              <a:lnSpc>
                <a:spcPct val="140000"/>
              </a:lnSpc>
              <a:buClr>
                <a:srgbClr val="CC0066"/>
              </a:buClr>
              <a:buFontTx/>
              <a:buChar char="-"/>
            </a:pPr>
            <a:r>
              <a:rPr lang="ko-KR" altLang="en-US" sz="1500" b="1">
                <a:latin typeface="굴림" panose="020B0600000101010101" pitchFamily="34" charset="-127"/>
              </a:rPr>
              <a:t>타용도 </a:t>
            </a:r>
            <a:r>
              <a:rPr lang="en-US" altLang="ko-KR" sz="1500" b="1">
                <a:latin typeface="굴림" panose="020B0600000101010101" pitchFamily="34" charset="-127"/>
              </a:rPr>
              <a:t>- Car, Phone </a:t>
            </a:r>
            <a:r>
              <a:rPr lang="ko-KR" altLang="en-US" sz="1500" b="1">
                <a:latin typeface="굴림" panose="020B0600000101010101" pitchFamily="34" charset="-127"/>
              </a:rPr>
              <a:t>등에 사용</a:t>
            </a:r>
            <a:br>
              <a:rPr lang="ko-KR" altLang="en-US" sz="1500" b="1">
                <a:latin typeface="굴림" panose="020B0600000101010101" pitchFamily="34" charset="-127"/>
              </a:rPr>
            </a:br>
            <a:r>
              <a:rPr lang="ko-KR" altLang="en-US" sz="1500" b="1">
                <a:latin typeface="굴림" panose="020B0600000101010101" pitchFamily="34" charset="-127"/>
              </a:rPr>
              <a:t> </a:t>
            </a:r>
            <a:r>
              <a:rPr lang="ko-KR" altLang="en-US" sz="1800" b="1">
                <a:latin typeface="굴림" panose="020B0600000101010101" pitchFamily="34" charset="-127"/>
              </a:rPr>
              <a:t>					</a:t>
            </a:r>
            <a:r>
              <a:rPr lang="en-US" altLang="ko-KR" b="1">
                <a:latin typeface="굴림" panose="020B0600000101010101" pitchFamily="34" charset="-127"/>
              </a:rPr>
              <a:t>(</a:t>
            </a:r>
            <a:r>
              <a:rPr lang="ko-KR" altLang="en-US" b="1">
                <a:latin typeface="굴림" panose="020B0600000101010101" pitchFamily="34" charset="-127"/>
              </a:rPr>
              <a:t>단위</a:t>
            </a:r>
            <a:r>
              <a:rPr lang="en-US" altLang="ko-KR" b="1">
                <a:latin typeface="굴림" panose="020B0600000101010101" pitchFamily="34" charset="-127"/>
              </a:rPr>
              <a:t>, </a:t>
            </a:r>
            <a:r>
              <a:rPr lang="ko-KR" altLang="en-US" b="1">
                <a:latin typeface="굴림" panose="020B0600000101010101" pitchFamily="34" charset="-127"/>
              </a:rPr>
              <a:t>천대</a:t>
            </a:r>
            <a:r>
              <a:rPr lang="en-US" altLang="ko-KR" b="1">
                <a:latin typeface="굴림" panose="020B0600000101010101" pitchFamily="34" charset="-127"/>
              </a:rPr>
              <a:t>, </a:t>
            </a:r>
            <a:r>
              <a:rPr lang="ko-KR" altLang="en-US" b="1">
                <a:latin typeface="굴림" panose="020B0600000101010101" pitchFamily="34" charset="-127"/>
              </a:rPr>
              <a:t>천</a:t>
            </a:r>
            <a:r>
              <a:rPr lang="en-US" altLang="ko-KR" b="1">
                <a:latin typeface="굴림" panose="020B0600000101010101" pitchFamily="34" charset="-127"/>
              </a:rPr>
              <a:t>$)</a:t>
            </a:r>
          </a:p>
        </p:txBody>
      </p:sp>
      <p:graphicFrame>
        <p:nvGraphicFramePr>
          <p:cNvPr id="361919" name="Group 447">
            <a:extLst>
              <a:ext uri="{FF2B5EF4-FFF2-40B4-BE49-F238E27FC236}">
                <a16:creationId xmlns:a16="http://schemas.microsoft.com/office/drawing/2014/main" id="{CEC42AF7-C86F-4462-A579-C2A6644B46A9}"/>
              </a:ext>
            </a:extLst>
          </p:cNvPr>
          <p:cNvGraphicFramePr>
            <a:graphicFrameLocks noGrp="1"/>
          </p:cNvGraphicFramePr>
          <p:nvPr/>
        </p:nvGraphicFramePr>
        <p:xfrm>
          <a:off x="1692275" y="4076700"/>
          <a:ext cx="5688013" cy="1585913"/>
        </p:xfrm>
        <a:graphic>
          <a:graphicData uri="http://schemas.openxmlformats.org/drawingml/2006/table">
            <a:tbl>
              <a:tblPr/>
              <a:tblGrid>
                <a:gridCol w="947738">
                  <a:extLst>
                    <a:ext uri="{9D8B030D-6E8A-4147-A177-3AD203B41FA5}">
                      <a16:colId xmlns:a16="http://schemas.microsoft.com/office/drawing/2014/main" val="1728147629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351404777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3374929930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440949114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4183844867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757469909"/>
                    </a:ext>
                  </a:extLst>
                </a:gridCol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ko-KR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전망치</a:t>
                      </a:r>
                      <a:endParaRPr kumimoji="1" lang="ko-KR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2005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2006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2007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2008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2009</a:t>
                      </a:r>
                      <a:r>
                        <a:rPr kumimoji="1" lang="ko-KR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년</a:t>
                      </a:r>
                      <a:endParaRPr kumimoji="1" lang="ko-KR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913353"/>
                  </a:ext>
                </a:extLst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802.15.4 Chipsets 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1,850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3,500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10,000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25,000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50,000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54542"/>
                  </a:ext>
                </a:extLst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Chipset Revenue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11,100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17,150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40,800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86,000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C0066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00CC"/>
                        </a:buClr>
                        <a:buFont typeface="굴림체" panose="020B0609000101010101" pitchFamily="49" charset="-127"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1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  <a:defRPr kumimoji="1" sz="9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굴림" panose="020B0600000101010101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08000" algn="l"/>
                          <a:tab pos="1016000" algn="l"/>
                          <a:tab pos="1524000" algn="l"/>
                          <a:tab pos="2032000" algn="l"/>
                          <a:tab pos="2540000" algn="l"/>
                          <a:tab pos="3048000" algn="l"/>
                          <a:tab pos="3556000" algn="l"/>
                          <a:tab pos="4064000" algn="l"/>
                          <a:tab pos="4572000" algn="l"/>
                          <a:tab pos="5080000" algn="l"/>
                          <a:tab pos="5588000" algn="l"/>
                          <a:tab pos="6096000" algn="l"/>
                          <a:tab pos="6604000" algn="l"/>
                          <a:tab pos="7112000" algn="l"/>
                          <a:tab pos="7620000" algn="l"/>
                          <a:tab pos="8128000" algn="l"/>
                          <a:tab pos="8636000" algn="l"/>
                          <a:tab pos="9144000" algn="l"/>
                          <a:tab pos="9652000" algn="l"/>
                          <a:tab pos="10160000" algn="l"/>
                          <a:tab pos="10668000" algn="l"/>
                          <a:tab pos="11176000" algn="l"/>
                          <a:tab pos="11684000" algn="l"/>
                          <a:tab pos="12192000" algn="l"/>
                          <a:tab pos="12700000" algn="l"/>
                          <a:tab pos="13208000" algn="l"/>
                          <a:tab pos="13716000" algn="l"/>
                          <a:tab pos="14224000" algn="l"/>
                          <a:tab pos="14732000" algn="l"/>
                          <a:tab pos="15240000" algn="l"/>
                          <a:tab pos="15748000" algn="l"/>
                          <a:tab pos="16256000" algn="l"/>
                        </a:tabLst>
                      </a:pPr>
                      <a:r>
                        <a:rPr kumimoji="1" lang="en-US" altLang="ko-K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anose="020B0600000101010101" pitchFamily="34" charset="-127"/>
                          <a:ea typeface="굴림" panose="020B0600000101010101" pitchFamily="34" charset="-127"/>
                          <a:cs typeface="Times New Roman" panose="02020603050405020304" pitchFamily="18" charset="0"/>
                        </a:rPr>
                        <a:t>147,500</a:t>
                      </a:r>
                      <a:endParaRPr kumimoji="1" lang="en-US" altLang="ko-K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34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73732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anose="020B0600000101010101" pitchFamily="34" charset="-127"/>
            <a:ea typeface="굴림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16926</TotalTime>
  <Words>823</Words>
  <Application>Microsoft Office PowerPoint</Application>
  <PresentationFormat>全屏显示(4:3)</PresentationFormat>
  <Paragraphs>142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HY견명조</vt:lpstr>
      <vt:lpstr>Symbol</vt:lpstr>
      <vt:lpstr>돋움</vt:lpstr>
      <vt:lpstr>기본 디자인</vt:lpstr>
      <vt:lpstr>PowerPoint 演示文稿</vt:lpstr>
      <vt:lpstr>PowerPoint 演示文稿</vt:lpstr>
      <vt:lpstr>1. 기술의 개요 (1)</vt:lpstr>
      <vt:lpstr>1. 기술의 개요 (2)</vt:lpstr>
      <vt:lpstr>2. 타 기술과 비교</vt:lpstr>
      <vt:lpstr>2. 타 기술과 비교</vt:lpstr>
      <vt:lpstr>3. 기술이전 내용 (1)</vt:lpstr>
      <vt:lpstr>3. 기술이전 내용 (2)</vt:lpstr>
      <vt:lpstr>4. 국내외 시장 동향</vt:lpstr>
      <vt:lpstr>5. 기술의 사업성</vt:lpstr>
      <vt:lpstr>PowerPoint 演示文稿</vt:lpstr>
    </vt:vector>
  </TitlesOfParts>
  <Company>시스템공학연구소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郎 咏琪</cp:lastModifiedBy>
  <cp:revision>1124</cp:revision>
  <cp:lastPrinted>2000-01-26T07:28:59Z</cp:lastPrinted>
  <dcterms:created xsi:type="dcterms:W3CDTF">1998-07-27T04:31:16Z</dcterms:created>
  <dcterms:modified xsi:type="dcterms:W3CDTF">2020-09-22T02:47:32Z</dcterms:modified>
</cp:coreProperties>
</file>