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4" r:id="rId2"/>
    <p:sldId id="347" r:id="rId3"/>
    <p:sldId id="444" r:id="rId4"/>
    <p:sldId id="449" r:id="rId5"/>
    <p:sldId id="450" r:id="rId6"/>
    <p:sldId id="451" r:id="rId7"/>
    <p:sldId id="448" r:id="rId8"/>
    <p:sldId id="453" r:id="rId9"/>
    <p:sldId id="442" r:id="rId10"/>
    <p:sldId id="454" r:id="rId11"/>
    <p:sldId id="452" r:id="rId12"/>
    <p:sldId id="445" r:id="rId13"/>
    <p:sldId id="455" r:id="rId14"/>
    <p:sldId id="457" r:id="rId15"/>
    <p:sldId id="458" r:id="rId16"/>
    <p:sldId id="456" r:id="rId17"/>
  </p:sldIdLst>
  <p:sldSz cx="9144000" cy="6858000" type="screen4x3"/>
  <p:notesSz cx="6797675" cy="987425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FFCCFF"/>
    <a:srgbClr val="BDEEFF"/>
    <a:srgbClr val="3333CC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BD44FF1-A279-4A24-B191-0BBC4E53C2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44F5469-8A2A-4F22-B3EB-2922B4EE50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 eaLnBrk="1" latinLnBrk="1" hangingPunct="1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C7B35563-3ED0-43D2-B03B-2E717BC4AB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0498669C-66DA-4240-AD79-C45EABBB1A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 eaLnBrk="1" latinLnBrk="1" hangingPunct="1">
              <a:defRPr sz="1200"/>
            </a:lvl1pPr>
          </a:lstStyle>
          <a:p>
            <a:fld id="{CCF09135-BD69-4BC4-A611-4D0877655BB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4B8B902-24D1-4B7C-9D60-C25EBE002E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191EF50-6955-4A1E-9041-3E623C432A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 eaLnBrk="1" latinLnBrk="1" hangingPunct="1">
              <a:defRPr sz="1200">
                <a:latin typeface="Times New Roman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D79586E-4F35-4DAF-8B29-37155E3E58B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351AD73-6885-419E-8BE9-A05BBC2FA9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유형을 편집하려면 누르십시오</a:t>
            </a:r>
            <a:r>
              <a:rPr lang="en-US" altLang="ko-KR" noProof="0"/>
              <a:t>.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세째 수준</a:t>
            </a:r>
          </a:p>
          <a:p>
            <a:pPr lvl="3"/>
            <a:r>
              <a:rPr lang="ko-KR" altLang="en-US" noProof="0"/>
              <a:t>네째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CAB35D8-261D-4A01-90B7-B487A9FF78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B8AAC15-4C9B-4004-96E2-2983A8567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F2FFAD24-F704-44C0-BBB2-E7C81BB0BD7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>
            <a:extLst>
              <a:ext uri="{FF2B5EF4-FFF2-40B4-BE49-F238E27FC236}">
                <a16:creationId xmlns:a16="http://schemas.microsoft.com/office/drawing/2014/main" id="{810346B6-98DC-4DA7-B23E-C645238A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>
            <a:extLst>
              <a:ext uri="{FF2B5EF4-FFF2-40B4-BE49-F238E27FC236}">
                <a16:creationId xmlns:a16="http://schemas.microsoft.com/office/drawing/2014/main" id="{AD16C8FF-4B34-4866-B0FD-A4D5E6772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27146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9CA52FCC-CC64-49D7-81BE-676E5A34BB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736FF907-7414-4F6D-9E87-5FB6B6C859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857FD-50B7-4699-AB47-2F6F0EC6DF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728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E0C1B677-B5B4-4D5E-B3EE-5271C4AECB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B7F45801-65E9-4376-AA9E-C3DDF1C46F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018-CCBE-484A-B088-81B8572985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0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C0FA350D-19E1-4E46-B8EF-177211866E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DD5E2ADE-7D6A-4CF0-9F15-E5FE5B1BA8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ACDA9-9153-4EE2-974E-CE633C0FC4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803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80CF755C-6A9B-446D-8030-7D6B2D2E90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006F0BE8-0EB9-4B89-9B34-EA05C65E6E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A518B-5E2E-4BCC-B828-6FA3E2CAFC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222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B529BAAB-652B-404A-ABA2-18ABDF2063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4458A1EF-6753-4A03-AD1E-0FF8C79615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BDCC4-CA82-41B8-B472-586565D7D6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180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F2F1985F-6730-4E66-B1FF-D1FE04F9FF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F461F8F4-89DA-4ABB-815D-C73A2553C7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415DF-434A-48FC-8438-A1EE8F374E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621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A6A0529E-08B3-420D-BAE6-55ABFA01F8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773BDED8-9D2C-4288-B74E-C1804FD542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B9543-09E8-42C6-9C15-BBAE4BBC81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939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58FE9E6C-B56E-43E6-BAED-8D8899A8E2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C472D24E-9B26-4576-9CB1-D66B43BA98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3F0A2-333D-4D56-8356-C8102883B9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9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3D22A22D-7D71-485B-BC1C-D1AA26117D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A5B9247C-6AA2-43B2-8B70-3DA0FB6B74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9C1C-874F-4E41-B1BF-A89BBD95A6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149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1B3381EC-0D03-4282-BFF4-0DCC744404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CE414279-1B73-40F3-A057-614C62A19D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83C90-0F17-4891-942E-CF0EC3B0CC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68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85F0D5F5-3460-4826-B7CA-F989BAD9E0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840B5031-702A-417F-B99B-B73FE4A282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DC29E-A621-48BC-9567-88CB407D23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651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>
            <a:extLst>
              <a:ext uri="{FF2B5EF4-FFF2-40B4-BE49-F238E27FC236}">
                <a16:creationId xmlns:a16="http://schemas.microsoft.com/office/drawing/2014/main" id="{D5EED280-B1B5-45D9-853B-F594F44A10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9E1021-6852-451A-B2E8-2EE716C08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8471A2F1-0AD8-4784-B038-FD1E74F9D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제목 작성</a:t>
            </a: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D915BD11-BA75-4AFA-9213-65B18B41DE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1" latinLnBrk="1" hangingPunct="1">
              <a:defRPr sz="1400" b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DC9FBD1E-3FE1-4EDE-8A9B-5CDF31DB4A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latinLnBrk="1" hangingPunct="1">
              <a:defRPr sz="1400" b="1"/>
            </a:lvl1pPr>
          </a:lstStyle>
          <a:p>
            <a:fld id="{A79BBAE2-E2E4-4C4F-874C-CA5146CC6D9C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>
            <a:extLst>
              <a:ext uri="{FF2B5EF4-FFF2-40B4-BE49-F238E27FC236}">
                <a16:creationId xmlns:a16="http://schemas.microsoft.com/office/drawing/2014/main" id="{D0F582C2-971A-4028-B81C-48CB41302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>
            <a:extLst>
              <a:ext uri="{FF2B5EF4-FFF2-40B4-BE49-F238E27FC236}">
                <a16:creationId xmlns:a16="http://schemas.microsoft.com/office/drawing/2014/main" id="{3CFF39FB-E996-4462-A086-0A843257A9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>
            <a:extLst>
              <a:ext uri="{FF2B5EF4-FFF2-40B4-BE49-F238E27FC236}">
                <a16:creationId xmlns:a16="http://schemas.microsoft.com/office/drawing/2014/main" id="{A0751498-6ED3-4408-A582-EEFC849930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>
            <a:extLst>
              <a:ext uri="{FF2B5EF4-FFF2-40B4-BE49-F238E27FC236}">
                <a16:creationId xmlns:a16="http://schemas.microsoft.com/office/drawing/2014/main" id="{D7D70CC8-F34C-4B6E-96EF-1366A6F59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1">
            <a:extLst>
              <a:ext uri="{FF2B5EF4-FFF2-40B4-BE49-F238E27FC236}">
                <a16:creationId xmlns:a16="http://schemas.microsoft.com/office/drawing/2014/main" id="{15F1DCAC-3BD3-49BE-8C78-F1F3B34EB9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latin typeface="굴림" panose="020B0600000101010101" pitchFamily="34" charset="-127"/>
              </a:rPr>
              <a:t>ETRI OOO</a:t>
            </a:r>
            <a:r>
              <a:rPr lang="ko-KR" altLang="en-US" sz="1400">
                <a:latin typeface="굴림" panose="020B0600000101010101" pitchFamily="34" charset="-127"/>
              </a:rPr>
              <a:t>연구소</a:t>
            </a:r>
            <a:r>
              <a:rPr lang="en-US" altLang="ko-KR" sz="1400">
                <a:latin typeface="굴림" panose="020B0600000101010101" pitchFamily="34" charset="-127"/>
              </a:rPr>
              <a:t>(</a:t>
            </a:r>
            <a:r>
              <a:rPr lang="ko-KR" altLang="en-US" sz="1400">
                <a:latin typeface="굴림" panose="020B0600000101010101" pitchFamily="34" charset="-127"/>
              </a:rPr>
              <a:t>단</a:t>
            </a:r>
            <a:r>
              <a:rPr lang="en-US" altLang="ko-KR" sz="1400">
                <a:latin typeface="굴림" panose="020B0600000101010101" pitchFamily="34" charset="-127"/>
              </a:rPr>
              <a:t>, </a:t>
            </a:r>
            <a:r>
              <a:rPr lang="ko-KR" altLang="en-US" sz="1400">
                <a:latin typeface="굴림" panose="020B0600000101010101" pitchFamily="34" charset="-127"/>
              </a:rPr>
              <a:t>본부</a:t>
            </a:r>
            <a:r>
              <a:rPr lang="en-US" altLang="ko-KR" sz="1400">
                <a:latin typeface="굴림" panose="020B0600000101010101" pitchFamily="34" charset="-127"/>
              </a:rPr>
              <a:t>)</a:t>
            </a:r>
            <a:r>
              <a:rPr lang="ko-KR" altLang="en-US" sz="1400">
                <a:latin typeface="굴림" panose="020B0600000101010101" pitchFamily="34" charset="-127"/>
              </a:rPr>
              <a:t>명</a:t>
            </a:r>
          </a:p>
        </p:txBody>
      </p:sp>
      <p:sp>
        <p:nvSpPr>
          <p:cNvPr id="5123" name="슬라이드 번호 개체 틀 2">
            <a:extLst>
              <a:ext uri="{FF2B5EF4-FFF2-40B4-BE49-F238E27FC236}">
                <a16:creationId xmlns:a16="http://schemas.microsoft.com/office/drawing/2014/main" id="{FBB01992-A2A7-438F-8F20-E2677AD3B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46C352-89D7-4302-8AD1-B344007D76C0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5124" name="Rectangle 2054">
            <a:extLst>
              <a:ext uri="{FF2B5EF4-FFF2-40B4-BE49-F238E27FC236}">
                <a16:creationId xmlns:a16="http://schemas.microsoft.com/office/drawing/2014/main" id="{EAFFFB99-CFF8-4E1E-BF8A-D4A5540F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34" charset="-127"/>
            </a:endParaRPr>
          </a:p>
        </p:txBody>
      </p:sp>
      <p:sp>
        <p:nvSpPr>
          <p:cNvPr id="5125" name="Rectangle 2060">
            <a:extLst>
              <a:ext uri="{FF2B5EF4-FFF2-40B4-BE49-F238E27FC236}">
                <a16:creationId xmlns:a16="http://schemas.microsoft.com/office/drawing/2014/main" id="{F235679B-307D-41D0-AD93-5A2821DD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34" charset="-127"/>
            </a:endParaRPr>
          </a:p>
        </p:txBody>
      </p:sp>
      <p:sp>
        <p:nvSpPr>
          <p:cNvPr id="334851" name="Rectangle 2051">
            <a:extLst>
              <a:ext uri="{FF2B5EF4-FFF2-40B4-BE49-F238E27FC236}">
                <a16:creationId xmlns:a16="http://schemas.microsoft.com/office/drawing/2014/main" id="{2DEDF4F5-4076-44B1-BC45-CBD4DFBA8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035050"/>
            <a:ext cx="7010400" cy="6413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IoT </a:t>
            </a: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미들웨어 기술</a:t>
            </a:r>
          </a:p>
        </p:txBody>
      </p:sp>
      <p:pic>
        <p:nvPicPr>
          <p:cNvPr id="334863" name="Picture 2063" descr="보고-2">
            <a:extLst>
              <a:ext uri="{FF2B5EF4-FFF2-40B4-BE49-F238E27FC236}">
                <a16:creationId xmlns:a16="http://schemas.microsoft.com/office/drawing/2014/main" id="{CF03AA60-655B-4582-9739-3C03BB40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>
            <a:extLst>
              <a:ext uri="{FF2B5EF4-FFF2-40B4-BE49-F238E27FC236}">
                <a16:creationId xmlns:a16="http://schemas.microsoft.com/office/drawing/2014/main" id="{67FE70A3-4846-4452-BCD7-E38BD76FE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>
            <a:extLst>
              <a:ext uri="{FF2B5EF4-FFF2-40B4-BE49-F238E27FC236}">
                <a16:creationId xmlns:a16="http://schemas.microsoft.com/office/drawing/2014/main" id="{0E81CBC1-E98E-4B61-B3EE-87346C481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>
            <a:extLst>
              <a:ext uri="{FF2B5EF4-FFF2-40B4-BE49-F238E27FC236}">
                <a16:creationId xmlns:a16="http://schemas.microsoft.com/office/drawing/2014/main" id="{D67D7196-BE0B-474F-B7FF-D0E504E55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>
            <a:extLst>
              <a:ext uri="{FF2B5EF4-FFF2-40B4-BE49-F238E27FC236}">
                <a16:creationId xmlns:a16="http://schemas.microsoft.com/office/drawing/2014/main" id="{EC55815B-D058-4B5C-A605-67BAD11AB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2072">
            <a:extLst>
              <a:ext uri="{FF2B5EF4-FFF2-40B4-BE49-F238E27FC236}">
                <a16:creationId xmlns:a16="http://schemas.microsoft.com/office/drawing/2014/main" id="{3FBBFDFD-C8AE-4160-AF3E-D9CF987C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200">
                <a:latin typeface="굴림" panose="020B0600000101010101" pitchFamily="34" charset="-127"/>
              </a:rPr>
              <a:t>[</a:t>
            </a:r>
            <a:r>
              <a:rPr lang="ko-KR" altLang="en-US" sz="1200">
                <a:latin typeface="굴림" panose="020B0600000101010101" pitchFamily="34" charset="-127"/>
              </a:rPr>
              <a:t>별첨 </a:t>
            </a:r>
            <a:r>
              <a:rPr lang="en-US" altLang="ko-KR" sz="1200">
                <a:latin typeface="굴림" panose="020B0600000101010101" pitchFamily="34" charset="-127"/>
              </a:rPr>
              <a:t>5]</a:t>
            </a:r>
          </a:p>
        </p:txBody>
      </p:sp>
      <p:sp>
        <p:nvSpPr>
          <p:cNvPr id="14" name="Text Box 2061">
            <a:extLst>
              <a:ext uri="{FF2B5EF4-FFF2-40B4-BE49-F238E27FC236}">
                <a16:creationId xmlns:a16="http://schemas.microsoft.com/office/drawing/2014/main" id="{CC581E79-63A8-4A2D-AA1C-F6E1DD665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박동환 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(dhpark@etri.re.kr)</a:t>
            </a:r>
          </a:p>
          <a:p>
            <a:pPr algn="ctr">
              <a:defRPr/>
            </a:pPr>
            <a:r>
              <a:rPr kumimoji="0"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IoT</a:t>
            </a: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플랫폼연구실</a:t>
            </a:r>
          </a:p>
        </p:txBody>
      </p:sp>
      <p:sp>
        <p:nvSpPr>
          <p:cNvPr id="17" name="Text Box 2061">
            <a:extLst>
              <a:ext uri="{FF2B5EF4-FFF2-40B4-BE49-F238E27FC236}">
                <a16:creationId xmlns:a16="http://schemas.microsoft.com/office/drawing/2014/main" id="{5E6ED9CE-B633-4193-9F5D-36C48EAA2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6416675"/>
            <a:ext cx="300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4">
            <a:extLst>
              <a:ext uri="{FF2B5EF4-FFF2-40B4-BE49-F238E27FC236}">
                <a16:creationId xmlns:a16="http://schemas.microsoft.com/office/drawing/2014/main" id="{CCC6C16E-2A2B-4051-AA99-BD2A55CD3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39E35D-6E80-4B84-9CC6-B6EA386D7948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71B0D3C-7B43-41BA-AF77-B1F8AB462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7C42EFDF-A98A-4EE0-800F-EDDC0EA10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276350" indent="-3429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기존 경쟁 기술 대비 개량된 부분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34" charset="-127"/>
              </a:rPr>
              <a:t>IoT </a:t>
            </a:r>
            <a:r>
              <a:rPr lang="ko-KR" altLang="en-US" sz="2000" b="1">
                <a:latin typeface="굴림" panose="020B0600000101010101" pitchFamily="34" charset="-127"/>
              </a:rPr>
              <a:t>장치 인터페이스 기술 개량 및 응용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ko-KR" altLang="en-US" sz="2000" b="1">
                <a:latin typeface="굴림" panose="020B0600000101010101" pitchFamily="34" charset="-127"/>
              </a:rPr>
              <a:t>다양한 이기종 </a:t>
            </a:r>
            <a:r>
              <a:rPr lang="en-US" altLang="ko-KR" sz="2000" b="1">
                <a:latin typeface="굴림" panose="020B0600000101010101" pitchFamily="34" charset="-127"/>
              </a:rPr>
              <a:t>IoT</a:t>
            </a:r>
            <a:r>
              <a:rPr lang="ko-KR" altLang="en-US" sz="2000" b="1">
                <a:latin typeface="굴림" panose="020B0600000101010101" pitchFamily="34" charset="-127"/>
              </a:rPr>
              <a:t>자원과의 연동성 확장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ko-KR" altLang="en-US" sz="2000" b="1">
                <a:latin typeface="굴림" panose="020B0600000101010101" pitchFamily="34" charset="-127"/>
              </a:rPr>
              <a:t>개방형 인터페이스 제공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34" charset="-127"/>
              </a:rPr>
              <a:t>개방형 인터페이스 제공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altLang="ko-KR" sz="2000" b="1">
                <a:latin typeface="굴림" panose="020B0600000101010101" pitchFamily="34" charset="-127"/>
              </a:rPr>
              <a:t>SWE </a:t>
            </a:r>
            <a:r>
              <a:rPr lang="ko-KR" altLang="en-US" sz="2000" b="1">
                <a:latin typeface="굴림" panose="020B0600000101010101" pitchFamily="34" charset="-127"/>
              </a:rPr>
              <a:t>환경에 쉽게 연동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34" charset="-127"/>
              </a:rPr>
              <a:t>웹기반 응용 인터페이스 제공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altLang="ko-KR" sz="2000" b="1">
                <a:latin typeface="굴림" panose="020B0600000101010101" pitchFamily="34" charset="-127"/>
              </a:rPr>
              <a:t>Spring Framework </a:t>
            </a:r>
            <a:r>
              <a:rPr lang="ko-KR" altLang="en-US" sz="2000" b="1">
                <a:latin typeface="굴림" panose="020B0600000101010101" pitchFamily="34" charset="-127"/>
              </a:rPr>
              <a:t>및 메시징 기술 응용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34" charset="-127"/>
              </a:rPr>
              <a:t>논리적인 센서망 처리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ko-KR" altLang="en-US" sz="2000" b="1">
                <a:latin typeface="굴림" panose="020B0600000101010101" pitchFamily="34" charset="-127"/>
              </a:rPr>
              <a:t>다수의 물리센서망 질의 처리 가능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34" charset="-127"/>
              </a:rPr>
              <a:t>확장된 모니터링 기능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ko-KR" altLang="en-US" sz="2000" b="1">
                <a:latin typeface="굴림" panose="020B0600000101010101" pitchFamily="34" charset="-127"/>
              </a:rPr>
              <a:t>관리자에 의한 모니터링 주기변경</a:t>
            </a:r>
            <a:r>
              <a:rPr lang="en-US" altLang="ko-KR" sz="2000" b="1">
                <a:latin typeface="굴림" panose="020B0600000101010101" pitchFamily="34" charset="-127"/>
              </a:rPr>
              <a:t>/</a:t>
            </a:r>
            <a:r>
              <a:rPr lang="ko-KR" altLang="en-US" sz="2000" b="1">
                <a:latin typeface="굴림" panose="020B0600000101010101" pitchFamily="34" charset="-127"/>
              </a:rPr>
              <a:t>시작</a:t>
            </a:r>
            <a:r>
              <a:rPr lang="en-US" altLang="ko-KR" sz="2000" b="1">
                <a:latin typeface="굴림" panose="020B0600000101010101" pitchFamily="34" charset="-127"/>
              </a:rPr>
              <a:t>/</a:t>
            </a:r>
            <a:r>
              <a:rPr lang="ko-KR" altLang="en-US" sz="2000" b="1">
                <a:latin typeface="굴림" panose="020B0600000101010101" pitchFamily="34" charset="-127"/>
              </a:rPr>
              <a:t>종료의 제어 기능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34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70BD9E8D-FAC0-4A11-A266-108856C1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4">
            <a:extLst>
              <a:ext uri="{FF2B5EF4-FFF2-40B4-BE49-F238E27FC236}">
                <a16:creationId xmlns:a16="http://schemas.microsoft.com/office/drawing/2014/main" id="{A80BF4C0-4673-4D04-83F3-A8478D659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89B3C6-EBD8-4DDC-8BFC-CA86A017FBEE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6F79157-5208-48E0-8EAB-ED62D11BC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75802-F9C5-4533-81DC-87F9252F7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운용 환경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권장 설치 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HW : x86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계열 서버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워크스테이션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CPU: Xeon (2.6G)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이상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Memory: 16G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이상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19150" lvl="1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OS : Linux 2.6.x, MS Windows</a:t>
            </a:r>
          </a:p>
          <a:p>
            <a:pPr marL="819150" lvl="1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Language : Java 1.7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이상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19150" lvl="1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Spring Framework 3.2</a:t>
            </a:r>
          </a:p>
          <a:p>
            <a:pPr marL="819150" lvl="1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Oracle 11g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55C3D233-25B1-4986-84C2-859FC892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번호 개체 틀 4">
            <a:extLst>
              <a:ext uri="{FF2B5EF4-FFF2-40B4-BE49-F238E27FC236}">
                <a16:creationId xmlns:a16="http://schemas.microsoft.com/office/drawing/2014/main" id="{32E656AA-EDEE-48CE-B8E9-6D6FAF1EF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0C962E-090A-4371-B418-0471A2140D19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25AC4A9-8976-453F-B689-AB858CD97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6C1322-811B-4AD2-B5B5-E4D32DAC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상용화 가능성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예상 응용 제품 및 서비스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시맨틱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IoT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서비스 플랫폼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통신사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포털 등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클라우드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기반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IoT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서비스 플랫폼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사업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도메인별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시맨틱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IoT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서비스 플랫폼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의료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헬스케어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농업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가전 등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정부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공공기관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교통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물류 등 공공 서비스 플랫폼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사업성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390650" lvl="2" indent="-4572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다양한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IoT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제품에 대한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미들웨어 서비스 제공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390650" lvl="2" indent="-4572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국제표준 아키텍처 및 인터페이스 기반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기술이전 업체 조건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미들웨어 기술의 이해와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SW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기술 인력이 필요함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사업화시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제약 조건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19200" lvl="2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표준인터페이스를 적용한 서비스 개발이 요구됨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19200" lvl="2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IoT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기술 전반에 대한 이해가 필요함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 Box 2061">
            <a:extLst>
              <a:ext uri="{FF2B5EF4-FFF2-40B4-BE49-F238E27FC236}">
                <a16:creationId xmlns:a16="http://schemas.microsoft.com/office/drawing/2014/main" id="{46D58B12-4372-48C2-9FB7-F827CBEA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4">
            <a:extLst>
              <a:ext uri="{FF2B5EF4-FFF2-40B4-BE49-F238E27FC236}">
                <a16:creationId xmlns:a16="http://schemas.microsoft.com/office/drawing/2014/main" id="{68E9F530-8B46-44C6-A33E-1BB244396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27F181-3AC7-41E8-9598-B9440B7A3BFA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2538FAF-1C44-4D3F-9D1E-27EA4614A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25FE9134-8654-42B2-9A0F-15BC7552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276350" indent="-3429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just"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상용화 가능성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34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34" charset="-127"/>
              </a:rPr>
              <a:t> </a:t>
            </a:r>
            <a:r>
              <a:rPr lang="ko-KR" altLang="en-US" sz="2000" b="1">
                <a:latin typeface="굴림" panose="020B0600000101010101" pitchFamily="34" charset="-127"/>
              </a:rPr>
              <a:t>수요처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algn="just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latin typeface="굴림" panose="020B0600000101010101" pitchFamily="34" charset="-127"/>
              </a:rPr>
              <a:t>IoT </a:t>
            </a:r>
            <a:r>
              <a:rPr lang="ko-KR" altLang="en-US" sz="1800">
                <a:latin typeface="굴림" panose="020B0600000101010101" pitchFamily="34" charset="-127"/>
              </a:rPr>
              <a:t>솔루션 기술 개발 벤더</a:t>
            </a:r>
            <a:r>
              <a:rPr lang="en-US" altLang="ko-KR" sz="1800">
                <a:latin typeface="굴림" panose="020B0600000101010101" pitchFamily="34" charset="-127"/>
              </a:rPr>
              <a:t>: IBM, NEC, Atos, Cisco, </a:t>
            </a:r>
            <a:r>
              <a:rPr lang="ko-KR" altLang="en-US" sz="1800">
                <a:latin typeface="굴림" panose="020B0600000101010101" pitchFamily="34" charset="-127"/>
              </a:rPr>
              <a:t>국내 이통사</a:t>
            </a:r>
            <a:r>
              <a:rPr lang="en-US" altLang="ko-KR" sz="1800">
                <a:latin typeface="굴림" panose="020B0600000101010101" pitchFamily="34" charset="-127"/>
              </a:rPr>
              <a:t> </a:t>
            </a:r>
            <a:r>
              <a:rPr lang="ko-KR" altLang="en-US" sz="1800">
                <a:latin typeface="굴림" panose="020B0600000101010101" pitchFamily="34" charset="-127"/>
              </a:rPr>
              <a:t>등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algn="just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latin typeface="굴림" panose="020B0600000101010101" pitchFamily="34" charset="-127"/>
              </a:rPr>
              <a:t>IoT </a:t>
            </a:r>
            <a:r>
              <a:rPr lang="ko-KR" altLang="en-US" sz="1800">
                <a:latin typeface="굴림" panose="020B0600000101010101" pitchFamily="34" charset="-127"/>
              </a:rPr>
              <a:t>단말 개발 벤더</a:t>
            </a:r>
            <a:r>
              <a:rPr lang="en-US" altLang="ko-KR" sz="1800">
                <a:latin typeface="굴림" panose="020B0600000101010101" pitchFamily="34" charset="-127"/>
              </a:rPr>
              <a:t>: </a:t>
            </a:r>
            <a:r>
              <a:rPr lang="ko-KR" altLang="en-US" sz="1800">
                <a:latin typeface="굴림" panose="020B0600000101010101" pitchFamily="34" charset="-127"/>
              </a:rPr>
              <a:t>애플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구글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삼성</a:t>
            </a:r>
            <a:r>
              <a:rPr lang="en-US" altLang="ko-KR" sz="1800">
                <a:latin typeface="굴림" panose="020B0600000101010101" pitchFamily="34" charset="-127"/>
              </a:rPr>
              <a:t>. </a:t>
            </a:r>
            <a:r>
              <a:rPr lang="ko-KR" altLang="en-US" sz="1800">
                <a:latin typeface="굴림" panose="020B0600000101010101" pitchFamily="34" charset="-127"/>
              </a:rPr>
              <a:t>소니 등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algn="just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지능형 홈네트워크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유비쿼터스 헬스케어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차세대 국방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스마트 환경 관리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모바일 센서 기반 개인화 서비스 서비스 관련 업체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algn="just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정부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공공기관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교통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물류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식품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의료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농축수산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환경관련 업체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algn="just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latin typeface="굴림" panose="020B0600000101010101" pitchFamily="34" charset="-127"/>
              </a:rPr>
              <a:t>USN </a:t>
            </a:r>
            <a:r>
              <a:rPr lang="ko-KR" altLang="en-US" sz="1800">
                <a:latin typeface="굴림" panose="020B0600000101010101" pitchFamily="34" charset="-127"/>
              </a:rPr>
              <a:t>및 </a:t>
            </a:r>
            <a:r>
              <a:rPr lang="en-US" altLang="ko-KR" sz="1800">
                <a:latin typeface="굴림" panose="020B0600000101010101" pitchFamily="34" charset="-127"/>
              </a:rPr>
              <a:t>IoT </a:t>
            </a:r>
            <a:r>
              <a:rPr lang="ko-KR" altLang="en-US" sz="1800">
                <a:latin typeface="굴림" panose="020B0600000101010101" pitchFamily="34" charset="-127"/>
              </a:rPr>
              <a:t>응용서비스 사업자 및 공공부분 </a:t>
            </a:r>
            <a:r>
              <a:rPr lang="en-US" altLang="ko-KR" sz="1800">
                <a:latin typeface="굴림" panose="020B0600000101010101" pitchFamily="34" charset="-127"/>
              </a:rPr>
              <a:t>USN </a:t>
            </a:r>
            <a:r>
              <a:rPr lang="ko-KR" altLang="en-US" sz="1800">
                <a:latin typeface="굴림" panose="020B0600000101010101" pitchFamily="34" charset="-127"/>
              </a:rPr>
              <a:t>인프라 구축 및 관리자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algn="just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지자체 등에서 추진 중인 </a:t>
            </a:r>
            <a:r>
              <a:rPr lang="en-US" altLang="ko-KR" sz="1800">
                <a:latin typeface="굴림" panose="020B0600000101010101" pitchFamily="34" charset="-127"/>
              </a:rPr>
              <a:t>USN </a:t>
            </a:r>
            <a:r>
              <a:rPr lang="ko-KR" altLang="en-US" sz="1800">
                <a:latin typeface="굴림" panose="020B0600000101010101" pitchFamily="34" charset="-127"/>
              </a:rPr>
              <a:t>및 </a:t>
            </a:r>
            <a:r>
              <a:rPr lang="en-US" altLang="ko-KR" sz="1800">
                <a:latin typeface="굴림" panose="020B0600000101010101" pitchFamily="34" charset="-127"/>
              </a:rPr>
              <a:t>IoT </a:t>
            </a:r>
            <a:r>
              <a:rPr lang="ko-KR" altLang="en-US" sz="1800">
                <a:latin typeface="굴림" panose="020B0600000101010101" pitchFamily="34" charset="-127"/>
              </a:rPr>
              <a:t>시범 서비스 및 구축 사업</a:t>
            </a:r>
            <a:endParaRPr lang="en-US" altLang="ko-KR" sz="1800">
              <a:latin typeface="굴림" panose="020B0600000101010101" pitchFamily="34" charset="-127"/>
            </a:endParaRPr>
          </a:p>
        </p:txBody>
      </p:sp>
      <p:sp>
        <p:nvSpPr>
          <p:cNvPr id="10" name="Text Box 2061">
            <a:extLst>
              <a:ext uri="{FF2B5EF4-FFF2-40B4-BE49-F238E27FC236}">
                <a16:creationId xmlns:a16="http://schemas.microsoft.com/office/drawing/2014/main" id="{1E849C9A-707E-481A-A296-78E4F7780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번호 개체 틀 4">
            <a:extLst>
              <a:ext uri="{FF2B5EF4-FFF2-40B4-BE49-F238E27FC236}">
                <a16:creationId xmlns:a16="http://schemas.microsoft.com/office/drawing/2014/main" id="{2954B1B1-387F-4545-9B6D-9EBE850AD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563FD1-986B-4F7B-B1A5-E71CE70925FD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6FCD063-1484-43D9-A0B5-F68638694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624C94DF-47DA-4CBC-A5AA-2C36F12F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국내외 기술 및 시장 동향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34" charset="-127"/>
              </a:rPr>
              <a:t> </a:t>
            </a:r>
            <a:r>
              <a:rPr lang="ko-KR" altLang="en-US" sz="2000" b="1">
                <a:latin typeface="굴림" panose="020B0600000101010101" pitchFamily="34" charset="-127"/>
              </a:rPr>
              <a:t>국내외 기술 현황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해외에서도 </a:t>
            </a:r>
            <a:r>
              <a:rPr lang="en-US" altLang="ko-KR" sz="1800">
                <a:latin typeface="굴림" panose="020B0600000101010101" pitchFamily="34" charset="-127"/>
              </a:rPr>
              <a:t>IoT </a:t>
            </a:r>
            <a:r>
              <a:rPr lang="ko-KR" altLang="en-US" sz="1800">
                <a:latin typeface="굴림" panose="020B0600000101010101" pitchFamily="34" charset="-127"/>
              </a:rPr>
              <a:t>미들웨어에 대한 기술개발은 초기 수준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/>
              <a:t>기존의 유사 기술</a:t>
            </a:r>
            <a:endParaRPr lang="en-US" altLang="ko-KR" sz="1800"/>
          </a:p>
          <a:p>
            <a:pPr lvl="3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600"/>
              <a:t>데이터베이스 관점에서 개발</a:t>
            </a:r>
            <a:r>
              <a:rPr lang="en-US" altLang="ko-KR" sz="1600"/>
              <a:t>: TinyDB, Cougar, SINA, DSWare </a:t>
            </a:r>
            <a:r>
              <a:rPr lang="ko-KR" altLang="en-US" sz="1600"/>
              <a:t>등</a:t>
            </a:r>
            <a:endParaRPr lang="en-US" altLang="ko-KR" sz="1600"/>
          </a:p>
          <a:p>
            <a:pPr lvl="3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600"/>
              <a:t>센서노드의 동적 기능 갱신 관점에서 개발</a:t>
            </a:r>
            <a:r>
              <a:rPr lang="en-US" altLang="ko-KR" sz="1600"/>
              <a:t>: Mate, Impala </a:t>
            </a:r>
            <a:r>
              <a:rPr lang="ko-KR" altLang="en-US" sz="1600"/>
              <a:t>등</a:t>
            </a:r>
            <a:endParaRPr lang="en-US" altLang="ko-KR" sz="1600"/>
          </a:p>
          <a:p>
            <a:pPr lvl="3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600"/>
              <a:t>응용 서비스의 </a:t>
            </a:r>
            <a:r>
              <a:rPr lang="en-US" altLang="ko-KR" sz="1600"/>
              <a:t>QoS </a:t>
            </a:r>
            <a:r>
              <a:rPr lang="ko-KR" altLang="en-US" sz="1600"/>
              <a:t>관점에서 개발</a:t>
            </a:r>
            <a:r>
              <a:rPr lang="en-US" altLang="ko-KR" sz="1600"/>
              <a:t>: Milan </a:t>
            </a:r>
            <a:r>
              <a:rPr lang="ko-KR" altLang="en-US" sz="1600"/>
              <a:t>등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국내에서는 </a:t>
            </a:r>
            <a:r>
              <a:rPr lang="en-US" altLang="ko-KR" sz="1800">
                <a:latin typeface="굴림" panose="020B0600000101010101" pitchFamily="34" charset="-127"/>
              </a:rPr>
              <a:t>ETRI </a:t>
            </a:r>
            <a:r>
              <a:rPr lang="ko-KR" altLang="en-US" sz="1800">
                <a:latin typeface="굴림" panose="020B0600000101010101" pitchFamily="34" charset="-127"/>
              </a:rPr>
              <a:t>연구과제에서 </a:t>
            </a:r>
            <a:r>
              <a:rPr lang="en-US" altLang="ko-KR" sz="1800">
                <a:latin typeface="굴림" panose="020B0600000101010101" pitchFamily="34" charset="-127"/>
              </a:rPr>
              <a:t>COSMOS </a:t>
            </a:r>
            <a:r>
              <a:rPr lang="ko-KR" altLang="en-US" sz="1800">
                <a:latin typeface="굴림" panose="020B0600000101010101" pitchFamily="34" charset="-127"/>
              </a:rPr>
              <a:t>미들웨어를 개발되어 약품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제조등에 일부 활용되고 있음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US" altLang="ko-KR" sz="1800"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34" charset="-127"/>
              </a:rPr>
              <a:t>기업체 현황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latin typeface="굴림" panose="020B0600000101010101" pitchFamily="34" charset="-127"/>
              </a:rPr>
              <a:t>IBM, NEC, Atos, Cisco</a:t>
            </a:r>
            <a:r>
              <a:rPr lang="ko-KR" altLang="en-US" sz="1800">
                <a:latin typeface="굴림" panose="020B0600000101010101" pitchFamily="34" charset="-127"/>
              </a:rPr>
              <a:t>등 다양한 산업주자들이 솔루션 기술 등에 대한 기술력 확보에 주력하고 관련시장을 선점하기 위해 노력하고 있음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/>
              <a:t>국내에서는 이동통신사를 중심으로 </a:t>
            </a:r>
            <a:r>
              <a:rPr lang="en-US" altLang="ko-KR" sz="1800"/>
              <a:t>IoT </a:t>
            </a:r>
            <a:r>
              <a:rPr lang="ko-KR" altLang="en-US" sz="1800"/>
              <a:t>기술에 대한 기술력 확보에 주력하고 관련시장을 선점하기 위해 노력하고 있음</a:t>
            </a:r>
            <a:endParaRPr lang="en-US" altLang="ko-KR" sz="2200" b="1">
              <a:latin typeface="굴림" panose="020B0600000101010101" pitchFamily="34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090B85E4-07D1-4AC9-AFFC-F28507C6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1" latinLnBrk="1" hangingPunct="1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4">
            <a:extLst>
              <a:ext uri="{FF2B5EF4-FFF2-40B4-BE49-F238E27FC236}">
                <a16:creationId xmlns:a16="http://schemas.microsoft.com/office/drawing/2014/main" id="{6344EECE-2DB8-435F-88AE-F69C02BFF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22C6AD-2F0B-43B2-AA41-5CCBF6E8F778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1CDFAE1-3C5D-4B6C-9A14-26ED54BCE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1ACE9C1F-4188-4F6A-A21B-F29F554F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국내외 기술 및 시장 동향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34" charset="-127"/>
              </a:rPr>
              <a:t> </a:t>
            </a:r>
            <a:r>
              <a:rPr lang="ko-KR" altLang="en-US" sz="2000" b="1">
                <a:latin typeface="굴림" panose="020B0600000101010101" pitchFamily="34" charset="-127"/>
              </a:rPr>
              <a:t>관련 제품 및 서비스 동향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애플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구글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삼성 등 </a:t>
            </a:r>
            <a:r>
              <a:rPr lang="en-US" altLang="ko-KR" sz="1800">
                <a:latin typeface="굴림" panose="020B0600000101010101" pitchFamily="34" charset="-127"/>
              </a:rPr>
              <a:t>IT </a:t>
            </a:r>
            <a:r>
              <a:rPr lang="ko-KR" altLang="en-US" sz="1800">
                <a:latin typeface="굴림" panose="020B0600000101010101" pitchFamily="34" charset="-127"/>
              </a:rPr>
              <a:t>메이저 기업을 중심으로 다양한 센서를 부착한 디바이스가 출현 및 관련 플랫폼 연구 진행중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시장 형성 및 산업기반 조성을 위한 다양한 정부주도 노력이 진행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국내에서는 </a:t>
            </a:r>
            <a:r>
              <a:rPr lang="en-US" altLang="ko-KR" sz="1800">
                <a:latin typeface="굴림" panose="020B0600000101010101" pitchFamily="34" charset="-127"/>
              </a:rPr>
              <a:t>ETRI </a:t>
            </a:r>
            <a:r>
              <a:rPr lang="ko-KR" altLang="en-US" sz="1800">
                <a:latin typeface="굴림" panose="020B0600000101010101" pitchFamily="34" charset="-127"/>
              </a:rPr>
              <a:t>연구과제에서 </a:t>
            </a:r>
            <a:r>
              <a:rPr lang="en-US" altLang="ko-KR" sz="1800">
                <a:latin typeface="굴림" panose="020B0600000101010101" pitchFamily="34" charset="-127"/>
              </a:rPr>
              <a:t>COSMOS </a:t>
            </a:r>
            <a:r>
              <a:rPr lang="ko-KR" altLang="en-US" sz="1800">
                <a:latin typeface="굴림" panose="020B0600000101010101" pitchFamily="34" charset="-127"/>
              </a:rPr>
              <a:t>미들웨어를 개발되어 약품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제조등에 일부 활용되고 있음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US" altLang="ko-KR" sz="1800"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34" charset="-127"/>
              </a:rPr>
              <a:t>시장 전망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국내 </a:t>
            </a:r>
            <a:r>
              <a:rPr lang="en-US" altLang="ko-KR" sz="1800">
                <a:latin typeface="굴림" panose="020B0600000101010101" pitchFamily="34" charset="-127"/>
              </a:rPr>
              <a:t>RFID/USN </a:t>
            </a:r>
            <a:r>
              <a:rPr lang="ko-KR" altLang="en-US" sz="1800">
                <a:latin typeface="굴림" panose="020B0600000101010101" pitchFamily="34" charset="-127"/>
              </a:rPr>
              <a:t>산업은 주로 공공분야에 </a:t>
            </a:r>
            <a:r>
              <a:rPr lang="en-US" altLang="ko-KR" sz="1800">
                <a:latin typeface="굴림" panose="020B0600000101010101" pitchFamily="34" charset="-127"/>
              </a:rPr>
              <a:t>20%, </a:t>
            </a:r>
            <a:r>
              <a:rPr lang="ko-KR" altLang="en-US" sz="1800">
                <a:latin typeface="굴림" panose="020B0600000101010101" pitchFamily="34" charset="-127"/>
              </a:rPr>
              <a:t>산업제조 분야에 </a:t>
            </a:r>
            <a:r>
              <a:rPr lang="en-US" altLang="ko-KR" sz="1800">
                <a:latin typeface="굴림" panose="020B0600000101010101" pitchFamily="34" charset="-127"/>
              </a:rPr>
              <a:t>22.2%, </a:t>
            </a:r>
            <a:r>
              <a:rPr lang="ko-KR" altLang="en-US" sz="1800">
                <a:latin typeface="굴림" panose="020B0600000101010101" pitchFamily="34" charset="-127"/>
              </a:rPr>
              <a:t>유통물류 분야에 </a:t>
            </a:r>
            <a:r>
              <a:rPr lang="en-US" altLang="ko-KR" sz="1800">
                <a:latin typeface="굴림" panose="020B0600000101010101" pitchFamily="34" charset="-127"/>
              </a:rPr>
              <a:t>21.8% </a:t>
            </a:r>
            <a:r>
              <a:rPr lang="ko-KR" altLang="en-US" sz="1800">
                <a:latin typeface="굴림" panose="020B0600000101010101" pitchFamily="34" charset="-127"/>
              </a:rPr>
              <a:t>활용되고 있으며</a:t>
            </a:r>
            <a:r>
              <a:rPr lang="en-US" altLang="ko-KR" sz="1800">
                <a:latin typeface="굴림" panose="020B0600000101010101" pitchFamily="34" charset="-127"/>
              </a:rPr>
              <a:t>, </a:t>
            </a:r>
            <a:r>
              <a:rPr lang="ko-KR" altLang="en-US" sz="1800">
                <a:latin typeface="굴림" panose="020B0600000101010101" pitchFamily="34" charset="-127"/>
              </a:rPr>
              <a:t>최근 국내 가전분야에 </a:t>
            </a:r>
            <a:r>
              <a:rPr lang="en-US" altLang="ko-KR" sz="1800">
                <a:latin typeface="굴림" panose="020B0600000101010101" pitchFamily="34" charset="-127"/>
              </a:rPr>
              <a:t>USN</a:t>
            </a:r>
            <a:r>
              <a:rPr lang="ko-KR" altLang="en-US" sz="1800">
                <a:latin typeface="굴림" panose="020B0600000101010101" pitchFamily="34" charset="-127"/>
              </a:rPr>
              <a:t>기술 적용 추세가 </a:t>
            </a:r>
            <a:r>
              <a:rPr lang="en-US" altLang="ko-KR" sz="1800">
                <a:latin typeface="굴림" panose="020B0600000101010101" pitchFamily="34" charset="-127"/>
              </a:rPr>
              <a:t>2007</a:t>
            </a:r>
            <a:r>
              <a:rPr lang="ko-KR" altLang="en-US" sz="1800">
                <a:latin typeface="굴림" panose="020B0600000101010101" pitchFamily="34" charset="-127"/>
              </a:rPr>
              <a:t>년도 </a:t>
            </a:r>
            <a:r>
              <a:rPr lang="en-US" altLang="ko-KR" sz="1800">
                <a:latin typeface="굴림" panose="020B0600000101010101" pitchFamily="34" charset="-127"/>
              </a:rPr>
              <a:t>9.4%</a:t>
            </a:r>
            <a:r>
              <a:rPr lang="ko-KR" altLang="en-US" sz="1800">
                <a:latin typeface="굴림" panose="020B0600000101010101" pitchFamily="34" charset="-127"/>
              </a:rPr>
              <a:t>에서 </a:t>
            </a:r>
            <a:r>
              <a:rPr lang="en-US" altLang="ko-KR" sz="1800">
                <a:latin typeface="굴림" panose="020B0600000101010101" pitchFamily="34" charset="-127"/>
              </a:rPr>
              <a:t>2012</a:t>
            </a:r>
            <a:r>
              <a:rPr lang="ko-KR" altLang="en-US" sz="1800">
                <a:latin typeface="굴림" panose="020B0600000101010101" pitchFamily="34" charset="-127"/>
              </a:rPr>
              <a:t>년 </a:t>
            </a:r>
            <a:r>
              <a:rPr lang="en-US" altLang="ko-KR" sz="1800">
                <a:latin typeface="굴림" panose="020B0600000101010101" pitchFamily="34" charset="-127"/>
              </a:rPr>
              <a:t>21.4%</a:t>
            </a:r>
            <a:r>
              <a:rPr lang="ko-KR" altLang="en-US" sz="1800">
                <a:latin typeface="굴림" panose="020B0600000101010101" pitchFamily="34" charset="-127"/>
              </a:rPr>
              <a:t>로 급속히 성장할것으로 전망됨 </a:t>
            </a:r>
            <a:r>
              <a:rPr lang="en-US" altLang="ko-KR" sz="1800">
                <a:latin typeface="굴림" panose="020B0600000101010101" pitchFamily="34" charset="-127"/>
              </a:rPr>
              <a:t>(TTA, ICT Standardization Strategymap 2013)</a:t>
            </a:r>
            <a:endParaRPr lang="en-US" altLang="ko-KR" sz="2200" b="1">
              <a:latin typeface="굴림" panose="020B0600000101010101" pitchFamily="34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AFE239F9-A810-4DC2-A97F-F12D5DCA8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1" latinLnBrk="1" hangingPunct="1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바닥글 개체 틀 3">
            <a:extLst>
              <a:ext uri="{FF2B5EF4-FFF2-40B4-BE49-F238E27FC236}">
                <a16:creationId xmlns:a16="http://schemas.microsoft.com/office/drawing/2014/main" id="{008CA448-072C-402F-A372-07034D211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latin typeface="굴림" panose="020B0600000101010101" pitchFamily="34" charset="-127"/>
              </a:rPr>
              <a:t>ETRI OOO</a:t>
            </a:r>
            <a:r>
              <a:rPr lang="ko-KR" altLang="en-US" sz="1400">
                <a:latin typeface="굴림" panose="020B0600000101010101" pitchFamily="34" charset="-127"/>
              </a:rPr>
              <a:t>연구소</a:t>
            </a:r>
            <a:r>
              <a:rPr lang="en-US" altLang="ko-KR" sz="1400">
                <a:latin typeface="굴림" panose="020B0600000101010101" pitchFamily="34" charset="-127"/>
              </a:rPr>
              <a:t>(</a:t>
            </a:r>
            <a:r>
              <a:rPr lang="ko-KR" altLang="en-US" sz="1400">
                <a:latin typeface="굴림" panose="020B0600000101010101" pitchFamily="34" charset="-127"/>
              </a:rPr>
              <a:t>단</a:t>
            </a:r>
            <a:r>
              <a:rPr lang="en-US" altLang="ko-KR" sz="1400">
                <a:latin typeface="굴림" panose="020B0600000101010101" pitchFamily="34" charset="-127"/>
              </a:rPr>
              <a:t>, </a:t>
            </a:r>
            <a:r>
              <a:rPr lang="ko-KR" altLang="en-US" sz="1400">
                <a:latin typeface="굴림" panose="020B0600000101010101" pitchFamily="34" charset="-127"/>
              </a:rPr>
              <a:t>본부</a:t>
            </a:r>
            <a:r>
              <a:rPr lang="en-US" altLang="ko-KR" sz="1400">
                <a:latin typeface="굴림" panose="020B0600000101010101" pitchFamily="34" charset="-127"/>
              </a:rPr>
              <a:t>)</a:t>
            </a:r>
            <a:r>
              <a:rPr lang="ko-KR" altLang="en-US" sz="1400">
                <a:latin typeface="굴림" panose="020B0600000101010101" pitchFamily="34" charset="-127"/>
              </a:rPr>
              <a:t>명</a:t>
            </a:r>
          </a:p>
        </p:txBody>
      </p:sp>
      <p:sp>
        <p:nvSpPr>
          <p:cNvPr id="20483" name="슬라이드 번호 개체 틀 4">
            <a:extLst>
              <a:ext uri="{FF2B5EF4-FFF2-40B4-BE49-F238E27FC236}">
                <a16:creationId xmlns:a16="http://schemas.microsoft.com/office/drawing/2014/main" id="{860DABAC-FD1A-44C7-A2EC-A05FCD5F9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0C40F5-9189-48E2-8522-FE5C50C58D64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pic>
        <p:nvPicPr>
          <p:cNvPr id="20484" name="Picture 522" descr="D:\과거홍보\●ETRI CIS\연구원 이미지\연구장면(4개).jpg">
            <a:extLst>
              <a:ext uri="{FF2B5EF4-FFF2-40B4-BE49-F238E27FC236}">
                <a16:creationId xmlns:a16="http://schemas.microsoft.com/office/drawing/2014/main" id="{115B074A-A9C7-4381-8DCC-7DE8B939A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23">
            <a:extLst>
              <a:ext uri="{FF2B5EF4-FFF2-40B4-BE49-F238E27FC236}">
                <a16:creationId xmlns:a16="http://schemas.microsoft.com/office/drawing/2014/main" id="{F1A9C2BF-7F94-48CC-B0F8-B00E5AF7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0486" name="Rectangle 529">
            <a:extLst>
              <a:ext uri="{FF2B5EF4-FFF2-40B4-BE49-F238E27FC236}">
                <a16:creationId xmlns:a16="http://schemas.microsoft.com/office/drawing/2014/main" id="{63C6F5CE-BC97-450D-9EF9-0919841C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34" charset="-127"/>
            </a:endParaRPr>
          </a:p>
        </p:txBody>
      </p:sp>
      <p:sp>
        <p:nvSpPr>
          <p:cNvPr id="20487" name="Rectangle 530">
            <a:extLst>
              <a:ext uri="{FF2B5EF4-FFF2-40B4-BE49-F238E27FC236}">
                <a16:creationId xmlns:a16="http://schemas.microsoft.com/office/drawing/2014/main" id="{031ECBF0-BAAB-4E6E-8F29-712CA8910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♣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연락처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: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융합기술연구부문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,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박동환 선임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(042-860-4856, dhpark@etri.re.kr)</a:t>
            </a:r>
          </a:p>
        </p:txBody>
      </p:sp>
      <p:sp>
        <p:nvSpPr>
          <p:cNvPr id="20488" name="Text Box 531">
            <a:extLst>
              <a:ext uri="{FF2B5EF4-FFF2-40B4-BE49-F238E27FC236}">
                <a16:creationId xmlns:a16="http://schemas.microsoft.com/office/drawing/2014/main" id="{29AB237B-BAAF-4063-B8D4-0793770C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34" charset="-127"/>
              </a:rPr>
              <a:t>www.etri.re.kr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>
            <a:extLst>
              <a:ext uri="{FF2B5EF4-FFF2-40B4-BE49-F238E27FC236}">
                <a16:creationId xmlns:a16="http://schemas.microsoft.com/office/drawing/2014/main" id="{32E4B6E6-CC73-4AC8-8015-0A3B9CF2D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5360EF-6D15-4BEB-A921-8834D2495A4E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pic>
        <p:nvPicPr>
          <p:cNvPr id="6147" name="Picture 742" descr="D:\홍보실\●홍보실 업무 자료\2003홍보실업무보고\상단 이미지(3).jpg">
            <a:extLst>
              <a:ext uri="{FF2B5EF4-FFF2-40B4-BE49-F238E27FC236}">
                <a16:creationId xmlns:a16="http://schemas.microsoft.com/office/drawing/2014/main" id="{752B19FA-7E82-4BA5-B331-0DD3CFDB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743">
            <a:extLst>
              <a:ext uri="{FF2B5EF4-FFF2-40B4-BE49-F238E27FC236}">
                <a16:creationId xmlns:a16="http://schemas.microsoft.com/office/drawing/2014/main" id="{2837217C-AC4B-45D8-975D-D4069E48A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895350" indent="-60960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>
                <a:solidFill>
                  <a:srgbClr val="FF6600"/>
                </a:solidFill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1. </a:t>
            </a:r>
            <a:r>
              <a:rPr lang="ko-KR" altLang="en-US" sz="2500" b="1"/>
              <a:t>기술의 개요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2. </a:t>
            </a:r>
            <a:r>
              <a:rPr lang="ko-KR" altLang="en-US" sz="2500" b="1"/>
              <a:t>기술이전 내용 및 범위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3. </a:t>
            </a:r>
            <a:r>
              <a:rPr lang="ko-KR" altLang="en-US" sz="2500" b="1"/>
              <a:t>경쟁기술과 비교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4. </a:t>
            </a:r>
            <a:r>
              <a:rPr lang="ko-KR" altLang="en-US" sz="2500" b="1"/>
              <a:t>기술의 사업성 </a:t>
            </a:r>
            <a:endParaRPr lang="en-US" altLang="ko-KR" sz="2500" b="1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500" b="1"/>
              <a:t> </a:t>
            </a:r>
            <a:r>
              <a:rPr lang="en-US" altLang="ko-KR" sz="2500" b="1"/>
              <a:t>- </a:t>
            </a:r>
            <a:r>
              <a:rPr lang="ko-KR" altLang="en-US" sz="2500" b="1"/>
              <a:t>활용분야 및 기대효과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5. </a:t>
            </a:r>
            <a:r>
              <a:rPr lang="ko-KR" altLang="en-US" sz="2500" b="1"/>
              <a:t>국내외 시장 동향</a:t>
            </a:r>
          </a:p>
        </p:txBody>
      </p:sp>
      <p:sp>
        <p:nvSpPr>
          <p:cNvPr id="7" name="Text Box 2061">
            <a:extLst>
              <a:ext uri="{FF2B5EF4-FFF2-40B4-BE49-F238E27FC236}">
                <a16:creationId xmlns:a16="http://schemas.microsoft.com/office/drawing/2014/main" id="{EB493150-7B48-4CB0-A755-B93DEA2CE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>
            <a:extLst>
              <a:ext uri="{FF2B5EF4-FFF2-40B4-BE49-F238E27FC236}">
                <a16:creationId xmlns:a16="http://schemas.microsoft.com/office/drawing/2014/main" id="{E4E95D74-63F8-4BE1-9011-2FE91D7E9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D1B224-E135-4290-A1FD-624CA164BF9F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6119D67-0358-44EC-95AC-C424E9420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E4D95B0F-7410-40A1-BF1D-DD08BE6E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just"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 IoT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미들웨어 기술이란</a:t>
            </a:r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?</a:t>
            </a: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34" charset="-127"/>
              </a:rPr>
              <a:t>다양한 </a:t>
            </a:r>
            <a:r>
              <a:rPr lang="en-US" altLang="ko-KR" sz="2000" b="1">
                <a:latin typeface="굴림" panose="020B0600000101010101" pitchFamily="34" charset="-127"/>
              </a:rPr>
              <a:t>USN </a:t>
            </a:r>
            <a:r>
              <a:rPr lang="ko-KR" altLang="en-US" sz="2000" b="1">
                <a:latin typeface="굴림" panose="020B0600000101010101" pitchFamily="34" charset="-127"/>
              </a:rPr>
              <a:t>및 </a:t>
            </a:r>
            <a:r>
              <a:rPr lang="en-US" altLang="ko-KR" sz="2000" b="1">
                <a:latin typeface="굴림" panose="020B0600000101010101" pitchFamily="34" charset="-127"/>
              </a:rPr>
              <a:t>IoT </a:t>
            </a:r>
            <a:r>
              <a:rPr lang="ko-KR" altLang="en-US" sz="2000" b="1">
                <a:latin typeface="굴림" panose="020B0600000101010101" pitchFamily="34" charset="-127"/>
              </a:rPr>
              <a:t>자원과의 통신</a:t>
            </a:r>
            <a:r>
              <a:rPr lang="en-US" altLang="ko-KR" sz="2000" b="1">
                <a:latin typeface="굴림" panose="020B0600000101010101" pitchFamily="34" charset="-127"/>
              </a:rPr>
              <a:t>, </a:t>
            </a:r>
            <a:r>
              <a:rPr lang="ko-KR" altLang="en-US" sz="2000" b="1">
                <a:latin typeface="굴림" panose="020B0600000101010101" pitchFamily="34" charset="-127"/>
              </a:rPr>
              <a:t>데이터 수집</a:t>
            </a:r>
            <a:r>
              <a:rPr lang="en-US" altLang="ko-KR" sz="2000" b="1">
                <a:latin typeface="굴림" panose="020B0600000101010101" pitchFamily="34" charset="-127"/>
              </a:rPr>
              <a:t>, </a:t>
            </a:r>
            <a:r>
              <a:rPr lang="ko-KR" altLang="en-US" sz="2000" b="1">
                <a:latin typeface="굴림" panose="020B0600000101010101" pitchFamily="34" charset="-127"/>
              </a:rPr>
              <a:t>자원모니터링 및 관리 기능을 제공하는 플랫폼으로 다수의 이기종 센서네트워크를 연동하여 다수의 </a:t>
            </a:r>
            <a:r>
              <a:rPr lang="en-US" altLang="ko-KR" sz="2000" b="1">
                <a:latin typeface="굴림" panose="020B0600000101010101" pitchFamily="34" charset="-127"/>
              </a:rPr>
              <a:t>IoT </a:t>
            </a:r>
            <a:r>
              <a:rPr lang="ko-KR" altLang="en-US" sz="2000" b="1">
                <a:latin typeface="굴림" panose="020B0600000101010101" pitchFamily="34" charset="-127"/>
              </a:rPr>
              <a:t>응용에게 센싱 데이터의 획득 및 구동기 동작에 대한 유연성을 제공하고</a:t>
            </a:r>
            <a:r>
              <a:rPr lang="en-US" altLang="ko-KR" sz="2000" b="1">
                <a:latin typeface="굴림" panose="020B0600000101010101" pitchFamily="34" charset="-127"/>
              </a:rPr>
              <a:t>, </a:t>
            </a:r>
            <a:r>
              <a:rPr lang="ko-KR" altLang="en-US" sz="2000" b="1">
                <a:latin typeface="굴림" panose="020B0600000101010101" pitchFamily="34" charset="-127"/>
              </a:rPr>
              <a:t>지능화된 서비스를 제공할 수 있도록 하는 공통 </a:t>
            </a:r>
            <a:r>
              <a:rPr lang="en-US" altLang="ko-KR" sz="2000" b="1">
                <a:latin typeface="굴림" panose="020B0600000101010101" pitchFamily="34" charset="-127"/>
              </a:rPr>
              <a:t>S/W </a:t>
            </a:r>
            <a:r>
              <a:rPr lang="ko-KR" altLang="en-US" sz="2000" b="1">
                <a:latin typeface="굴림" panose="020B0600000101010101" pitchFamily="34" charset="-127"/>
              </a:rPr>
              <a:t>플랫폼인  </a:t>
            </a:r>
            <a:r>
              <a:rPr lang="en-US" altLang="ko-KR" sz="2000" b="1">
                <a:latin typeface="굴림" panose="020B0600000101010101" pitchFamily="34" charset="-127"/>
              </a:rPr>
              <a:t>IoT </a:t>
            </a:r>
            <a:r>
              <a:rPr lang="ko-KR" altLang="en-US" sz="2000" b="1">
                <a:latin typeface="굴림" panose="020B0600000101010101" pitchFamily="34" charset="-127"/>
              </a:rPr>
              <a:t>미들웨어 플랫폼 기술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algn="just"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기술 분야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34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34" charset="-127"/>
              </a:rPr>
              <a:t>IoT/USN </a:t>
            </a:r>
            <a:r>
              <a:rPr lang="ko-KR" altLang="en-US" sz="2000" b="1">
                <a:latin typeface="굴림" panose="020B0600000101010101" pitchFamily="34" charset="-127"/>
              </a:rPr>
              <a:t>서비스 플랫폼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34" charset="-127"/>
              </a:rPr>
              <a:t>IoT</a:t>
            </a:r>
            <a:r>
              <a:rPr lang="ko-KR" altLang="en-US" sz="2000" b="1">
                <a:latin typeface="굴림" panose="020B0600000101010101" pitchFamily="34" charset="-127"/>
              </a:rPr>
              <a:t>미들웨어</a:t>
            </a:r>
            <a:endParaRPr lang="en-US" altLang="ko-KR" sz="1800">
              <a:latin typeface="굴림" panose="020B0600000101010101" pitchFamily="34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83681388-B43C-42B7-A066-0A751752D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6429375"/>
            <a:ext cx="17986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F1DE0BBD-8EBB-4877-9E48-73E291FD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39687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번호 개체 틀 4">
            <a:extLst>
              <a:ext uri="{FF2B5EF4-FFF2-40B4-BE49-F238E27FC236}">
                <a16:creationId xmlns:a16="http://schemas.microsoft.com/office/drawing/2014/main" id="{3426B633-2DFD-43E2-9EEB-8D4A887EF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12DBD7-81F3-4BA5-94C6-7CB71D4E7282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112A62E-32BE-4287-AAEB-CDD9D5BCE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192BC62A-11A9-4349-ABF6-8A7E5EC3F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기술이전 내용 및 범위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34" charset="-127"/>
              </a:rPr>
              <a:t> IoT </a:t>
            </a:r>
            <a:r>
              <a:rPr lang="ko-KR" altLang="en-US" sz="2000" b="1">
                <a:latin typeface="굴림" panose="020B0600000101010101" pitchFamily="34" charset="-127"/>
              </a:rPr>
              <a:t>미들웨어 기술</a:t>
            </a:r>
            <a:endParaRPr lang="en-US" altLang="ko-KR" sz="2000" b="1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0000"/>
                </a:solidFill>
                <a:latin typeface="굴림" panose="020B0600000101010101" pitchFamily="34" charset="-127"/>
              </a:rPr>
              <a:t>센서네트워크 공통인터페이스 기능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0000"/>
                </a:solidFill>
                <a:latin typeface="굴림" panose="020B0600000101010101" pitchFamily="34" charset="-127"/>
              </a:rPr>
              <a:t>센서네트워크 모니터링 기능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0000"/>
                </a:solidFill>
                <a:latin typeface="굴림" panose="020B0600000101010101" pitchFamily="34" charset="-127"/>
              </a:rPr>
              <a:t>센서정보 통합처리 기능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0000"/>
                </a:solidFill>
                <a:latin typeface="굴림" panose="020B0600000101010101" pitchFamily="34" charset="-127"/>
              </a:rPr>
              <a:t>센서데이터 변환기 기능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0000"/>
                </a:solidFill>
                <a:latin typeface="굴림" panose="020B0600000101010101" pitchFamily="34" charset="-127"/>
              </a:rPr>
              <a:t>센싱 데이터 질의처리 엔진 기능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0000"/>
                </a:solidFill>
                <a:latin typeface="굴림" panose="020B0600000101010101" pitchFamily="34" charset="-127"/>
              </a:rPr>
              <a:t>USN </a:t>
            </a:r>
            <a:r>
              <a:rPr lang="ko-KR" altLang="en-US" sz="2000">
                <a:solidFill>
                  <a:srgbClr val="000000"/>
                </a:solidFill>
                <a:latin typeface="굴림" panose="020B0600000101010101" pitchFamily="34" charset="-127"/>
              </a:rPr>
              <a:t>자원 관리 기능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0000"/>
                </a:solidFill>
                <a:latin typeface="굴림" panose="020B0600000101010101" pitchFamily="34" charset="-127"/>
              </a:rPr>
              <a:t>사용자 및 리소스 세션 관리자 기능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0000"/>
                </a:solidFill>
                <a:latin typeface="굴림" panose="020B0600000101010101" pitchFamily="34" charset="-127"/>
              </a:rPr>
              <a:t>USN </a:t>
            </a:r>
            <a:r>
              <a:rPr lang="ko-KR" altLang="en-US" sz="2000">
                <a:solidFill>
                  <a:srgbClr val="000000"/>
                </a:solidFill>
                <a:latin typeface="굴림" panose="020B0600000101010101" pitchFamily="34" charset="-127"/>
              </a:rPr>
              <a:t>미들웨어 플랫폼 관리 컴포넌트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0000"/>
                </a:solidFill>
                <a:latin typeface="굴림" panose="020B0600000101010101" pitchFamily="34" charset="-127"/>
              </a:rPr>
              <a:t>센서네트워크 시뮬레이터 도구</a:t>
            </a:r>
            <a:endParaRPr lang="ko-KR" altLang="en-US" sz="1800">
              <a:solidFill>
                <a:srgbClr val="000000"/>
              </a:solidFill>
              <a:latin typeface="굴림" panose="020B0600000101010101" pitchFamily="34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5B6F1B89-8398-459D-AB72-490A41A2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>
            <a:extLst>
              <a:ext uri="{FF2B5EF4-FFF2-40B4-BE49-F238E27FC236}">
                <a16:creationId xmlns:a16="http://schemas.microsoft.com/office/drawing/2014/main" id="{4831A624-F465-41C3-8C57-4FFAAD003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0FCE01-398A-47B9-85DF-8237637D98B0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2ADFBF9-4B48-4423-BFBE-ACBA7CAC7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4CFDE6ED-BA22-42D2-87FB-98B5D448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IoT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미들웨어 구조도</a:t>
            </a:r>
            <a:endParaRPr lang="en-US" altLang="ko-KR" sz="2000" b="1">
              <a:latin typeface="굴림" panose="020B0600000101010101" pitchFamily="34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44E11229-B394-4D3C-B274-1AC5BE7B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  <p:pic>
        <p:nvPicPr>
          <p:cNvPr id="9222" name="그림 6">
            <a:extLst>
              <a:ext uri="{FF2B5EF4-FFF2-40B4-BE49-F238E27FC236}">
                <a16:creationId xmlns:a16="http://schemas.microsoft.com/office/drawing/2014/main" id="{7FB0BDE6-4D6F-434F-969C-07C78D9D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700213"/>
            <a:ext cx="62023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>
            <a:extLst>
              <a:ext uri="{FF2B5EF4-FFF2-40B4-BE49-F238E27FC236}">
                <a16:creationId xmlns:a16="http://schemas.microsoft.com/office/drawing/2014/main" id="{E1E842BB-7A76-4A31-98ED-53169C8B6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3F123E-6EC9-47C3-B1A9-85D4A8A41414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581A484-B538-46A2-A906-7D8C1A1AB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02908FFB-FE30-4742-A72D-7261AFFBF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기술 개발 현황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34" charset="-127"/>
              </a:rPr>
              <a:t>기술성숙도 단계</a:t>
            </a:r>
            <a:r>
              <a:rPr lang="en-US" altLang="ko-KR" sz="2000" b="1">
                <a:latin typeface="굴림" panose="020B0600000101010101" pitchFamily="34" charset="-127"/>
              </a:rPr>
              <a:t>: </a:t>
            </a:r>
            <a:r>
              <a:rPr lang="ko-KR" altLang="en-US" sz="2000" b="1">
                <a:latin typeface="굴림" panose="020B0600000101010101" pitchFamily="34" charset="-127"/>
              </a:rPr>
              <a:t>시작품단계 </a:t>
            </a:r>
            <a:r>
              <a:rPr lang="en-US" altLang="ko-KR" sz="2000" b="1">
                <a:latin typeface="굴림" panose="020B0600000101010101" pitchFamily="34" charset="-127"/>
              </a:rPr>
              <a:t>(TRL 6)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34" charset="-127"/>
              </a:rPr>
              <a:t>적용사례</a:t>
            </a:r>
            <a:r>
              <a:rPr lang="en-US" altLang="ko-KR" sz="2000" b="1">
                <a:latin typeface="굴림" panose="020B0600000101010101" pitchFamily="34" charset="-127"/>
              </a:rPr>
              <a:t>: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웰라이프 수면관리 서비스</a:t>
            </a:r>
            <a:r>
              <a:rPr lang="en-US" altLang="ko-KR" sz="1800">
                <a:solidFill>
                  <a:srgbClr val="000000"/>
                </a:solidFill>
                <a:latin typeface="굴림" panose="020B0600000101010101" pitchFamily="34" charset="-127"/>
              </a:rPr>
              <a:t>(</a:t>
            </a: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비트컴퓨터</a:t>
            </a:r>
            <a:r>
              <a:rPr lang="en-US" altLang="ko-KR" sz="1800">
                <a:solidFill>
                  <a:srgbClr val="000000"/>
                </a:solidFill>
                <a:latin typeface="굴림" panose="020B0600000101010101" pitchFamily="34" charset="-127"/>
              </a:rPr>
              <a:t>) </a:t>
            </a: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테스트베드 적용 완료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오미</a:t>
            </a:r>
            <a:r>
              <a:rPr lang="en-US" altLang="ko-KR" sz="1800">
                <a:solidFill>
                  <a:srgbClr val="000000"/>
                </a:solidFill>
                <a:latin typeface="굴림" panose="020B0600000101010101" pitchFamily="34" charset="-127"/>
              </a:rPr>
              <a:t>(</a:t>
            </a: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五味</a:t>
            </a:r>
            <a:r>
              <a:rPr lang="en-US" altLang="ko-KR" sz="1800">
                <a:solidFill>
                  <a:srgbClr val="000000"/>
                </a:solidFill>
                <a:latin typeface="굴림" panose="020B0600000101010101" pitchFamily="34" charset="-127"/>
              </a:rPr>
              <a:t>)</a:t>
            </a: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길 서비스</a:t>
            </a:r>
            <a:r>
              <a:rPr lang="en-US" altLang="ko-KR" sz="1800">
                <a:solidFill>
                  <a:srgbClr val="000000"/>
                </a:solidFill>
                <a:latin typeface="굴림" panose="020B0600000101010101" pitchFamily="34" charset="-127"/>
              </a:rPr>
              <a:t>(</a:t>
            </a: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핸디소프트</a:t>
            </a:r>
            <a:r>
              <a:rPr lang="en-US" altLang="ko-KR" sz="1800">
                <a:solidFill>
                  <a:srgbClr val="000000"/>
                </a:solidFill>
                <a:latin typeface="굴림" panose="020B0600000101010101" pitchFamily="34" charset="-127"/>
              </a:rPr>
              <a:t>) </a:t>
            </a: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테스트베드 적용완료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서울시 에너지관리 시범서비스 적용 추진중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solidFill>
                  <a:srgbClr val="000000"/>
                </a:solidFill>
                <a:latin typeface="굴림" panose="020B0600000101010101" pitchFamily="34" charset="-127"/>
              </a:rPr>
              <a:t>WISE </a:t>
            </a:r>
            <a:r>
              <a:rPr lang="ko-KR" altLang="en-US" sz="1800">
                <a:solidFill>
                  <a:srgbClr val="000000"/>
                </a:solidFill>
                <a:latin typeface="굴림" panose="020B0600000101010101" pitchFamily="34" charset="-127"/>
              </a:rPr>
              <a:t>사업단 플랫폼 적용 추진중</a:t>
            </a: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9BA23CC7-EBC0-4DAE-A8F3-25B3C70F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4">
            <a:extLst>
              <a:ext uri="{FF2B5EF4-FFF2-40B4-BE49-F238E27FC236}">
                <a16:creationId xmlns:a16="http://schemas.microsoft.com/office/drawing/2014/main" id="{EB9BE309-6C56-45E4-A5C2-95555B5E0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846CC7-E3FC-4F57-B4F1-E400C534B55B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157A520-6EB1-4BAB-A7BF-EB3FB780F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6D9D4-9FED-4C1A-B3EC-AB4A64C80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기술 개발 현황</a:t>
            </a:r>
            <a:endParaRPr lang="en-US" altLang="ko-KR" sz="11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기술성숙도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sz="2000" spc="-100" dirty="0">
                <a:latin typeface="굴림" panose="020B0600000101010101" pitchFamily="50" charset="-127"/>
                <a:ea typeface="굴림" panose="020B0600000101010101" pitchFamily="50" charset="-127"/>
              </a:rPr>
              <a:t>TRL : Technology Readiness Level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단계 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:  (   6  )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단계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DC5C7079-3289-402E-B5B1-0BDABBF9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2854FFCD-212A-460C-9F56-54AF50EB4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572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>
            <a:extLst>
              <a:ext uri="{FF2B5EF4-FFF2-40B4-BE49-F238E27FC236}">
                <a16:creationId xmlns:a16="http://schemas.microsoft.com/office/drawing/2014/main" id="{6BE975E2-42CB-430F-8075-D509BFC2F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1A8E3C-D3FB-4533-8121-325C908E2542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5C87A3E-1A82-4D17-A96F-459FA00A3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5747C-7335-4473-90C2-B6D1F8FFF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독창적인 신기술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PnP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기반 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IoT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기기 장치 등록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표준인터페이스와 인터넷기반 프로토콜에 따른 네트워크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PnP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지원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동적 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IoT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자원 등록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운용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해지 가능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IoT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자원의 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capabilities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기반 질의 처리 기능 지원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19150" lvl="1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  <a:defRPr/>
            </a:pPr>
            <a:r>
              <a:rPr lang="ko-KR" altLang="en-US" sz="20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모바일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센서네트워크 또는 </a:t>
            </a:r>
            <a:r>
              <a:rPr lang="ko-KR" altLang="en-US" sz="20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센서노드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단위의 연동 가능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19150" lvl="1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Stored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명령 처리 지원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배터리 절감을 위해 상태를 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active/sleep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으로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주기적으로 변경하는 장치에 대한 질의 처리 기능</a:t>
            </a:r>
            <a:endParaRPr lang="en-US" altLang="ko-KR" sz="2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E46BAD91-8314-47CB-A306-5B491A77F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4">
            <a:extLst>
              <a:ext uri="{FF2B5EF4-FFF2-40B4-BE49-F238E27FC236}">
                <a16:creationId xmlns:a16="http://schemas.microsoft.com/office/drawing/2014/main" id="{FAC09BBE-CDF6-4B1D-B530-E1BAD17F1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F3F45D-3F48-4577-B9E5-618FBBF0D778}" type="slidenum">
              <a:rPr lang="en-US" altLang="ko-KR" sz="1400">
                <a:latin typeface="굴림" panose="020B0600000101010101" pitchFamily="34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ko-KR" sz="1400">
              <a:latin typeface="굴림" panose="020B0600000101010101" pitchFamily="34" charset="-127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1B50710-8BD0-4CE1-82C0-0334DA3DD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A6313A94-8BEE-4DF3-A34A-BF5EC33DF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독창적인 신기술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34" charset="-127"/>
              </a:rPr>
              <a:t>IoT</a:t>
            </a:r>
            <a:r>
              <a:rPr lang="ko-KR" altLang="en-US" sz="2000" b="1">
                <a:latin typeface="굴림" panose="020B0600000101010101" pitchFamily="34" charset="-127"/>
              </a:rPr>
              <a:t>자원과의 인터페이스 국제표준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latin typeface="굴림" panose="020B0600000101010101" pitchFamily="34" charset="-127"/>
              </a:rPr>
              <a:t>ISO/IEC 30128: Generic Sensor Network Application Interface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34" charset="-127"/>
              </a:rPr>
              <a:t>다양한 서비스 모델 지원</a:t>
            </a:r>
            <a:endParaRPr lang="en-US" altLang="ko-KR" sz="1800">
              <a:latin typeface="굴림" panose="020B0600000101010101" pitchFamily="34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US" altLang="ko-KR" sz="1800">
              <a:latin typeface="굴림" panose="020B0600000101010101" pitchFamily="34" charset="-127"/>
            </a:endParaRPr>
          </a:p>
          <a:p>
            <a:pPr eaLnBrk="1" hangingPunct="1"/>
            <a:endParaRPr lang="en-US" altLang="ko-KR" sz="1800">
              <a:latin typeface="굴림" panose="020B0600000101010101" pitchFamily="34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FD02BE9A-D6AB-48FA-9162-E77A100C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2C4FC185-FDC1-4E77-967F-E546CE61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997200"/>
            <a:ext cx="4398963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E3924879-D8C5-4BEF-B0EE-803A06D8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55938"/>
            <a:ext cx="3883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직사각형 3">
            <a:extLst>
              <a:ext uri="{FF2B5EF4-FFF2-40B4-BE49-F238E27FC236}">
                <a16:creationId xmlns:a16="http://schemas.microsoft.com/office/drawing/2014/main" id="{C9C0897A-28A5-480E-8A32-343CA1778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89488"/>
            <a:ext cx="4195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marL="0" lvl="2" algn="ctr" eaLnBrk="1" hangingPunct="1">
              <a:buClr>
                <a:srgbClr val="3333CC"/>
              </a:buClr>
              <a:buFontTx/>
              <a:buNone/>
            </a:pPr>
            <a:r>
              <a:rPr lang="en-US" altLang="ko-KR" sz="1600">
                <a:latin typeface="굴림" panose="020B0600000101010101" pitchFamily="34" charset="-127"/>
              </a:rPr>
              <a:t>&lt; </a:t>
            </a:r>
            <a:r>
              <a:rPr lang="ko-KR" altLang="en-US" sz="1600">
                <a:latin typeface="굴림" panose="020B0600000101010101" pitchFamily="34" charset="-127"/>
              </a:rPr>
              <a:t>다수 센서망</a:t>
            </a:r>
            <a:r>
              <a:rPr lang="en-US" altLang="ko-KR" sz="1600">
                <a:latin typeface="굴림" panose="020B0600000101010101" pitchFamily="34" charset="-127"/>
              </a:rPr>
              <a:t>-</a:t>
            </a:r>
            <a:r>
              <a:rPr lang="ko-KR" altLang="en-US" sz="1600">
                <a:latin typeface="굴림" panose="020B0600000101010101" pitchFamily="34" charset="-127"/>
              </a:rPr>
              <a:t>단일 서비스 제공자 모델</a:t>
            </a:r>
            <a:r>
              <a:rPr lang="en-US" altLang="ko-KR" sz="1600">
                <a:latin typeface="굴림" panose="020B0600000101010101" pitchFamily="34" charset="-127"/>
              </a:rPr>
              <a:t>&gt;</a:t>
            </a:r>
          </a:p>
        </p:txBody>
      </p:sp>
      <p:sp>
        <p:nvSpPr>
          <p:cNvPr id="13321" name="직사각형 10">
            <a:extLst>
              <a:ext uri="{FF2B5EF4-FFF2-40B4-BE49-F238E27FC236}">
                <a16:creationId xmlns:a16="http://schemas.microsoft.com/office/drawing/2014/main" id="{F0FE547A-B2B6-4117-A923-45A7401A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4797425"/>
            <a:ext cx="419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marL="0" lvl="2" algn="ctr" eaLnBrk="1" hangingPunct="1">
              <a:buClr>
                <a:srgbClr val="3333CC"/>
              </a:buClr>
              <a:buFontTx/>
              <a:buNone/>
            </a:pPr>
            <a:r>
              <a:rPr lang="en-US" altLang="ko-KR" sz="1600">
                <a:latin typeface="굴림" panose="020B0600000101010101" pitchFamily="34" charset="-127"/>
              </a:rPr>
              <a:t>&lt; </a:t>
            </a:r>
            <a:r>
              <a:rPr lang="ko-KR" altLang="en-US" sz="1600">
                <a:latin typeface="굴림" panose="020B0600000101010101" pitchFamily="34" charset="-127"/>
              </a:rPr>
              <a:t>단일 센서망</a:t>
            </a:r>
            <a:r>
              <a:rPr lang="en-US" altLang="ko-KR" sz="1600">
                <a:latin typeface="굴림" panose="020B0600000101010101" pitchFamily="34" charset="-127"/>
              </a:rPr>
              <a:t>-</a:t>
            </a:r>
            <a:r>
              <a:rPr lang="ko-KR" altLang="en-US" sz="1600">
                <a:latin typeface="굴림" panose="020B0600000101010101" pitchFamily="34" charset="-127"/>
              </a:rPr>
              <a:t>다수 서비스 제공자 모델</a:t>
            </a:r>
            <a:r>
              <a:rPr lang="en-US" altLang="ko-KR" sz="1600">
                <a:latin typeface="굴림" panose="020B0600000101010101" pitchFamily="34" charset="-127"/>
              </a:rPr>
              <a:t>&gt;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17358</TotalTime>
  <Words>967</Words>
  <Application>Microsoft Office PowerPoint</Application>
  <PresentationFormat>全屏显示(4:3)</PresentationFormat>
  <Paragraphs>167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굴림</vt:lpstr>
      <vt:lpstr>Arial</vt:lpstr>
      <vt:lpstr>Times New Roman</vt:lpstr>
      <vt:lpstr>굴림체</vt:lpstr>
      <vt:lpstr>휴먼새내기체</vt:lpstr>
      <vt:lpstr>HY헤드라인M</vt:lpstr>
      <vt:lpstr>Arial Black</vt:lpstr>
      <vt:lpstr>휴먼각진헤드라인</vt:lpstr>
      <vt:lpstr>HY견고딕</vt:lpstr>
      <vt:lpstr>HY견명조</vt:lpstr>
      <vt:lpstr>Wingdings</vt:lpstr>
      <vt:lpstr>돋움</vt:lpstr>
      <vt:lpstr>기본 디자인</vt:lpstr>
      <vt:lpstr>PowerPoint 演示文稿</vt:lpstr>
      <vt:lpstr>PowerPoint 演示文稿</vt:lpstr>
      <vt:lpstr>1. 기술의 개요</vt:lpstr>
      <vt:lpstr>2. 기술이전 내용 및 범위</vt:lpstr>
      <vt:lpstr>2. 기술이전 내용 및 범위</vt:lpstr>
      <vt:lpstr>2. 기술이전 내용 및 범위</vt:lpstr>
      <vt:lpstr>2. 기술이전 내용 및 범위</vt:lpstr>
      <vt:lpstr>3. 경쟁기술과 비교</vt:lpstr>
      <vt:lpstr>3. 경쟁기술과 비교</vt:lpstr>
      <vt:lpstr>3. 경쟁기술과 비교</vt:lpstr>
      <vt:lpstr>3. 경쟁기술과 비교</vt:lpstr>
      <vt:lpstr>4. 기술의 사업성</vt:lpstr>
      <vt:lpstr>4. 기술의 사업성</vt:lpstr>
      <vt:lpstr>5. 국내외 시장 동향</vt:lpstr>
      <vt:lpstr>5. 국내외 시장 동향</vt:lpstr>
      <vt:lpstr>PowerPoint 演示文稿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郎 咏琪</cp:lastModifiedBy>
  <cp:revision>1233</cp:revision>
  <cp:lastPrinted>2000-01-26T07:28:59Z</cp:lastPrinted>
  <dcterms:created xsi:type="dcterms:W3CDTF">1998-07-27T04:31:16Z</dcterms:created>
  <dcterms:modified xsi:type="dcterms:W3CDTF">2020-09-22T06:21:27Z</dcterms:modified>
</cp:coreProperties>
</file>