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4" r:id="rId2"/>
    <p:sldId id="347" r:id="rId3"/>
    <p:sldId id="457" r:id="rId4"/>
    <p:sldId id="476" r:id="rId5"/>
    <p:sldId id="483" r:id="rId6"/>
    <p:sldId id="488" r:id="rId7"/>
    <p:sldId id="461" r:id="rId8"/>
    <p:sldId id="489" r:id="rId9"/>
    <p:sldId id="484" r:id="rId10"/>
    <p:sldId id="490" r:id="rId11"/>
    <p:sldId id="465" r:id="rId12"/>
    <p:sldId id="491" r:id="rId13"/>
    <p:sldId id="467" r:id="rId14"/>
    <p:sldId id="486" r:id="rId15"/>
    <p:sldId id="487" r:id="rId16"/>
    <p:sldId id="473" r:id="rId17"/>
    <p:sldId id="493" r:id="rId18"/>
    <p:sldId id="474" r:id="rId19"/>
    <p:sldId id="480" r:id="rId20"/>
    <p:sldId id="434" r:id="rId21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DDDDDD"/>
    <a:srgbClr val="FFCCFF"/>
    <a:srgbClr val="BDEEFF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68" d="100"/>
          <a:sy n="168" d="100"/>
        </p:scale>
        <p:origin x="1528" y="116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647238"/>
            <a:ext cx="417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/>
            </a:lvl1pPr>
          </a:lstStyle>
          <a:p>
            <a:pPr>
              <a:defRPr/>
            </a:pPr>
            <a:fld id="{CA1A3BDF-B2CC-41A1-82E7-B52BF215BA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335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C2662B-5211-4B06-B3A1-A89518CAA1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93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10427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53465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 b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buFont typeface="Wingdings" panose="05000000000000000000" pitchFamily="2" charset="2"/>
              <a:buChar char="v"/>
              <a:defRPr sz="18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buFont typeface="맑은 고딕" panose="020B0503020000020004" pitchFamily="50" charset="-127"/>
              <a:buChar char="–"/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BC272-4882-4D03-8732-02F1CD1BFDE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15233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맑은 고딕 </a:t>
            </a:r>
          </a:p>
        </p:txBody>
      </p:sp>
    </p:spTree>
    <p:extLst>
      <p:ext uri="{BB962C8B-B14F-4D97-AF65-F5344CB8AC3E}">
        <p14:creationId xmlns:p14="http://schemas.microsoft.com/office/powerpoint/2010/main" val="268404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1ED3A-807A-4076-8CDB-60E453C7961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  <a:ln/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91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E0AD2-749F-4CFF-BA5A-D96017514C6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16482" y="1052735"/>
            <a:ext cx="8203990" cy="53465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 b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  <a:ln/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 w="1016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BAACD634-6AE3-4E1F-912A-9C49395A517A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" name="Text Box 92"/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15233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맑은 고딕 </a:t>
            </a:r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ftr" sz="quarter" idx="3"/>
          </p:nvPr>
        </p:nvSpPr>
        <p:spPr>
          <a:xfrm>
            <a:off x="5636185" y="6399311"/>
            <a:ext cx="2417458" cy="307777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5" r:id="rId3"/>
    <p:sldLayoutId id="214748374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1"/>
          <p:cNvSpPr>
            <a:spLocks noGrp="1"/>
          </p:cNvSpPr>
          <p:nvPr>
            <p:ph type="ftr" sz="quarter" idx="10"/>
          </p:nvPr>
        </p:nvSpPr>
        <p:spPr>
          <a:xfrm>
            <a:off x="6080125" y="6400800"/>
            <a:ext cx="2530475" cy="30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mtClean="0"/>
              <a:t>ETRI OOO</a:t>
            </a:r>
            <a:r>
              <a:rPr lang="ko-KR" altLang="en-US" smtClean="0"/>
              <a:t>연구소</a:t>
            </a:r>
            <a:r>
              <a:rPr lang="en-US" altLang="ko-KR" smtClean="0"/>
              <a:t>(</a:t>
            </a:r>
            <a:r>
              <a:rPr lang="ko-KR" altLang="en-US" smtClean="0"/>
              <a:t>단</a:t>
            </a:r>
            <a:r>
              <a:rPr lang="en-US" altLang="ko-KR" smtClean="0"/>
              <a:t>, </a:t>
            </a:r>
            <a:r>
              <a:rPr lang="ko-KR" altLang="en-US" smtClean="0"/>
              <a:t>본부</a:t>
            </a:r>
            <a:r>
              <a:rPr lang="en-US" altLang="ko-KR" smtClean="0"/>
              <a:t>)</a:t>
            </a:r>
            <a:r>
              <a:rPr lang="ko-KR" altLang="en-US" smtClean="0"/>
              <a:t>명</a:t>
            </a:r>
          </a:p>
        </p:txBody>
      </p:sp>
      <p:sp>
        <p:nvSpPr>
          <p:cNvPr id="3075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B92BC41-B669-422E-8895-4F691AFAA873}" type="slidenum">
              <a:rPr lang="en-US" altLang="ko-KR" smtClean="0"/>
              <a:pPr eaLnBrk="1" hangingPunct="1"/>
              <a:t>1</a:t>
            </a:fld>
            <a:endParaRPr lang="en-US" altLang="ko-KR" smtClean="0"/>
          </a:p>
        </p:txBody>
      </p:sp>
      <p:sp>
        <p:nvSpPr>
          <p:cNvPr id="3076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077" name="Rectangle 206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34851" name="Rectangle 2051"/>
          <p:cNvSpPr>
            <a:spLocks noChangeArrowheads="1"/>
          </p:cNvSpPr>
          <p:nvPr/>
        </p:nvSpPr>
        <p:spPr bwMode="auto">
          <a:xfrm>
            <a:off x="1142999" y="1032560"/>
            <a:ext cx="7261225" cy="646331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63500" dir="2212194" algn="ctr" rotWithShape="0">
              <a:srgbClr val="D3D3D3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ko-KR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Advanced STA Panner, Player</a:t>
            </a:r>
            <a:endParaRPr lang="ko-KR" altLang="en-US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/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53882" dir="2700000" algn="ctr" rotWithShape="0">
              <a:srgbClr val="003366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ETRI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Technology Marketing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i="1" dirty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2072"/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dirty="0"/>
              <a:t>[</a:t>
            </a:r>
            <a:r>
              <a:rPr lang="ko-KR" altLang="en-US" sz="1200"/>
              <a:t>첨부 제</a:t>
            </a:r>
            <a:r>
              <a:rPr lang="en-US" altLang="ko-KR" sz="1200" dirty="0"/>
              <a:t>4</a:t>
            </a:r>
            <a:r>
              <a:rPr lang="ko-KR" altLang="en-US" sz="1200"/>
              <a:t>호</a:t>
            </a:r>
            <a:r>
              <a:rPr lang="en-US" altLang="ko-KR" sz="1200" dirty="0"/>
              <a:t>]</a:t>
            </a: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714625" y="4657725"/>
            <a:ext cx="4214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이태진 </a:t>
            </a:r>
            <a:r>
              <a:rPr kumimoji="0"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(tjlee@etri.re.kr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 eaLnBrk="0" latinLnBrk="0" hangingPunct="0">
              <a:defRPr/>
            </a:pPr>
            <a:r>
              <a:rPr kumimoji="0" lang="ko-KR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미디어연구본부</a:t>
            </a:r>
            <a:endParaRPr kumimoji="0"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6019799" y="6416675"/>
            <a:ext cx="3062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·</a:t>
            </a:r>
            <a:r>
              <a:rPr kumimoji="0" lang="ko-KR" altLang="en-US"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/>
              <a:t>경쟁기술과 비교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타사의 </a:t>
            </a:r>
            <a:r>
              <a:rPr lang="ko-KR" altLang="en-US" dirty="0" smtClean="0"/>
              <a:t>기술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Advanced STA Player – Private Cinema Player </a:t>
            </a:r>
            <a:r>
              <a:rPr lang="ko-KR" altLang="en-US" smtClean="0"/>
              <a:t>관련</a:t>
            </a:r>
            <a:r>
              <a:rPr lang="en-US" altLang="ko-KR" dirty="0" smtClean="0"/>
              <a:t> </a:t>
            </a:r>
            <a:r>
              <a:rPr lang="ko-KR" altLang="en-US" smtClean="0"/>
              <a:t>제품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Gom</a:t>
            </a:r>
            <a:r>
              <a:rPr lang="en-US" altLang="ko-KR" dirty="0" smtClean="0"/>
              <a:t> Player, Pot Player, </a:t>
            </a:r>
            <a:r>
              <a:rPr lang="en-US" altLang="ko-KR" dirty="0" err="1" smtClean="0"/>
              <a:t>Naver</a:t>
            </a:r>
            <a:r>
              <a:rPr lang="en-US" altLang="ko-KR" dirty="0" smtClean="0"/>
              <a:t> Player </a:t>
            </a:r>
            <a:r>
              <a:rPr lang="ko-KR" altLang="en-US" smtClean="0"/>
              <a:t>등 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 smtClean="0"/>
              <a:t>STA 32</a:t>
            </a:r>
            <a:r>
              <a:rPr lang="ko-KR" altLang="en-US" smtClean="0"/>
              <a:t>채널 오디오 지원은 본 제품 유일 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1"/>
            <a:r>
              <a:rPr lang="en-US" altLang="ko-KR" dirty="0" smtClean="0"/>
              <a:t>Advanced STA Player – Mobile VR Player </a:t>
            </a:r>
            <a:r>
              <a:rPr lang="ko-KR" altLang="en-US" smtClean="0"/>
              <a:t>관련 제품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국내외 다수의 제품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Youtube</a:t>
            </a:r>
            <a:r>
              <a:rPr lang="en-US" altLang="ko-KR" dirty="0" smtClean="0"/>
              <a:t>, Facebook Player </a:t>
            </a:r>
          </a:p>
          <a:p>
            <a:pPr lvl="2"/>
            <a:r>
              <a:rPr lang="ko-KR" altLang="en-US" dirty="0" smtClean="0"/>
              <a:t>차별성 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대부분의</a:t>
            </a:r>
            <a:r>
              <a:rPr lang="en-US" altLang="ko-KR" dirty="0" smtClean="0"/>
              <a:t> Player : </a:t>
            </a:r>
            <a:r>
              <a:rPr lang="ko-KR" altLang="en-US" smtClean="0"/>
              <a:t>헤드 트래킹에 따른 오디오 렌더링 지원 하지 않음 </a:t>
            </a:r>
            <a:endParaRPr lang="en-US" altLang="ko-KR" dirty="0" smtClean="0"/>
          </a:p>
          <a:p>
            <a:pPr lvl="3"/>
            <a:r>
              <a:rPr lang="en-US" altLang="ko-KR" dirty="0" err="1"/>
              <a:t>Youtube</a:t>
            </a:r>
            <a:r>
              <a:rPr lang="en-US" altLang="ko-KR" dirty="0"/>
              <a:t>, Facebook </a:t>
            </a:r>
            <a:r>
              <a:rPr lang="en-US" altLang="ko-KR" dirty="0" smtClean="0"/>
              <a:t>Player : HOA(higher Order </a:t>
            </a:r>
            <a:r>
              <a:rPr lang="en-US" altLang="ko-KR" dirty="0" err="1" smtClean="0"/>
              <a:t>Ambisonics</a:t>
            </a:r>
            <a:r>
              <a:rPr lang="en-US" altLang="ko-KR" dirty="0" smtClean="0"/>
              <a:t>) </a:t>
            </a:r>
            <a:r>
              <a:rPr lang="ko-KR" altLang="en-US" smtClean="0"/>
              <a:t>기반 헤드</a:t>
            </a:r>
            <a:r>
              <a:rPr lang="en-US" altLang="ko-KR" dirty="0" smtClean="0"/>
              <a:t> </a:t>
            </a:r>
            <a:r>
              <a:rPr lang="ko-KR" altLang="en-US" smtClean="0"/>
              <a:t>트래킹 지원 </a:t>
            </a:r>
            <a:endParaRPr lang="en-US" altLang="ko-KR" dirty="0" smtClean="0"/>
          </a:p>
          <a:p>
            <a:pPr lvl="4"/>
            <a:r>
              <a:rPr lang="en-US" altLang="ko-KR" dirty="0" smtClean="0"/>
              <a:t>VR</a:t>
            </a:r>
            <a:r>
              <a:rPr lang="ko-KR" altLang="en-US" smtClean="0"/>
              <a:t>에서는 </a:t>
            </a:r>
            <a:r>
              <a:rPr lang="en-US" altLang="ko-KR" dirty="0" smtClean="0"/>
              <a:t>HOA</a:t>
            </a:r>
            <a:r>
              <a:rPr lang="ko-KR" altLang="en-US" smtClean="0"/>
              <a:t>가 최근에 이슈가 되고 있음 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본</a:t>
            </a:r>
            <a:r>
              <a:rPr lang="en-US" altLang="ko-KR" dirty="0" smtClean="0"/>
              <a:t> </a:t>
            </a:r>
            <a:r>
              <a:rPr lang="ko-KR" altLang="en-US" smtClean="0"/>
              <a:t>기술 </a:t>
            </a:r>
            <a:r>
              <a:rPr lang="en-US" altLang="ko-KR" dirty="0" smtClean="0"/>
              <a:t>: </a:t>
            </a:r>
            <a:r>
              <a:rPr lang="ko-KR" altLang="en-US" smtClean="0"/>
              <a:t>채널</a:t>
            </a:r>
            <a:r>
              <a:rPr lang="en-US" altLang="ko-KR" dirty="0" smtClean="0"/>
              <a:t> </a:t>
            </a:r>
            <a:r>
              <a:rPr lang="ko-KR" altLang="en-US" smtClean="0"/>
              <a:t>기반의 헤드 트래킹 지원 </a:t>
            </a:r>
            <a:r>
              <a:rPr lang="en-US" altLang="ko-KR" dirty="0" smtClean="0"/>
              <a:t> </a:t>
            </a:r>
          </a:p>
          <a:p>
            <a:pPr lvl="4"/>
            <a:r>
              <a:rPr lang="ko-KR" altLang="en-US" dirty="0" smtClean="0"/>
              <a:t>기존 채널 오디오 기반 </a:t>
            </a:r>
            <a:r>
              <a:rPr lang="ko-KR" altLang="en-US" dirty="0" err="1" smtClean="0"/>
              <a:t>콘텐츠와</a:t>
            </a:r>
            <a:r>
              <a:rPr lang="ko-KR" altLang="en-US" dirty="0" smtClean="0"/>
              <a:t> 호환되는 장점 </a:t>
            </a:r>
            <a:endParaRPr lang="en-US" altLang="ko-KR" dirty="0"/>
          </a:p>
          <a:p>
            <a:pPr lvl="3"/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31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1008113"/>
          </a:xfrm>
        </p:spPr>
        <p:txBody>
          <a:bodyPr/>
          <a:lstStyle/>
          <a:p>
            <a:r>
              <a:rPr lang="ko-KR" altLang="en-US" dirty="0"/>
              <a:t>기존</a:t>
            </a:r>
            <a:r>
              <a:rPr lang="en-US" altLang="ko-KR" dirty="0"/>
              <a:t>(</a:t>
            </a:r>
            <a:r>
              <a:rPr lang="ko-KR" altLang="en-US"/>
              <a:t>선행</a:t>
            </a:r>
            <a:r>
              <a:rPr lang="en-US" altLang="ko-KR" dirty="0"/>
              <a:t>)</a:t>
            </a:r>
            <a:r>
              <a:rPr lang="ko-KR" altLang="en-US"/>
              <a:t>기술과 비교하여 유리</a:t>
            </a:r>
            <a:r>
              <a:rPr lang="en-US" altLang="ko-KR" dirty="0"/>
              <a:t>/</a:t>
            </a:r>
            <a:r>
              <a:rPr lang="ko-KR" altLang="en-US"/>
              <a:t>불리한 점</a:t>
            </a:r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/>
              <a:t>기술의 사업성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03176"/>
              </p:ext>
            </p:extLst>
          </p:nvPr>
        </p:nvGraphicFramePr>
        <p:xfrm>
          <a:off x="466805" y="1569519"/>
          <a:ext cx="7920880" cy="37444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5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유리한점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불리한점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8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Advanced STA Panner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latinLnBrk="1"/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GUI </a:t>
                      </a:r>
                      <a:r>
                        <a:rPr lang="ko-KR" altLang="en-US" sz="1200" b="1" kern="12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 활용이 쉬움 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85725" indent="-85725" algn="l" latinLnBrk="1"/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200" b="1" kern="12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다양한 채널 지원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85725" indent="-85725" algn="l" latinLnBrk="1"/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200" b="1" kern="12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바이노럴 렌더링 기능 지원 </a:t>
                      </a:r>
                      <a:endParaRPr lang="ko-KR" altLang="en-US" sz="12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2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안정성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지속적인 테스트 및 보완 진행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rgbClr val="3333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Advanced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STA Player 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– Private Cinema Player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소닉티어오디오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특화 제품으로 장단점 구분의 의미가 없음 </a:t>
                      </a:r>
                      <a:endParaRPr lang="ko-KR" altLang="en-US" sz="1200" b="1" dirty="0">
                        <a:solidFill>
                          <a:srgbClr val="3333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Advanced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STA Player 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– Mobile VR Player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2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채널기반 오디오에 대한 헤드 트래킹에 따른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3D </a:t>
                      </a:r>
                      <a:r>
                        <a:rPr lang="ko-KR" altLang="en-US" sz="12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오디오 렌더링 지원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HOA</a:t>
                      </a:r>
                      <a:r>
                        <a:rPr lang="ko-KR" altLang="en-US" sz="12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기반 오디오 미지원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rgbClr val="3333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12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예상 </a:t>
            </a:r>
            <a:r>
              <a:rPr lang="ko-KR" altLang="en-US" dirty="0"/>
              <a:t>응용 제품 및 </a:t>
            </a:r>
            <a:r>
              <a:rPr lang="ko-KR" altLang="en-US" dirty="0" smtClean="0"/>
              <a:t>서비스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Advanced STA Panner </a:t>
            </a:r>
          </a:p>
          <a:p>
            <a:pPr lvl="2"/>
            <a:r>
              <a:rPr lang="ko-KR" altLang="en-US" dirty="0" smtClean="0"/>
              <a:t>상용 제품 </a:t>
            </a:r>
            <a:endParaRPr lang="en-US" altLang="ko-KR" dirty="0" smtClean="0"/>
          </a:p>
          <a:p>
            <a:pPr lvl="1"/>
            <a:r>
              <a:rPr lang="en-US" altLang="ko-KR" dirty="0"/>
              <a:t>Advanced STA Player </a:t>
            </a:r>
            <a:r>
              <a:rPr lang="en-US" altLang="ko-KR" dirty="0" smtClean="0"/>
              <a:t>– Private Cinema Player </a:t>
            </a:r>
            <a:endParaRPr lang="en-US" altLang="ko-KR" dirty="0"/>
          </a:p>
          <a:p>
            <a:pPr lvl="2"/>
            <a:r>
              <a:rPr lang="ko-KR" altLang="en-US" dirty="0" smtClean="0"/>
              <a:t>상용 제품 </a:t>
            </a:r>
            <a:endParaRPr lang="en-US" altLang="ko-KR" dirty="0"/>
          </a:p>
          <a:p>
            <a:pPr lvl="1"/>
            <a:r>
              <a:rPr lang="en-US" altLang="ko-KR" dirty="0"/>
              <a:t>Advanced STA Player – Mobile VR Player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상용 제품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/>
              <a:t>기술의 사업성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97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기술이전 업체 조건</a:t>
            </a:r>
          </a:p>
          <a:p>
            <a:pPr lvl="1"/>
            <a:r>
              <a:rPr lang="ko-KR" altLang="en-US" dirty="0"/>
              <a:t>기술능력 </a:t>
            </a:r>
            <a:r>
              <a:rPr lang="en-US" altLang="ko-KR" dirty="0"/>
              <a:t>: </a:t>
            </a:r>
            <a:r>
              <a:rPr lang="ko-KR" altLang="en-US"/>
              <a:t>오디오 신호처리에 대한 지식을 보유하고 있으며</a:t>
            </a:r>
            <a:r>
              <a:rPr lang="en-US" altLang="ko-KR" dirty="0"/>
              <a:t>, SW </a:t>
            </a:r>
            <a:r>
              <a:rPr lang="ko-KR" altLang="en-US"/>
              <a:t>프로그램 구현 능력이 있을 것 </a:t>
            </a:r>
            <a:endParaRPr lang="ko-KR" altLang="en-US" dirty="0"/>
          </a:p>
          <a:p>
            <a:pPr lvl="1"/>
            <a:r>
              <a:rPr lang="ko-KR" altLang="en-US" dirty="0"/>
              <a:t>재무능력</a:t>
            </a:r>
            <a:r>
              <a:rPr lang="en-US" altLang="ko-KR" dirty="0"/>
              <a:t>(</a:t>
            </a:r>
            <a:r>
              <a:rPr lang="ko-KR" altLang="en-US"/>
              <a:t>또는 기업규모</a:t>
            </a:r>
            <a:r>
              <a:rPr lang="en-US" altLang="ko-KR" dirty="0"/>
              <a:t>) : </a:t>
            </a:r>
            <a:r>
              <a:rPr lang="ko-KR" altLang="en-US"/>
              <a:t>대기업</a:t>
            </a:r>
            <a:r>
              <a:rPr lang="en-US" altLang="ko-KR" dirty="0"/>
              <a:t>, </a:t>
            </a:r>
            <a:r>
              <a:rPr lang="ko-KR" altLang="en-US"/>
              <a:t>중소기업 또는 벤처기업 </a:t>
            </a:r>
            <a:r>
              <a:rPr lang="ko-KR" altLang="en-US" smtClean="0"/>
              <a:t>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본 기술은 ㈜</a:t>
            </a:r>
            <a:r>
              <a:rPr lang="ko-KR" altLang="en-US" dirty="0" err="1" smtClean="0"/>
              <a:t>소닉티어오디오의</a:t>
            </a:r>
            <a:r>
              <a:rPr lang="ko-KR" altLang="en-US" dirty="0" smtClean="0"/>
              <a:t> 동의 없이 기술이전 불가능 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r>
              <a:rPr lang="ko-KR" altLang="en-US" dirty="0" smtClean="0"/>
              <a:t>사업화 시 제약 조건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해당</a:t>
            </a:r>
            <a:r>
              <a:rPr lang="en-US" altLang="ko-KR" dirty="0" smtClean="0"/>
              <a:t> </a:t>
            </a:r>
            <a:r>
              <a:rPr lang="ko-KR" altLang="en-US" smtClean="0"/>
              <a:t>사항 없음 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상용화를 위한 추가적인 기술 개발 내용 </a:t>
            </a:r>
          </a:p>
          <a:p>
            <a:pPr lvl="1"/>
            <a:r>
              <a:rPr lang="ko-KR" altLang="en-US" dirty="0" smtClean="0"/>
              <a:t>해당 사항 없음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/>
              <a:t>기술의 사업성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5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smtClean="0"/>
              <a:t>국내외 시장 동향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052736"/>
            <a:ext cx="8515672" cy="5112568"/>
          </a:xfrm>
        </p:spPr>
        <p:txBody>
          <a:bodyPr/>
          <a:lstStyle/>
          <a:p>
            <a:r>
              <a:rPr lang="ko-KR" altLang="en-US" sz="1800" dirty="0" smtClean="0"/>
              <a:t>국외 시장 현황 </a:t>
            </a:r>
            <a:endParaRPr lang="en-US" altLang="ko-KR" sz="1800" dirty="0" smtClean="0"/>
          </a:p>
          <a:p>
            <a:pPr lvl="1"/>
            <a:r>
              <a:rPr lang="en-US" altLang="ko-KR" sz="1600" dirty="0"/>
              <a:t>Advanced STA Panner </a:t>
            </a:r>
          </a:p>
          <a:p>
            <a:pPr lvl="2"/>
            <a:r>
              <a:rPr lang="en-US" altLang="ko-KR" sz="1400" dirty="0" smtClean="0"/>
              <a:t>7.1</a:t>
            </a:r>
            <a:r>
              <a:rPr lang="ko-KR" altLang="en-US" sz="1400" dirty="0" smtClean="0"/>
              <a:t>채널 이하의 다채널 오디오 </a:t>
            </a:r>
            <a:r>
              <a:rPr lang="ko-KR" altLang="en-US" sz="1400" dirty="0" err="1" smtClean="0"/>
              <a:t>패너는</a:t>
            </a:r>
            <a:r>
              <a:rPr lang="ko-KR" altLang="en-US" sz="1400" dirty="0" smtClean="0"/>
              <a:t> 방송국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영화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방송 콘텐츠 제작 스튜디오에서 </a:t>
            </a:r>
            <a:r>
              <a:rPr lang="ko-KR" altLang="en-US" sz="1400" dirty="0" err="1" smtClean="0"/>
              <a:t>활용중</a:t>
            </a:r>
            <a:endParaRPr lang="en-US" altLang="ko-KR" sz="1400" dirty="0" smtClean="0"/>
          </a:p>
          <a:p>
            <a:pPr lvl="2"/>
            <a:r>
              <a:rPr lang="en-US" altLang="ko-KR" sz="1400" dirty="0" smtClean="0"/>
              <a:t>7.1</a:t>
            </a:r>
            <a:r>
              <a:rPr lang="ko-KR" altLang="en-US" sz="1400" dirty="0" smtClean="0"/>
              <a:t>채널 초과하는 다채널 오디오 </a:t>
            </a:r>
            <a:r>
              <a:rPr lang="ko-KR" altLang="en-US" sz="1400" dirty="0" err="1" smtClean="0"/>
              <a:t>패너는</a:t>
            </a:r>
            <a:r>
              <a:rPr lang="ko-KR" altLang="en-US" sz="1400" dirty="0" smtClean="0"/>
              <a:t> 극히 일부에서 사용 중이며 점차 확대 예정 </a:t>
            </a:r>
            <a:endParaRPr lang="en-US" altLang="ko-KR" sz="1400" dirty="0"/>
          </a:p>
          <a:p>
            <a:pPr lvl="1"/>
            <a:r>
              <a:rPr lang="en-US" altLang="ko-KR" sz="1600" dirty="0"/>
              <a:t>Advanced STA Player – Private Cinema Player </a:t>
            </a:r>
          </a:p>
          <a:p>
            <a:pPr lvl="2"/>
            <a:r>
              <a:rPr lang="ko-KR" altLang="en-US" sz="1400" dirty="0" err="1"/>
              <a:t>매니아</a:t>
            </a:r>
            <a:r>
              <a:rPr lang="ko-KR" altLang="en-US" sz="1400" dirty="0"/>
              <a:t> 층에서 개인 극장을 </a:t>
            </a:r>
            <a:r>
              <a:rPr lang="ko-KR" altLang="en-US" sz="1400" dirty="0" smtClean="0"/>
              <a:t>구축</a:t>
            </a:r>
            <a:r>
              <a:rPr lang="en-US" altLang="ko-KR" sz="1400" dirty="0" smtClean="0"/>
              <a:t>(5.1</a:t>
            </a:r>
            <a:r>
              <a:rPr lang="ko-KR" altLang="en-US" sz="1400" dirty="0" smtClean="0"/>
              <a:t>채널 오디오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하여 </a:t>
            </a:r>
            <a:r>
              <a:rPr lang="ko-KR" altLang="en-US" sz="1400" dirty="0"/>
              <a:t>활용하고 있으나</a:t>
            </a:r>
            <a:r>
              <a:rPr lang="en-US" altLang="ko-KR" sz="1400" dirty="0"/>
              <a:t>, </a:t>
            </a:r>
            <a:r>
              <a:rPr lang="ko-KR" altLang="en-US" sz="1400" dirty="0"/>
              <a:t>그 수는 많지 않음 </a:t>
            </a:r>
            <a:r>
              <a:rPr lang="ko-KR" altLang="en-US" sz="1400" dirty="0" smtClean="0"/>
              <a:t>   </a:t>
            </a:r>
            <a:endParaRPr lang="en-US" altLang="ko-KR" sz="1400" dirty="0" smtClean="0"/>
          </a:p>
          <a:p>
            <a:pPr lvl="1"/>
            <a:r>
              <a:rPr lang="en-US" altLang="ko-KR" sz="1600" dirty="0" smtClean="0"/>
              <a:t>Advanced STA Player – Mobile VR Player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다양한 제품이 출시 되어 경쟁 중</a:t>
            </a:r>
            <a:endParaRPr lang="en-US" altLang="ko-KR" sz="1400" dirty="0" smtClean="0"/>
          </a:p>
          <a:p>
            <a:pPr lvl="2"/>
            <a:r>
              <a:rPr lang="ko-KR" altLang="en-US" sz="1400" dirty="0"/>
              <a:t>플레이어 보다는 콘텐츠 </a:t>
            </a:r>
            <a:r>
              <a:rPr lang="ko-KR" altLang="en-US" sz="1400" dirty="0" smtClean="0"/>
              <a:t>또는 서비스 </a:t>
            </a:r>
            <a:r>
              <a:rPr lang="ko-KR" altLang="en-US" sz="1400" dirty="0" err="1" smtClean="0"/>
              <a:t>플렛폼이</a:t>
            </a:r>
            <a:r>
              <a:rPr lang="ko-KR" altLang="en-US" sz="1400" dirty="0" smtClean="0"/>
              <a:t> 주 </a:t>
            </a:r>
            <a:r>
              <a:rPr lang="ko-KR" altLang="en-US" sz="1400" dirty="0"/>
              <a:t>사업 모델임     </a:t>
            </a:r>
            <a:r>
              <a:rPr lang="ko-KR" altLang="en-US" sz="1400" dirty="0" smtClean="0"/>
              <a:t>    </a:t>
            </a:r>
            <a:endParaRPr lang="en-US" altLang="ko-KR" sz="1400" dirty="0" smtClean="0"/>
          </a:p>
          <a:p>
            <a:r>
              <a:rPr lang="ko-KR" altLang="en-US" sz="1800" dirty="0"/>
              <a:t>국내 시장 현황 </a:t>
            </a:r>
            <a:endParaRPr lang="en-US" altLang="ko-KR" sz="1800" dirty="0"/>
          </a:p>
          <a:p>
            <a:pPr lvl="1"/>
            <a:r>
              <a:rPr lang="en-US" altLang="ko-KR" sz="1600" dirty="0"/>
              <a:t>Advanced STA Panner </a:t>
            </a:r>
          </a:p>
          <a:p>
            <a:pPr lvl="2"/>
            <a:r>
              <a:rPr lang="en-US" altLang="ko-KR" sz="1400" dirty="0"/>
              <a:t>7.1</a:t>
            </a:r>
            <a:r>
              <a:rPr lang="ko-KR" altLang="en-US" sz="1400" dirty="0"/>
              <a:t>채널 이하의 다채널 오디오 </a:t>
            </a:r>
            <a:r>
              <a:rPr lang="ko-KR" altLang="en-US" sz="1400" dirty="0" err="1"/>
              <a:t>패너는</a:t>
            </a:r>
            <a:r>
              <a:rPr lang="ko-KR" altLang="en-US" sz="1400" dirty="0"/>
              <a:t> 방송국</a:t>
            </a:r>
            <a:r>
              <a:rPr lang="en-US" altLang="ko-KR" sz="1400" dirty="0"/>
              <a:t>, </a:t>
            </a:r>
            <a:r>
              <a:rPr lang="ko-KR" altLang="en-US" sz="1400" dirty="0"/>
              <a:t>영화</a:t>
            </a:r>
            <a:r>
              <a:rPr lang="en-US" altLang="ko-KR" sz="1400" dirty="0"/>
              <a:t>/</a:t>
            </a:r>
            <a:r>
              <a:rPr lang="ko-KR" altLang="en-US" sz="1400" dirty="0"/>
              <a:t>방송 콘텐츠 제작 스튜디오에서 </a:t>
            </a:r>
            <a:r>
              <a:rPr lang="ko-KR" altLang="en-US" sz="1400" dirty="0" err="1"/>
              <a:t>활용중</a:t>
            </a:r>
            <a:endParaRPr lang="en-US" altLang="ko-KR" sz="1400" dirty="0"/>
          </a:p>
          <a:p>
            <a:pPr lvl="2"/>
            <a:r>
              <a:rPr lang="en-US" altLang="ko-KR" sz="1400" dirty="0"/>
              <a:t>7.1</a:t>
            </a:r>
            <a:r>
              <a:rPr lang="ko-KR" altLang="en-US" sz="1400" dirty="0"/>
              <a:t>채널 </a:t>
            </a:r>
            <a:r>
              <a:rPr lang="ko-KR" altLang="en-US" sz="1400" dirty="0" smtClean="0"/>
              <a:t>초과하는 </a:t>
            </a:r>
            <a:r>
              <a:rPr lang="ko-KR" altLang="en-US" sz="1400" dirty="0"/>
              <a:t>다채널 오디오 </a:t>
            </a:r>
            <a:r>
              <a:rPr lang="ko-KR" altLang="en-US" sz="1400" dirty="0" err="1"/>
              <a:t>패너는</a:t>
            </a:r>
            <a:r>
              <a:rPr lang="ko-KR" altLang="en-US" sz="1400" dirty="0"/>
              <a:t> 극히 일부에서 사용 중이며 점차 확대 예정 </a:t>
            </a:r>
            <a:endParaRPr lang="en-US" altLang="ko-KR" sz="1400" dirty="0"/>
          </a:p>
          <a:p>
            <a:pPr lvl="1"/>
            <a:r>
              <a:rPr lang="en-US" altLang="ko-KR" sz="1600" dirty="0" smtClean="0"/>
              <a:t>Advanced </a:t>
            </a:r>
            <a:r>
              <a:rPr lang="en-US" altLang="ko-KR" sz="1600" dirty="0"/>
              <a:t>STA Player – Private Cinema Player </a:t>
            </a:r>
          </a:p>
          <a:p>
            <a:pPr lvl="2"/>
            <a:r>
              <a:rPr lang="ko-KR" altLang="en-US" sz="1400" dirty="0" err="1" smtClean="0"/>
              <a:t>매니아</a:t>
            </a:r>
            <a:r>
              <a:rPr lang="ko-KR" altLang="en-US" sz="1400" dirty="0" smtClean="0"/>
              <a:t> 층에서 개인 극장을 구축</a:t>
            </a:r>
            <a:r>
              <a:rPr lang="en-US" altLang="ko-KR" sz="1400" dirty="0"/>
              <a:t> (5.1</a:t>
            </a:r>
            <a:r>
              <a:rPr lang="ko-KR" altLang="en-US" sz="1400" dirty="0"/>
              <a:t>채널 오디오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하여 활용하고 있으나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그 수는 많지 않음  </a:t>
            </a:r>
            <a:endParaRPr lang="en-US" altLang="ko-KR" sz="1400" dirty="0"/>
          </a:p>
          <a:p>
            <a:pPr lvl="1"/>
            <a:r>
              <a:rPr lang="en-US" altLang="ko-KR" sz="1600" dirty="0"/>
              <a:t>Advanced STA Player – Mobile VR Player 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lvl="2"/>
            <a:r>
              <a:rPr lang="ko-KR" altLang="en-US" sz="1400" dirty="0"/>
              <a:t>다양한 제품이 출시 되어 경쟁 </a:t>
            </a:r>
            <a:r>
              <a:rPr lang="ko-KR" altLang="en-US" sz="1400" dirty="0" smtClean="0"/>
              <a:t>중 </a:t>
            </a:r>
            <a:endParaRPr lang="en-US" altLang="ko-KR" sz="1400" dirty="0" smtClean="0"/>
          </a:p>
          <a:p>
            <a:pPr lvl="2"/>
            <a:r>
              <a:rPr lang="ko-KR" altLang="en-US" sz="1400" dirty="0" smtClean="0"/>
              <a:t>플레이어 보다는 </a:t>
            </a:r>
            <a:r>
              <a:rPr lang="ko-KR" altLang="en-US" sz="1400" dirty="0"/>
              <a:t>콘텐츠 또는 </a:t>
            </a:r>
            <a:r>
              <a:rPr lang="ko-KR" altLang="en-US" sz="1400" dirty="0" smtClean="0"/>
              <a:t>서비스 </a:t>
            </a:r>
            <a:r>
              <a:rPr lang="ko-KR" altLang="en-US" sz="1400" dirty="0" err="1" smtClean="0"/>
              <a:t>플렛폼이</a:t>
            </a:r>
            <a:r>
              <a:rPr lang="ko-KR" altLang="en-US" sz="1400" dirty="0" smtClean="0"/>
              <a:t> 주 사업 모델임     </a:t>
            </a:r>
            <a:endParaRPr lang="en-US" altLang="ko-KR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2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 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23528" y="1052735"/>
            <a:ext cx="8640960" cy="5346575"/>
          </a:xfrm>
        </p:spPr>
        <p:txBody>
          <a:bodyPr/>
          <a:lstStyle/>
          <a:p>
            <a:r>
              <a:rPr lang="ko-KR" altLang="en-US" dirty="0" smtClean="0"/>
              <a:t>국내외 시장 전망</a:t>
            </a:r>
            <a:endParaRPr lang="en-US" altLang="ko-KR" dirty="0" smtClean="0"/>
          </a:p>
          <a:p>
            <a:pPr lvl="1"/>
            <a:r>
              <a:rPr lang="en-US" altLang="ko-KR" dirty="0"/>
              <a:t>Advanced STA Panner </a:t>
            </a:r>
          </a:p>
          <a:p>
            <a:pPr lvl="2"/>
            <a:r>
              <a:rPr lang="en-US" altLang="ko-KR" dirty="0" smtClean="0"/>
              <a:t>UHDTV </a:t>
            </a:r>
            <a:r>
              <a:rPr lang="ko-KR" altLang="en-US" dirty="0" smtClean="0"/>
              <a:t>등의 서비스 시작으로 인해 관련 제품의 수요가 증가할 것으로 전망  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Advanced STA Player – Private Cinema Player </a:t>
            </a:r>
          </a:p>
          <a:p>
            <a:pPr lvl="2"/>
            <a:r>
              <a:rPr lang="ko-KR" altLang="en-US" dirty="0" smtClean="0"/>
              <a:t>기존 </a:t>
            </a:r>
            <a:r>
              <a:rPr lang="en-US" altLang="ko-KR" dirty="0" smtClean="0"/>
              <a:t>5.1</a:t>
            </a:r>
            <a:r>
              <a:rPr lang="ko-KR" altLang="en-US" dirty="0" smtClean="0"/>
              <a:t>채널 오디오 시스템을 </a:t>
            </a:r>
            <a:r>
              <a:rPr lang="en-US" altLang="ko-KR" dirty="0" smtClean="0"/>
              <a:t>STA </a:t>
            </a:r>
            <a:r>
              <a:rPr lang="ko-KR" altLang="en-US" dirty="0" smtClean="0"/>
              <a:t>시스템으로 대체하는 것임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일부 매니아 층을 대상으로 하는 서비스로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고객 확보 및 콘텐츠의 수급이 이슈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사업자의 비즈니스 능력이 중요 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Advanced STA Player – Mobile VR Player </a:t>
            </a:r>
            <a:r>
              <a:rPr lang="ko-KR" altLang="en-US" dirty="0"/>
              <a:t> </a:t>
            </a:r>
            <a:endParaRPr lang="en-US" altLang="ko-KR" dirty="0"/>
          </a:p>
          <a:p>
            <a:pPr lvl="2"/>
            <a:r>
              <a:rPr lang="en-US" altLang="ko-KR" dirty="0" smtClean="0"/>
              <a:t>VR </a:t>
            </a:r>
            <a:r>
              <a:rPr lang="ko-KR" altLang="en-US" dirty="0" smtClean="0"/>
              <a:t>콘텐츠는 꾸준히 증가하고 있으나</a:t>
            </a:r>
            <a:r>
              <a:rPr lang="en-US" altLang="ko-KR" dirty="0" smtClean="0"/>
              <a:t>, Player </a:t>
            </a:r>
            <a:r>
              <a:rPr lang="ko-KR" altLang="en-US" dirty="0" smtClean="0"/>
              <a:t>도 충분히 출시된 상황 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어떠한 비즈니스 모델을 가지고 가는지가 시장 점유율에 영향을 줄 것으로 예상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54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346576"/>
          </a:xfrm>
        </p:spPr>
        <p:txBody>
          <a:bodyPr/>
          <a:lstStyle/>
          <a:p>
            <a:r>
              <a:rPr lang="ko-KR" altLang="en-US" dirty="0" smtClean="0"/>
              <a:t>시장성</a:t>
            </a:r>
            <a:endParaRPr lang="en-US" altLang="ko-KR" dirty="0" smtClean="0"/>
          </a:p>
          <a:p>
            <a:pPr lvl="1"/>
            <a:r>
              <a:rPr lang="ko-KR" altLang="en-US" dirty="0"/>
              <a:t>국내외 예상 시장 </a:t>
            </a:r>
            <a:r>
              <a:rPr lang="ko-KR" altLang="en-US" dirty="0" smtClean="0"/>
              <a:t>규모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1"/>
            <a:r>
              <a:rPr lang="ko-KR" altLang="en-US" dirty="0" smtClean="0"/>
              <a:t>국내외 예상 시장 점유율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sz="1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21742" y="1484784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백만불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46643"/>
              </p:ext>
            </p:extLst>
          </p:nvPr>
        </p:nvGraphicFramePr>
        <p:xfrm>
          <a:off x="683570" y="1778496"/>
          <a:ext cx="7920878" cy="2018538"/>
        </p:xfrm>
        <a:graphic>
          <a:graphicData uri="http://schemas.openxmlformats.org/drawingml/2006/table">
            <a:tbl>
              <a:tblPr/>
              <a:tblGrid>
                <a:gridCol w="1096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45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제품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(2021)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(2022)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19">
                <a:tc rowSpan="2">
                  <a:txBody>
                    <a:bodyPr/>
                    <a:lstStyle/>
                    <a:p>
                      <a:pPr marL="0" marR="3556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UHDTV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오디오 저작 플러그인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1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개인용 극장 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1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62.0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05163"/>
              </p:ext>
            </p:extLst>
          </p:nvPr>
        </p:nvGraphicFramePr>
        <p:xfrm>
          <a:off x="683568" y="4297046"/>
          <a:ext cx="7920877" cy="2018538"/>
        </p:xfrm>
        <a:graphic>
          <a:graphicData uri="http://schemas.openxmlformats.org/drawingml/2006/table">
            <a:tbl>
              <a:tblPr/>
              <a:tblGrid>
                <a:gridCol w="1096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45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제품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(2021)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(2022)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19">
                <a:tc rowSpan="2">
                  <a:txBody>
                    <a:bodyPr/>
                    <a:lstStyle/>
                    <a:p>
                      <a:pPr marL="0" marR="3556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UHDTV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오디오 저작 플러그인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1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개인용 극장 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1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30931" y="4048692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%)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1095951"/>
            <a:ext cx="6333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&lt;</a:t>
            </a:r>
            <a:r>
              <a:rPr lang="ko-KR" altLang="en-US" sz="1100" dirty="0"/>
              <a:t>전 세계 플러그인 시장 규모를 참고로 산출</a:t>
            </a:r>
            <a:r>
              <a:rPr lang="en-US" altLang="ko-KR" sz="1100" dirty="0"/>
              <a:t>[</a:t>
            </a:r>
            <a:r>
              <a:rPr lang="ko-KR" altLang="en-US" sz="1100" dirty="0"/>
              <a:t>출처 </a:t>
            </a:r>
            <a:r>
              <a:rPr lang="en-US" altLang="ko-KR" sz="1100" dirty="0"/>
              <a:t>: The 2014 NAMM Global Report] </a:t>
            </a:r>
            <a:endParaRPr lang="en-US" altLang="ko-KR" sz="1100" dirty="0" smtClean="0"/>
          </a:p>
          <a:p>
            <a:r>
              <a:rPr lang="en-US" altLang="ko-KR" sz="1100" dirty="0" smtClean="0"/>
              <a:t>   - </a:t>
            </a:r>
            <a:r>
              <a:rPr lang="ko-KR" altLang="en-US" sz="1100" dirty="0"/>
              <a:t>저작 </a:t>
            </a:r>
            <a:r>
              <a:rPr lang="ko-KR" altLang="en-US" sz="1100" dirty="0" err="1"/>
              <a:t>플러그인을</a:t>
            </a:r>
            <a:r>
              <a:rPr lang="ko-KR" altLang="en-US" sz="1100" dirty="0"/>
              <a:t> 전체 플러그인 시장의 </a:t>
            </a:r>
            <a:r>
              <a:rPr lang="en-US" altLang="ko-KR" sz="1100" dirty="0"/>
              <a:t>1/5</a:t>
            </a:r>
            <a:r>
              <a:rPr lang="ko-KR" altLang="en-US" sz="1100" dirty="0"/>
              <a:t>로 간주</a:t>
            </a:r>
            <a:r>
              <a:rPr lang="en-US" altLang="ko-KR" sz="1100" dirty="0"/>
              <a:t>, </a:t>
            </a:r>
            <a:r>
              <a:rPr lang="ko-KR" altLang="en-US" sz="1100" dirty="0"/>
              <a:t>국내 시장을 전 세계 시장의 </a:t>
            </a:r>
            <a:r>
              <a:rPr lang="en-US" altLang="ko-KR" sz="1100" dirty="0"/>
              <a:t>1/40</a:t>
            </a:r>
            <a:r>
              <a:rPr lang="ko-KR" altLang="en-US" sz="1100" dirty="0"/>
              <a:t>로 간주</a:t>
            </a:r>
            <a:r>
              <a:rPr lang="en-US" altLang="ko-KR" sz="1100" dirty="0" smtClean="0"/>
              <a:t>&gt;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53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5346576"/>
          </a:xfrm>
        </p:spPr>
        <p:txBody>
          <a:bodyPr/>
          <a:lstStyle/>
          <a:p>
            <a:r>
              <a:rPr lang="ko-KR" altLang="en-US" dirty="0" smtClean="0"/>
              <a:t>시장성</a:t>
            </a:r>
            <a:endParaRPr lang="en-US" altLang="ko-KR" dirty="0" smtClean="0"/>
          </a:p>
          <a:p>
            <a:pPr lvl="1"/>
            <a:r>
              <a:rPr lang="ko-KR" altLang="en-US" dirty="0"/>
              <a:t>국내외 예상 매출액      </a:t>
            </a:r>
            <a:endParaRPr lang="en-US" altLang="ko-KR" sz="1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21742" y="1628800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백만불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83578"/>
              </p:ext>
            </p:extLst>
          </p:nvPr>
        </p:nvGraphicFramePr>
        <p:xfrm>
          <a:off x="683570" y="1930937"/>
          <a:ext cx="7920878" cy="2018538"/>
        </p:xfrm>
        <a:graphic>
          <a:graphicData uri="http://schemas.openxmlformats.org/drawingml/2006/table">
            <a:tbl>
              <a:tblPr/>
              <a:tblGrid>
                <a:gridCol w="1096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제품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(2021)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(2022)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191">
                <a:tc rowSpan="2">
                  <a:txBody>
                    <a:bodyPr/>
                    <a:lstStyle/>
                    <a:p>
                      <a:pPr marL="0" marR="3556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UHDTV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오디오 저작 플러그인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5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개인용 극장 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5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85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5184577"/>
          </a:xfrm>
        </p:spPr>
        <p:txBody>
          <a:bodyPr/>
          <a:lstStyle/>
          <a:p>
            <a:r>
              <a:rPr lang="ko-KR" altLang="en-US" dirty="0"/>
              <a:t>제안 </a:t>
            </a:r>
            <a:r>
              <a:rPr lang="ko-KR" altLang="en-US" dirty="0" err="1" smtClean="0"/>
              <a:t>기술료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2"/>
            <a:endParaRPr lang="en-US" altLang="ko-KR" dirty="0"/>
          </a:p>
          <a:p>
            <a:pPr lvl="1"/>
            <a:r>
              <a:rPr lang="ko-KR" altLang="en-US" sz="1400" dirty="0"/>
              <a:t>본 기술은 민간 수탁 과제의 결과물로</a:t>
            </a:r>
            <a:r>
              <a:rPr lang="en-US" altLang="ko-KR" sz="1400" dirty="0"/>
              <a:t>, </a:t>
            </a:r>
            <a:r>
              <a:rPr lang="ko-KR" altLang="en-US" sz="1400" dirty="0"/>
              <a:t>수탁 기관인 </a:t>
            </a:r>
            <a:r>
              <a:rPr lang="ko-KR" altLang="en-US" sz="1400" dirty="0">
                <a:solidFill>
                  <a:srgbClr val="3333CC"/>
                </a:solidFill>
              </a:rPr>
              <a:t>㈜소닉티어오디오의 동의 없이 타 기관에 기술 이전을 할 수 없기</a:t>
            </a:r>
            <a:r>
              <a:rPr lang="ko-KR" altLang="en-US" sz="1400" dirty="0"/>
              <a:t> 때문에</a:t>
            </a:r>
            <a:r>
              <a:rPr lang="en-US" altLang="ko-KR" sz="1400" dirty="0"/>
              <a:t>, </a:t>
            </a:r>
            <a:r>
              <a:rPr lang="ko-KR" altLang="en-US" sz="1400" dirty="0"/>
              <a:t>일반적인 중소기업 기술이전 </a:t>
            </a:r>
            <a:r>
              <a:rPr lang="ko-KR" altLang="en-US" sz="1400" dirty="0" err="1"/>
              <a:t>착수기본료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투입연구시</a:t>
            </a:r>
            <a:r>
              <a:rPr lang="ko-KR" altLang="en-US" sz="1400" dirty="0"/>
              <a:t> </a:t>
            </a:r>
            <a:r>
              <a:rPr lang="en-US" altLang="ko-KR" sz="1400" dirty="0"/>
              <a:t>5%) </a:t>
            </a:r>
            <a:r>
              <a:rPr lang="ko-KR" altLang="en-US" sz="1400" dirty="0"/>
              <a:t>산정 기준을 따르지 않고</a:t>
            </a:r>
            <a:r>
              <a:rPr lang="en-US" altLang="ko-KR" sz="1400" dirty="0"/>
              <a:t>, </a:t>
            </a:r>
            <a:r>
              <a:rPr lang="ko-KR" altLang="en-US" sz="1400" dirty="0"/>
              <a:t>착수 기본료를 </a:t>
            </a:r>
            <a:r>
              <a:rPr lang="ko-KR" altLang="en-US" sz="1400" dirty="0" smtClean="0"/>
              <a:t>위와 </a:t>
            </a:r>
            <a:r>
              <a:rPr lang="ko-KR" altLang="en-US" sz="1400" dirty="0"/>
              <a:t>같이 산정하였음</a:t>
            </a:r>
            <a:r>
              <a:rPr lang="en-US" altLang="ko-KR" sz="1400" dirty="0"/>
              <a:t>.</a:t>
            </a:r>
          </a:p>
          <a:p>
            <a:pPr lvl="1"/>
            <a:r>
              <a:rPr lang="ko-KR" altLang="en-US" sz="1400" dirty="0" smtClean="0"/>
              <a:t>상기 </a:t>
            </a:r>
            <a:r>
              <a:rPr lang="ko-KR" altLang="en-US" sz="1400" dirty="0"/>
              <a:t>사항은 본 민간 과제 추진 </a:t>
            </a:r>
            <a:r>
              <a:rPr lang="ko-KR" altLang="en-US" sz="1400" dirty="0" smtClean="0"/>
              <a:t>이전에 </a:t>
            </a:r>
            <a:r>
              <a:rPr lang="en-US" altLang="ko-KR" sz="1400" dirty="0" smtClean="0"/>
              <a:t>‘</a:t>
            </a:r>
            <a:r>
              <a:rPr lang="ko-KR" altLang="en-US" sz="1400" dirty="0" smtClean="0"/>
              <a:t>기술이전 </a:t>
            </a:r>
            <a:r>
              <a:rPr lang="ko-KR" altLang="en-US" sz="1400" dirty="0"/>
              <a:t>착수 기본료 </a:t>
            </a:r>
            <a:r>
              <a:rPr lang="ko-KR" altLang="en-US" sz="1400" dirty="0" smtClean="0"/>
              <a:t>심의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를 </a:t>
            </a:r>
            <a:r>
              <a:rPr lang="ko-KR" altLang="en-US" sz="1400" dirty="0"/>
              <a:t>득한 내용임</a:t>
            </a:r>
            <a:r>
              <a:rPr lang="en-US" altLang="ko-KR" sz="1400" dirty="0"/>
              <a:t>(ETRI </a:t>
            </a:r>
            <a:r>
              <a:rPr lang="ko-KR" altLang="en-US" sz="1400" dirty="0"/>
              <a:t>내부 문서번호 </a:t>
            </a:r>
            <a:r>
              <a:rPr lang="en-US" altLang="ko-KR" sz="1400" dirty="0"/>
              <a:t>: 4203-2016-00660)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smtClean="0"/>
              <a:t>기타 </a:t>
            </a:r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40098"/>
              </p:ext>
            </p:extLst>
          </p:nvPr>
        </p:nvGraphicFramePr>
        <p:xfrm>
          <a:off x="755576" y="1556792"/>
          <a:ext cx="7776863" cy="1536192"/>
        </p:xfrm>
        <a:graphic>
          <a:graphicData uri="http://schemas.openxmlformats.org/drawingml/2006/table">
            <a:tbl>
              <a:tblPr/>
              <a:tblGrid>
                <a:gridCol w="174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572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공동연구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참여기업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착수기본료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50,000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150,000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200,000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100,000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150,000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200,000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9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매출정률사용료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4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3456385"/>
          </a:xfrm>
        </p:spPr>
        <p:txBody>
          <a:bodyPr/>
          <a:lstStyle/>
          <a:p>
            <a:r>
              <a:rPr lang="ko-KR" altLang="en-US" dirty="0" smtClean="0"/>
              <a:t>기술이전 제한 사항 </a:t>
            </a:r>
            <a:endParaRPr lang="en-US" altLang="ko-KR" dirty="0" smtClean="0"/>
          </a:p>
          <a:p>
            <a:pPr lvl="1"/>
            <a:r>
              <a:rPr lang="ko-KR" altLang="en-US" dirty="0"/>
              <a:t>본 기술은 민간수탁과제인 “</a:t>
            </a:r>
            <a:r>
              <a:rPr lang="en-US" altLang="ko-KR" dirty="0"/>
              <a:t>STA Panner, Player </a:t>
            </a:r>
            <a:r>
              <a:rPr lang="ko-KR" altLang="en-US"/>
              <a:t>고도화 기술 개발” 과제의 결과물로서</a:t>
            </a:r>
            <a:r>
              <a:rPr lang="en-US" altLang="ko-KR" dirty="0"/>
              <a:t>, </a:t>
            </a:r>
            <a:r>
              <a:rPr lang="ko-KR" altLang="en-US"/>
              <a:t>수탁기관인 ㈜소닉티어오디오의 동의 없이는 </a:t>
            </a:r>
            <a:r>
              <a:rPr lang="ko-KR" altLang="en-US">
                <a:solidFill>
                  <a:srgbClr val="3333CC"/>
                </a:solidFill>
              </a:rPr>
              <a:t>타 기관으로의 기술이전은 불가</a:t>
            </a:r>
            <a:r>
              <a:rPr lang="ko-KR" altLang="en-US"/>
              <a:t>함 </a:t>
            </a:r>
          </a:p>
          <a:p>
            <a:pPr lvl="1"/>
            <a:r>
              <a:rPr lang="ko-KR" altLang="en-US" dirty="0" smtClean="0"/>
              <a:t>또한</a:t>
            </a:r>
            <a:r>
              <a:rPr lang="en-US" altLang="ko-KR" dirty="0"/>
              <a:t>, </a:t>
            </a:r>
            <a:r>
              <a:rPr lang="ko-KR" altLang="en-US"/>
              <a:t>본 기술을 ㈜소닉티어오디오의 동의하에 기술 이전 받은 업체는 ㈜소닉티어오디오의 동의를 득한 후 본 기술 및 본 기술이 포함된 기술에 대한 사업화를 진행 할 수 있음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smtClean="0"/>
              <a:t>기타 </a:t>
            </a:r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05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1C6A2B7-AF8F-432D-8869-4BB3D86F7B46}" type="slidenum">
              <a:rPr lang="en-US" altLang="ko-KR" smtClean="0"/>
              <a:pPr eaLnBrk="1" hangingPunct="1"/>
              <a:t>2</a:t>
            </a:fld>
            <a:endParaRPr lang="en-US" altLang="ko-KR" smtClean="0"/>
          </a:p>
        </p:txBody>
      </p:sp>
      <p:pic>
        <p:nvPicPr>
          <p:cNvPr id="5123" name="Picture 742" descr="D:\홍보실\●홍보실 업무 자료\2003홍보실업무보고\상단 이미지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marL="895350" lvl="1" indent="-609600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 dirty="0">
                <a:solidFill>
                  <a:srgbClr val="FF6600"/>
                </a:solidFill>
                <a:latin typeface="Times New Roman" charset="0"/>
              </a:rPr>
              <a:t>----------------------------------------------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1. </a:t>
            </a:r>
            <a:r>
              <a:rPr lang="ko-KR" altLang="en-US" sz="2500" b="1" dirty="0">
                <a:latin typeface="Times New Roman" charset="0"/>
              </a:rPr>
              <a:t>기술의 개요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2. </a:t>
            </a:r>
            <a:r>
              <a:rPr lang="ko-KR" altLang="en-US" sz="2500" b="1" dirty="0">
                <a:latin typeface="Times New Roman" charset="0"/>
              </a:rPr>
              <a:t>기술이전 내용 및 범위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3. </a:t>
            </a:r>
            <a:r>
              <a:rPr lang="ko-KR" altLang="en-US" sz="2500" b="1" dirty="0">
                <a:latin typeface="Times New Roman" charset="0"/>
              </a:rPr>
              <a:t>경쟁기술과 비교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4. </a:t>
            </a:r>
            <a:r>
              <a:rPr lang="ko-KR" altLang="en-US" sz="2500" b="1" dirty="0">
                <a:latin typeface="Times New Roman" charset="0"/>
              </a:rPr>
              <a:t>기술의 사업성 </a:t>
            </a:r>
            <a:endParaRPr lang="en-US" altLang="ko-KR" sz="2500" b="1" dirty="0">
              <a:latin typeface="Times New Roman" charset="0"/>
            </a:endParaRP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 smtClean="0">
                <a:latin typeface="Times New Roman" charset="0"/>
              </a:rPr>
              <a:t>5</a:t>
            </a:r>
            <a:r>
              <a:rPr lang="en-US" altLang="ko-KR" sz="2500" b="1" dirty="0">
                <a:latin typeface="Times New Roman" charset="0"/>
              </a:rPr>
              <a:t>. </a:t>
            </a:r>
            <a:r>
              <a:rPr lang="ko-KR" altLang="en-US" sz="2500" b="1" dirty="0">
                <a:latin typeface="Times New Roman" charset="0"/>
              </a:rPr>
              <a:t>국내외 시장 동향</a:t>
            </a: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6080125" y="6400800"/>
            <a:ext cx="2530475" cy="30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mtClean="0"/>
              <a:t>ETRI OOO</a:t>
            </a:r>
            <a:r>
              <a:rPr lang="ko-KR" altLang="en-US" smtClean="0"/>
              <a:t>연구소</a:t>
            </a:r>
            <a:r>
              <a:rPr lang="en-US" altLang="ko-KR" smtClean="0"/>
              <a:t>(</a:t>
            </a:r>
            <a:r>
              <a:rPr lang="ko-KR" altLang="en-US" smtClean="0"/>
              <a:t>단</a:t>
            </a:r>
            <a:r>
              <a:rPr lang="en-US" altLang="ko-KR" smtClean="0"/>
              <a:t>, </a:t>
            </a:r>
            <a:r>
              <a:rPr lang="ko-KR" altLang="en-US" smtClean="0"/>
              <a:t>본부</a:t>
            </a:r>
            <a:r>
              <a:rPr lang="en-US" altLang="ko-KR" smtClean="0"/>
              <a:t>)</a:t>
            </a:r>
            <a:r>
              <a:rPr lang="ko-KR" altLang="en-US" smtClean="0"/>
              <a:t>명</a:t>
            </a:r>
          </a:p>
        </p:txBody>
      </p:sp>
      <p:sp>
        <p:nvSpPr>
          <p:cNvPr id="1229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4EFE933-99DD-4812-A828-DBD8B31ACB48}" type="slidenum">
              <a:rPr lang="en-US" altLang="ko-KR" smtClean="0"/>
              <a:pPr eaLnBrk="1" hangingPunct="1"/>
              <a:t>20</a:t>
            </a:fld>
            <a:endParaRPr lang="en-US" altLang="ko-KR" smtClean="0"/>
          </a:p>
        </p:txBody>
      </p:sp>
      <p:pic>
        <p:nvPicPr>
          <p:cNvPr id="349706" name="Picture 522" descr="D:\과거홍보\●ETRI CIS\연구원 이미지\연구장면(4개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effectLst>
            <a:outerShdw dist="8980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12293" name="Text Box 523"/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2294" name="Rectangle 529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2295" name="Rectangle 530"/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None/>
            </a:pP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♣ </a:t>
            </a:r>
            <a:r>
              <a:rPr lang="ko-KR" altLang="en-US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연락처 </a:t>
            </a: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방송미디어연구소</a:t>
            </a:r>
            <a:r>
              <a:rPr lang="en-US" altLang="ko-KR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이태진</a:t>
            </a:r>
            <a:r>
              <a:rPr lang="en-US" altLang="ko-KR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(042-860-5713, tjlee@etri.re.kr</a:t>
            </a: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2296" name="Text Box 531"/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500" b="1">
                <a:solidFill>
                  <a:srgbClr val="3333CC"/>
                </a:solidFill>
                <a:latin typeface="Arial" charset="0"/>
                <a:ea typeface="돋움" pitchFamily="50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4968553"/>
          </a:xfrm>
        </p:spPr>
        <p:txBody>
          <a:bodyPr/>
          <a:lstStyle/>
          <a:p>
            <a:r>
              <a:rPr lang="ko-KR" altLang="en-US" dirty="0" smtClean="0"/>
              <a:t>기술 개발 배경 </a:t>
            </a:r>
            <a:endParaRPr lang="ko-KR" altLang="en-US" dirty="0"/>
          </a:p>
          <a:p>
            <a:pPr lvl="1"/>
            <a:r>
              <a:rPr lang="en-US" altLang="ko-KR" dirty="0" smtClean="0"/>
              <a:t>1, 2</a:t>
            </a:r>
            <a:r>
              <a:rPr lang="ko-KR" altLang="en-US" dirty="0" smtClean="0"/>
              <a:t>차 민간 수탁 과제를 통하여 디지털 시네마 환경에서 사용할 수 있는 디지털 시네마 오디오 프로세서를 개발  </a:t>
            </a:r>
            <a:endParaRPr lang="en-US" altLang="ko-KR" dirty="0" smtClean="0"/>
          </a:p>
          <a:p>
            <a:pPr lvl="2"/>
            <a:r>
              <a:rPr lang="en-US" altLang="ko-KR" dirty="0" smtClean="0">
                <a:solidFill>
                  <a:srgbClr val="3333CC"/>
                </a:solidFill>
              </a:rPr>
              <a:t>STA Codec </a:t>
            </a:r>
            <a:r>
              <a:rPr lang="ko-KR" altLang="en-US" dirty="0" smtClean="0">
                <a:solidFill>
                  <a:srgbClr val="3333CC"/>
                </a:solidFill>
              </a:rPr>
              <a:t>및 프로세서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Digital cinema </a:t>
            </a:r>
            <a:r>
              <a:rPr lang="ko-KR" altLang="en-US" dirty="0" smtClean="0"/>
              <a:t>환경에서 </a:t>
            </a:r>
            <a:r>
              <a:rPr lang="en-US" altLang="ko-KR" dirty="0" smtClean="0"/>
              <a:t>STA16(16</a:t>
            </a:r>
            <a:r>
              <a:rPr lang="ko-KR" altLang="en-US" dirty="0" smtClean="0"/>
              <a:t>채널</a:t>
            </a:r>
            <a:r>
              <a:rPr lang="en-US" altLang="ko-KR" dirty="0" smtClean="0"/>
              <a:t>)/STA32(32</a:t>
            </a:r>
            <a:r>
              <a:rPr lang="ko-KR" altLang="en-US" dirty="0" smtClean="0"/>
              <a:t>채널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제공 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기존 </a:t>
            </a:r>
            <a:r>
              <a:rPr lang="en-US" altLang="ko-KR" dirty="0" smtClean="0"/>
              <a:t>digital cinema </a:t>
            </a:r>
            <a:r>
              <a:rPr lang="ko-KR" altLang="en-US" dirty="0" smtClean="0"/>
              <a:t>환경에서는 최대 </a:t>
            </a:r>
            <a:r>
              <a:rPr lang="en-US" altLang="ko-KR" dirty="0" smtClean="0"/>
              <a:t>8</a:t>
            </a:r>
            <a:r>
              <a:rPr lang="ko-KR" altLang="en-US" dirty="0" smtClean="0"/>
              <a:t>채널 전송 가능 </a:t>
            </a:r>
            <a:endParaRPr lang="ko-KR" altLang="en-US" dirty="0"/>
          </a:p>
          <a:p>
            <a:pPr lvl="1"/>
            <a:r>
              <a:rPr lang="ko-KR" altLang="en-US" dirty="0" smtClean="0"/>
              <a:t>사업화 추가 </a:t>
            </a:r>
            <a:r>
              <a:rPr lang="en-US" altLang="ko-KR" dirty="0" smtClean="0"/>
              <a:t>R&amp;D </a:t>
            </a:r>
            <a:r>
              <a:rPr lang="ko-KR" altLang="en-US" dirty="0" smtClean="0"/>
              <a:t>지원 사업을 통해 </a:t>
            </a:r>
            <a:r>
              <a:rPr lang="en-US" altLang="ko-KR" dirty="0" smtClean="0">
                <a:solidFill>
                  <a:srgbClr val="3333CC"/>
                </a:solidFill>
              </a:rPr>
              <a:t>STA16/STA32 </a:t>
            </a:r>
            <a:r>
              <a:rPr lang="ko-KR" altLang="en-US" dirty="0" smtClean="0">
                <a:solidFill>
                  <a:srgbClr val="3333CC"/>
                </a:solidFill>
              </a:rPr>
              <a:t>채널을 쉽게 저작할 수 있는 저작 툴</a:t>
            </a:r>
            <a:r>
              <a:rPr lang="ko-KR" altLang="en-US" dirty="0" smtClean="0"/>
              <a:t> 개발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기존 저작도구는 </a:t>
            </a:r>
            <a:r>
              <a:rPr lang="en-US" altLang="ko-KR" dirty="0" smtClean="0"/>
              <a:t>5.1</a:t>
            </a:r>
            <a:r>
              <a:rPr lang="ko-KR" altLang="en-US" dirty="0" smtClean="0"/>
              <a:t>채널 까지 지원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다채널 오디오</a:t>
            </a:r>
            <a:r>
              <a:rPr lang="en-US" altLang="ko-KR" dirty="0" smtClean="0"/>
              <a:t>(10.2, 14.2, 30.2 </a:t>
            </a:r>
            <a:r>
              <a:rPr lang="ko-KR" altLang="en-US" dirty="0" smtClean="0"/>
              <a:t>채널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 저작 가능한 플러그인 개발 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1, 2</a:t>
            </a:r>
            <a:r>
              <a:rPr lang="ko-KR" altLang="en-US" dirty="0" smtClean="0"/>
              <a:t>차 민간과제 및 사업화 추가 </a:t>
            </a:r>
            <a:r>
              <a:rPr lang="en-US" altLang="ko-KR" dirty="0" smtClean="0"/>
              <a:t>R&amp;D </a:t>
            </a:r>
            <a:r>
              <a:rPr lang="ko-KR" altLang="en-US" dirty="0" smtClean="0"/>
              <a:t>사업을 통해 개발한 기술의 제품화를 위한 민간 수탁 과제 수행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과제명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기간 </a:t>
            </a:r>
            <a:r>
              <a:rPr lang="en-US" altLang="ko-KR" dirty="0" smtClean="0"/>
              <a:t>: STA Panner, Player </a:t>
            </a:r>
            <a:r>
              <a:rPr lang="ko-KR" altLang="en-US" dirty="0" smtClean="0"/>
              <a:t>고도화 기술 개발 </a:t>
            </a:r>
            <a:r>
              <a:rPr lang="en-US" altLang="ko-KR" dirty="0" smtClean="0"/>
              <a:t>/ 2016</a:t>
            </a:r>
            <a:r>
              <a:rPr lang="en-US" altLang="ko-KR" dirty="0"/>
              <a:t>. 9 ~ 2017. </a:t>
            </a:r>
            <a:r>
              <a:rPr lang="en-US" altLang="ko-KR" dirty="0" smtClean="0"/>
              <a:t>12</a:t>
            </a:r>
            <a:endParaRPr lang="en-US" altLang="ko-KR" dirty="0"/>
          </a:p>
          <a:p>
            <a:pPr lvl="2"/>
            <a:r>
              <a:rPr lang="ko-KR" altLang="en-US" dirty="0" smtClean="0"/>
              <a:t>개발 내용 </a:t>
            </a:r>
            <a:r>
              <a:rPr lang="en-US" altLang="ko-KR" dirty="0" smtClean="0"/>
              <a:t> </a:t>
            </a:r>
          </a:p>
          <a:p>
            <a:pPr lvl="3"/>
            <a:r>
              <a:rPr lang="en-US" altLang="ko-KR" dirty="0" smtClean="0">
                <a:solidFill>
                  <a:srgbClr val="C00000"/>
                </a:solidFill>
              </a:rPr>
              <a:t>Advanced STA Panner </a:t>
            </a:r>
            <a:r>
              <a:rPr lang="ko-KR" altLang="en-US" dirty="0" smtClean="0">
                <a:solidFill>
                  <a:srgbClr val="C00000"/>
                </a:solidFill>
              </a:rPr>
              <a:t>개발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3"/>
            <a:r>
              <a:rPr lang="en-US" altLang="ko-KR" dirty="0" smtClean="0">
                <a:solidFill>
                  <a:srgbClr val="C00000"/>
                </a:solidFill>
              </a:rPr>
              <a:t>Advanced STA Player </a:t>
            </a:r>
            <a:r>
              <a:rPr lang="ko-KR" altLang="en-US" dirty="0" smtClean="0">
                <a:solidFill>
                  <a:srgbClr val="C00000"/>
                </a:solidFill>
              </a:rPr>
              <a:t>개발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</a:p>
          <a:p>
            <a:pPr lvl="2"/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E0AD2-749F-4CFF-BA5A-D96017514C6B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/>
              <a:t>기술의 개요</a:t>
            </a:r>
          </a:p>
        </p:txBody>
      </p:sp>
    </p:spTree>
    <p:extLst>
      <p:ext uri="{BB962C8B-B14F-4D97-AF65-F5344CB8AC3E}">
        <p14:creationId xmlns:p14="http://schemas.microsoft.com/office/powerpoint/2010/main" val="32750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1847044"/>
          </a:xfrm>
        </p:spPr>
        <p:txBody>
          <a:bodyPr/>
          <a:lstStyle/>
          <a:p>
            <a:r>
              <a:rPr lang="ko-KR" altLang="en-US" dirty="0" smtClean="0"/>
              <a:t>기술 개요 </a:t>
            </a:r>
            <a:endParaRPr lang="ko-KR" altLang="en-US" dirty="0"/>
          </a:p>
          <a:p>
            <a:pPr lvl="1"/>
            <a:r>
              <a:rPr lang="en-US" altLang="ko-KR" dirty="0" smtClean="0"/>
              <a:t>Advanced STA Panner </a:t>
            </a:r>
            <a:r>
              <a:rPr lang="ko-KR" altLang="en-US" smtClean="0"/>
              <a:t> </a:t>
            </a:r>
            <a:r>
              <a:rPr lang="ko-KR" altLang="en-US" smtClean="0">
                <a:solidFill>
                  <a:srgbClr val="3333CC"/>
                </a:solidFill>
              </a:rPr>
              <a:t> </a:t>
            </a:r>
            <a:endParaRPr lang="ko-KR" altLang="en-US" dirty="0">
              <a:solidFill>
                <a:srgbClr val="3333CC"/>
              </a:solidFill>
            </a:endParaRPr>
          </a:p>
          <a:p>
            <a:pPr lvl="2"/>
            <a:r>
              <a:rPr lang="en-US" altLang="ko-KR" dirty="0" smtClean="0"/>
              <a:t>‘</a:t>
            </a:r>
            <a:r>
              <a:rPr lang="ko-KR" altLang="en-US" smtClean="0"/>
              <a:t>다채널 </a:t>
            </a:r>
            <a:r>
              <a:rPr lang="ko-KR" altLang="en-US" dirty="0" smtClean="0"/>
              <a:t>오디오 </a:t>
            </a:r>
            <a:r>
              <a:rPr lang="ko-KR" altLang="en-US" smtClean="0"/>
              <a:t>저작 툴</a:t>
            </a:r>
            <a:r>
              <a:rPr lang="en-US" altLang="ko-KR" dirty="0" smtClean="0"/>
              <a:t>’</a:t>
            </a:r>
            <a:r>
              <a:rPr lang="ko-KR" altLang="en-US"/>
              <a:t> </a:t>
            </a:r>
            <a:r>
              <a:rPr lang="en-US" altLang="ko-KR" dirty="0" smtClean="0"/>
              <a:t>(ETRI </a:t>
            </a:r>
            <a:r>
              <a:rPr lang="ko-KR" altLang="en-US" smtClean="0"/>
              <a:t>사업화 </a:t>
            </a:r>
            <a:r>
              <a:rPr lang="ko-KR" altLang="en-US"/>
              <a:t>추가 </a:t>
            </a:r>
            <a:r>
              <a:rPr lang="en-US" altLang="ko-KR" dirty="0"/>
              <a:t>R&amp;D </a:t>
            </a:r>
            <a:r>
              <a:rPr lang="ko-KR" altLang="en-US"/>
              <a:t>지원 </a:t>
            </a:r>
            <a:r>
              <a:rPr lang="ko-KR" altLang="en-US" smtClean="0"/>
              <a:t>사업의 결과물</a:t>
            </a:r>
            <a:r>
              <a:rPr lang="en-US" altLang="ko-KR" dirty="0" smtClean="0"/>
              <a:t>)</a:t>
            </a:r>
            <a:r>
              <a:rPr lang="ko-KR" altLang="en-US" smtClean="0"/>
              <a:t>의 </a:t>
            </a:r>
            <a:r>
              <a:rPr lang="ko-KR" altLang="en-US" dirty="0" smtClean="0"/>
              <a:t>상용 제품 </a:t>
            </a:r>
            <a:r>
              <a:rPr lang="ko-KR" altLang="en-US" smtClean="0"/>
              <a:t>버전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기능 추가</a:t>
            </a:r>
            <a:r>
              <a:rPr lang="en-US" altLang="ko-KR" dirty="0" smtClean="0"/>
              <a:t>, </a:t>
            </a:r>
            <a:r>
              <a:rPr lang="ko-KR" altLang="en-US" smtClean="0"/>
              <a:t>동작</a:t>
            </a:r>
            <a:r>
              <a:rPr lang="en-US" altLang="ko-KR" dirty="0" smtClean="0"/>
              <a:t> </a:t>
            </a:r>
            <a:r>
              <a:rPr lang="ko-KR" altLang="en-US" smtClean="0"/>
              <a:t>안정성</a:t>
            </a:r>
            <a:r>
              <a:rPr lang="en-US" altLang="ko-KR" dirty="0" smtClean="0"/>
              <a:t>/GUI </a:t>
            </a:r>
            <a:r>
              <a:rPr lang="ko-KR" altLang="en-US" smtClean="0"/>
              <a:t>최적화 수행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UHDTV </a:t>
            </a:r>
            <a:r>
              <a:rPr lang="ko-KR" altLang="en-US" smtClean="0"/>
              <a:t>오디오</a:t>
            </a:r>
            <a:r>
              <a:rPr lang="en-US" altLang="ko-KR" dirty="0" smtClean="0"/>
              <a:t>(10.2, 11.1</a:t>
            </a:r>
            <a:r>
              <a:rPr lang="ko-KR" altLang="en-US" smtClean="0"/>
              <a:t>채널</a:t>
            </a:r>
            <a:r>
              <a:rPr lang="en-US" altLang="ko-KR" dirty="0" smtClean="0"/>
              <a:t>)</a:t>
            </a:r>
            <a:r>
              <a:rPr lang="ko-KR" altLang="en-US" smtClean="0"/>
              <a:t> 저작에 중점</a:t>
            </a:r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E0AD2-749F-4CFF-BA5A-D96017514C6B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/>
              <a:t>기술의 개요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3238" y="6039231"/>
            <a:ext cx="3458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&lt;Advanced STA Panner </a:t>
            </a:r>
            <a:r>
              <a:rPr kumimoji="0" lang="ko-KR" altLang="en-US" sz="1400" b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실행화면</a:t>
            </a:r>
            <a:r>
              <a:rPr kumimoji="0" lang="en-US" altLang="ko-KR" sz="1400" b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&gt;</a:t>
            </a:r>
            <a:endParaRPr kumimoji="0" lang="ko-KR" altLang="en-US" sz="1400" b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6567" r="27853" b="5599"/>
          <a:stretch/>
        </p:blipFill>
        <p:spPr>
          <a:xfrm>
            <a:off x="5359624" y="3072766"/>
            <a:ext cx="2736304" cy="2738057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941722" y="3356992"/>
            <a:ext cx="3615509" cy="2406888"/>
            <a:chOff x="452819" y="1268760"/>
            <a:chExt cx="4686105" cy="3198976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1492368" y="1268760"/>
              <a:ext cx="2647584" cy="3198976"/>
            </a:xfrm>
            <a:prstGeom prst="roundRect">
              <a:avLst>
                <a:gd name="adj" fmla="val 704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1855652" y="3393022"/>
              <a:ext cx="1580625" cy="648072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Advanced STA Panner Plug-in</a:t>
              </a:r>
              <a:endParaRPr kumimoji="0" lang="ko-KR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1852101" y="2246248"/>
              <a:ext cx="1584176" cy="648072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Host App.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(Pro tools / Nuendo) </a:t>
              </a:r>
              <a:endParaRPr kumimoji="0" lang="ko-KR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 flipH="1">
              <a:off x="3451308" y="2564904"/>
              <a:ext cx="904668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3328314" y="2610326"/>
              <a:ext cx="782948" cy="449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80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Audio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80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Stream</a:t>
              </a:r>
              <a:endParaRPr kumimoji="0" lang="ko-KR" altLang="en-US" sz="8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1734334" y="1356770"/>
              <a:ext cx="2187888" cy="49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b="1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Advanced STA Panner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900" b="1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Plug-in interface</a:t>
              </a:r>
              <a:endParaRPr kumimoji="0" lang="ko-KR" altLang="en-US" sz="9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cxnSp>
          <p:nvCxnSpPr>
            <p:cNvPr id="67" name="꺾인 연결선 66"/>
            <p:cNvCxnSpPr>
              <a:stCxn id="62" idx="0"/>
              <a:endCxn id="63" idx="2"/>
            </p:cNvCxnSpPr>
            <p:nvPr/>
          </p:nvCxnSpPr>
          <p:spPr>
            <a:xfrm rot="16200000" flipV="1">
              <a:off x="2395726" y="3142783"/>
              <a:ext cx="498702" cy="1776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1475656" y="2977525"/>
              <a:ext cx="1220541" cy="286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80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Audio Stream</a:t>
              </a:r>
              <a:endParaRPr kumimoji="0" lang="ko-KR" altLang="en-US" sz="8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cxnSp>
          <p:nvCxnSpPr>
            <p:cNvPr id="69" name="직선 연결선 68"/>
            <p:cNvCxnSpPr>
              <a:stCxn id="70" idx="3"/>
              <a:endCxn id="62" idx="1"/>
            </p:cNvCxnSpPr>
            <p:nvPr/>
          </p:nvCxnSpPr>
          <p:spPr>
            <a:xfrm flipV="1">
              <a:off x="1226155" y="3717058"/>
              <a:ext cx="629497" cy="796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tailEnd type="triangle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554428" y="3492869"/>
              <a:ext cx="671727" cy="449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800" dirty="0" smtClean="0">
                  <a:solidFill>
                    <a:srgbClr val="0000FF"/>
                  </a:solidFill>
                  <a:latin typeface="맑은 고딕"/>
                  <a:ea typeface="맑은 고딕" panose="020B0503020000020004" pitchFamily="50" charset="-127"/>
                </a:rPr>
                <a:t>사용자</a:t>
              </a:r>
              <a:r>
                <a:rPr kumimoji="0" lang="en-US" altLang="ko-KR" sz="800" dirty="0" smtClean="0">
                  <a:solidFill>
                    <a:srgbClr val="0000FF"/>
                  </a:solidFill>
                  <a:latin typeface="맑은 고딕"/>
                  <a:ea typeface="맑은 고딕" panose="020B0503020000020004" pitchFamily="50" charset="-127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800" dirty="0" smtClean="0">
                  <a:solidFill>
                    <a:srgbClr val="0000FF"/>
                  </a:solidFill>
                  <a:latin typeface="맑은 고딕"/>
                  <a:ea typeface="맑은 고딕" panose="020B0503020000020004" pitchFamily="50" charset="-127"/>
                </a:rPr>
                <a:t>제어</a:t>
              </a:r>
              <a:endParaRPr kumimoji="0" lang="ko-KR" altLang="en-US" sz="80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2819" y="2348880"/>
              <a:ext cx="661116" cy="449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80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Audio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80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Stream</a:t>
              </a:r>
              <a:endParaRPr kumimoji="0" lang="ko-KR" altLang="en-US" sz="8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cxnSp>
          <p:nvCxnSpPr>
            <p:cNvPr id="72" name="직선 연결선 71"/>
            <p:cNvCxnSpPr>
              <a:stCxn id="63" idx="1"/>
            </p:cNvCxnSpPr>
            <p:nvPr/>
          </p:nvCxnSpPr>
          <p:spPr>
            <a:xfrm flipH="1">
              <a:off x="1115617" y="2570284"/>
              <a:ext cx="73648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73" name="직선 연결선 72"/>
            <p:cNvCxnSpPr/>
            <p:nvPr/>
          </p:nvCxnSpPr>
          <p:spPr>
            <a:xfrm flipH="1">
              <a:off x="3451308" y="3707774"/>
              <a:ext cx="9831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355976" y="3486225"/>
              <a:ext cx="782948" cy="449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80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File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800" dirty="0" smtClean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(wave)</a:t>
              </a:r>
              <a:endParaRPr kumimoji="0" lang="ko-KR" altLang="en-US" sz="8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971600" y="6039231"/>
            <a:ext cx="355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&lt;Advanced STA Panner </a:t>
            </a:r>
            <a:r>
              <a:rPr kumimoji="0" lang="ko-KR" altLang="en-US" sz="1400" b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인터페이스</a:t>
            </a:r>
            <a:r>
              <a:rPr kumimoji="0" lang="en-US" altLang="ko-KR" sz="1400" b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&gt;</a:t>
            </a:r>
            <a:endParaRPr kumimoji="0" lang="ko-KR" altLang="en-US" sz="1400" b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0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23528" y="1052736"/>
            <a:ext cx="8515672" cy="5112568"/>
          </a:xfrm>
        </p:spPr>
        <p:txBody>
          <a:bodyPr/>
          <a:lstStyle/>
          <a:p>
            <a:r>
              <a:rPr lang="ko-KR" altLang="en-US" dirty="0"/>
              <a:t>기술 개요 </a:t>
            </a:r>
          </a:p>
          <a:p>
            <a:pPr lvl="1"/>
            <a:r>
              <a:rPr lang="en-US" altLang="ko-KR" dirty="0" smtClean="0"/>
              <a:t>Advanced STA Player </a:t>
            </a:r>
            <a:r>
              <a:rPr lang="ko-KR" altLang="en-US" smtClean="0"/>
              <a:t> </a:t>
            </a:r>
            <a:r>
              <a:rPr lang="ko-KR" altLang="en-US" smtClean="0">
                <a:solidFill>
                  <a:srgbClr val="3333CC"/>
                </a:solidFill>
              </a:rPr>
              <a:t> </a:t>
            </a:r>
            <a:endParaRPr lang="ko-KR" altLang="en-US" dirty="0">
              <a:solidFill>
                <a:srgbClr val="3333CC"/>
              </a:solidFill>
            </a:endParaRPr>
          </a:p>
          <a:p>
            <a:pPr lvl="2"/>
            <a:r>
              <a:rPr lang="en-US" altLang="ko-KR" dirty="0" smtClean="0"/>
              <a:t>Private Cinema Player : </a:t>
            </a:r>
            <a:r>
              <a:rPr lang="ko-KR" altLang="en-US" smtClean="0"/>
              <a:t>개인용 극장을 위한 </a:t>
            </a:r>
            <a:r>
              <a:rPr lang="en-US" altLang="ko-KR" dirty="0" smtClean="0"/>
              <a:t>PC </a:t>
            </a:r>
            <a:r>
              <a:rPr lang="ko-KR" altLang="en-US" smtClean="0"/>
              <a:t>기반 </a:t>
            </a:r>
            <a:r>
              <a:rPr lang="en-US" altLang="ko-KR" dirty="0" smtClean="0"/>
              <a:t>Player </a:t>
            </a:r>
            <a:r>
              <a:rPr lang="ko-KR" altLang="en-US" smtClean="0"/>
              <a:t>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4k </a:t>
            </a:r>
            <a:r>
              <a:rPr lang="ko-KR" altLang="en-US" smtClean="0"/>
              <a:t>해상도 영상</a:t>
            </a:r>
            <a:r>
              <a:rPr lang="en-US" altLang="ko-KR" dirty="0" smtClean="0"/>
              <a:t>, 32</a:t>
            </a:r>
            <a:r>
              <a:rPr lang="ko-KR" altLang="en-US" smtClean="0"/>
              <a:t>채널 오디오 지원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Mobile VR Player : mobile </a:t>
            </a:r>
            <a:r>
              <a:rPr lang="ko-KR" altLang="en-US" smtClean="0"/>
              <a:t>단말용 </a:t>
            </a:r>
            <a:r>
              <a:rPr lang="en-US" altLang="ko-KR" dirty="0" smtClean="0"/>
              <a:t>VR Player</a:t>
            </a:r>
            <a:r>
              <a:rPr lang="ko-KR" altLang="en-US" smtClean="0"/>
              <a:t> </a:t>
            </a:r>
            <a:r>
              <a:rPr lang="en-US" altLang="ko-KR" dirty="0" smtClean="0"/>
              <a:t> </a:t>
            </a:r>
          </a:p>
          <a:p>
            <a:pPr lvl="3"/>
            <a:r>
              <a:rPr lang="en-US" altLang="ko-KR" dirty="0" smtClean="0"/>
              <a:t>5.1</a:t>
            </a:r>
            <a:r>
              <a:rPr lang="ko-KR" altLang="en-US" smtClean="0"/>
              <a:t>채널 오디오 지원</a:t>
            </a:r>
            <a:r>
              <a:rPr lang="en-US" altLang="ko-KR" dirty="0" smtClean="0"/>
              <a:t>, </a:t>
            </a:r>
            <a:r>
              <a:rPr lang="ko-KR" altLang="en-US" smtClean="0"/>
              <a:t>헤드 트래킹에 따른 오디오 </a:t>
            </a:r>
            <a:r>
              <a:rPr lang="en-US" altLang="ko-KR" dirty="0" smtClean="0"/>
              <a:t>3D </a:t>
            </a:r>
            <a:r>
              <a:rPr lang="ko-KR" altLang="en-US" smtClean="0"/>
              <a:t>렌더링 지원 </a:t>
            </a:r>
            <a:r>
              <a:rPr lang="en-US" altLang="ko-KR" dirty="0" smtClean="0"/>
              <a:t> </a:t>
            </a:r>
          </a:p>
          <a:p>
            <a:pPr lvl="3"/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9E0AD2-749F-4CFF-BA5A-D96017514C6B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/>
              <a:t>기술의 개요</a:t>
            </a:r>
            <a:endParaRPr lang="ko-KR" altLang="en-US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935628" y="5704992"/>
            <a:ext cx="3384375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&lt;Private Cinema Player </a:t>
            </a:r>
            <a:r>
              <a:rPr lang="ko-KR" altLang="en-US" sz="1200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실행 화면</a:t>
            </a:r>
            <a:r>
              <a:rPr lang="en-US" altLang="ko-KR" sz="12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600" ker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4" y="3209232"/>
            <a:ext cx="8477984" cy="2384433"/>
          </a:xfrm>
          <a:prstGeom prst="rect">
            <a:avLst/>
          </a:prstGeom>
        </p:spPr>
      </p:pic>
      <p:sp>
        <p:nvSpPr>
          <p:cNvPr id="1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76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23528" y="1052736"/>
            <a:ext cx="8515672" cy="5112568"/>
          </a:xfrm>
        </p:spPr>
        <p:txBody>
          <a:bodyPr/>
          <a:lstStyle/>
          <a:p>
            <a:r>
              <a:rPr lang="ko-KR" altLang="en-US" dirty="0"/>
              <a:t>기술 개요 </a:t>
            </a:r>
          </a:p>
          <a:p>
            <a:pPr lvl="1"/>
            <a:r>
              <a:rPr lang="en-US" altLang="ko-KR" dirty="0" smtClean="0"/>
              <a:t>Advanced STA Player </a:t>
            </a:r>
            <a:r>
              <a:rPr lang="ko-KR" altLang="en-US" smtClean="0"/>
              <a:t> </a:t>
            </a:r>
            <a:r>
              <a:rPr lang="ko-KR" altLang="en-US" smtClean="0">
                <a:solidFill>
                  <a:srgbClr val="3333CC"/>
                </a:solidFill>
              </a:rPr>
              <a:t> </a:t>
            </a:r>
            <a:endParaRPr lang="ko-KR" altLang="en-US" dirty="0">
              <a:solidFill>
                <a:srgbClr val="3333CC"/>
              </a:solidFill>
            </a:endParaRPr>
          </a:p>
          <a:p>
            <a:pPr lvl="2"/>
            <a:r>
              <a:rPr lang="en-US" altLang="ko-KR" dirty="0" smtClean="0"/>
              <a:t>Private Cinema Player : </a:t>
            </a:r>
            <a:r>
              <a:rPr lang="ko-KR" altLang="en-US" smtClean="0"/>
              <a:t>개인용 극장을 위한 </a:t>
            </a:r>
            <a:r>
              <a:rPr lang="en-US" altLang="ko-KR" dirty="0" smtClean="0"/>
              <a:t>PC </a:t>
            </a:r>
            <a:r>
              <a:rPr lang="ko-KR" altLang="en-US" smtClean="0"/>
              <a:t>기반 </a:t>
            </a:r>
            <a:r>
              <a:rPr lang="en-US" altLang="ko-KR" dirty="0" smtClean="0"/>
              <a:t>Player </a:t>
            </a:r>
            <a:r>
              <a:rPr lang="ko-KR" altLang="en-US" smtClean="0"/>
              <a:t>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4k </a:t>
            </a:r>
            <a:r>
              <a:rPr lang="ko-KR" altLang="en-US" smtClean="0"/>
              <a:t>해상도 영상</a:t>
            </a:r>
            <a:r>
              <a:rPr lang="en-US" altLang="ko-KR" dirty="0" smtClean="0"/>
              <a:t>, 32</a:t>
            </a:r>
            <a:r>
              <a:rPr lang="ko-KR" altLang="en-US" smtClean="0"/>
              <a:t>채널 오디오 지원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Mobile VR Player : mobile </a:t>
            </a:r>
            <a:r>
              <a:rPr lang="ko-KR" altLang="en-US" smtClean="0"/>
              <a:t>단말용 </a:t>
            </a:r>
            <a:r>
              <a:rPr lang="en-US" altLang="ko-KR" dirty="0" smtClean="0"/>
              <a:t>VR Player</a:t>
            </a:r>
            <a:r>
              <a:rPr lang="ko-KR" altLang="en-US" smtClean="0"/>
              <a:t> </a:t>
            </a:r>
            <a:r>
              <a:rPr lang="en-US" altLang="ko-KR" dirty="0" smtClean="0"/>
              <a:t> </a:t>
            </a:r>
          </a:p>
          <a:p>
            <a:pPr lvl="3"/>
            <a:r>
              <a:rPr lang="en-US" altLang="ko-KR" dirty="0" smtClean="0"/>
              <a:t>5.1</a:t>
            </a:r>
            <a:r>
              <a:rPr lang="ko-KR" altLang="en-US" smtClean="0"/>
              <a:t>채널 오디오 지원</a:t>
            </a:r>
            <a:r>
              <a:rPr lang="en-US" altLang="ko-KR" dirty="0" smtClean="0"/>
              <a:t>, </a:t>
            </a:r>
            <a:r>
              <a:rPr lang="ko-KR" altLang="en-US" smtClean="0"/>
              <a:t>헤드 트래킹에 따른 오디오 </a:t>
            </a:r>
            <a:r>
              <a:rPr lang="en-US" altLang="ko-KR" dirty="0" smtClean="0"/>
              <a:t>3D </a:t>
            </a:r>
            <a:r>
              <a:rPr lang="ko-KR" altLang="en-US" smtClean="0"/>
              <a:t>렌더링 지원 </a:t>
            </a:r>
            <a:r>
              <a:rPr lang="en-US" altLang="ko-KR" dirty="0" smtClean="0"/>
              <a:t> </a:t>
            </a:r>
          </a:p>
          <a:p>
            <a:pPr lvl="3"/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9E0AD2-749F-4CFF-BA5A-D96017514C6B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/>
              <a:t>기술의 개요</a:t>
            </a:r>
            <a:endParaRPr lang="ko-KR" altLang="en-US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935628" y="5704992"/>
            <a:ext cx="3384375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&lt;Mobile VR Player </a:t>
            </a:r>
            <a:r>
              <a:rPr lang="ko-KR" altLang="en-US" sz="1200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아이콘</a:t>
            </a:r>
            <a:r>
              <a:rPr lang="en-US" altLang="ko-KR" sz="12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실행 화면</a:t>
            </a:r>
            <a:r>
              <a:rPr lang="en-US" altLang="ko-KR" sz="12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600" ker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25516" r="4092" b="20233"/>
          <a:stretch/>
        </p:blipFill>
        <p:spPr>
          <a:xfrm>
            <a:off x="3851920" y="3246984"/>
            <a:ext cx="4011875" cy="21602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0032"/>
            <a:ext cx="1368152" cy="2538684"/>
          </a:xfrm>
          <a:prstGeom prst="rect">
            <a:avLst/>
          </a:prstGeom>
        </p:spPr>
      </p:pic>
      <p:sp>
        <p:nvSpPr>
          <p:cNvPr id="11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1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기술이전 </a:t>
            </a:r>
            <a:r>
              <a:rPr lang="ko-KR" altLang="en-US" dirty="0" smtClean="0"/>
              <a:t>내용 </a:t>
            </a:r>
            <a:endParaRPr lang="ko-KR" altLang="en-US" dirty="0"/>
          </a:p>
          <a:p>
            <a:pPr lvl="1"/>
            <a:r>
              <a:rPr lang="en-US" altLang="ko-KR" dirty="0" smtClean="0"/>
              <a:t>Advanced STA Panner</a:t>
            </a:r>
          </a:p>
          <a:p>
            <a:pPr lvl="2"/>
            <a:r>
              <a:rPr lang="ko-KR" altLang="en-US" dirty="0" smtClean="0"/>
              <a:t>상용</a:t>
            </a:r>
            <a:r>
              <a:rPr lang="en-US" altLang="ko-KR" dirty="0" smtClean="0"/>
              <a:t> </a:t>
            </a:r>
            <a:r>
              <a:rPr lang="ko-KR" altLang="en-US" smtClean="0"/>
              <a:t>오디오 저작 도구</a:t>
            </a:r>
            <a:r>
              <a:rPr lang="en-US" altLang="ko-KR" dirty="0" smtClean="0"/>
              <a:t>(Pro</a:t>
            </a:r>
            <a:r>
              <a:rPr lang="ko-KR" altLang="en-US" smtClean="0"/>
              <a:t> </a:t>
            </a:r>
            <a:r>
              <a:rPr lang="en-US" altLang="ko-KR" dirty="0" smtClean="0"/>
              <a:t>tools, Nuendo)</a:t>
            </a:r>
            <a:r>
              <a:rPr lang="ko-KR" altLang="en-US" smtClean="0"/>
              <a:t>에서 동작하는 </a:t>
            </a:r>
            <a:r>
              <a:rPr lang="en-US" altLang="ko-KR" dirty="0" smtClean="0"/>
              <a:t>Plug-in SW</a:t>
            </a:r>
          </a:p>
          <a:p>
            <a:pPr lvl="2"/>
            <a:r>
              <a:rPr lang="ko-KR" altLang="en-US" dirty="0" smtClean="0"/>
              <a:t>다채널</a:t>
            </a:r>
            <a:r>
              <a:rPr lang="en-US" altLang="ko-KR" dirty="0" smtClean="0"/>
              <a:t> </a:t>
            </a:r>
            <a:r>
              <a:rPr lang="ko-KR" altLang="en-US" smtClean="0"/>
              <a:t>오디오 패닝 기능 </a:t>
            </a:r>
            <a:r>
              <a:rPr lang="en-US" altLang="ko-KR" dirty="0" smtClean="0"/>
              <a:t>: 10.2, 11.1 </a:t>
            </a:r>
            <a:r>
              <a:rPr lang="ko-KR" altLang="en-US" smtClean="0"/>
              <a:t>채널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바이노럴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기능 </a:t>
            </a:r>
            <a:endParaRPr lang="en-US" altLang="ko-KR" dirty="0" smtClean="0"/>
          </a:p>
          <a:p>
            <a:pPr lvl="1"/>
            <a:r>
              <a:rPr lang="en-US" altLang="ko-KR" dirty="0"/>
              <a:t>Advanced STA </a:t>
            </a:r>
            <a:r>
              <a:rPr lang="en-US" altLang="ko-KR" dirty="0" smtClean="0"/>
              <a:t>Player – Private Cinema Player </a:t>
            </a:r>
            <a:endParaRPr lang="en-US" altLang="ko-KR" dirty="0"/>
          </a:p>
          <a:p>
            <a:pPr lvl="2"/>
            <a:r>
              <a:rPr lang="en-US" altLang="ko-KR" dirty="0"/>
              <a:t>4k </a:t>
            </a:r>
            <a:r>
              <a:rPr lang="ko-KR" altLang="en-US"/>
              <a:t>해상도 </a:t>
            </a:r>
            <a:r>
              <a:rPr lang="ko-KR" altLang="en-US" smtClean="0"/>
              <a:t>영상 재현 </a:t>
            </a:r>
            <a:r>
              <a:rPr lang="en-US" altLang="ko-KR" dirty="0" smtClean="0"/>
              <a:t>(H.265 </a:t>
            </a:r>
            <a:r>
              <a:rPr lang="ko-KR" altLang="en-US" smtClean="0"/>
              <a:t>복호화 지원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32</a:t>
            </a:r>
            <a:r>
              <a:rPr lang="ko-KR" altLang="en-US"/>
              <a:t>채널 오디오 </a:t>
            </a:r>
            <a:r>
              <a:rPr lang="ko-KR" altLang="en-US" smtClean="0"/>
              <a:t>재현 </a:t>
            </a:r>
            <a:r>
              <a:rPr lang="en-US" altLang="ko-KR" dirty="0" smtClean="0"/>
              <a:t>(STA codec</a:t>
            </a:r>
            <a:r>
              <a:rPr lang="ko-KR" altLang="en-US" smtClean="0"/>
              <a:t> 활용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Advanced STA Player – Private Cinema Player </a:t>
            </a:r>
          </a:p>
          <a:p>
            <a:pPr lvl="2"/>
            <a:r>
              <a:rPr lang="en-US" altLang="ko-KR" dirty="0" smtClean="0"/>
              <a:t>360 VR </a:t>
            </a:r>
            <a:r>
              <a:rPr lang="ko-KR" altLang="en-US" smtClean="0"/>
              <a:t>비디오 재현 </a:t>
            </a:r>
            <a:endParaRPr lang="en-US" altLang="ko-KR" dirty="0"/>
          </a:p>
          <a:p>
            <a:pPr lvl="2"/>
            <a:r>
              <a:rPr lang="en-US" altLang="ko-KR" dirty="0" smtClean="0"/>
              <a:t>5.1 </a:t>
            </a:r>
            <a:r>
              <a:rPr lang="ko-KR" altLang="en-US" smtClean="0"/>
              <a:t>채널 오디오 재현 </a:t>
            </a:r>
            <a:r>
              <a:rPr lang="en-US" altLang="ko-KR" dirty="0" smtClean="0"/>
              <a:t>(</a:t>
            </a:r>
            <a:r>
              <a:rPr lang="ko-KR" altLang="en-US" smtClean="0"/>
              <a:t>바이노럴 렌더링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헤드 </a:t>
            </a:r>
            <a:r>
              <a:rPr lang="ko-KR" altLang="en-US" dirty="0" err="1"/>
              <a:t>트래킹에</a:t>
            </a:r>
            <a:r>
              <a:rPr lang="ko-KR" altLang="en-US" dirty="0"/>
              <a:t> 따른 오디오 </a:t>
            </a:r>
            <a:r>
              <a:rPr lang="en-US" altLang="ko-KR" dirty="0"/>
              <a:t>3D </a:t>
            </a:r>
            <a:r>
              <a:rPr lang="ko-KR" altLang="en-US"/>
              <a:t>렌더링 </a:t>
            </a:r>
            <a:r>
              <a:rPr lang="ko-KR" altLang="en-US" smtClean="0"/>
              <a:t>지원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/>
              <a:t>기술이전 내용 및 범위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17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기술이전 범위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Advanced </a:t>
            </a:r>
            <a:r>
              <a:rPr lang="en-US" altLang="ko-KR" dirty="0"/>
              <a:t>STA Panner, Player </a:t>
            </a:r>
            <a:r>
              <a:rPr lang="ko-KR" altLang="en-US" dirty="0" err="1"/>
              <a:t>요구사항서</a:t>
            </a:r>
            <a:endParaRPr lang="ko-KR" altLang="en-US" dirty="0"/>
          </a:p>
          <a:p>
            <a:pPr lvl="1"/>
            <a:r>
              <a:rPr lang="en-US" altLang="ko-KR" dirty="0" smtClean="0"/>
              <a:t>Advanced </a:t>
            </a:r>
            <a:r>
              <a:rPr lang="en-US" altLang="ko-KR" dirty="0"/>
              <a:t>STA Panner, Player </a:t>
            </a:r>
            <a:r>
              <a:rPr lang="ko-KR" altLang="en-US" dirty="0"/>
              <a:t>시험 절차서 및 </a:t>
            </a:r>
            <a:r>
              <a:rPr lang="ko-KR" altLang="en-US" dirty="0" err="1"/>
              <a:t>결과서</a:t>
            </a:r>
            <a:r>
              <a:rPr lang="ko-KR" altLang="en-US" dirty="0"/>
              <a:t> </a:t>
            </a:r>
          </a:p>
          <a:p>
            <a:pPr lvl="1"/>
            <a:r>
              <a:rPr lang="en-US" altLang="ko-KR" dirty="0" smtClean="0"/>
              <a:t>Advanced </a:t>
            </a:r>
            <a:r>
              <a:rPr lang="en-US" altLang="ko-KR" dirty="0"/>
              <a:t>STA Panner, Player SW </a:t>
            </a:r>
            <a:r>
              <a:rPr lang="ko-KR" altLang="en-US" dirty="0"/>
              <a:t>소스코드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기술 개발 현황  </a:t>
            </a:r>
          </a:p>
          <a:p>
            <a:pPr lvl="1"/>
            <a:r>
              <a:rPr lang="ko-KR" altLang="en-US" dirty="0"/>
              <a:t>기술성숙도 단계 </a:t>
            </a:r>
            <a:r>
              <a:rPr lang="en-US" altLang="ko-KR" dirty="0"/>
              <a:t>: TRL 7</a:t>
            </a:r>
            <a:r>
              <a:rPr lang="ko-KR" altLang="en-US" dirty="0"/>
              <a:t>단계 </a:t>
            </a:r>
            <a:r>
              <a:rPr lang="en-US" altLang="ko-KR" dirty="0"/>
              <a:t>(</a:t>
            </a:r>
            <a:r>
              <a:rPr lang="ko-KR" altLang="en-US" dirty="0"/>
              <a:t>실용화 단계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  <a:p>
            <a:pPr lvl="1"/>
            <a:r>
              <a:rPr lang="ko-KR" altLang="en-US" dirty="0"/>
              <a:t>상용화 소요기간</a:t>
            </a:r>
            <a:r>
              <a:rPr lang="en-US" altLang="ko-KR" dirty="0"/>
              <a:t>: </a:t>
            </a:r>
            <a:r>
              <a:rPr lang="ko-KR" altLang="en-US" dirty="0"/>
              <a:t>기술이전 후 </a:t>
            </a:r>
            <a:r>
              <a:rPr lang="en-US" altLang="ko-KR" dirty="0"/>
              <a:t>3</a:t>
            </a:r>
            <a:r>
              <a:rPr lang="ko-KR" altLang="en-US" dirty="0"/>
              <a:t>개월 이내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/>
              <a:t>기술이전 내용 및 범위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49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/>
              <a:t>경쟁기술과 비교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타사의 </a:t>
            </a:r>
            <a:r>
              <a:rPr lang="ko-KR" altLang="en-US" dirty="0" smtClean="0"/>
              <a:t>기술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Advanced STA Panner </a:t>
            </a:r>
            <a:r>
              <a:rPr lang="ko-KR" altLang="en-US" smtClean="0"/>
              <a:t>관련 제품 </a:t>
            </a:r>
            <a:endParaRPr lang="en-US" altLang="ko-KR" dirty="0" smtClean="0"/>
          </a:p>
          <a:p>
            <a:pPr lvl="2"/>
            <a:r>
              <a:rPr lang="sq-AL" altLang="ko-KR" dirty="0" smtClean="0"/>
              <a:t>Dolby</a:t>
            </a:r>
            <a:r>
              <a:rPr lang="ko-KR" altLang="en-US" dirty="0" smtClean="0"/>
              <a:t> 다채널</a:t>
            </a:r>
            <a:r>
              <a:rPr lang="en-US" altLang="ko-KR" dirty="0" smtClean="0"/>
              <a:t> </a:t>
            </a:r>
            <a:r>
              <a:rPr lang="ko-KR" altLang="en-US" smtClean="0"/>
              <a:t>패너 </a:t>
            </a:r>
            <a:r>
              <a:rPr lang="en-US" altLang="ko-KR" dirty="0" smtClean="0"/>
              <a:t>(Pro tools/</a:t>
            </a:r>
            <a:r>
              <a:rPr lang="en-US" altLang="ko-KR" dirty="0" err="1" smtClean="0"/>
              <a:t>Nuendo</a:t>
            </a:r>
            <a:r>
              <a:rPr lang="en-US" altLang="ko-KR" dirty="0" smtClean="0"/>
              <a:t> </a:t>
            </a:r>
            <a:r>
              <a:rPr lang="ko-KR" altLang="en-US" smtClean="0"/>
              <a:t>용 패너 플러그인</a:t>
            </a:r>
            <a:r>
              <a:rPr lang="en-US" altLang="ko-KR" dirty="0" smtClean="0"/>
              <a:t>) </a:t>
            </a:r>
          </a:p>
          <a:p>
            <a:pPr lvl="2"/>
            <a:r>
              <a:rPr lang="en-US" altLang="ko-KR" dirty="0" smtClean="0"/>
              <a:t>DTS </a:t>
            </a:r>
            <a:r>
              <a:rPr lang="ko-KR" altLang="en-US" smtClean="0"/>
              <a:t>다채널 패너 </a:t>
            </a:r>
            <a:r>
              <a:rPr lang="en-US" altLang="ko-KR" dirty="0"/>
              <a:t>(Pro tools/</a:t>
            </a:r>
            <a:r>
              <a:rPr lang="en-US" altLang="ko-KR" dirty="0" err="1"/>
              <a:t>Nuendo</a:t>
            </a:r>
            <a:r>
              <a:rPr lang="en-US" altLang="ko-KR" dirty="0"/>
              <a:t> </a:t>
            </a:r>
            <a:r>
              <a:rPr lang="ko-KR" altLang="en-US"/>
              <a:t>용 패너 플러그인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Auro3D </a:t>
            </a:r>
            <a:r>
              <a:rPr lang="ko-KR" altLang="en-US" smtClean="0"/>
              <a:t>다채널 패너 </a:t>
            </a:r>
            <a:r>
              <a:rPr lang="en-US" altLang="ko-KR" dirty="0" smtClean="0"/>
              <a:t>(Pro tools/</a:t>
            </a:r>
            <a:r>
              <a:rPr lang="en-US" altLang="ko-KR" dirty="0" err="1" smtClean="0"/>
              <a:t>Nuendo</a:t>
            </a:r>
            <a:r>
              <a:rPr lang="en-US" altLang="ko-KR" dirty="0" smtClean="0"/>
              <a:t> </a:t>
            </a:r>
            <a:r>
              <a:rPr lang="ko-KR" altLang="en-US" smtClean="0"/>
              <a:t>용 패너 플러그인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6146" name="Picture 2" descr="http://www.auro-3d.com/wp-content/themes/auro/images/ss-techsu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6953"/>
            <a:ext cx="2428238" cy="13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411760" y="5904913"/>
            <a:ext cx="3384375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&lt;Auro3D </a:t>
            </a:r>
            <a:r>
              <a:rPr lang="ko-KR" altLang="en-US" sz="1200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다채널 오디오 패너 플러그인</a:t>
            </a:r>
            <a:r>
              <a:rPr lang="en-US" altLang="ko-KR" sz="12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600" ker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63082"/>
              </p:ext>
            </p:extLst>
          </p:nvPr>
        </p:nvGraphicFramePr>
        <p:xfrm>
          <a:off x="323528" y="2780928"/>
          <a:ext cx="8515672" cy="16974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12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수평 채널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상향 채널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출력 채널 제어 기능 </a:t>
                      </a:r>
                      <a:r>
                        <a:rPr lang="en-US" altLang="ko-KR" sz="1200" baseline="30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1)</a:t>
                      </a:r>
                      <a:r>
                        <a:rPr lang="ko-KR" altLang="en-US" sz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설정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제어의  용이성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모니터링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ctr" latinLnBrk="1"/>
                      <a:r>
                        <a:rPr lang="ko-KR" altLang="en-US" sz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기능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타업체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다채널 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패너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플러그인 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(DTS, Dolby,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Auro3D)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ctr" latinLnBrk="1"/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지원 </a:t>
                      </a:r>
                      <a:endParaRPr lang="ko-KR" altLang="en-US" sz="12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일부 지원 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불편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sq-AL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Host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Program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의</a:t>
                      </a:r>
                      <a:endParaRPr lang="en-US" altLang="ko-KR" sz="1200" b="1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기능 활용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3333CC"/>
                          </a:solidFill>
                          <a:latin typeface="+mn-ea"/>
                          <a:ea typeface="+mn-ea"/>
                        </a:rPr>
                        <a:t>기능</a:t>
                      </a:r>
                      <a:r>
                        <a:rPr lang="ko-KR" altLang="en-US" sz="1200" b="1" baseline="0" dirty="0" smtClean="0">
                          <a:solidFill>
                            <a:srgbClr val="3333CC"/>
                          </a:solidFill>
                          <a:latin typeface="+mn-ea"/>
                          <a:ea typeface="+mn-ea"/>
                        </a:rPr>
                        <a:t> 검증 수준 </a:t>
                      </a:r>
                      <a:endParaRPr lang="en-US" altLang="ko-KR" sz="1200" b="1" baseline="0" dirty="0" smtClean="0">
                        <a:solidFill>
                          <a:srgbClr val="3333CC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solidFill>
                            <a:srgbClr val="3333CC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baseline="0" smtClean="0">
                          <a:solidFill>
                            <a:srgbClr val="3333CC"/>
                          </a:solidFill>
                          <a:latin typeface="+mn-ea"/>
                          <a:ea typeface="+mn-ea"/>
                        </a:rPr>
                        <a:t>사용에 불편함 있음</a:t>
                      </a:r>
                      <a:r>
                        <a:rPr lang="en-US" altLang="ko-KR" sz="1200" b="1" baseline="0" dirty="0" smtClean="0">
                          <a:solidFill>
                            <a:srgbClr val="3333CC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rgbClr val="3333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 기술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지원</a:t>
                      </a:r>
                      <a:endParaRPr lang="en-US" altLang="ko-KR" sz="1200" b="1" dirty="0" smtClean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용이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지원</a:t>
                      </a:r>
                      <a:endParaRPr lang="ko-KR" altLang="en-US" sz="1200" b="1" dirty="0">
                        <a:solidFill>
                          <a:srgbClr val="3333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rgbClr val="3333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dirty="0" smtClean="0"/>
              <a:t>방송미디어연구소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47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18215</TotalTime>
  <Words>1713</Words>
  <Application>Microsoft Office PowerPoint</Application>
  <PresentationFormat>화면 슬라이드 쇼(4:3)</PresentationFormat>
  <Paragraphs>489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4" baseType="lpstr">
      <vt:lpstr>HY견고딕</vt:lpstr>
      <vt:lpstr>HY헤드라인M</vt:lpstr>
      <vt:lpstr>굴림</vt:lpstr>
      <vt:lpstr>굴림체</vt:lpstr>
      <vt:lpstr>돋움</vt:lpstr>
      <vt:lpstr>맑은 고딕</vt:lpstr>
      <vt:lpstr>한컴바탕</vt:lpstr>
      <vt:lpstr>휴먼각진헤드라인</vt:lpstr>
      <vt:lpstr>Arial</vt:lpstr>
      <vt:lpstr>Arial Black</vt:lpstr>
      <vt:lpstr>Century Gothic</vt:lpstr>
      <vt:lpstr>Times New Roman</vt:lpstr>
      <vt:lpstr>Wingdings</vt:lpstr>
      <vt:lpstr>기본 디자인</vt:lpstr>
      <vt:lpstr>PowerPoint 프레젠테이션</vt:lpstr>
      <vt:lpstr>PowerPoint 프레젠테이션</vt:lpstr>
      <vt:lpstr>1. 기술의 개요</vt:lpstr>
      <vt:lpstr>1. 기술의 개요</vt:lpstr>
      <vt:lpstr>1. 기술의 개요</vt:lpstr>
      <vt:lpstr>1. 기술의 개요</vt:lpstr>
      <vt:lpstr>2. 기술이전 내용 및 범위</vt:lpstr>
      <vt:lpstr>2. 기술이전 내용 및 범위</vt:lpstr>
      <vt:lpstr>3. 경쟁기술과 비교</vt:lpstr>
      <vt:lpstr>3. 경쟁기술과 비교</vt:lpstr>
      <vt:lpstr>4. 기술의 사업성</vt:lpstr>
      <vt:lpstr>4. 기술의 사업성</vt:lpstr>
      <vt:lpstr>4. 기술의 사업성</vt:lpstr>
      <vt:lpstr>5. 국내외 시장 동향 </vt:lpstr>
      <vt:lpstr>5. 국내외 시장 동향 </vt:lpstr>
      <vt:lpstr>5. 국내외 시장 동향</vt:lpstr>
      <vt:lpstr>5. 국내외 시장 동향</vt:lpstr>
      <vt:lpstr>6. 기타 </vt:lpstr>
      <vt:lpstr>6. 기타 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Taejin LEE</cp:lastModifiedBy>
  <cp:revision>1278</cp:revision>
  <cp:lastPrinted>2000-01-26T07:28:59Z</cp:lastPrinted>
  <dcterms:created xsi:type="dcterms:W3CDTF">1998-07-27T04:31:16Z</dcterms:created>
  <dcterms:modified xsi:type="dcterms:W3CDTF">2017-12-18T01:59:01Z</dcterms:modified>
</cp:coreProperties>
</file>