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4" r:id="rId2"/>
    <p:sldId id="347" r:id="rId3"/>
    <p:sldId id="444" r:id="rId4"/>
    <p:sldId id="449" r:id="rId5"/>
    <p:sldId id="446" r:id="rId6"/>
    <p:sldId id="457" r:id="rId7"/>
    <p:sldId id="448" r:id="rId8"/>
    <p:sldId id="442" r:id="rId9"/>
    <p:sldId id="451" r:id="rId10"/>
    <p:sldId id="453" r:id="rId11"/>
    <p:sldId id="452" r:id="rId12"/>
    <p:sldId id="454" r:id="rId13"/>
    <p:sldId id="456" r:id="rId14"/>
    <p:sldId id="443" r:id="rId15"/>
    <p:sldId id="434" r:id="rId16"/>
  </p:sldIdLst>
  <p:sldSz cx="9144000" cy="6858000" type="screen4x3"/>
  <p:notesSz cx="6797675" cy="987425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DDDDDD"/>
    <a:srgbClr val="FFCCFF"/>
    <a:srgbClr val="BDEEFF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howGuides="1">
      <p:cViewPr varScale="1">
        <p:scale>
          <a:sx n="116" d="100"/>
          <a:sy n="116" d="100"/>
        </p:scale>
        <p:origin x="1464" y="108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194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 eaLnBrk="1" latinLnBrk="1" hangingPunct="1">
              <a:defRPr sz="1200"/>
            </a:lvl1pPr>
          </a:lstStyle>
          <a:p>
            <a:pPr>
              <a:defRPr/>
            </a:pPr>
            <a:fld id="{BBB06212-1401-4A59-A069-D4EAA158C4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516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 eaLnBrk="1" latin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600B09-9587-4A1C-89EF-87F841AD7D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1799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5548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47EA-07B7-44F5-B78C-FE8AF05C45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977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7FE8-7024-42F5-9D9D-A4BA8DA87D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229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5C62-DAC8-4AAE-B477-213A3A39C4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505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E0DC-83F7-4129-9552-B20260E70F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699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6849-6627-4EA7-825F-F7E5184879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214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E2B2-8BE3-4EA0-918F-2B3DCCFBC2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42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31CE-E8D7-420A-923D-702A8C8F9C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898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8B6A-8772-4447-8603-4F259AFE01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392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EC15-8A86-4A4E-99FE-609C572CAF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830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A689-9490-486E-B678-DB6A51CE73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976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0F77-E5B9-4AD7-A9EB-8B4AC59666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73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제목 작성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3150" y="6399213"/>
            <a:ext cx="2384425" cy="30797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1" latinLnBrk="1" hangingPunct="1">
              <a:defRPr sz="1400" b="1"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 smtClean="0"/>
              <a:t>차세대콘텐츠연구본부</a:t>
            </a:r>
            <a:endParaRPr lang="ko-KR" altLang="en-U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latinLnBrk="1" hangingPunct="1">
              <a:defRPr sz="1400" b="1"/>
            </a:lvl1pPr>
          </a:lstStyle>
          <a:p>
            <a:pPr>
              <a:defRPr/>
            </a:pPr>
            <a:fld id="{709E68A2-0275-46B8-B146-413AB13E9A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/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smtClean="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anose="020B0600000101010101" pitchFamily="50" charset="-127"/>
              </a:rPr>
              <a:t>ETRI OOO</a:t>
            </a:r>
            <a:r>
              <a:rPr lang="ko-KR" altLang="en-US" sz="1400" smtClean="0">
                <a:latin typeface="굴림" panose="020B0600000101010101" pitchFamily="50" charset="-127"/>
              </a:rPr>
              <a:t>연구소</a:t>
            </a:r>
            <a:r>
              <a:rPr lang="en-US" altLang="ko-KR" sz="1400" smtClean="0">
                <a:latin typeface="굴림" panose="020B0600000101010101" pitchFamily="50" charset="-127"/>
              </a:rPr>
              <a:t>(</a:t>
            </a:r>
            <a:r>
              <a:rPr lang="ko-KR" altLang="en-US" sz="1400" smtClean="0">
                <a:latin typeface="굴림" panose="020B0600000101010101" pitchFamily="50" charset="-127"/>
              </a:rPr>
              <a:t>단</a:t>
            </a:r>
            <a:r>
              <a:rPr lang="en-US" altLang="ko-KR" sz="1400" smtClean="0">
                <a:latin typeface="굴림" panose="020B0600000101010101" pitchFamily="50" charset="-127"/>
              </a:rPr>
              <a:t>, </a:t>
            </a:r>
            <a:r>
              <a:rPr lang="ko-KR" altLang="en-US" sz="1400" smtClean="0">
                <a:latin typeface="굴림" panose="020B0600000101010101" pitchFamily="50" charset="-127"/>
              </a:rPr>
              <a:t>본부</a:t>
            </a:r>
            <a:r>
              <a:rPr lang="en-US" altLang="ko-KR" sz="1400" smtClean="0">
                <a:latin typeface="굴림" panose="020B0600000101010101" pitchFamily="50" charset="-127"/>
              </a:rPr>
              <a:t>)</a:t>
            </a:r>
            <a:r>
              <a:rPr lang="ko-KR" altLang="en-US" sz="1400" smtClean="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16387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F61C7A-4C0B-4B15-97E9-B45AA9EA1893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6388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16389" name="Rectangle 206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334851" name="Rectangle 2051"/>
          <p:cNvSpPr>
            <a:spLocks noChangeArrowheads="1"/>
          </p:cNvSpPr>
          <p:nvPr/>
        </p:nvSpPr>
        <p:spPr bwMode="auto">
          <a:xfrm>
            <a:off x="1143000" y="478562"/>
            <a:ext cx="7010400" cy="1754326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3600" dirty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VR </a:t>
            </a:r>
            <a:r>
              <a:rPr lang="ko-KR" altLang="en-US" sz="3600" dirty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리소스 런타임 </a:t>
            </a:r>
            <a:r>
              <a:rPr lang="ko-KR" altLang="en-US" sz="3600" dirty="0" err="1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플러그인을</a:t>
            </a:r>
            <a:r>
              <a:rPr lang="ko-KR" altLang="en-US" sz="360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3600" dirty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위한 포인트 </a:t>
            </a:r>
            <a:r>
              <a:rPr lang="ko-KR" altLang="en-US" sz="3600" dirty="0" err="1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클라우드</a:t>
            </a:r>
            <a:r>
              <a:rPr lang="ko-KR" altLang="en-US" sz="3600" dirty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정제 </a:t>
            </a:r>
            <a:r>
              <a:rPr lang="ko-KR" altLang="en-US" sz="360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</a:t>
            </a:r>
            <a:endParaRPr lang="en-US" altLang="ko-KR" sz="3600" dirty="0" smtClean="0">
              <a:solidFill>
                <a:srgbClr val="00009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360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360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모션 플랫폼 기술 </a:t>
            </a:r>
            <a:r>
              <a:rPr lang="en-US" altLang="ko-KR" sz="360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endParaRPr lang="ko-KR" altLang="en-US" sz="3600" dirty="0">
              <a:solidFill>
                <a:srgbClr val="00009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/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>
                <a:solidFill>
                  <a:srgbClr val="5F5F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2072"/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200">
                <a:latin typeface="굴림" panose="020B0600000101010101" pitchFamily="50" charset="-127"/>
              </a:rPr>
              <a:t>[</a:t>
            </a:r>
            <a:r>
              <a:rPr lang="ko-KR" altLang="en-US" sz="1200">
                <a:latin typeface="굴림" panose="020B0600000101010101" pitchFamily="50" charset="-127"/>
              </a:rPr>
              <a:t>별첨 </a:t>
            </a:r>
            <a:r>
              <a:rPr lang="en-US" altLang="ko-KR" sz="1200">
                <a:latin typeface="굴림" panose="020B0600000101010101" pitchFamily="50" charset="-127"/>
              </a:rPr>
              <a:t>5]</a:t>
            </a: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714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이승욱 </a:t>
            </a:r>
            <a:r>
              <a:rPr kumimoji="0"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(tajinet@etri.re.kr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>
              <a:defRPr/>
            </a:pPr>
            <a:r>
              <a:rPr kumimoji="0"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CG/</a:t>
            </a:r>
            <a:r>
              <a:rPr kumimoji="0" lang="ko-KR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비전연구그룹</a:t>
            </a:r>
            <a:endParaRPr kumimoji="0"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6081713" y="6416675"/>
            <a:ext cx="300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 차세대콘텐츠연구본부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CEBC9C-6FAB-43D5-B147-4CEC76D38B95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49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상용화까지 일정</a:t>
            </a:r>
            <a:r>
              <a:rPr lang="en-US" altLang="ko-KR" sz="2800" b="1" dirty="0">
                <a:solidFill>
                  <a:srgbClr val="CC0066"/>
                </a:solidFill>
              </a:rPr>
              <a:t>(</a:t>
            </a:r>
            <a:r>
              <a:rPr lang="ko-KR" altLang="en-US" sz="2800" b="1" dirty="0">
                <a:solidFill>
                  <a:srgbClr val="CC0066"/>
                </a:solidFill>
              </a:rPr>
              <a:t>안</a:t>
            </a:r>
            <a:r>
              <a:rPr lang="en-US" altLang="ko-KR" sz="2800" b="1" dirty="0">
                <a:solidFill>
                  <a:srgbClr val="CC0066"/>
                </a:solidFill>
              </a:rPr>
              <a:t>)</a:t>
            </a:r>
            <a:endParaRPr lang="en-US" altLang="ko-KR" sz="2000" b="1" dirty="0"/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/>
              <a:t>1</a:t>
            </a:r>
            <a:r>
              <a:rPr lang="ko-KR" altLang="en-US" sz="2000" b="1" dirty="0"/>
              <a:t>단계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사업화 준비단계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이전기술 내재화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기술이전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완료 후 </a:t>
            </a:r>
            <a:r>
              <a:rPr lang="en-US" altLang="ko-KR" sz="2000" b="1" dirty="0"/>
              <a:t>+ 6</a:t>
            </a:r>
            <a:r>
              <a:rPr lang="ko-KR" altLang="en-US" sz="2000" b="1" dirty="0"/>
              <a:t>개월</a:t>
            </a:r>
            <a:endParaRPr lang="en-US" altLang="ko-KR" sz="2000" b="1" dirty="0"/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사업화 서비스 시나리오에 따라 자사 제품에 </a:t>
            </a:r>
            <a:r>
              <a:rPr lang="ko-KR" altLang="en-US" sz="2000" b="1" dirty="0" err="1" smtClean="0"/>
              <a:t>포팅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</a:t>
            </a:r>
            <a:r>
              <a:rPr lang="en-US" altLang="ko-KR" dirty="0" smtClean="0"/>
              <a:t>VR </a:t>
            </a:r>
            <a:r>
              <a:rPr lang="ko-KR" altLang="en-US" dirty="0"/>
              <a:t>기반의 </a:t>
            </a:r>
            <a:r>
              <a:rPr lang="ko-KR" altLang="en-US" dirty="0" err="1"/>
              <a:t>대전게임의</a:t>
            </a:r>
            <a:r>
              <a:rPr lang="ko-KR" altLang="en-US" dirty="0"/>
              <a:t> </a:t>
            </a:r>
            <a:r>
              <a:rPr lang="ko-KR" altLang="en-US" dirty="0" err="1"/>
              <a:t>흥미요소</a:t>
            </a:r>
            <a:r>
              <a:rPr lang="ko-KR" altLang="en-US" dirty="0"/>
              <a:t> 추가 아이템으로 사용</a:t>
            </a:r>
            <a:r>
              <a:rPr lang="en-US" altLang="ko-KR" dirty="0" smtClean="0"/>
              <a:t>)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다양한 환경에서의 테스트 수행 및 </a:t>
            </a:r>
            <a:r>
              <a:rPr lang="ko-KR" altLang="en-US" sz="2000" b="1" dirty="0" err="1"/>
              <a:t>파라메터</a:t>
            </a:r>
            <a:r>
              <a:rPr lang="ko-KR" altLang="en-US" sz="2000" b="1" dirty="0"/>
              <a:t> 최적화</a:t>
            </a:r>
            <a:endParaRPr lang="en-US" altLang="ko-KR" sz="2000" b="1" dirty="0"/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/>
              <a:t>2</a:t>
            </a:r>
            <a:r>
              <a:rPr lang="ko-KR" altLang="en-US" sz="2000" b="1" dirty="0"/>
              <a:t>단계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서비스 오픈 단계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서비스 개시 및 홍보</a:t>
            </a:r>
            <a:r>
              <a:rPr lang="en-US" altLang="ko-KR" sz="2000" b="1" dirty="0"/>
              <a:t>) </a:t>
            </a: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/>
              <a:t>1</a:t>
            </a:r>
            <a:r>
              <a:rPr lang="ko-KR" altLang="en-US" sz="2000" b="1" dirty="0"/>
              <a:t>단계 후 </a:t>
            </a:r>
            <a:r>
              <a:rPr lang="en-US" altLang="ko-KR" sz="2000" b="1" dirty="0"/>
              <a:t>+ 3</a:t>
            </a:r>
            <a:r>
              <a:rPr lang="ko-KR" altLang="en-US" sz="2000" b="1" dirty="0"/>
              <a:t>개월</a:t>
            </a: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베타서비스 시작 및 </a:t>
            </a:r>
            <a:r>
              <a:rPr lang="ko-KR" altLang="en-US" sz="2000" b="1" dirty="0" err="1"/>
              <a:t>프로토타입</a:t>
            </a:r>
            <a:r>
              <a:rPr lang="ko-KR" altLang="en-US" sz="2000" b="1" dirty="0"/>
              <a:t> 판매 시작</a:t>
            </a: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사용자 피드백 및 추가 개발 진행</a:t>
            </a:r>
            <a:endParaRPr lang="en-US" altLang="ko-KR" sz="2000" b="1" dirty="0"/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/>
              <a:t>3</a:t>
            </a:r>
            <a:r>
              <a:rPr lang="ko-KR" altLang="en-US" sz="2000" b="1" dirty="0"/>
              <a:t>단계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본격 사업화</a:t>
            </a:r>
            <a:endParaRPr lang="en-US" altLang="ko-KR" sz="2000" b="1" dirty="0"/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/>
              <a:t>2</a:t>
            </a:r>
            <a:r>
              <a:rPr lang="ko-KR" altLang="en-US" sz="2000" b="1" dirty="0"/>
              <a:t>단계 후 </a:t>
            </a:r>
          </a:p>
          <a:p>
            <a:pPr marL="1276350" lvl="2" indent="-342900" algn="just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실제 사업화 진행 및 수익 발생</a:t>
            </a:r>
            <a:endParaRPr lang="en-US" altLang="ko-KR" sz="2000" b="1" dirty="0"/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dirty="0"/>
          </a:p>
          <a:p>
            <a:pPr marL="990600" lvl="2" indent="-723900" algn="just" eaLnBrk="1" latinLnBrk="1" hangingPunct="1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dirty="0"/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B69256-79E4-43D1-B88F-2AA5F64566D5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7239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50" charset="-127"/>
              </a:rPr>
              <a:t>제약조건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1800">
              <a:latin typeface="굴림" panose="020B0600000101010101" pitchFamily="50" charset="-127"/>
            </a:endParaRPr>
          </a:p>
          <a:p>
            <a:pPr lvl="2" algn="just" eaLnBrk="1" hangingPunct="1">
              <a:buClr>
                <a:srgbClr val="3333CC"/>
              </a:buClr>
              <a:buFontTx/>
              <a:buNone/>
            </a:pPr>
            <a:endParaRPr lang="en-US" altLang="ko-KR" sz="1800">
              <a:latin typeface="굴림" panose="020B0600000101010101" pitchFamily="50" charset="-127"/>
            </a:endParaRP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3773"/>
              </p:ext>
            </p:extLst>
          </p:nvPr>
        </p:nvGraphicFramePr>
        <p:xfrm>
          <a:off x="304800" y="1844824"/>
          <a:ext cx="8443664" cy="3551746"/>
        </p:xfrm>
        <a:graphic>
          <a:graphicData uri="http://schemas.openxmlformats.org/drawingml/2006/table">
            <a:tbl>
              <a:tblPr/>
              <a:tblGrid>
                <a:gridCol w="3331096">
                  <a:extLst>
                    <a:ext uri="{9D8B030D-6E8A-4147-A177-3AD203B41FA5}">
                      <a16:colId xmlns:a16="http://schemas.microsoft.com/office/drawing/2014/main" xmlns="" val="2561553664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xmlns="" val="3430951521"/>
                    </a:ext>
                  </a:extLst>
                </a:gridCol>
              </a:tblGrid>
              <a:tr h="2645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애로점</a:t>
                      </a:r>
                      <a:endParaRPr lang="ko-KR" altLang="en-US" sz="1800" kern="10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극복</a:t>
                      </a:r>
                      <a:r>
                        <a:rPr lang="en-US" altLang="ko-KR" sz="18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</a:t>
                      </a:r>
                      <a:r>
                        <a:rPr lang="en-US" altLang="ko-KR" sz="18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800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방안</a:t>
                      </a:r>
                      <a:endParaRPr lang="ko-KR" altLang="en-US" sz="1800" kern="10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295006"/>
                  </a:ext>
                </a:extLst>
              </a:tr>
              <a:tr h="158699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200" algn="l"/>
                          <a:tab pos="628650" algn="l"/>
                        </a:tabLst>
                      </a:pP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 </a:t>
                      </a:r>
                      <a:r>
                        <a:rPr lang="ko-KR" altLang="en-US" sz="1800" kern="10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실제 환경의 다양한 요구사항</a:t>
                      </a:r>
                      <a:endParaRPr lang="ko-KR" altLang="en-US" sz="1800" kern="100" spc="-3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361950" marR="0" indent="-36195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200" algn="l"/>
                          <a:tab pos="628650" algn="l"/>
                        </a:tabLst>
                      </a:pPr>
                      <a:r>
                        <a:rPr lang="en-US" altLang="ko-KR" sz="1800" kern="10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- </a:t>
                      </a:r>
                      <a:r>
                        <a:rPr lang="ko-KR" altLang="en-US" sz="1800" kern="100" spc="-1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조명환경</a:t>
                      </a:r>
                      <a:r>
                        <a:rPr lang="en-US" altLang="ko-KR" sz="1800" kern="100" spc="-1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800" kern="100" spc="-1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그림자</a:t>
                      </a:r>
                      <a:r>
                        <a:rPr lang="en-US" altLang="ko-KR" sz="1800" kern="100" spc="-1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800" kern="100" spc="-1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문서 주위 배경 등의 환경의 다양성</a:t>
                      </a:r>
                      <a:endParaRPr lang="ko-KR" altLang="en-US" sz="1800" kern="100" spc="-18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5941" marR="3594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indent="-180975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200" algn="l"/>
                          <a:tab pos="628650" algn="l"/>
                        </a:tabLst>
                      </a:pP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실제 영화 애니메이션 수준의 </a:t>
                      </a:r>
                      <a:r>
                        <a:rPr lang="ko-KR" altLang="en-US" sz="1800" kern="10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조명일치가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아닌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인스턴트 아이템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나타났다 금방 사라지는 모델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대한 </a:t>
                      </a:r>
                      <a:r>
                        <a:rPr lang="ko-KR" altLang="en-US" sz="1800" kern="10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색온도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일치</a:t>
                      </a:r>
                      <a:endParaRPr lang="ko-KR" altLang="en-US" sz="1800" kern="10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180975" marR="0" indent="-180975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200" algn="l"/>
                          <a:tab pos="628650" algn="l"/>
                        </a:tabLst>
                      </a:pP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시나리오 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 게임에서 실 스캔 모델을 상대에게 던짐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800" kern="10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180975" marR="0" indent="-180975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4200" algn="l"/>
                          <a:tab pos="628650" algn="l"/>
                        </a:tabLst>
                      </a:pP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800" kern="100" spc="-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실제 스캔할 때 아이템을 </a:t>
                      </a:r>
                      <a:r>
                        <a:rPr lang="en-US" altLang="ko-KR" sz="1800" kern="100" spc="-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360</a:t>
                      </a:r>
                      <a:r>
                        <a:rPr lang="ko-KR" altLang="en-US" sz="1800" kern="100" spc="-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 회전하는 등 어려움을 일부 정면 데이터를 복원하여 뒤로 복제하거나</a:t>
                      </a:r>
                      <a:r>
                        <a:rPr lang="en-US" altLang="ko-KR" sz="1800" kern="100" spc="-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800" kern="100" spc="-1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스캔된</a:t>
                      </a:r>
                      <a:r>
                        <a:rPr lang="ko-KR" altLang="en-US" sz="1800" kern="100" spc="-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면만 게임에서 나오게 하는 것으로 해결</a:t>
                      </a:r>
                      <a:endParaRPr lang="ko-KR" altLang="en-US" sz="1800" kern="100" spc="-1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35941" marR="3594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50151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A0E1F9-BC5C-470C-91BF-9D1C6F68BFFF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7239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예상 제품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/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서비스 </a:t>
            </a:r>
            <a:r>
              <a:rPr lang="ko-KR" altLang="en-US" sz="2800" b="1" dirty="0" err="1" smtClean="0">
                <a:solidFill>
                  <a:srgbClr val="CC0066"/>
                </a:solidFill>
                <a:latin typeface="굴림" panose="020B0600000101010101" pitchFamily="50" charset="-127"/>
              </a:rPr>
              <a:t>제품단가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lvl="2" algn="just" eaLnBrk="1" hangingPunct="1">
              <a:buClr>
                <a:srgbClr val="3333CC"/>
              </a:buClr>
              <a:buFontTx/>
              <a:buNone/>
            </a:pPr>
            <a:endParaRPr lang="en-US" altLang="ko-KR" sz="1800" dirty="0">
              <a:latin typeface="굴림" panose="020B0600000101010101" pitchFamily="50" charset="-127"/>
            </a:endParaRP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96" y="1752600"/>
            <a:ext cx="6536407" cy="45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0EBA1F-D722-4D70-B676-FF2C5D8681C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7239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50" charset="-127"/>
              </a:rPr>
              <a:t>관련 제품</a:t>
            </a:r>
            <a:r>
              <a:rPr lang="en-US" altLang="ko-KR" sz="2800" b="1">
                <a:solidFill>
                  <a:srgbClr val="CC0066"/>
                </a:solidFill>
                <a:latin typeface="굴림" panose="020B0600000101010101" pitchFamily="50" charset="-127"/>
              </a:rPr>
              <a:t>/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50" charset="-127"/>
              </a:rPr>
              <a:t>서비스의 시장점유율 및 예상 매출액</a:t>
            </a:r>
            <a:endParaRPr lang="en-US" altLang="ko-KR" sz="1800">
              <a:latin typeface="굴림" panose="020B0600000101010101" pitchFamily="50" charset="-127"/>
            </a:endParaRPr>
          </a:p>
          <a:p>
            <a:pPr lvl="2" algn="just" eaLnBrk="1" hangingPunct="1">
              <a:buClr>
                <a:srgbClr val="3333CC"/>
              </a:buClr>
              <a:buFontTx/>
              <a:buNone/>
            </a:pPr>
            <a:endParaRPr lang="en-US" altLang="ko-KR" sz="1800">
              <a:latin typeface="굴림" panose="020B0600000101010101" pitchFamily="50" charset="-127"/>
            </a:endParaRP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624736" cy="456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0FF3A1-E646-45DE-B863-76E634749EA5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5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국내외 시장 동향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관련 기술 동향</a:t>
            </a:r>
            <a:endParaRPr lang="en-US" altLang="ko-KR" sz="24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1800" dirty="0">
                <a:latin typeface="굴림" panose="020B0600000101010101" pitchFamily="50" charset="-127"/>
              </a:rPr>
              <a:t>3D </a:t>
            </a:r>
            <a:r>
              <a:rPr lang="ko-KR" altLang="en-US" sz="1800" dirty="0">
                <a:latin typeface="굴림" panose="020B0600000101010101" pitchFamily="50" charset="-127"/>
              </a:rPr>
              <a:t>데이터 </a:t>
            </a:r>
            <a:r>
              <a:rPr lang="en-US" altLang="ko-KR" sz="1800" dirty="0">
                <a:latin typeface="굴림" panose="020B0600000101010101" pitchFamily="50" charset="-127"/>
              </a:rPr>
              <a:t>(</a:t>
            </a:r>
            <a:r>
              <a:rPr lang="ko-KR" altLang="en-US" sz="1800" dirty="0" err="1">
                <a:latin typeface="굴림" panose="020B0600000101010101" pitchFamily="50" charset="-127"/>
              </a:rPr>
              <a:t>메쉬</a:t>
            </a:r>
            <a:r>
              <a:rPr lang="ko-KR" altLang="en-US" sz="1800" dirty="0">
                <a:latin typeface="굴림" panose="020B0600000101010101" pitchFamily="50" charset="-127"/>
              </a:rPr>
              <a:t> 혹은 포인트 </a:t>
            </a:r>
            <a:r>
              <a:rPr lang="ko-KR" altLang="en-US" sz="1800" dirty="0" err="1">
                <a:latin typeface="굴림" panose="020B0600000101010101" pitchFamily="50" charset="-127"/>
              </a:rPr>
              <a:t>클라우드</a:t>
            </a:r>
            <a:r>
              <a:rPr lang="ko-KR" altLang="en-US" sz="1800" dirty="0">
                <a:latin typeface="굴림" panose="020B0600000101010101" pitchFamily="50" charset="-127"/>
              </a:rPr>
              <a:t> 데이터</a:t>
            </a:r>
            <a:r>
              <a:rPr lang="en-US" altLang="ko-KR" sz="1800" dirty="0">
                <a:latin typeface="굴림" panose="020B0600000101010101" pitchFamily="50" charset="-127"/>
              </a:rPr>
              <a:t>)</a:t>
            </a:r>
            <a:r>
              <a:rPr lang="ko-KR" altLang="en-US" sz="1800" dirty="0">
                <a:latin typeface="굴림" panose="020B0600000101010101" pitchFamily="50" charset="-127"/>
              </a:rPr>
              <a:t>의 </a:t>
            </a:r>
            <a:r>
              <a:rPr lang="ko-KR" altLang="en-US" sz="1800" dirty="0" err="1">
                <a:latin typeface="굴림" panose="020B0600000101010101" pitchFamily="50" charset="-127"/>
              </a:rPr>
              <a:t>후처리는</a:t>
            </a:r>
            <a:r>
              <a:rPr lang="ko-KR" altLang="en-US" sz="1800" dirty="0">
                <a:latin typeface="굴림" panose="020B0600000101010101" pitchFamily="50" charset="-127"/>
              </a:rPr>
              <a:t> 오래전부터 연구된 이슈이며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기술적인 한계에 다다른 상태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관련하여 오픈소스 보급 </a:t>
            </a:r>
            <a:r>
              <a:rPr lang="ko-KR" altLang="en-US" sz="1800" dirty="0" smtClean="0">
                <a:latin typeface="굴림" panose="020B0600000101010101" pitchFamily="50" charset="-127"/>
              </a:rPr>
              <a:t>됨</a:t>
            </a:r>
            <a:endParaRPr lang="en-US" altLang="ko-KR" sz="1800" dirty="0" smtClean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1800" dirty="0">
                <a:latin typeface="굴림" panose="020B0600000101010101" pitchFamily="50" charset="-127"/>
              </a:rPr>
              <a:t>수작업을 위주로 하는 전문가용 </a:t>
            </a:r>
            <a:r>
              <a:rPr lang="ko-KR" altLang="en-US" sz="1800" dirty="0" err="1">
                <a:latin typeface="굴림" panose="020B0600000101010101" pitchFamily="50" charset="-127"/>
              </a:rPr>
              <a:t>저작도구를</a:t>
            </a:r>
            <a:r>
              <a:rPr lang="ko-KR" altLang="en-US" sz="1800" dirty="0">
                <a:latin typeface="굴림" panose="020B0600000101010101" pitchFamily="50" charset="-127"/>
              </a:rPr>
              <a:t> 통한 상세 편집 소프트웨어 존재 </a:t>
            </a:r>
            <a:r>
              <a:rPr lang="en-US" altLang="ko-KR" sz="1800" dirty="0">
                <a:latin typeface="굴림" panose="020B0600000101010101" pitchFamily="50" charset="-127"/>
              </a:rPr>
              <a:t>(Autodesk Max/Maya</a:t>
            </a:r>
            <a:r>
              <a:rPr lang="en-US" altLang="ko-KR" sz="1800" dirty="0" smtClean="0">
                <a:latin typeface="굴림" panose="020B0600000101010101" pitchFamily="50" charset="-127"/>
              </a:rPr>
              <a:t>)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1800" dirty="0" err="1" smtClean="0">
                <a:latin typeface="굴림" panose="020B0600000101010101" pitchFamily="50" charset="-127"/>
              </a:rPr>
              <a:t>메쉬</a:t>
            </a:r>
            <a:r>
              <a:rPr lang="ko-KR" altLang="en-US" sz="1800" dirty="0" smtClean="0">
                <a:latin typeface="굴림" panose="020B0600000101010101" pitchFamily="50" charset="-127"/>
              </a:rPr>
              <a:t> </a:t>
            </a:r>
            <a:r>
              <a:rPr lang="ko-KR" altLang="en-US" sz="1800" dirty="0" err="1">
                <a:latin typeface="굴림" panose="020B0600000101010101" pitchFamily="50" charset="-127"/>
              </a:rPr>
              <a:t>프로세싱에</a:t>
            </a:r>
            <a:r>
              <a:rPr lang="ko-KR" altLang="en-US" sz="1800" dirty="0">
                <a:latin typeface="굴림" panose="020B0600000101010101" pitchFamily="50" charset="-127"/>
              </a:rPr>
              <a:t> 대한 기술개발은 거의 완성이며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최근 </a:t>
            </a:r>
            <a:r>
              <a:rPr lang="ko-KR" altLang="en-US" sz="1800" dirty="0" err="1">
                <a:latin typeface="굴림" panose="020B0600000101010101" pitchFamily="50" charset="-127"/>
              </a:rPr>
              <a:t>딥러닝</a:t>
            </a:r>
            <a:r>
              <a:rPr lang="ko-KR" altLang="en-US" sz="1800" dirty="0">
                <a:latin typeface="굴림" panose="020B0600000101010101" pitchFamily="50" charset="-127"/>
              </a:rPr>
              <a:t> 기술을 이용한 </a:t>
            </a:r>
            <a:r>
              <a:rPr lang="ko-KR" altLang="en-US" sz="1800" dirty="0" err="1">
                <a:latin typeface="굴림" panose="020B0600000101010101" pitchFamily="50" charset="-127"/>
              </a:rPr>
              <a:t>메쉬</a:t>
            </a:r>
            <a:r>
              <a:rPr lang="ko-KR" altLang="en-US" sz="1800" dirty="0">
                <a:latin typeface="굴림" panose="020B0600000101010101" pitchFamily="50" charset="-127"/>
              </a:rPr>
              <a:t> </a:t>
            </a:r>
            <a:r>
              <a:rPr lang="ko-KR" altLang="en-US" sz="1800" dirty="0" err="1">
                <a:latin typeface="굴림" panose="020B0600000101010101" pitchFamily="50" charset="-127"/>
              </a:rPr>
              <a:t>프로세싱</a:t>
            </a:r>
            <a:r>
              <a:rPr lang="ko-KR" altLang="en-US" sz="1800" dirty="0">
                <a:latin typeface="굴림" panose="020B0600000101010101" pitchFamily="50" charset="-127"/>
              </a:rPr>
              <a:t> 기술 연구 초기 </a:t>
            </a:r>
            <a:r>
              <a:rPr lang="ko-KR" altLang="en-US" sz="1800" dirty="0" smtClean="0">
                <a:latin typeface="굴림" panose="020B0600000101010101" pitchFamily="50" charset="-127"/>
              </a:rPr>
              <a:t>진행</a:t>
            </a:r>
            <a:endParaRPr lang="en-US" altLang="ko-KR" sz="1800" b="1" dirty="0">
              <a:latin typeface="굴림" panose="020B0600000101010101" pitchFamily="50" charset="-127"/>
            </a:endParaRPr>
          </a:p>
          <a:p>
            <a:pPr eaLnBrk="1" hangingPunct="1"/>
            <a:r>
              <a:rPr lang="en-US" altLang="ko-KR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관련 기업 현황</a:t>
            </a:r>
            <a:endParaRPr lang="en-US" altLang="ko-KR" sz="24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1800" dirty="0">
                <a:latin typeface="굴림" panose="020B0600000101010101" pitchFamily="50" charset="-127"/>
              </a:rPr>
              <a:t>소프트웨어 관련하여 미국의 오토데스크社를 위주로 많은 제품이 출시되고 있음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1800" dirty="0" err="1" smtClean="0">
                <a:latin typeface="굴림" panose="020B0600000101010101" pitchFamily="50" charset="-127"/>
              </a:rPr>
              <a:t>Creaform</a:t>
            </a:r>
            <a:r>
              <a:rPr lang="en-US" altLang="ko-KR" sz="1800" dirty="0">
                <a:latin typeface="굴림" panose="020B0600000101010101" pitchFamily="50" charset="-127"/>
              </a:rPr>
              <a:t>,  </a:t>
            </a:r>
            <a:r>
              <a:rPr lang="ko-KR" altLang="en-US" sz="1800" dirty="0" err="1">
                <a:latin typeface="굴림" panose="020B0600000101010101" pitchFamily="50" charset="-127"/>
              </a:rPr>
              <a:t>알텍</a:t>
            </a:r>
            <a:r>
              <a:rPr lang="ko-KR" altLang="en-US" sz="1800" dirty="0">
                <a:latin typeface="굴림" panose="020B0600000101010101" pitchFamily="50" charset="-127"/>
              </a:rPr>
              <a:t> 등 글로벌 </a:t>
            </a:r>
            <a:r>
              <a:rPr lang="en-US" altLang="ko-KR" sz="1800" dirty="0">
                <a:latin typeface="굴림" panose="020B0600000101010101" pitchFamily="50" charset="-127"/>
              </a:rPr>
              <a:t>3D </a:t>
            </a:r>
            <a:r>
              <a:rPr lang="ko-KR" altLang="en-US" sz="1800" dirty="0">
                <a:latin typeface="굴림" panose="020B0600000101010101" pitchFamily="50" charset="-127"/>
              </a:rPr>
              <a:t>스캐너 제조회사가 </a:t>
            </a:r>
            <a:r>
              <a:rPr lang="en-US" altLang="ko-KR" sz="1800" dirty="0">
                <a:latin typeface="굴림" panose="020B0600000101010101" pitchFamily="50" charset="-127"/>
              </a:rPr>
              <a:t>3D </a:t>
            </a:r>
            <a:r>
              <a:rPr lang="ko-KR" altLang="en-US" sz="1800" dirty="0">
                <a:latin typeface="굴림" panose="020B0600000101010101" pitchFamily="50" charset="-127"/>
              </a:rPr>
              <a:t>스캐너를 출시하고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하드웨어와 함께 번들 형태의 스캔 데이터 후처리 소프트웨어를 판매</a:t>
            </a:r>
            <a:r>
              <a:rPr lang="en-US" altLang="ko-KR" sz="1800" dirty="0">
                <a:latin typeface="굴림" panose="020B0600000101010101" pitchFamily="50" charset="-127"/>
              </a:rPr>
              <a:t>/</a:t>
            </a:r>
            <a:r>
              <a:rPr lang="ko-KR" altLang="en-US" sz="1800" dirty="0">
                <a:latin typeface="굴림" panose="020B0600000101010101" pitchFamily="50" charset="-127"/>
              </a:rPr>
              <a:t>제공하고 있음</a:t>
            </a:r>
            <a:endParaRPr lang="en-US" altLang="ko-KR" sz="1200" dirty="0">
              <a:latin typeface="굴림" panose="020B0600000101010101" pitchFamily="50" charset="-127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anose="020B0600000101010101" pitchFamily="50" charset="-127"/>
              </a:rPr>
              <a:t>ETRI OOO</a:t>
            </a:r>
            <a:r>
              <a:rPr lang="ko-KR" altLang="en-US" sz="1400" smtClean="0">
                <a:latin typeface="굴림" panose="020B0600000101010101" pitchFamily="50" charset="-127"/>
              </a:rPr>
              <a:t>연구소</a:t>
            </a:r>
            <a:r>
              <a:rPr lang="en-US" altLang="ko-KR" sz="1400" smtClean="0">
                <a:latin typeface="굴림" panose="020B0600000101010101" pitchFamily="50" charset="-127"/>
              </a:rPr>
              <a:t>(</a:t>
            </a:r>
            <a:r>
              <a:rPr lang="ko-KR" altLang="en-US" sz="1400" smtClean="0">
                <a:latin typeface="굴림" panose="020B0600000101010101" pitchFamily="50" charset="-127"/>
              </a:rPr>
              <a:t>단</a:t>
            </a:r>
            <a:r>
              <a:rPr lang="en-US" altLang="ko-KR" sz="1400" smtClean="0">
                <a:latin typeface="굴림" panose="020B0600000101010101" pitchFamily="50" charset="-127"/>
              </a:rPr>
              <a:t>, </a:t>
            </a:r>
            <a:r>
              <a:rPr lang="ko-KR" altLang="en-US" sz="1400" smtClean="0">
                <a:latin typeface="굴림" panose="020B0600000101010101" pitchFamily="50" charset="-127"/>
              </a:rPr>
              <a:t>본부</a:t>
            </a:r>
            <a:r>
              <a:rPr lang="en-US" altLang="ko-KR" sz="1400" smtClean="0">
                <a:latin typeface="굴림" panose="020B0600000101010101" pitchFamily="50" charset="-127"/>
              </a:rPr>
              <a:t>)</a:t>
            </a:r>
            <a:r>
              <a:rPr lang="ko-KR" altLang="en-US" sz="1400" smtClean="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3174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38CE54-8A6B-42D6-8BE2-19CCB6B8B1C6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pic>
        <p:nvPicPr>
          <p:cNvPr id="31748" name="Picture 522" descr="D:\과거홍보\●ETRI CIS\연구원 이미지\연구장면(4개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23"/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31750" name="Rectangle 529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31751" name="Rectangle 530"/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 dirty="0">
                <a:solidFill>
                  <a:srgbClr val="000099"/>
                </a:solidFill>
                <a:latin typeface="굴림" panose="020B0600000101010101" pitchFamily="50" charset="-127"/>
              </a:rPr>
              <a:t>♣ </a:t>
            </a:r>
            <a:r>
              <a:rPr lang="ko-KR" altLang="en-US" b="1" dirty="0">
                <a:solidFill>
                  <a:srgbClr val="000099"/>
                </a:solidFill>
                <a:latin typeface="굴림" panose="020B0600000101010101" pitchFamily="50" charset="-127"/>
              </a:rPr>
              <a:t>연락처 </a:t>
            </a:r>
            <a:r>
              <a:rPr lang="en-US" altLang="ko-KR" b="1" dirty="0">
                <a:solidFill>
                  <a:srgbClr val="000099"/>
                </a:solidFill>
                <a:latin typeface="굴림" panose="020B0600000101010101" pitchFamily="50" charset="-127"/>
              </a:rPr>
              <a:t>: </a:t>
            </a:r>
            <a:r>
              <a:rPr lang="ko-KR" altLang="en-US" b="1" dirty="0">
                <a:solidFill>
                  <a:srgbClr val="000099"/>
                </a:solidFill>
                <a:latin typeface="굴림" panose="020B0600000101010101" pitchFamily="50" charset="-127"/>
              </a:rPr>
              <a:t>차세대콘텐츠본부</a:t>
            </a:r>
            <a:r>
              <a:rPr lang="en-US" altLang="ko-KR" b="1" dirty="0">
                <a:solidFill>
                  <a:srgbClr val="000099"/>
                </a:solidFill>
                <a:latin typeface="굴림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rgbClr val="000099"/>
                </a:solidFill>
                <a:latin typeface="굴림" panose="020B0600000101010101" pitchFamily="50" charset="-127"/>
              </a:rPr>
              <a:t>이승욱 선연 </a:t>
            </a:r>
            <a:r>
              <a:rPr lang="en-US" altLang="ko-KR" b="1" dirty="0">
                <a:solidFill>
                  <a:srgbClr val="000099"/>
                </a:solidFill>
                <a:latin typeface="굴림" panose="020B0600000101010101" pitchFamily="50" charset="-127"/>
              </a:rPr>
              <a:t>(</a:t>
            </a:r>
            <a:r>
              <a:rPr lang="en-US" altLang="ko-KR" b="1" dirty="0" smtClean="0">
                <a:solidFill>
                  <a:srgbClr val="000099"/>
                </a:solidFill>
                <a:latin typeface="굴림" panose="020B0600000101010101" pitchFamily="50" charset="-127"/>
              </a:rPr>
              <a:t>042-860-1627, tajinet@etri.re.kr</a:t>
            </a:r>
            <a:r>
              <a:rPr lang="en-US" altLang="ko-KR" b="1" dirty="0">
                <a:solidFill>
                  <a:srgbClr val="000099"/>
                </a:solidFill>
                <a:latin typeface="굴림" panose="020B0600000101010101" pitchFamily="50" charset="-127"/>
              </a:rPr>
              <a:t>)</a:t>
            </a:r>
          </a:p>
        </p:txBody>
      </p:sp>
      <p:sp>
        <p:nvSpPr>
          <p:cNvPr id="31752" name="Text Box 531"/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www.etri.re.kr</a:t>
            </a:r>
          </a:p>
        </p:txBody>
      </p:sp>
      <p:sp>
        <p:nvSpPr>
          <p:cNvPr id="31753" name="직사각형 8"/>
          <p:cNvSpPr>
            <a:spLocks noChangeArrowheads="1"/>
          </p:cNvSpPr>
          <p:nvPr/>
        </p:nvSpPr>
        <p:spPr bwMode="auto">
          <a:xfrm>
            <a:off x="382588" y="6019800"/>
            <a:ext cx="8501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7239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vl="2" algn="just" eaLnBrk="1" hangingPunct="1">
              <a:buClr>
                <a:srgbClr val="3333CC"/>
              </a:buClr>
              <a:buFontTx/>
              <a:buNone/>
            </a:pPr>
            <a:r>
              <a:rPr lang="en-US" altLang="ko-KR" sz="1600" b="1">
                <a:latin typeface="굴림" panose="020B0600000101010101" pitchFamily="50" charset="-127"/>
              </a:rPr>
              <a:t>※ </a:t>
            </a:r>
            <a:r>
              <a:rPr lang="ko-KR" altLang="en-US" sz="1600" b="1">
                <a:latin typeface="굴림" panose="020B0600000101010101" pitchFamily="50" charset="-127"/>
              </a:rPr>
              <a:t>하단의 문의처 소개후</a:t>
            </a:r>
            <a:r>
              <a:rPr lang="en-US" altLang="ko-KR" sz="1600" b="1">
                <a:latin typeface="굴림" panose="020B0600000101010101" pitchFamily="50" charset="-127"/>
              </a:rPr>
              <a:t>,  </a:t>
            </a:r>
            <a:r>
              <a:rPr lang="ko-KR" altLang="en-US" sz="1600" b="1">
                <a:latin typeface="굴림" panose="020B0600000101010101" pitchFamily="50" charset="-127"/>
              </a:rPr>
              <a:t>발표후 개별기술 상담이 가능함을 다시 한 번 안내함</a:t>
            </a:r>
            <a:r>
              <a:rPr lang="en-US" altLang="ko-KR" sz="1600" b="1">
                <a:latin typeface="굴림" panose="020B0600000101010101" pitchFamily="50" charset="-127"/>
              </a:rPr>
              <a:t> </a:t>
            </a:r>
            <a:endParaRPr lang="en-US" altLang="ko-KR" b="1">
              <a:latin typeface="굴림" panose="020B0600000101010101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F5A588-397C-482F-9BA8-E286BE352B3B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pic>
        <p:nvPicPr>
          <p:cNvPr id="17411" name="Picture 742" descr="D:\홍보실\●홍보실 업무 자료\2003홍보실업무보고\상단 이미지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895350" indent="-60960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>
                <a:solidFill>
                  <a:srgbClr val="FF6600"/>
                </a:solidFill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1. </a:t>
            </a:r>
            <a:r>
              <a:rPr lang="ko-KR" altLang="en-US" sz="2500" b="1"/>
              <a:t>기술의 개요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2. </a:t>
            </a:r>
            <a:r>
              <a:rPr lang="ko-KR" altLang="en-US" sz="2500" b="1"/>
              <a:t>기술이전 내용 및 범위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3. </a:t>
            </a:r>
            <a:r>
              <a:rPr lang="ko-KR" altLang="en-US" sz="2500" b="1"/>
              <a:t>경쟁기술과 비교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4. </a:t>
            </a:r>
            <a:r>
              <a:rPr lang="ko-KR" altLang="en-US" sz="2500" b="1"/>
              <a:t>기술의 사업성 </a:t>
            </a:r>
            <a:endParaRPr lang="en-US" altLang="ko-KR" sz="2500" b="1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500" b="1"/>
              <a:t> </a:t>
            </a:r>
            <a:r>
              <a:rPr lang="en-US" altLang="ko-KR" sz="2500" b="1"/>
              <a:t>- </a:t>
            </a:r>
            <a:r>
              <a:rPr lang="ko-KR" altLang="en-US" sz="2500" b="1"/>
              <a:t>활용분야 및 기대효과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5. </a:t>
            </a:r>
            <a:r>
              <a:rPr lang="ko-KR" altLang="en-US" sz="2500" b="1"/>
              <a:t>국내외 시장 동향</a:t>
            </a: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B171A0-8F21-4682-937E-17D90283E660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57188" y="1033463"/>
            <a:ext cx="85010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en-US" altLang="ko-KR" sz="28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VR</a:t>
            </a:r>
            <a:r>
              <a:rPr lang="ko-KR" altLang="en-US" sz="28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리소스의</a:t>
            </a:r>
            <a:endParaRPr lang="en-US" altLang="ko-KR" sz="2800" b="1" dirty="0" smtClean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/>
            <a:endParaRPr lang="en-US" altLang="ko-KR" sz="1800" b="1" dirty="0" smtClean="0">
              <a:solidFill>
                <a:srgbClr val="CC0066"/>
              </a:solidFill>
              <a:latin typeface="굴림" panose="020B0600000101010101" pitchFamily="50" charset="-127"/>
              <a:sym typeface="Wingdings" panose="05000000000000000000" pitchFamily="2" charset="2"/>
            </a:endParaRPr>
          </a:p>
          <a:p>
            <a:pPr lvl="1" algn="just" eaLnBrk="1" hangingPunct="1"/>
            <a:r>
              <a:rPr lang="en-US" altLang="ko-KR" sz="1800" b="1" dirty="0" smtClean="0">
                <a:solidFill>
                  <a:srgbClr val="CC0066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1800" b="1" dirty="0" smtClean="0">
                <a:solidFill>
                  <a:srgbClr val="CC0066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특허 및 관련 데이터 구조化</a:t>
            </a:r>
            <a:endParaRPr lang="en-US" altLang="ko-KR" sz="1800" b="1" dirty="0" smtClean="0">
              <a:solidFill>
                <a:srgbClr val="CC0066"/>
              </a:solidFill>
              <a:latin typeface="굴림" panose="020B0600000101010101" pitchFamily="50" charset="-127"/>
              <a:sym typeface="Wingdings" panose="05000000000000000000" pitchFamily="2" charset="2"/>
            </a:endParaRPr>
          </a:p>
          <a:p>
            <a:pPr lvl="1" algn="just" eaLnBrk="1" hangingPunct="1"/>
            <a:r>
              <a:rPr lang="ko-KR" altLang="en-US" sz="1800" b="1" dirty="0" err="1" smtClean="0">
                <a:solidFill>
                  <a:srgbClr val="CC0066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컬러일치</a:t>
            </a:r>
            <a:r>
              <a:rPr lang="en-US" altLang="ko-KR" sz="1800" b="1" dirty="0" smtClean="0">
                <a:solidFill>
                  <a:srgbClr val="CC0066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800" b="1" dirty="0" err="1" smtClean="0">
                <a:solidFill>
                  <a:srgbClr val="CC0066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데시메이션</a:t>
            </a:r>
            <a:r>
              <a:rPr lang="en-US" altLang="ko-KR" sz="1800" b="1" dirty="0" smtClean="0">
                <a:solidFill>
                  <a:srgbClr val="CC0066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800" b="1" dirty="0" err="1" smtClean="0">
                <a:solidFill>
                  <a:srgbClr val="CC0066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스무딩</a:t>
            </a:r>
            <a:r>
              <a:rPr lang="en-US" altLang="ko-KR" sz="1800" b="1" dirty="0" smtClean="0">
                <a:solidFill>
                  <a:srgbClr val="CC0066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800" b="1" dirty="0" err="1" smtClean="0">
                <a:solidFill>
                  <a:srgbClr val="CC0066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복셀라이즈</a:t>
            </a:r>
            <a:endParaRPr lang="en-US" altLang="ko-KR" sz="1800" b="1" dirty="0">
              <a:solidFill>
                <a:srgbClr val="CC0066"/>
              </a:solidFill>
              <a:latin typeface="굴림" panose="020B0600000101010101" pitchFamily="50" charset="-127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  <p:pic>
        <p:nvPicPr>
          <p:cNvPr id="1025" name="_x401263648" descr="EMB000043b0b9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14985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55776" y="1149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 eaLnBrk="1" hangingPunct="1"/>
            <a:r>
              <a:rPr lang="ko-KR" altLang="en-US" b="1" dirty="0">
                <a:solidFill>
                  <a:srgbClr val="CC0066"/>
                </a:solidFill>
              </a:rPr>
              <a:t>런타임 </a:t>
            </a:r>
            <a:r>
              <a:rPr lang="ko-KR" altLang="en-US" b="1" dirty="0" err="1" smtClean="0">
                <a:solidFill>
                  <a:srgbClr val="CC0066"/>
                </a:solidFill>
              </a:rPr>
              <a:t>필드아이템</a:t>
            </a:r>
            <a:r>
              <a:rPr lang="ko-KR" altLang="en-US" b="1" dirty="0" smtClean="0">
                <a:solidFill>
                  <a:srgbClr val="CC0066"/>
                </a:solidFill>
              </a:rPr>
              <a:t> 플러그인</a:t>
            </a:r>
            <a:r>
              <a:rPr lang="en-US" altLang="ko-KR" b="1" baseline="30000" dirty="0" smtClean="0">
                <a:solidFill>
                  <a:srgbClr val="CC006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</a:t>
            </a:r>
            <a:r>
              <a:rPr lang="ko-KR" altLang="en-US" b="1" dirty="0" smtClean="0">
                <a:solidFill>
                  <a:srgbClr val="CC0066"/>
                </a:solidFill>
              </a:rPr>
              <a:t>을 </a:t>
            </a:r>
            <a:r>
              <a:rPr lang="ko-KR" altLang="en-US" b="1" dirty="0">
                <a:solidFill>
                  <a:srgbClr val="CC0066"/>
                </a:solidFill>
              </a:rPr>
              <a:t>위한</a:t>
            </a:r>
            <a:endParaRPr lang="en-US" altLang="ko-KR" b="1" dirty="0">
              <a:solidFill>
                <a:srgbClr val="CC0066"/>
              </a:solidFill>
            </a:endParaRPr>
          </a:p>
          <a:p>
            <a:pPr lvl="1" algn="just" eaLnBrk="1" hangingPunct="1"/>
            <a:r>
              <a:rPr lang="ko-KR" altLang="en-US" b="1" dirty="0">
                <a:solidFill>
                  <a:srgbClr val="CC0066"/>
                </a:solidFill>
              </a:rPr>
              <a:t>포인트 </a:t>
            </a:r>
            <a:r>
              <a:rPr lang="ko-KR" altLang="en-US" b="1" dirty="0" err="1">
                <a:solidFill>
                  <a:srgbClr val="CC0066"/>
                </a:solidFill>
              </a:rPr>
              <a:t>클라우드</a:t>
            </a:r>
            <a:r>
              <a:rPr lang="ko-KR" altLang="en-US" b="1" dirty="0">
                <a:solidFill>
                  <a:srgbClr val="CC0066"/>
                </a:solidFill>
              </a:rPr>
              <a:t> 데이터 </a:t>
            </a:r>
            <a:r>
              <a:rPr lang="ko-KR" altLang="en-US" b="1" dirty="0" err="1">
                <a:solidFill>
                  <a:srgbClr val="CC0066"/>
                </a:solidFill>
              </a:rPr>
              <a:t>정제기술</a:t>
            </a:r>
            <a:endParaRPr lang="en-US" altLang="ko-KR" b="1" dirty="0">
              <a:solidFill>
                <a:srgbClr val="CC0066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80542" y="6002178"/>
            <a:ext cx="7663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※</a:t>
            </a:r>
            <a:r>
              <a:rPr lang="ko-KR" altLang="en-US" sz="1000" dirty="0" smtClean="0"/>
              <a:t>런타임 </a:t>
            </a:r>
            <a:r>
              <a:rPr lang="ko-KR" altLang="en-US" sz="1000" dirty="0" err="1"/>
              <a:t>필드아이템</a:t>
            </a:r>
            <a:r>
              <a:rPr lang="ko-KR" altLang="en-US" sz="1000" dirty="0"/>
              <a:t> 플러그인</a:t>
            </a:r>
            <a:r>
              <a:rPr lang="en-US" altLang="ko-KR" sz="1000" dirty="0"/>
              <a:t>: </a:t>
            </a:r>
            <a:r>
              <a:rPr lang="ko-KR" altLang="en-US" sz="1000" dirty="0"/>
              <a:t>게임</a:t>
            </a:r>
            <a:r>
              <a:rPr lang="en-US" altLang="ko-KR" sz="1000" dirty="0"/>
              <a:t>/VR</a:t>
            </a:r>
            <a:r>
              <a:rPr lang="ko-KR" altLang="en-US" sz="1000" dirty="0"/>
              <a:t>등 서비스를 종료하지 않고 </a:t>
            </a:r>
            <a:r>
              <a:rPr lang="ko-KR" altLang="en-US" sz="1000" dirty="0" err="1"/>
              <a:t>실행중의</a:t>
            </a:r>
            <a:r>
              <a:rPr lang="ko-KR" altLang="en-US" sz="1000" dirty="0"/>
              <a:t> 상태에서 </a:t>
            </a:r>
            <a:r>
              <a:rPr lang="en-US" altLang="ko-KR" sz="1000" dirty="0"/>
              <a:t>3D </a:t>
            </a:r>
            <a:r>
              <a:rPr lang="ko-KR" altLang="en-US" sz="1000" dirty="0"/>
              <a:t>리소스를 교체하여 </a:t>
            </a:r>
            <a:r>
              <a:rPr lang="ko-KR" altLang="en-US" sz="1000" dirty="0" err="1"/>
              <a:t>응용서비스</a:t>
            </a:r>
            <a:r>
              <a:rPr lang="ko-KR" altLang="en-US" sz="1000" dirty="0"/>
              <a:t> 수행</a:t>
            </a:r>
            <a:r>
              <a:rPr lang="en-US" altLang="ko-KR" sz="1000" dirty="0"/>
              <a:t>, </a:t>
            </a:r>
            <a:r>
              <a:rPr lang="ko-KR" altLang="en-US" sz="1000" dirty="0"/>
              <a:t>예를 들어 자신을 게임 캐릭터를 외부에서 </a:t>
            </a:r>
            <a:r>
              <a:rPr lang="ko-KR" altLang="en-US" sz="1000" dirty="0" err="1"/>
              <a:t>스캔된</a:t>
            </a:r>
            <a:r>
              <a:rPr lang="ko-KR" altLang="en-US" sz="1000" dirty="0"/>
              <a:t> 캐릭터로 교체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677FE7-767F-4E63-8EFD-09411CB6F7AC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57188" y="1033463"/>
            <a:ext cx="85010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포인트 </a:t>
            </a:r>
            <a:r>
              <a:rPr lang="ko-KR" altLang="en-US" sz="2800" b="1" dirty="0" err="1" smtClean="0">
                <a:solidFill>
                  <a:srgbClr val="CC0066"/>
                </a:solidFill>
                <a:latin typeface="굴림" panose="020B0600000101010101" pitchFamily="50" charset="-127"/>
              </a:rPr>
              <a:t>클라우드</a:t>
            </a:r>
            <a:r>
              <a:rPr lang="ko-KR" altLang="en-US" sz="28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 데이터 정제 엔진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 err="1" smtClean="0">
                <a:latin typeface="굴림" panose="020B0600000101010101" pitchFamily="50" charset="-127"/>
              </a:rPr>
              <a:t>컬러일치</a:t>
            </a:r>
            <a:r>
              <a:rPr lang="en-US" altLang="ko-KR" sz="2000" b="1" dirty="0" smtClean="0">
                <a:latin typeface="굴림" panose="020B0600000101010101" pitchFamily="50" charset="-127"/>
              </a:rPr>
              <a:t>, </a:t>
            </a:r>
            <a:r>
              <a:rPr lang="ko-KR" altLang="en-US" sz="2000" b="1" dirty="0" err="1" smtClean="0">
                <a:latin typeface="굴림" panose="020B0600000101010101" pitchFamily="50" charset="-127"/>
              </a:rPr>
              <a:t>데시메이션</a:t>
            </a:r>
            <a:r>
              <a:rPr lang="en-US" altLang="ko-KR" sz="2000" b="1" dirty="0" smtClean="0">
                <a:latin typeface="굴림" panose="020B0600000101010101" pitchFamily="50" charset="-127"/>
              </a:rPr>
              <a:t>, </a:t>
            </a:r>
            <a:r>
              <a:rPr lang="ko-KR" altLang="en-US" sz="2000" b="1" dirty="0" err="1" smtClean="0">
                <a:latin typeface="굴림" panose="020B0600000101010101" pitchFamily="50" charset="-127"/>
              </a:rPr>
              <a:t>스무딩</a:t>
            </a:r>
            <a:r>
              <a:rPr lang="en-US" altLang="ko-KR" sz="2000" b="1" dirty="0" smtClean="0">
                <a:latin typeface="굴림" panose="020B0600000101010101" pitchFamily="50" charset="-127"/>
              </a:rPr>
              <a:t>, </a:t>
            </a:r>
            <a:r>
              <a:rPr lang="ko-KR" altLang="en-US" sz="2000" b="1" dirty="0" err="1" smtClean="0">
                <a:latin typeface="굴림" panose="020B0600000101010101" pitchFamily="50" charset="-127"/>
              </a:rPr>
              <a:t>복셀라이즈</a:t>
            </a:r>
            <a:endParaRPr lang="en-US" altLang="ko-KR" sz="2000" b="1" dirty="0" smtClean="0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굴림" panose="020B0600000101010101" pitchFamily="50" charset="-127"/>
              </a:rPr>
              <a:t>포인트 </a:t>
            </a:r>
            <a:r>
              <a:rPr lang="ko-KR" altLang="en-US" sz="2000" b="1" dirty="0" err="1" smtClean="0">
                <a:latin typeface="굴림" panose="020B0600000101010101" pitchFamily="50" charset="-127"/>
              </a:rPr>
              <a:t>클라우드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 처리를 위한 유틸리티</a:t>
            </a:r>
            <a:endParaRPr lang="en-US" altLang="ko-KR" sz="2000" b="1" dirty="0" smtClean="0">
              <a:latin typeface="굴림" panose="020B0600000101010101" pitchFamily="50" charset="-127"/>
            </a:endParaRPr>
          </a:p>
          <a:p>
            <a:pPr lvl="2" algn="just" eaLnBrk="1" hangingPunct="1">
              <a:buFont typeface="Wingdings" panose="05000000000000000000" pitchFamily="2" charset="2"/>
              <a:buChar char="v"/>
            </a:pPr>
            <a:r>
              <a:rPr lang="ko-KR" altLang="en-US" sz="1800" b="1" dirty="0" err="1" smtClean="0">
                <a:latin typeface="굴림" panose="020B0600000101010101" pitchFamily="50" charset="-127"/>
              </a:rPr>
              <a:t>포인트클라우드</a:t>
            </a:r>
            <a:r>
              <a:rPr lang="en-US" altLang="ko-KR" sz="1800" b="1" dirty="0" smtClean="0">
                <a:latin typeface="굴림" panose="020B0600000101010101" pitchFamily="50" charset="-127"/>
              </a:rPr>
              <a:t>-</a:t>
            </a:r>
            <a:r>
              <a:rPr lang="ko-KR" altLang="en-US" sz="1800" b="1" dirty="0" err="1" smtClean="0">
                <a:latin typeface="굴림" panose="020B0600000101010101" pitchFamily="50" charset="-127"/>
              </a:rPr>
              <a:t>메쉬간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 상호 변환</a:t>
            </a:r>
            <a:endParaRPr lang="en-US" altLang="ko-KR" sz="1800" b="1" dirty="0" smtClean="0">
              <a:latin typeface="굴림" panose="020B0600000101010101" pitchFamily="50" charset="-127"/>
            </a:endParaRPr>
          </a:p>
          <a:p>
            <a:pPr lvl="2" algn="just" eaLnBrk="1" hangingPunct="1">
              <a:buFont typeface="Wingdings" panose="05000000000000000000" pitchFamily="2" charset="2"/>
              <a:buChar char="v"/>
            </a:pPr>
            <a:r>
              <a:rPr lang="ko-KR" altLang="en-US" sz="1800" b="1" dirty="0" smtClean="0">
                <a:latin typeface="굴림" panose="020B0600000101010101" pitchFamily="50" charset="-127"/>
              </a:rPr>
              <a:t>액티브 센서 기반 영상 획득 샘플 </a:t>
            </a:r>
            <a:endParaRPr lang="en-US" altLang="ko-KR" sz="1800" b="1" dirty="0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dirty="0">
              <a:latin typeface="굴림" panose="020B0600000101010101" pitchFamily="50" charset="-127"/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79511" y="4037013"/>
            <a:ext cx="8941056" cy="2037804"/>
            <a:chOff x="-1123605" y="3716485"/>
            <a:chExt cx="10855236" cy="2695104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23605" y="3717926"/>
              <a:ext cx="1633550" cy="2108314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43875" y="3717926"/>
              <a:ext cx="1639715" cy="2116271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95400" y="3716485"/>
              <a:ext cx="1647607" cy="2126456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7"/>
            <a:srcRect l="10929" r="10470"/>
            <a:stretch/>
          </p:blipFill>
          <p:spPr>
            <a:xfrm>
              <a:off x="8022424" y="3728992"/>
              <a:ext cx="1633551" cy="212645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80693" y="5932317"/>
              <a:ext cx="1594317" cy="366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err="1" smtClean="0"/>
                <a:t>메쉬노말</a:t>
              </a:r>
              <a:r>
                <a:rPr lang="ko-KR" altLang="en-US" sz="1200" dirty="0" smtClean="0"/>
                <a:t> </a:t>
              </a:r>
              <a:r>
                <a:rPr lang="ko-KR" altLang="en-US" sz="1200" dirty="0" err="1" smtClean="0"/>
                <a:t>스무딩</a:t>
              </a:r>
              <a:endParaRPr lang="ko-KR" altLang="en-US" sz="1200" dirty="0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0135" y="3717926"/>
              <a:ext cx="1633550" cy="210831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-852852" y="5887152"/>
              <a:ext cx="1220649" cy="366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원본 데이터</a:t>
              </a:r>
              <a:endParaRPr lang="ko-KR" alt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75813" y="5801012"/>
              <a:ext cx="1393859" cy="610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smtClean="0"/>
                <a:t>컬러일치</a:t>
              </a:r>
              <a:endParaRPr lang="en-US" altLang="ko-KR" sz="1200" dirty="0" smtClean="0"/>
            </a:p>
            <a:p>
              <a:pPr algn="ctr"/>
              <a:r>
                <a:rPr lang="ko-KR" altLang="en-US" sz="1200" dirty="0" err="1" smtClean="0"/>
                <a:t>색온도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7200</a:t>
              </a:r>
              <a:r>
                <a:rPr lang="en-US" altLang="ko-KR" sz="1200" dirty="0"/>
                <a:t>K</a:t>
              </a:r>
              <a:endParaRPr lang="ko-KR" alt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43919" y="5929438"/>
              <a:ext cx="1738335" cy="366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err="1" smtClean="0"/>
                <a:t>데시메이션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(50%)</a:t>
              </a:r>
              <a:endParaRPr lang="ko-KR" alt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72615" y="5916359"/>
              <a:ext cx="784703" cy="366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mtClean="0"/>
                <a:t>복셀화</a:t>
              </a:r>
              <a:endParaRPr lang="ko-KR" altLang="en-US" sz="1200" dirty="0"/>
            </a:p>
          </p:txBody>
        </p:sp>
        <p:sp>
          <p:nvSpPr>
            <p:cNvPr id="26" name="오른쪽 화살표 25"/>
            <p:cNvSpPr/>
            <p:nvPr/>
          </p:nvSpPr>
          <p:spPr>
            <a:xfrm>
              <a:off x="663831" y="4548479"/>
              <a:ext cx="236747" cy="453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오른쪽 화살표 26"/>
            <p:cNvSpPr/>
            <p:nvPr/>
          </p:nvSpPr>
          <p:spPr>
            <a:xfrm>
              <a:off x="2920813" y="4545323"/>
              <a:ext cx="236747" cy="453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64235" y="3721766"/>
              <a:ext cx="804165" cy="366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578ms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89850" y="3721766"/>
              <a:ext cx="973484" cy="366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1,243ms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09484" y="3724156"/>
              <a:ext cx="973484" cy="366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2,103ms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58147" y="3728992"/>
              <a:ext cx="973484" cy="366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5,973ms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오른쪽 화살표 34"/>
            <p:cNvSpPr/>
            <p:nvPr/>
          </p:nvSpPr>
          <p:spPr>
            <a:xfrm>
              <a:off x="5162257" y="4544471"/>
              <a:ext cx="236747" cy="453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오른쪽 화살표 35"/>
            <p:cNvSpPr/>
            <p:nvPr/>
          </p:nvSpPr>
          <p:spPr>
            <a:xfrm>
              <a:off x="7542393" y="4552953"/>
              <a:ext cx="236747" cy="453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582F2C-1B91-43C1-A866-5F267F8A1A9F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1132167"/>
            <a:ext cx="590130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기술이전 내용 및 범위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굴림" panose="020B0600000101010101" pitchFamily="50" charset="-127"/>
              </a:rPr>
              <a:t>엔진 관련 소스코드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 err="1" smtClean="0">
                <a:latin typeface="굴림" panose="020B0600000101010101" pitchFamily="50" charset="-127"/>
              </a:rPr>
              <a:t>샘플코드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 </a:t>
            </a:r>
            <a:r>
              <a:rPr lang="en-US" altLang="ko-KR" sz="2000" b="1" dirty="0" smtClean="0">
                <a:latin typeface="굴림" panose="020B0600000101010101" pitchFamily="50" charset="-127"/>
              </a:rPr>
              <a:t>(</a:t>
            </a:r>
            <a:r>
              <a:rPr lang="ko-KR" altLang="en-US" sz="2000" b="1" dirty="0" err="1" smtClean="0">
                <a:latin typeface="굴림" panose="020B0600000101010101" pitchFamily="50" charset="-127"/>
              </a:rPr>
              <a:t>유니티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 기반</a:t>
            </a:r>
            <a:r>
              <a:rPr lang="en-US" altLang="ko-KR" sz="2000" b="1" dirty="0" smtClean="0">
                <a:latin typeface="굴림" panose="020B0600000101010101" pitchFamily="50" charset="-127"/>
              </a:rPr>
              <a:t>)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굴림" panose="020B0600000101010101" pitchFamily="50" charset="-127"/>
              </a:rPr>
              <a:t>기술적 사용 권리 </a:t>
            </a:r>
            <a:r>
              <a:rPr lang="en-US" altLang="ko-KR" sz="2000" b="1" dirty="0" smtClean="0">
                <a:latin typeface="굴림" panose="020B0600000101010101" pitchFamily="50" charset="-127"/>
              </a:rPr>
              <a:t>(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특허</a:t>
            </a:r>
            <a:r>
              <a:rPr lang="en-US" altLang="ko-KR" sz="2000" b="1" dirty="0" smtClean="0">
                <a:latin typeface="굴림" panose="020B0600000101010101" pitchFamily="50" charset="-127"/>
              </a:rPr>
              <a:t>)</a:t>
            </a:r>
            <a:endParaRPr lang="en-US" altLang="ko-KR" sz="1800" dirty="0">
              <a:solidFill>
                <a:srgbClr val="000000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  <p:pic>
        <p:nvPicPr>
          <p:cNvPr id="2049" name="_x401263568" descr="EMB000043b0b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536504" cy="28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582F2C-1B91-43C1-A866-5F267F8A1A9F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1132167"/>
            <a:ext cx="89644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기술의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특징 및 장점</a:t>
            </a:r>
            <a:endParaRPr lang="en-US" altLang="ko-KR" sz="2800" b="1" dirty="0" smtClean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0"/>
            <a:r>
              <a:rPr lang="ko-KR" altLang="en-US" b="1" dirty="0"/>
              <a:t>소스코드</a:t>
            </a:r>
            <a:r>
              <a:rPr lang="ko-KR" altLang="en-US" dirty="0"/>
              <a:t>를 제공함으로</a:t>
            </a:r>
            <a:r>
              <a:rPr lang="en-US" altLang="ko-KR" dirty="0"/>
              <a:t>, </a:t>
            </a:r>
            <a:r>
              <a:rPr lang="ko-KR" altLang="en-US" dirty="0"/>
              <a:t>업체의 특성에 맞게 </a:t>
            </a:r>
            <a:r>
              <a:rPr lang="ko-KR" altLang="en-US" b="1" dirty="0" err="1"/>
              <a:t>재가공</a:t>
            </a:r>
            <a:r>
              <a:rPr lang="ko-KR" altLang="en-US" dirty="0"/>
              <a:t>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기술이전 </a:t>
            </a:r>
            <a:r>
              <a:rPr lang="ko-KR" altLang="en-US" dirty="0"/>
              <a:t>된 기능뿐만 아니라 업체 고유의 기술 첨가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각각의 </a:t>
            </a:r>
            <a:r>
              <a:rPr lang="ko-KR" altLang="en-US" dirty="0"/>
              <a:t>엔진 입력의 </a:t>
            </a:r>
            <a:r>
              <a:rPr lang="ko-KR" altLang="en-US" b="1" dirty="0" err="1"/>
              <a:t>파라메터화</a:t>
            </a:r>
            <a:r>
              <a:rPr lang="ko-KR" altLang="en-US" dirty="0" err="1"/>
              <a:t>로</a:t>
            </a:r>
            <a:r>
              <a:rPr lang="ko-KR" altLang="en-US" dirty="0"/>
              <a:t> 다양한 직관적인 다양한 결과물 획득 가능</a:t>
            </a:r>
          </a:p>
          <a:p>
            <a:pPr lvl="0"/>
            <a:r>
              <a:rPr lang="ko-KR" altLang="en-US" dirty="0"/>
              <a:t>콘솔에서 활용 가능한 </a:t>
            </a:r>
            <a:r>
              <a:rPr lang="en-US" altLang="ko-KR" b="1" dirty="0"/>
              <a:t>EXE</a:t>
            </a:r>
            <a:r>
              <a:rPr lang="ko-KR" altLang="en-US" b="1" dirty="0"/>
              <a:t>형태</a:t>
            </a:r>
            <a:r>
              <a:rPr lang="ko-KR" altLang="en-US" dirty="0"/>
              <a:t>의 순수 엔진 제공을 통한 타 프로그램 </a:t>
            </a:r>
            <a:r>
              <a:rPr lang="ko-KR" altLang="en-US" b="1" dirty="0" err="1"/>
              <a:t>이식성</a:t>
            </a:r>
            <a:r>
              <a:rPr lang="ko-KR" altLang="en-US" b="1" dirty="0"/>
              <a:t> </a:t>
            </a:r>
            <a:r>
              <a:rPr lang="ko-KR" altLang="en-US" b="1" dirty="0" smtClean="0"/>
              <a:t>향상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exe </a:t>
            </a:r>
            <a:r>
              <a:rPr lang="ko-KR" altLang="en-US" dirty="0" smtClean="0"/>
              <a:t>형태 컴파일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/>
              <a:t>매니저 </a:t>
            </a:r>
            <a:r>
              <a:rPr lang="ko-KR" altLang="en-US" dirty="0"/>
              <a:t>프로그램들을 통해 </a:t>
            </a:r>
            <a:r>
              <a:rPr lang="en-US" altLang="ko-KR" dirty="0"/>
              <a:t>exe</a:t>
            </a:r>
            <a:r>
              <a:rPr lang="ko-KR" altLang="en-US" dirty="0"/>
              <a:t>호출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/>
              <a:t>웹</a:t>
            </a:r>
            <a:r>
              <a:rPr lang="en-US" altLang="ko-KR" dirty="0" smtClean="0"/>
              <a:t>/</a:t>
            </a:r>
            <a:r>
              <a:rPr lang="ko-KR" altLang="en-US" dirty="0" smtClean="0"/>
              <a:t>앱</a:t>
            </a:r>
            <a:r>
              <a:rPr lang="en-US" altLang="ko-KR" dirty="0"/>
              <a:t>, </a:t>
            </a:r>
            <a:r>
              <a:rPr lang="ko-KR" altLang="en-US" dirty="0" smtClean="0"/>
              <a:t>자바</a:t>
            </a:r>
            <a:r>
              <a:rPr lang="en-US" altLang="ko-KR" dirty="0" smtClean="0"/>
              <a:t>/C</a:t>
            </a:r>
            <a:r>
              <a:rPr lang="en-US" altLang="ko-KR" dirty="0"/>
              <a:t># </a:t>
            </a:r>
            <a:r>
              <a:rPr lang="ko-KR" altLang="en-US" dirty="0"/>
              <a:t>등 어떤 형태의 프로그램이나</a:t>
            </a:r>
            <a:r>
              <a:rPr lang="en-US" altLang="ko-KR" dirty="0"/>
              <a:t>, </a:t>
            </a:r>
            <a:r>
              <a:rPr lang="ko-KR" altLang="en-US" dirty="0"/>
              <a:t>어떤 형태의 프로그램 언어에서도 호출 가능</a:t>
            </a:r>
          </a:p>
          <a:p>
            <a:pPr lvl="0"/>
            <a:r>
              <a:rPr lang="ko-KR" altLang="en-US" dirty="0" err="1"/>
              <a:t>색온도</a:t>
            </a:r>
            <a:r>
              <a:rPr lang="ko-KR" altLang="en-US" dirty="0"/>
              <a:t> 및 히스토그램 변경을 통한 </a:t>
            </a:r>
            <a:r>
              <a:rPr lang="ko-KR" altLang="en-US" b="1" dirty="0"/>
              <a:t>컬러 일치</a:t>
            </a:r>
            <a:r>
              <a:rPr lang="ko-KR" altLang="en-US" dirty="0"/>
              <a:t> 지원</a:t>
            </a:r>
          </a:p>
          <a:p>
            <a:pPr lvl="1"/>
            <a:r>
              <a:rPr lang="en-US" altLang="ko-KR" b="1" dirty="0" smtClean="0"/>
              <a:t>VR </a:t>
            </a:r>
            <a:r>
              <a:rPr lang="ko-KR" altLang="en-US" b="1" dirty="0"/>
              <a:t>게임 환경의 </a:t>
            </a:r>
            <a:r>
              <a:rPr lang="ko-KR" altLang="en-US" b="1" dirty="0" err="1"/>
              <a:t>조명정보</a:t>
            </a:r>
            <a:r>
              <a:rPr lang="ko-KR" altLang="en-US" dirty="0" err="1"/>
              <a:t>와</a:t>
            </a:r>
            <a:r>
              <a:rPr lang="ko-KR" altLang="en-US" dirty="0"/>
              <a:t> </a:t>
            </a:r>
            <a:r>
              <a:rPr lang="ko-KR" altLang="en-US" b="1" dirty="0"/>
              <a:t>실물 영상의 </a:t>
            </a:r>
            <a:r>
              <a:rPr lang="ko-KR" altLang="en-US" b="1" dirty="0" err="1"/>
              <a:t>획득시</a:t>
            </a:r>
            <a:r>
              <a:rPr lang="ko-KR" altLang="en-US" b="1" dirty="0"/>
              <a:t> 사용되는 조명 정보</a:t>
            </a:r>
            <a:r>
              <a:rPr lang="ko-KR" altLang="en-US" dirty="0"/>
              <a:t>의 불일치를 </a:t>
            </a:r>
            <a:r>
              <a:rPr lang="ko-KR" altLang="en-US" dirty="0" smtClean="0"/>
              <a:t>해소</a:t>
            </a:r>
            <a:endParaRPr lang="ko-KR" altLang="en-US" dirty="0"/>
          </a:p>
          <a:p>
            <a:pPr lvl="0"/>
            <a:r>
              <a:rPr lang="ko-KR" altLang="en-US" dirty="0"/>
              <a:t>획득된 </a:t>
            </a:r>
            <a:r>
              <a:rPr lang="en-US" altLang="ko-KR" dirty="0"/>
              <a:t>3D </a:t>
            </a:r>
            <a:r>
              <a:rPr lang="ko-KR" altLang="en-US" dirty="0"/>
              <a:t>데이터에 대한 </a:t>
            </a:r>
            <a:r>
              <a:rPr lang="ko-KR" altLang="en-US" b="1" dirty="0" err="1"/>
              <a:t>데시메이션</a:t>
            </a:r>
            <a:r>
              <a:rPr lang="ko-KR" altLang="en-US" dirty="0"/>
              <a:t> 지원</a:t>
            </a:r>
          </a:p>
          <a:p>
            <a:pPr lvl="1"/>
            <a:r>
              <a:rPr lang="ko-KR" altLang="en-US" b="1" dirty="0" smtClean="0"/>
              <a:t>타겟 </a:t>
            </a:r>
            <a:r>
              <a:rPr lang="en-US" altLang="ko-KR" b="1" dirty="0"/>
              <a:t>VR </a:t>
            </a:r>
            <a:r>
              <a:rPr lang="ko-KR" altLang="en-US" b="1" dirty="0"/>
              <a:t>게임 디바이스의 컴퓨팅 파워</a:t>
            </a:r>
            <a:r>
              <a:rPr lang="ko-KR" altLang="en-US" dirty="0"/>
              <a:t>에서 동작 가능하도록</a:t>
            </a:r>
            <a:r>
              <a:rPr lang="en-US" altLang="ko-KR" dirty="0"/>
              <a:t>, </a:t>
            </a:r>
            <a:r>
              <a:rPr lang="ko-KR" altLang="en-US" dirty="0"/>
              <a:t>적당한 크기의 </a:t>
            </a:r>
            <a:r>
              <a:rPr lang="ko-KR" altLang="en-US" dirty="0" err="1"/>
              <a:t>메쉬로</a:t>
            </a:r>
            <a:r>
              <a:rPr lang="ko-KR" altLang="en-US" dirty="0"/>
              <a:t> 변경하는 기능 제공</a:t>
            </a:r>
          </a:p>
          <a:p>
            <a:pPr lvl="0"/>
            <a:r>
              <a:rPr lang="ko-KR" altLang="en-US" dirty="0"/>
              <a:t>획득된 </a:t>
            </a:r>
            <a:r>
              <a:rPr lang="en-US" altLang="ko-KR" dirty="0"/>
              <a:t>3D </a:t>
            </a:r>
            <a:r>
              <a:rPr lang="ko-KR" altLang="en-US" dirty="0"/>
              <a:t>데이터에 대한 </a:t>
            </a:r>
            <a:r>
              <a:rPr lang="ko-KR" altLang="en-US" b="1" dirty="0" err="1"/>
              <a:t>스무딩</a:t>
            </a:r>
            <a:r>
              <a:rPr lang="ko-KR" altLang="en-US" dirty="0"/>
              <a:t> 기능 지원</a:t>
            </a:r>
          </a:p>
          <a:p>
            <a:pPr lvl="1"/>
            <a:r>
              <a:rPr lang="ko-KR" altLang="en-US" dirty="0" smtClean="0"/>
              <a:t>깊이 </a:t>
            </a:r>
            <a:r>
              <a:rPr lang="ko-KR" altLang="en-US" dirty="0"/>
              <a:t>정보 센서의 특징에 따라 생성된 </a:t>
            </a:r>
            <a:r>
              <a:rPr lang="ko-KR" altLang="en-US" b="1" dirty="0"/>
              <a:t>노이즈의 제거</a:t>
            </a:r>
            <a:r>
              <a:rPr lang="ko-KR" altLang="en-US" dirty="0"/>
              <a:t>를 위한 </a:t>
            </a:r>
            <a:r>
              <a:rPr lang="ko-KR" altLang="en-US" dirty="0" err="1"/>
              <a:t>스무딩</a:t>
            </a:r>
            <a:r>
              <a:rPr lang="ko-KR" altLang="en-US" dirty="0"/>
              <a:t> 기능 지원</a:t>
            </a:r>
          </a:p>
          <a:p>
            <a:pPr lvl="0"/>
            <a:r>
              <a:rPr lang="ko-KR" altLang="en-US" dirty="0"/>
              <a:t>획득된 </a:t>
            </a:r>
            <a:r>
              <a:rPr lang="en-US" altLang="ko-KR" dirty="0"/>
              <a:t>3D </a:t>
            </a:r>
            <a:r>
              <a:rPr lang="ko-KR" altLang="en-US" dirty="0"/>
              <a:t>데이터에 대한 </a:t>
            </a:r>
            <a:r>
              <a:rPr lang="ko-KR" altLang="en-US" b="1" dirty="0" err="1"/>
              <a:t>복셀라이즈</a:t>
            </a:r>
            <a:r>
              <a:rPr lang="ko-KR" altLang="en-US" dirty="0"/>
              <a:t> 지원</a:t>
            </a:r>
          </a:p>
          <a:p>
            <a:pPr lvl="1"/>
            <a:r>
              <a:rPr lang="ko-KR" altLang="en-US" b="1" dirty="0" smtClean="0"/>
              <a:t>마인크래프트</a:t>
            </a:r>
            <a:r>
              <a:rPr lang="ko-KR" altLang="en-US" dirty="0" smtClean="0"/>
              <a:t> </a:t>
            </a:r>
            <a:r>
              <a:rPr lang="ko-KR" altLang="en-US" dirty="0"/>
              <a:t>같은 특정한 형상의 </a:t>
            </a:r>
            <a:r>
              <a:rPr lang="en-US" altLang="ko-KR" dirty="0"/>
              <a:t>3D </a:t>
            </a:r>
            <a:r>
              <a:rPr lang="ko-KR" altLang="en-US" dirty="0"/>
              <a:t>캐릭터화 지원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1800" dirty="0">
              <a:solidFill>
                <a:srgbClr val="000000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</p:spTree>
    <p:extLst>
      <p:ext uri="{BB962C8B-B14F-4D97-AF65-F5344CB8AC3E}">
        <p14:creationId xmlns:p14="http://schemas.microsoft.com/office/powerpoint/2010/main" val="210717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33235F-1F08-4EB8-8420-19FCD45DE72A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928688"/>
            <a:ext cx="85010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</a:rPr>
              <a:t> 기술 개발 현황</a:t>
            </a:r>
            <a:endParaRPr lang="en-US" altLang="ko-KR" sz="1100" b="1" dirty="0">
              <a:solidFill>
                <a:srgbClr val="CC0066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/>
              <a:t> </a:t>
            </a:r>
            <a:r>
              <a:rPr lang="ko-KR" altLang="en-US" sz="2000" b="1" dirty="0"/>
              <a:t>기술성숙도</a:t>
            </a:r>
            <a:r>
              <a:rPr lang="en-US" altLang="ko-KR" sz="2000" dirty="0"/>
              <a:t>(</a:t>
            </a:r>
            <a:r>
              <a:rPr lang="en-US" altLang="ko-KR" sz="2000" spc="-100" dirty="0"/>
              <a:t>TRL : Technology Readiness Level</a:t>
            </a:r>
            <a:r>
              <a:rPr lang="en-US" altLang="ko-KR" sz="2000" dirty="0"/>
              <a:t>)</a:t>
            </a:r>
            <a:r>
              <a:rPr lang="ko-KR" altLang="en-US" sz="2000" b="1" dirty="0"/>
              <a:t> 단계 </a:t>
            </a:r>
            <a:r>
              <a:rPr lang="en-US" altLang="ko-KR" sz="2000" b="1" dirty="0"/>
              <a:t>:  (  5   )</a:t>
            </a:r>
            <a:r>
              <a:rPr lang="ko-KR" altLang="en-US" sz="2000" b="1" dirty="0"/>
              <a:t>단계</a:t>
            </a:r>
            <a:endParaRPr lang="en-US" altLang="ko-KR" sz="2000" b="1" dirty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572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A1957F-D235-49B5-A4D4-5822BFE4E193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경쟁기술과 비교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획득된 원본 </a:t>
            </a:r>
            <a:r>
              <a:rPr lang="en-US" altLang="ko-KR" sz="28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3D </a:t>
            </a:r>
            <a:r>
              <a:rPr lang="ko-KR" altLang="en-US" sz="28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데이터 후처리 지원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굴림" panose="020B0600000101010101" pitchFamily="50" charset="-127"/>
              </a:rPr>
              <a:t>포인트 </a:t>
            </a:r>
            <a:r>
              <a:rPr lang="ko-KR" altLang="en-US" sz="2000" b="1" dirty="0" err="1" smtClean="0">
                <a:latin typeface="굴림" panose="020B0600000101010101" pitchFamily="50" charset="-127"/>
              </a:rPr>
              <a:t>클라우드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 및 </a:t>
            </a:r>
            <a:r>
              <a:rPr lang="ko-KR" altLang="en-US" sz="2000" b="1" dirty="0" err="1" smtClean="0">
                <a:latin typeface="굴림" panose="020B0600000101010101" pitchFamily="50" charset="-127"/>
              </a:rPr>
              <a:t>메쉬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 레벨에서의 지원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사용자가 미리 정해준 </a:t>
            </a:r>
            <a:r>
              <a:rPr lang="ko-KR" altLang="en-US" sz="2000" b="1" dirty="0" err="1">
                <a:latin typeface="굴림" panose="020B0600000101010101" pitchFamily="50" charset="-127"/>
              </a:rPr>
              <a:t>파라메터에</a:t>
            </a:r>
            <a:r>
              <a:rPr lang="ko-KR" altLang="en-US" sz="2000" b="1" dirty="0">
                <a:latin typeface="굴림" panose="020B0600000101010101" pitchFamily="50" charset="-127"/>
              </a:rPr>
              <a:t> 의하여 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진행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굴림" panose="020B0600000101010101" pitchFamily="50" charset="-127"/>
              </a:rPr>
              <a:t>실제 게임 및 </a:t>
            </a:r>
            <a:r>
              <a:rPr lang="en-US" altLang="ko-KR" sz="2000" b="1" dirty="0" smtClean="0">
                <a:latin typeface="굴림" panose="020B0600000101010101" pitchFamily="50" charset="-127"/>
              </a:rPr>
              <a:t>VR </a:t>
            </a:r>
            <a:r>
              <a:rPr lang="ko-KR" altLang="en-US" sz="2000" b="1" dirty="0" err="1" smtClean="0">
                <a:latin typeface="굴림" panose="020B0600000101010101" pitchFamily="50" charset="-127"/>
              </a:rPr>
              <a:t>응용환경에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 최적화된 </a:t>
            </a:r>
            <a:r>
              <a:rPr lang="ko-KR" altLang="en-US" sz="2000" b="1" dirty="0" err="1" smtClean="0">
                <a:latin typeface="굴림" panose="020B0600000101010101" pitchFamily="50" charset="-127"/>
              </a:rPr>
              <a:t>파라메터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 지원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서버</a:t>
            </a:r>
            <a:r>
              <a:rPr lang="en-US" altLang="ko-KR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-</a:t>
            </a:r>
            <a:r>
              <a:rPr lang="ko-KR" altLang="en-US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클라이언트 구조</a:t>
            </a:r>
            <a:endParaRPr lang="en-US" altLang="ko-KR" sz="24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1800" b="1" dirty="0">
                <a:latin typeface="굴림" panose="020B0600000101010101" pitchFamily="50" charset="-127"/>
              </a:rPr>
              <a:t>엔진의 </a:t>
            </a:r>
            <a:r>
              <a:rPr lang="ko-KR" altLang="en-US" sz="1800" b="1" dirty="0" err="1">
                <a:latin typeface="굴림" panose="020B0600000101010101" pitchFamily="50" charset="-127"/>
              </a:rPr>
              <a:t>이식성이</a:t>
            </a:r>
            <a:r>
              <a:rPr lang="ko-KR" altLang="en-US" sz="1800" b="1" dirty="0">
                <a:latin typeface="굴림" panose="020B0600000101010101" pitchFamily="50" charset="-127"/>
              </a:rPr>
              <a:t> 높은 서버</a:t>
            </a:r>
            <a:r>
              <a:rPr lang="en-US" altLang="ko-KR" sz="1800" b="1" dirty="0">
                <a:latin typeface="굴림" panose="020B0600000101010101" pitchFamily="50" charset="-127"/>
              </a:rPr>
              <a:t>-</a:t>
            </a:r>
            <a:r>
              <a:rPr lang="ko-KR" altLang="en-US" sz="1800" b="1" dirty="0">
                <a:latin typeface="굴림" panose="020B0600000101010101" pitchFamily="50" charset="-127"/>
              </a:rPr>
              <a:t>클라이언트 구조 지향</a:t>
            </a:r>
            <a:endParaRPr lang="en-US" altLang="ko-KR" sz="1800" b="1" dirty="0">
              <a:latin typeface="굴림" panose="020B0600000101010101" pitchFamily="50" charset="-127"/>
            </a:endParaRPr>
          </a:p>
          <a:p>
            <a:pPr eaLnBrk="1" hangingPunct="1"/>
            <a:endParaRPr lang="en-US" altLang="ko-KR" sz="1800" b="1" dirty="0">
              <a:latin typeface="굴림" panose="020B0600000101010101" pitchFamily="50" charset="-127"/>
            </a:endParaRPr>
          </a:p>
          <a:p>
            <a:pPr eaLnBrk="1" hangingPunct="1"/>
            <a:r>
              <a:rPr lang="en-US" altLang="ko-KR" sz="24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VR, </a:t>
            </a:r>
            <a:r>
              <a:rPr lang="ko-KR" altLang="en-US" sz="24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게임</a:t>
            </a:r>
            <a:r>
              <a:rPr lang="en-US" altLang="ko-KR" sz="24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등의 응용 서비스 한계 개선</a:t>
            </a:r>
            <a:endParaRPr lang="en-US" altLang="ko-KR" sz="24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1800" b="1" dirty="0">
                <a:latin typeface="굴림" panose="020B0600000101010101" pitchFamily="50" charset="-127"/>
              </a:rPr>
              <a:t>한계</a:t>
            </a:r>
            <a:r>
              <a:rPr lang="en-US" altLang="ko-KR" sz="1800" b="1" dirty="0">
                <a:latin typeface="굴림" panose="020B0600000101010101" pitchFamily="50" charset="-127"/>
              </a:rPr>
              <a:t>: 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미리 로딩된 </a:t>
            </a:r>
            <a:r>
              <a:rPr lang="ko-KR" altLang="en-US" sz="1800" b="1" dirty="0" err="1" smtClean="0">
                <a:latin typeface="굴림" panose="020B0600000101010101" pitchFamily="50" charset="-127"/>
              </a:rPr>
              <a:t>필드아이템</a:t>
            </a:r>
            <a:r>
              <a:rPr lang="en-US" altLang="ko-KR" sz="1800" b="1" dirty="0" smtClean="0">
                <a:latin typeface="굴림" panose="020B0600000101010101" pitchFamily="50" charset="-127"/>
              </a:rPr>
              <a:t>(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콘텐츠</a:t>
            </a:r>
            <a:r>
              <a:rPr lang="en-US" altLang="ko-KR" sz="1800" b="1" dirty="0" smtClean="0">
                <a:latin typeface="굴림" panose="020B0600000101010101" pitchFamily="50" charset="-127"/>
              </a:rPr>
              <a:t>)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만 사용 가능 </a:t>
            </a:r>
            <a:endParaRPr lang="en-US" altLang="ko-KR" sz="18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1800" b="1" dirty="0" smtClean="0">
                <a:latin typeface="굴림" panose="020B0600000101010101" pitchFamily="50" charset="-127"/>
              </a:rPr>
              <a:t>런타임으로 자신의 콘텐츠를 </a:t>
            </a:r>
            <a:r>
              <a:rPr lang="ko-KR" altLang="en-US" sz="1800" b="1" dirty="0" err="1" smtClean="0">
                <a:latin typeface="굴림" panose="020B0600000101010101" pitchFamily="50" charset="-127"/>
              </a:rPr>
              <a:t>아이템화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 하여 이용 가능</a:t>
            </a:r>
            <a:endParaRPr lang="en-US" altLang="ko-KR" sz="1200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1200" dirty="0">
              <a:latin typeface="굴림" panose="020B0600000101010101" pitchFamily="50" charset="-127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6B92FD-BF30-42E6-85A5-06E48D6B493B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예상 제품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/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서비스 및 수요자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(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층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)</a:t>
            </a:r>
          </a:p>
          <a:p>
            <a:pPr algn="just" eaLnBrk="1" hangingPunct="1"/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1800" dirty="0">
              <a:latin typeface="굴림" panose="020B0600000101010101" pitchFamily="50" charset="-127"/>
            </a:endParaRPr>
          </a:p>
          <a:p>
            <a:pPr algn="just"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추가 설비 및 추가 기술개발 사항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굴림" panose="020B0600000101010101" pitchFamily="50" charset="-127"/>
              </a:rPr>
              <a:t>해당사항 </a:t>
            </a:r>
            <a:r>
              <a:rPr lang="ko-KR" altLang="en-US" sz="2000" b="1" dirty="0">
                <a:latin typeface="굴림" panose="020B0600000101010101" pitchFamily="50" charset="-127"/>
              </a:rPr>
              <a:t>없음 </a:t>
            </a:r>
            <a:r>
              <a:rPr lang="en-US" altLang="ko-KR" sz="2000" b="1" dirty="0">
                <a:latin typeface="굴림" panose="020B0600000101010101" pitchFamily="50" charset="-127"/>
              </a:rPr>
              <a:t>(S/W </a:t>
            </a:r>
            <a:r>
              <a:rPr lang="ko-KR" altLang="en-US" sz="2000" b="1" dirty="0">
                <a:latin typeface="굴림" panose="020B0600000101010101" pitchFamily="50" charset="-127"/>
              </a:rPr>
              <a:t>기술</a:t>
            </a:r>
            <a:r>
              <a:rPr lang="en-US" altLang="ko-KR" sz="2000" b="1" dirty="0">
                <a:latin typeface="굴림" panose="020B0600000101010101" pitchFamily="50" charset="-127"/>
              </a:rPr>
              <a:t>)</a:t>
            </a: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굴림" panose="020B0600000101010101" pitchFamily="50" charset="-127"/>
              </a:rPr>
              <a:t>단 </a:t>
            </a:r>
            <a:r>
              <a:rPr lang="ko-KR" altLang="en-US" sz="2000" b="1" dirty="0">
                <a:latin typeface="굴림" panose="020B0600000101010101" pitchFamily="50" charset="-127"/>
              </a:rPr>
              <a:t>서비스 모델에 따라 봅슬레이 </a:t>
            </a:r>
            <a:r>
              <a:rPr lang="en-US" altLang="ko-KR" sz="2000" b="1" dirty="0">
                <a:latin typeface="굴림" panose="020B0600000101010101" pitchFamily="50" charset="-127"/>
              </a:rPr>
              <a:t>VR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게임을 </a:t>
            </a:r>
            <a:r>
              <a:rPr lang="ko-KR" altLang="en-US" sz="2000" b="1" dirty="0">
                <a:latin typeface="굴림" panose="020B0600000101010101" pitchFamily="50" charset="-127"/>
              </a:rPr>
              <a:t>위해서 </a:t>
            </a:r>
            <a:r>
              <a:rPr lang="ko-KR" altLang="en-US" sz="2000" b="1" dirty="0" err="1">
                <a:latin typeface="굴림" panose="020B0600000101010101" pitchFamily="50" charset="-127"/>
              </a:rPr>
              <a:t>모션플랫폼</a:t>
            </a:r>
            <a:r>
              <a:rPr lang="en-US" altLang="ko-KR" sz="2000" b="1" dirty="0">
                <a:latin typeface="굴림" panose="020B0600000101010101" pitchFamily="50" charset="-127"/>
              </a:rPr>
              <a:t>, </a:t>
            </a:r>
            <a:r>
              <a:rPr lang="ko-KR" altLang="en-US" sz="2000" b="1" dirty="0">
                <a:latin typeface="굴림" panose="020B0600000101010101" pitchFamily="50" charset="-127"/>
              </a:rPr>
              <a:t>일반 </a:t>
            </a:r>
            <a:r>
              <a:rPr lang="en-US" altLang="ko-KR" sz="2000" b="1" dirty="0" smtClean="0">
                <a:latin typeface="굴림" panose="020B0600000101010101" pitchFamily="50" charset="-127"/>
              </a:rPr>
              <a:t>VR 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게임 </a:t>
            </a:r>
            <a:r>
              <a:rPr lang="ko-KR" altLang="en-US" sz="2000" b="1" dirty="0">
                <a:latin typeface="굴림" panose="020B0600000101010101" pitchFamily="50" charset="-127"/>
              </a:rPr>
              <a:t>위한 </a:t>
            </a:r>
            <a:r>
              <a:rPr lang="en-US" altLang="ko-KR" sz="2000" b="1" dirty="0">
                <a:latin typeface="굴림" panose="020B0600000101010101" pitchFamily="50" charset="-127"/>
              </a:rPr>
              <a:t>HMD </a:t>
            </a:r>
            <a:r>
              <a:rPr lang="ko-KR" altLang="en-US" sz="2000" b="1" dirty="0">
                <a:latin typeface="굴림" panose="020B0600000101010101" pitchFamily="50" charset="-127"/>
              </a:rPr>
              <a:t>장비</a:t>
            </a:r>
            <a:r>
              <a:rPr lang="en-US" altLang="ko-KR" sz="2000" b="1" dirty="0">
                <a:latin typeface="굴림" panose="020B0600000101010101" pitchFamily="50" charset="-127"/>
              </a:rPr>
              <a:t>, </a:t>
            </a:r>
            <a:r>
              <a:rPr lang="ko-KR" altLang="en-US" sz="2000" b="1" dirty="0">
                <a:latin typeface="굴림" panose="020B0600000101010101" pitchFamily="50" charset="-127"/>
              </a:rPr>
              <a:t>콘텐츠 </a:t>
            </a:r>
            <a:r>
              <a:rPr lang="ko-KR" altLang="en-US" sz="2000" b="1" dirty="0" err="1">
                <a:latin typeface="굴림" panose="020B0600000101010101" pitchFamily="50" charset="-127"/>
              </a:rPr>
              <a:t>관리서버</a:t>
            </a:r>
            <a:r>
              <a:rPr lang="ko-KR" altLang="en-US" sz="2000" b="1" dirty="0">
                <a:latin typeface="굴림" panose="020B0600000101010101" pitchFamily="50" charset="-127"/>
              </a:rPr>
              <a:t> 등 관련 하드웨어 설비 및 관련 </a:t>
            </a:r>
            <a:r>
              <a:rPr lang="en-US" altLang="ko-KR" sz="2000" b="1" dirty="0">
                <a:latin typeface="굴림" panose="020B0600000101010101" pitchFamily="50" charset="-127"/>
              </a:rPr>
              <a:t>VR </a:t>
            </a:r>
            <a:r>
              <a:rPr lang="ko-KR" altLang="en-US" sz="2000" b="1" dirty="0">
                <a:latin typeface="굴림" panose="020B0600000101010101" pitchFamily="50" charset="-127"/>
              </a:rPr>
              <a:t>운영 </a:t>
            </a:r>
            <a:r>
              <a:rPr lang="ko-KR" altLang="en-US" sz="2000" b="1" dirty="0" smtClean="0">
                <a:latin typeface="굴림" panose="020B0600000101010101" pitchFamily="50" charset="-127"/>
              </a:rPr>
              <a:t>소프트웨어 구비 필요</a:t>
            </a:r>
            <a:endParaRPr lang="en-US" altLang="ko-KR" dirty="0">
              <a:latin typeface="굴림" panose="020B0600000101010101" pitchFamily="50" charset="-127"/>
            </a:endParaRP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차세대콘텐츠연구본부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39184"/>
              </p:ext>
            </p:extLst>
          </p:nvPr>
        </p:nvGraphicFramePr>
        <p:xfrm>
          <a:off x="945096" y="1916832"/>
          <a:ext cx="7253808" cy="1070791"/>
        </p:xfrm>
        <a:graphic>
          <a:graphicData uri="http://schemas.openxmlformats.org/drawingml/2006/table">
            <a:tbl>
              <a:tblPr/>
              <a:tblGrid>
                <a:gridCol w="3653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제품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1421" marR="91421" marT="45761" marB="4576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수요자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1421" marR="91421" marT="45761" marB="4576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7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런타임 리소스 변경 가능한 </a:t>
                      </a:r>
                      <a:r>
                        <a:rPr lang="en-US" altLang="ko-KR" sz="14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VR </a:t>
                      </a: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게임</a:t>
                      </a:r>
                      <a:endParaRPr lang="ko-KR" altLang="en-US" sz="1400" kern="10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VR </a:t>
                      </a: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게임 앱 </a:t>
                      </a:r>
                      <a:r>
                        <a:rPr lang="ko-KR" altLang="en-US" sz="1400" kern="10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저작</a:t>
                      </a:r>
                      <a:r>
                        <a:rPr lang="en-US" altLang="ko-KR" sz="1400" kern="10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kern="10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</a:t>
                      </a: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업체</a:t>
                      </a:r>
                      <a:endParaRPr lang="ko-KR" altLang="en-US" sz="1400" kern="10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17561</TotalTime>
  <Words>942</Words>
  <Application>Microsoft Office PowerPoint</Application>
  <PresentationFormat>화면 슬라이드 쇼(4:3)</PresentationFormat>
  <Paragraphs>159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1" baseType="lpstr">
      <vt:lpstr>HY견고딕</vt:lpstr>
      <vt:lpstr>HY견명조</vt:lpstr>
      <vt:lpstr>HY헤드라인M</vt:lpstr>
      <vt:lpstr>굴림</vt:lpstr>
      <vt:lpstr>굴림체</vt:lpstr>
      <vt:lpstr>돋움</vt:lpstr>
      <vt:lpstr>맑은 고딕</vt:lpstr>
      <vt:lpstr>함초롬바탕</vt:lpstr>
      <vt:lpstr>휴먼각진헤드라인</vt:lpstr>
      <vt:lpstr>휴먼새내기체</vt:lpstr>
      <vt:lpstr>Arial</vt:lpstr>
      <vt:lpstr>Arial Black</vt:lpstr>
      <vt:lpstr>Times New Roman</vt:lpstr>
      <vt:lpstr>Wingdings</vt:lpstr>
      <vt:lpstr>한컴바탕</vt:lpstr>
      <vt:lpstr>기본 디자인</vt:lpstr>
      <vt:lpstr>PowerPoint 프레젠테이션</vt:lpstr>
      <vt:lpstr>PowerPoint 프레젠테이션</vt:lpstr>
      <vt:lpstr>1. 기술의 개요</vt:lpstr>
      <vt:lpstr>1. 기술의 개요</vt:lpstr>
      <vt:lpstr>2. 기술이전 내용 및 범위</vt:lpstr>
      <vt:lpstr>2. 기술이전 내용 및 범위</vt:lpstr>
      <vt:lpstr>2. 기술이전 내용 및 범위</vt:lpstr>
      <vt:lpstr>3. 경쟁기술과 비교</vt:lpstr>
      <vt:lpstr>4. 기술의 사업성</vt:lpstr>
      <vt:lpstr>4. 기술의 사업성</vt:lpstr>
      <vt:lpstr>4. 기술의 사업성</vt:lpstr>
      <vt:lpstr>4. 기술의 사업성</vt:lpstr>
      <vt:lpstr>4. 기술의 사업성</vt:lpstr>
      <vt:lpstr>5. 국내외 시장 동향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Windows 사용자</cp:lastModifiedBy>
  <cp:revision>1273</cp:revision>
  <cp:lastPrinted>2000-01-26T07:28:59Z</cp:lastPrinted>
  <dcterms:created xsi:type="dcterms:W3CDTF">1998-07-27T04:31:16Z</dcterms:created>
  <dcterms:modified xsi:type="dcterms:W3CDTF">2017-12-05T02:21:31Z</dcterms:modified>
</cp:coreProperties>
</file>