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24" r:id="rId2"/>
    <p:sldId id="347" r:id="rId3"/>
    <p:sldId id="444" r:id="rId4"/>
    <p:sldId id="460" r:id="rId5"/>
    <p:sldId id="461" r:id="rId6"/>
    <p:sldId id="462" r:id="rId7"/>
    <p:sldId id="463" r:id="rId8"/>
    <p:sldId id="434" r:id="rId9"/>
  </p:sldIdLst>
  <p:sldSz cx="9144000" cy="6858000" type="screen4x3"/>
  <p:notesSz cx="6623050" cy="97345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>
          <p15:clr>
            <a:srgbClr val="A4A3A4"/>
          </p15:clr>
        </p15:guide>
        <p15:guide id="2" pos="6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6">
          <p15:clr>
            <a:srgbClr val="A4A3A4"/>
          </p15:clr>
        </p15:guide>
        <p15:guide id="2" pos="208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9AE"/>
    <a:srgbClr val="0000CC"/>
    <a:srgbClr val="3333CC"/>
    <a:srgbClr val="FFFFFF"/>
    <a:srgbClr val="800000"/>
    <a:srgbClr val="BDEEFF"/>
    <a:srgbClr val="FF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0" autoAdjust="0"/>
    <p:restoredTop sz="94660" autoAdjust="0"/>
  </p:normalViewPr>
  <p:slideViewPr>
    <p:cSldViewPr>
      <p:cViewPr varScale="1">
        <p:scale>
          <a:sx n="67" d="100"/>
          <a:sy n="67" d="100"/>
        </p:scale>
        <p:origin x="1412" y="52"/>
      </p:cViewPr>
      <p:guideLst>
        <p:guide orient="horz" pos="1104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44" y="-90"/>
      </p:cViewPr>
      <p:guideLst>
        <p:guide orient="horz" pos="3066"/>
        <p:guide pos="20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E107DA14-7104-42C5-AA46-5E690956B5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88900"/>
            <a:ext cx="739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671" tIns="45336" rIns="90671" bIns="45336" numCol="1" anchor="ctr" anchorCtr="0" compatLnSpc="1">
            <a:prstTxWarp prst="textNoShape">
              <a:avLst/>
            </a:prstTxWarp>
            <a:spAutoFit/>
          </a:bodyPr>
          <a:lstStyle>
            <a:lvl1pPr defTabSz="906463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735ADBA9-C122-4758-9339-0F64B823B04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88900"/>
            <a:ext cx="955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671" tIns="45336" rIns="90671" bIns="45336" numCol="1" anchor="ctr" anchorCtr="0" compatLnSpc="1">
            <a:prstTxWarp prst="textNoShape">
              <a:avLst/>
            </a:prstTxWarp>
            <a:spAutoFit/>
          </a:bodyPr>
          <a:lstStyle>
            <a:lvl1pPr algn="r" defTabSz="906463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4" name="Rectangle 4">
            <a:extLst>
              <a:ext uri="{FF2B5EF4-FFF2-40B4-BE49-F238E27FC236}">
                <a16:creationId xmlns:a16="http://schemas.microsoft.com/office/drawing/2014/main" id="{87B73644-FE8A-4055-82E9-122C541CF34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6738"/>
            <a:ext cx="739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671" tIns="45336" rIns="90671" bIns="45336" numCol="1" anchor="b" anchorCtr="0" compatLnSpc="1">
            <a:prstTxWarp prst="textNoShape">
              <a:avLst/>
            </a:prstTxWarp>
            <a:spAutoFit/>
          </a:bodyPr>
          <a:lstStyle>
            <a:lvl1pPr defTabSz="906463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5" name="Rectangle 5">
            <a:extLst>
              <a:ext uri="{FF2B5EF4-FFF2-40B4-BE49-F238E27FC236}">
                <a16:creationId xmlns:a16="http://schemas.microsoft.com/office/drawing/2014/main" id="{01F8CFF4-C4FF-40ED-8A1A-F89B4103A79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192838" y="9456738"/>
            <a:ext cx="396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671" tIns="45336" rIns="90671" bIns="45336" numCol="1" anchor="b" anchorCtr="0" compatLnSpc="1">
            <a:prstTxWarp prst="textNoShape">
              <a:avLst/>
            </a:prstTxWarp>
            <a:spAutoFit/>
          </a:bodyPr>
          <a:lstStyle>
            <a:lvl1pPr algn="r" defTabSz="906463">
              <a:defRPr sz="1200"/>
            </a:lvl1pPr>
          </a:lstStyle>
          <a:p>
            <a:fld id="{5A53B78B-F42A-4C75-B209-3D1D18CC296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5D44BBF-A94E-4BA0-A1DF-BB690D9489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37" tIns="45019" rIns="90037" bIns="45019" numCol="1" anchor="t" anchorCtr="0" compatLnSpc="1">
            <a:prstTxWarp prst="textNoShape">
              <a:avLst/>
            </a:prstTxWarp>
          </a:bodyPr>
          <a:lstStyle>
            <a:lvl1pPr defTabSz="900113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CE7164B-51CA-4CEF-B945-4D5A4B23C7D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52850" y="0"/>
            <a:ext cx="28702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37" tIns="45019" rIns="90037" bIns="45019" numCol="1" anchor="t" anchorCtr="0" compatLnSpc="1">
            <a:prstTxWarp prst="textNoShape">
              <a:avLst/>
            </a:prstTxWarp>
          </a:bodyPr>
          <a:lstStyle>
            <a:lvl1pPr algn="r" defTabSz="900113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39630ADB-28C3-43C3-BFA4-24053BD287F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81063" y="731838"/>
            <a:ext cx="4864100" cy="3648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F6CD1FD-BAED-421F-9B00-B3B362897E9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2650" y="4624388"/>
            <a:ext cx="4857750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37" tIns="45019" rIns="90037" bIns="45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문자열 유형을 편집하려면 누르십시오</a:t>
            </a:r>
            <a:r>
              <a:rPr lang="en-US" altLang="ko-KR" noProof="0"/>
              <a:t>.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세째 수준</a:t>
            </a:r>
          </a:p>
          <a:p>
            <a:pPr lvl="3"/>
            <a:r>
              <a:rPr lang="ko-KR" altLang="en-US" noProof="0"/>
              <a:t>네째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30BA874-582A-4289-89C7-ED0B326D372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47188"/>
            <a:ext cx="28702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37" tIns="45019" rIns="90037" bIns="45019" numCol="1" anchor="b" anchorCtr="0" compatLnSpc="1">
            <a:prstTxWarp prst="textNoShape">
              <a:avLst/>
            </a:prstTxWarp>
          </a:bodyPr>
          <a:lstStyle>
            <a:lvl1pPr defTabSz="900113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125A8E7-3CF8-4B2F-8D16-2BFDED41E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2850" y="9247188"/>
            <a:ext cx="28702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37" tIns="45019" rIns="90037" bIns="45019" numCol="1" anchor="b" anchorCtr="0" compatLnSpc="1">
            <a:prstTxWarp prst="textNoShape">
              <a:avLst/>
            </a:prstTxWarp>
          </a:bodyPr>
          <a:lstStyle>
            <a:lvl1pPr algn="r" defTabSz="900113">
              <a:defRPr sz="1200">
                <a:latin typeface="Times New Roman" panose="02020603050405020304" pitchFamily="18" charset="0"/>
              </a:defRPr>
            </a:lvl1pPr>
          </a:lstStyle>
          <a:p>
            <a:fld id="{2C681170-E2BE-4E31-BAFE-4D39208AC90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>
            <a:extLst>
              <a:ext uri="{FF2B5EF4-FFF2-40B4-BE49-F238E27FC236}">
                <a16:creationId xmlns:a16="http://schemas.microsoft.com/office/drawing/2014/main" id="{D32FB9AA-1B28-48C4-B2EE-F451C66119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>
            <a:extLst>
              <a:ext uri="{FF2B5EF4-FFF2-40B4-BE49-F238E27FC236}">
                <a16:creationId xmlns:a16="http://schemas.microsoft.com/office/drawing/2014/main" id="{0C03BC50-2215-4E96-A6C5-1969CA864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  <p:sp>
        <p:nvSpPr>
          <p:cNvPr id="12292" name="슬라이드 번호 개체 틀 4">
            <a:extLst>
              <a:ext uri="{FF2B5EF4-FFF2-40B4-BE49-F238E27FC236}">
                <a16:creationId xmlns:a16="http://schemas.microsoft.com/office/drawing/2014/main" id="{A95B5DAB-4E91-4063-A5DF-D035CA5A4A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E5DD3C84-D6EC-4FD2-9CD0-75D854F5CF4E}" type="slidenum">
              <a:rPr lang="en-US" altLang="ko-KR"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>
            <a:extLst>
              <a:ext uri="{FF2B5EF4-FFF2-40B4-BE49-F238E27FC236}">
                <a16:creationId xmlns:a16="http://schemas.microsoft.com/office/drawing/2014/main" id="{983363FC-4409-4E0B-936C-1B3513EBDF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슬라이드 노트 개체 틀 2">
            <a:extLst>
              <a:ext uri="{FF2B5EF4-FFF2-40B4-BE49-F238E27FC236}">
                <a16:creationId xmlns:a16="http://schemas.microsoft.com/office/drawing/2014/main" id="{C0ED3DB1-8A9A-4898-97DB-77F6E7BE9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  <p:sp>
        <p:nvSpPr>
          <p:cNvPr id="13316" name="슬라이드 번호 개체 틀 4">
            <a:extLst>
              <a:ext uri="{FF2B5EF4-FFF2-40B4-BE49-F238E27FC236}">
                <a16:creationId xmlns:a16="http://schemas.microsoft.com/office/drawing/2014/main" id="{1E533180-907F-4D25-B0DA-BDABD81120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45736EFE-AF5E-4597-9464-0FE2C4D9EF34}" type="slidenum">
              <a:rPr lang="en-US" altLang="ko-KR"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>
            <a:extLst>
              <a:ext uri="{FF2B5EF4-FFF2-40B4-BE49-F238E27FC236}">
                <a16:creationId xmlns:a16="http://schemas.microsoft.com/office/drawing/2014/main" id="{CD94C918-3539-4993-91A0-EF8196EE1A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>
            <a:extLst>
              <a:ext uri="{FF2B5EF4-FFF2-40B4-BE49-F238E27FC236}">
                <a16:creationId xmlns:a16="http://schemas.microsoft.com/office/drawing/2014/main" id="{F3A4D97E-0EAF-4E6D-8173-30E6EBC21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  <p:sp>
        <p:nvSpPr>
          <p:cNvPr id="14340" name="슬라이드 번호 개체 틀 4">
            <a:extLst>
              <a:ext uri="{FF2B5EF4-FFF2-40B4-BE49-F238E27FC236}">
                <a16:creationId xmlns:a16="http://schemas.microsoft.com/office/drawing/2014/main" id="{EEC92256-DBD1-4292-9F18-9578F46CE1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15ED3923-4FE7-452B-874A-B44777B2A3AF}" type="slidenum">
              <a:rPr lang="en-US" altLang="ko-KR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슬라이드 이미지 개체 틀 1">
            <a:extLst>
              <a:ext uri="{FF2B5EF4-FFF2-40B4-BE49-F238E27FC236}">
                <a16:creationId xmlns:a16="http://schemas.microsoft.com/office/drawing/2014/main" id="{2733F228-D157-47A3-896A-4D995CA618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슬라이드 노트 개체 틀 2">
            <a:extLst>
              <a:ext uri="{FF2B5EF4-FFF2-40B4-BE49-F238E27FC236}">
                <a16:creationId xmlns:a16="http://schemas.microsoft.com/office/drawing/2014/main" id="{66032CC2-9D7B-4B2D-B95F-42493CD40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  <p:sp>
        <p:nvSpPr>
          <p:cNvPr id="15364" name="슬라이드 번호 개체 틀 4">
            <a:extLst>
              <a:ext uri="{FF2B5EF4-FFF2-40B4-BE49-F238E27FC236}">
                <a16:creationId xmlns:a16="http://schemas.microsoft.com/office/drawing/2014/main" id="{D41FB3BC-70A4-4DBC-AC63-55E62F6031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0FF16510-54F0-440E-95B0-C5DB059F9465}" type="slidenum">
              <a:rPr lang="en-US" altLang="ko-KR"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>
            <a:extLst>
              <a:ext uri="{FF2B5EF4-FFF2-40B4-BE49-F238E27FC236}">
                <a16:creationId xmlns:a16="http://schemas.microsoft.com/office/drawing/2014/main" id="{77D65940-3B65-4848-9FEA-678EA9D679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>
            <a:extLst>
              <a:ext uri="{FF2B5EF4-FFF2-40B4-BE49-F238E27FC236}">
                <a16:creationId xmlns:a16="http://schemas.microsoft.com/office/drawing/2014/main" id="{F10B72DD-1BC8-4F38-AB59-DB2A008FF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  <p:sp>
        <p:nvSpPr>
          <p:cNvPr id="16388" name="슬라이드 번호 개체 틀 4">
            <a:extLst>
              <a:ext uri="{FF2B5EF4-FFF2-40B4-BE49-F238E27FC236}">
                <a16:creationId xmlns:a16="http://schemas.microsoft.com/office/drawing/2014/main" id="{A542AFF1-8518-4EE9-B841-CC134544B2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defTabSz="9001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defTabSz="9001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B095C66E-6730-4C5F-8976-024C0CA69964}" type="slidenum">
              <a:rPr lang="en-US" altLang="ko-KR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7" descr="D:\pskwork\ETRI\bmp\title.bmp">
            <a:extLst>
              <a:ext uri="{FF2B5EF4-FFF2-40B4-BE49-F238E27FC236}">
                <a16:creationId xmlns:a16="http://schemas.microsoft.com/office/drawing/2014/main" id="{655D5706-09D0-4B1D-AB95-A8D01B118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49617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30" descr="C:\My Documents\DS\New Folder\로고심볼.wmf">
            <a:extLst>
              <a:ext uri="{FF2B5EF4-FFF2-40B4-BE49-F238E27FC236}">
                <a16:creationId xmlns:a16="http://schemas.microsoft.com/office/drawing/2014/main" id="{A4FD93FA-5689-4C0C-BAF4-6C8E1D4CC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10200"/>
            <a:ext cx="3124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2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838200"/>
          </a:xfrm>
        </p:spPr>
        <p:txBody>
          <a:bodyPr/>
          <a:lstStyle>
            <a:lvl1pPr marL="0" indent="0" algn="ctr">
              <a:buFont typeface="굴림체" pitchFamily="49" charset="-127"/>
              <a:buNone/>
              <a:defRPr sz="1800"/>
            </a:lvl1pPr>
          </a:lstStyle>
          <a:p>
            <a:r>
              <a:rPr lang="ko-KR" altLang="en-US"/>
              <a:t>마스터 부제목을  입력하십시요</a:t>
            </a:r>
          </a:p>
        </p:txBody>
      </p:sp>
    </p:spTree>
    <p:extLst>
      <p:ext uri="{BB962C8B-B14F-4D97-AF65-F5344CB8AC3E}">
        <p14:creationId xmlns:p14="http://schemas.microsoft.com/office/powerpoint/2010/main" val="367160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0EABC04C-B5B7-4D02-8085-4BD8EE70031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융합서비스보안연구팀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FF77972C-56B4-4FC8-83F5-8BC077546F1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89DF07-D109-43CC-B928-0F5FE86FF9B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08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496050" y="890588"/>
            <a:ext cx="1962150" cy="505301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890588"/>
            <a:ext cx="5734050" cy="505301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6177B238-8762-4F71-B2A8-AF4736B721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융합서비스보안연구팀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C97C5367-5097-4016-96AD-3B346357D4A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2049D-26FA-4A92-BC36-286D98C1CC1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4860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890588"/>
            <a:ext cx="7772400" cy="57943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658F919C-A220-43A8-8639-9B313EC13DB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융합서비스보안연구팀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1F639706-0BEE-45CE-A8F0-54B8866B640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C00E1-381A-4277-9118-CC1C3262926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2150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ABC42FE5-5CAF-49D1-8B44-88080FC230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융합서비스보안연구팀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C918B12A-D51D-46CF-BCF4-422CA01CB26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CA6D9E-2C6C-4797-BF25-DCA656437B4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2632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C34EB959-A475-4328-8496-987EFAD86B2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융합서비스보안연구팀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3BB6F6AF-8254-40EA-8B32-CD5F58A76F7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6F545-B776-4559-82BF-8952D3172FA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008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CCA96D6C-3BAC-4F16-A0FB-DACD9FA4BA8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융합서비스보안연구팀</a:t>
            </a:r>
          </a:p>
        </p:txBody>
      </p:sp>
      <p:sp>
        <p:nvSpPr>
          <p:cNvPr id="6" name="Rectangle 30">
            <a:extLst>
              <a:ext uri="{FF2B5EF4-FFF2-40B4-BE49-F238E27FC236}">
                <a16:creationId xmlns:a16="http://schemas.microsoft.com/office/drawing/2014/main" id="{8AFBF699-3D8B-4B10-BDE7-6A56AC1920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F7072-9ACC-4F03-ACFF-79ACA60F1C9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5418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DF60F496-071D-4F1F-B48D-B83A7A0B72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융합서비스보안연구팀</a:t>
            </a:r>
          </a:p>
        </p:txBody>
      </p:sp>
      <p:sp>
        <p:nvSpPr>
          <p:cNvPr id="8" name="Rectangle 30">
            <a:extLst>
              <a:ext uri="{FF2B5EF4-FFF2-40B4-BE49-F238E27FC236}">
                <a16:creationId xmlns:a16="http://schemas.microsoft.com/office/drawing/2014/main" id="{8FDC36ED-E347-4C34-84B5-85069A5C2C9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2ABF1-21DB-4523-920C-FBD2C71E71A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7188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29">
            <a:extLst>
              <a:ext uri="{FF2B5EF4-FFF2-40B4-BE49-F238E27FC236}">
                <a16:creationId xmlns:a16="http://schemas.microsoft.com/office/drawing/2014/main" id="{B1493917-1D9B-459C-8E68-3F931DC348B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융합서비스보안연구팀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F63CCC52-F178-4D41-8216-47896AD8D0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68AD4-6DC7-4784-A470-6946C4BC6AF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595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>
            <a:extLst>
              <a:ext uri="{FF2B5EF4-FFF2-40B4-BE49-F238E27FC236}">
                <a16:creationId xmlns:a16="http://schemas.microsoft.com/office/drawing/2014/main" id="{CE8FA981-4D06-476B-B748-368E2861F8B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융합서비스보안연구팀</a:t>
            </a:r>
          </a:p>
        </p:txBody>
      </p:sp>
      <p:sp>
        <p:nvSpPr>
          <p:cNvPr id="3" name="Rectangle 30">
            <a:extLst>
              <a:ext uri="{FF2B5EF4-FFF2-40B4-BE49-F238E27FC236}">
                <a16:creationId xmlns:a16="http://schemas.microsoft.com/office/drawing/2014/main" id="{C5D037C7-AB84-4EAD-A43D-7EE609B58F8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B874C-0355-444E-AEDE-3E4F5348565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515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A9A46774-1A0F-4AF9-B551-17DBBA3D459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융합서비스보안연구팀</a:t>
            </a:r>
          </a:p>
        </p:txBody>
      </p:sp>
      <p:sp>
        <p:nvSpPr>
          <p:cNvPr id="6" name="Rectangle 30">
            <a:extLst>
              <a:ext uri="{FF2B5EF4-FFF2-40B4-BE49-F238E27FC236}">
                <a16:creationId xmlns:a16="http://schemas.microsoft.com/office/drawing/2014/main" id="{F1E4E46B-B868-4F97-A6F6-902399CE539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C9A7F-21B3-46EA-997D-2E633A3CCD1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272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E1228DFA-FFE1-4466-BB56-BD24F24825B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융합서비스보안연구팀</a:t>
            </a:r>
          </a:p>
        </p:txBody>
      </p:sp>
      <p:sp>
        <p:nvSpPr>
          <p:cNvPr id="6" name="Rectangle 30">
            <a:extLst>
              <a:ext uri="{FF2B5EF4-FFF2-40B4-BE49-F238E27FC236}">
                <a16:creationId xmlns:a16="http://schemas.microsoft.com/office/drawing/2014/main" id="{57DF6C3E-244A-45EA-B697-701DAE565B7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523F0-8F5F-402C-8FF7-DCA5680857D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889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7">
            <a:extLst>
              <a:ext uri="{FF2B5EF4-FFF2-40B4-BE49-F238E27FC236}">
                <a16:creationId xmlns:a16="http://schemas.microsoft.com/office/drawing/2014/main" id="{90D3C673-DCD1-4D86-AF49-BBB29DBA8E2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DE6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1AFC9D3-D118-4DB1-9248-533ED338F2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28">
            <a:extLst>
              <a:ext uri="{FF2B5EF4-FFF2-40B4-BE49-F238E27FC236}">
                <a16:creationId xmlns:a16="http://schemas.microsoft.com/office/drawing/2014/main" id="{A0E36AFA-B8F2-4216-A352-7CFF24A16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90588"/>
            <a:ext cx="777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제목 작성</a:t>
            </a:r>
          </a:p>
        </p:txBody>
      </p:sp>
      <p:sp>
        <p:nvSpPr>
          <p:cNvPr id="1053" name="Rectangle 29">
            <a:extLst>
              <a:ext uri="{FF2B5EF4-FFF2-40B4-BE49-F238E27FC236}">
                <a16:creationId xmlns:a16="http://schemas.microsoft.com/office/drawing/2014/main" id="{54883E06-6654-4936-A952-856BB39DCD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0125" y="6400800"/>
            <a:ext cx="25304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14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ko-KR" altLang="en-US"/>
              <a:t>융합서비스보안연구팀</a:t>
            </a:r>
          </a:p>
        </p:txBody>
      </p:sp>
      <p:sp>
        <p:nvSpPr>
          <p:cNvPr id="1054" name="Rectangle 30">
            <a:extLst>
              <a:ext uri="{FF2B5EF4-FFF2-40B4-BE49-F238E27FC236}">
                <a16:creationId xmlns:a16="http://schemas.microsoft.com/office/drawing/2014/main" id="{93B81426-54A7-4885-A998-9DBAB973D8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400800"/>
            <a:ext cx="4349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1"/>
            </a:lvl1pPr>
          </a:lstStyle>
          <a:p>
            <a:fld id="{BB14D182-4067-41C5-BFDD-28091504689D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1031" name="Picture 46" descr="D:\홍보실\●홍보실 업무 자료\2003홍보실업무보고\상단 이미지(4).jpg">
            <a:extLst>
              <a:ext uri="{FF2B5EF4-FFF2-40B4-BE49-F238E27FC236}">
                <a16:creationId xmlns:a16="http://schemas.microsoft.com/office/drawing/2014/main" id="{041A92A4-27AD-419C-B0F3-9C0EA05ADC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0" descr="D:\2004 기술이전\ETRI CI\2004 변경 로고심볼.wmf">
            <a:extLst>
              <a:ext uri="{FF2B5EF4-FFF2-40B4-BE49-F238E27FC236}">
                <a16:creationId xmlns:a16="http://schemas.microsoft.com/office/drawing/2014/main" id="{CF9F988A-2DE9-40BE-978F-3EE0D7858D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2">
            <a:extLst>
              <a:ext uri="{FF2B5EF4-FFF2-40B4-BE49-F238E27FC236}">
                <a16:creationId xmlns:a16="http://schemas.microsoft.com/office/drawing/2014/main" id="{CC28BDCC-51E5-4C6B-894D-871E3AFB1CE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6800" y="6400800"/>
            <a:ext cx="1219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1200">
                <a:latin typeface="휴먼새내기체" pitchFamily="18" charset="-127"/>
                <a:ea typeface="휴먼새내기체" pitchFamily="18" charset="-127"/>
              </a:rPr>
              <a:t>Proprietary</a:t>
            </a:r>
          </a:p>
        </p:txBody>
      </p:sp>
      <p:pic>
        <p:nvPicPr>
          <p:cNvPr id="1034" name="Picture 93" descr="D:\2004 기술이전\ETRI CI\2004 변경 로고심볼.wmf">
            <a:extLst>
              <a:ext uri="{FF2B5EF4-FFF2-40B4-BE49-F238E27FC236}">
                <a16:creationId xmlns:a16="http://schemas.microsoft.com/office/drawing/2014/main" id="{72589A09-E33A-4434-80B1-D21B3E1B5C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00813"/>
            <a:ext cx="609600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CC0066"/>
        </a:buClr>
        <a:buFont typeface="굴림체" panose="020B0609000101010101" pitchFamily="49" charset="-127"/>
        <a:buChar char="▣"/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6600CC"/>
        </a:buClr>
        <a:buFont typeface="굴림체" panose="020B0609000101010101" pitchFamily="49" charset="-127"/>
        <a:buChar char="◈"/>
        <a:defRPr kumimoji="1"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바닥글 개체 틀 1">
            <a:extLst>
              <a:ext uri="{FF2B5EF4-FFF2-40B4-BE49-F238E27FC236}">
                <a16:creationId xmlns:a16="http://schemas.microsoft.com/office/drawing/2014/main" id="{E3233645-DCD4-48ED-BEC9-EC558D2BCD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/>
              <a:t>융합서비스보안연구팀</a:t>
            </a:r>
          </a:p>
        </p:txBody>
      </p:sp>
      <p:sp>
        <p:nvSpPr>
          <p:cNvPr id="3075" name="Rectangle 2054">
            <a:extLst>
              <a:ext uri="{FF2B5EF4-FFF2-40B4-BE49-F238E27FC236}">
                <a16:creationId xmlns:a16="http://schemas.microsoft.com/office/drawing/2014/main" id="{AFEF29D9-4132-4104-876A-B09B333A2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05488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3076" name="Rectangle 2060">
            <a:extLst>
              <a:ext uri="{FF2B5EF4-FFF2-40B4-BE49-F238E27FC236}">
                <a16:creationId xmlns:a16="http://schemas.microsoft.com/office/drawing/2014/main" id="{14B5BFC9-DD00-427D-9E0A-D6AA3E90A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334851" name="Rectangle 2051">
            <a:extLst>
              <a:ext uri="{FF2B5EF4-FFF2-40B4-BE49-F238E27FC236}">
                <a16:creationId xmlns:a16="http://schemas.microsoft.com/office/drawing/2014/main" id="{2BB1B595-4990-42AA-A054-6FBEF0EF6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35050"/>
            <a:ext cx="7921625" cy="954088"/>
          </a:xfrm>
          <a:prstGeom prst="rect">
            <a:avLst/>
          </a:prstGeom>
          <a:noFill/>
          <a:ln>
            <a:noFill/>
          </a:ln>
          <a:effectLst>
            <a:outerShdw dist="63500" dir="2212194" algn="ctr" rotWithShape="0">
              <a:srgbClr val="D3D3D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ko-KR" alt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다중 카메라 환경에서 색상을 이용한</a:t>
            </a:r>
            <a:endParaRPr lang="en-US" altLang="ko-KR" sz="2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algn="ctr">
              <a:defRPr/>
            </a:pPr>
            <a:r>
              <a:rPr lang="ko-KR" alt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동일객체 탐지 기술</a:t>
            </a:r>
          </a:p>
        </p:txBody>
      </p:sp>
      <p:pic>
        <p:nvPicPr>
          <p:cNvPr id="334863" name="Picture 2063" descr="보고-2">
            <a:extLst>
              <a:ext uri="{FF2B5EF4-FFF2-40B4-BE49-F238E27FC236}">
                <a16:creationId xmlns:a16="http://schemas.microsoft.com/office/drawing/2014/main" id="{94E2DCB6-E183-4906-B35D-946938C86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4865" name="Text Box 2065">
            <a:extLst>
              <a:ext uri="{FF2B5EF4-FFF2-40B4-BE49-F238E27FC236}">
                <a16:creationId xmlns:a16="http://schemas.microsoft.com/office/drawing/2014/main" id="{904149A5-A611-43D2-9CA4-BB7B09770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743200"/>
            <a:ext cx="2133600" cy="149542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336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 sz="2300">
                <a:solidFill>
                  <a:srgbClr val="ECECEC"/>
                </a:solidFill>
                <a:latin typeface="Arial Black" panose="020B0A04020102020204" pitchFamily="34" charset="0"/>
                <a:ea typeface="휴먼각진헤드라인" pitchFamily="18" charset="-127"/>
              </a:rPr>
              <a:t>ETRI</a:t>
            </a:r>
          </a:p>
          <a:p>
            <a:pPr algn="r" eaLnBrk="1" hangingPunct="1"/>
            <a:r>
              <a:rPr lang="en-US" altLang="ko-KR" sz="2300">
                <a:solidFill>
                  <a:srgbClr val="ECECEC"/>
                </a:solidFill>
                <a:latin typeface="Arial Black" panose="020B0A04020102020204" pitchFamily="34" charset="0"/>
                <a:ea typeface="휴먼각진헤드라인" pitchFamily="18" charset="-127"/>
              </a:rPr>
              <a:t>Technology Marketing</a:t>
            </a:r>
          </a:p>
          <a:p>
            <a:pPr algn="r" eaLnBrk="1" hangingPunct="1"/>
            <a:r>
              <a:rPr lang="en-US" altLang="ko-KR" sz="2300">
                <a:solidFill>
                  <a:srgbClr val="ECECEC"/>
                </a:solidFill>
                <a:latin typeface="Arial Black" panose="020B0A04020102020204" pitchFamily="34" charset="0"/>
                <a:ea typeface="휴먼각진헤드라인" pitchFamily="18" charset="-127"/>
              </a:rPr>
              <a:t>Strategy</a:t>
            </a:r>
          </a:p>
        </p:txBody>
      </p:sp>
      <p:sp>
        <p:nvSpPr>
          <p:cNvPr id="334866" name="Rectangle 2066">
            <a:extLst>
              <a:ext uri="{FF2B5EF4-FFF2-40B4-BE49-F238E27FC236}">
                <a16:creationId xmlns:a16="http://schemas.microsoft.com/office/drawing/2014/main" id="{0C88FDA3-C710-4CE0-B9BC-BEC5757DB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 i="1">
                <a:solidFill>
                  <a:srgbClr val="5F5F5F"/>
                </a:solidFill>
                <a:latin typeface="HY헤드라인M" pitchFamily="18" charset="-127"/>
                <a:ea typeface="HY헤드라인M" pitchFamily="18" charset="-127"/>
              </a:rPr>
              <a:t>IT R&amp;D Global Leader</a:t>
            </a:r>
          </a:p>
        </p:txBody>
      </p:sp>
      <p:pic>
        <p:nvPicPr>
          <p:cNvPr id="334870" name="Picture 2070" descr="좌우로고">
            <a:extLst>
              <a:ext uri="{FF2B5EF4-FFF2-40B4-BE49-F238E27FC236}">
                <a16:creationId xmlns:a16="http://schemas.microsoft.com/office/drawing/2014/main" id="{664C8B20-826F-405C-AEDD-1EC025F24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76950"/>
            <a:ext cx="28162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871" name="Picture 2071" descr="2004 변경 로고심볼">
            <a:extLst>
              <a:ext uri="{FF2B5EF4-FFF2-40B4-BE49-F238E27FC236}">
                <a16:creationId xmlns:a16="http://schemas.microsoft.com/office/drawing/2014/main" id="{001AEAF8-59A9-4A6B-A5F8-DDA33595D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670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슬라이드 번호 개체 틀 14">
            <a:extLst>
              <a:ext uri="{FF2B5EF4-FFF2-40B4-BE49-F238E27FC236}">
                <a16:creationId xmlns:a16="http://schemas.microsoft.com/office/drawing/2014/main" id="{0CFB5DD7-FCB9-40C6-9F60-3A8E0022E0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48700" y="6399213"/>
            <a:ext cx="287338" cy="3079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406B7CE3-5804-41DE-A95C-C258037C6590}" type="slidenum">
              <a:rPr lang="en-US" altLang="ko-KR" i="1">
                <a:latin typeface="HY헤드라인M" pitchFamily="18" charset="-127"/>
                <a:ea typeface="HY헤드라인M" pitchFamily="18" charset="-127"/>
              </a:rPr>
              <a:pPr eaLnBrk="1" hangingPunct="1"/>
              <a:t>1</a:t>
            </a:fld>
            <a:endParaRPr lang="en-US" altLang="ko-KR" i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Text Box 2061">
            <a:extLst>
              <a:ext uri="{FF2B5EF4-FFF2-40B4-BE49-F238E27FC236}">
                <a16:creationId xmlns:a16="http://schemas.microsoft.com/office/drawing/2014/main" id="{05EE36D9-80CA-4E0A-80A6-EABE0B298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5" y="4799013"/>
            <a:ext cx="4214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 latinLnBrk="0"/>
            <a:r>
              <a:rPr kumimoji="0" lang="ko-KR" altLang="en-US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한종욱 </a:t>
            </a:r>
            <a:r>
              <a:rPr kumimoji="0" lang="en-US" altLang="ko-KR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(hanjw@etri.re.kr)</a:t>
            </a:r>
          </a:p>
          <a:p>
            <a:pPr algn="ctr" latinLnBrk="0"/>
            <a:r>
              <a:rPr kumimoji="0" lang="ko-KR" altLang="en-US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사이버보안연구단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autoUpdateAnimBg="0"/>
      <p:bldP spid="334865" grpId="0" autoUpdateAnimBg="0"/>
      <p:bldP spid="334866" grpId="0" autoUpdateAnimBg="0"/>
      <p:bldP spid="1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42" descr="D:\홍보실\●홍보실 업무 자료\2003홍보실업무보고\상단 이미지(3).jpg">
            <a:extLst>
              <a:ext uri="{FF2B5EF4-FFF2-40B4-BE49-F238E27FC236}">
                <a16:creationId xmlns:a16="http://schemas.microsoft.com/office/drawing/2014/main" id="{EBEA8D61-5A7C-44AF-ADA2-BD5855C18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AutoShape 743">
            <a:extLst>
              <a:ext uri="{FF2B5EF4-FFF2-40B4-BE49-F238E27FC236}">
                <a16:creationId xmlns:a16="http://schemas.microsoft.com/office/drawing/2014/main" id="{D65A6FEB-9A1E-4051-B239-A94C8D004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6669088" cy="4497388"/>
          </a:xfrm>
          <a:prstGeom prst="roundRect">
            <a:avLst>
              <a:gd name="adj" fmla="val 4852"/>
            </a:avLst>
          </a:prstGeom>
          <a:solidFill>
            <a:srgbClr val="FFFFFF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895350" indent="-609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ko-KR" altLang="en-US" sz="2900" b="1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목    차</a:t>
            </a:r>
          </a:p>
          <a:p>
            <a:pPr lvl="1" eaLnBrk="1" hangingPunct="1">
              <a:lnSpc>
                <a:spcPct val="110000"/>
              </a:lnSpc>
              <a:buClr>
                <a:srgbClr val="CC0066"/>
              </a:buClr>
            </a:pPr>
            <a:r>
              <a:rPr lang="en-US" altLang="ko-KR" sz="2500" b="1">
                <a:solidFill>
                  <a:srgbClr val="FF660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----------------------------------------------</a:t>
            </a: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b="1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ko-KR" altLang="en-US" b="1">
                <a:latin typeface="HY헤드라인M" pitchFamily="18" charset="-127"/>
                <a:ea typeface="HY헤드라인M" pitchFamily="18" charset="-127"/>
              </a:rPr>
              <a:t>기술의 개요</a:t>
            </a:r>
            <a:endParaRPr lang="en-US" altLang="ko-KR" b="1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endParaRPr lang="ko-KR" altLang="en-US" b="1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b="1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ko-KR" altLang="en-US" b="1">
                <a:latin typeface="HY헤드라인M" pitchFamily="18" charset="-127"/>
                <a:ea typeface="HY헤드라인M" pitchFamily="18" charset="-127"/>
              </a:rPr>
              <a:t>기술 이전 내용 및 범위</a:t>
            </a:r>
            <a:endParaRPr lang="en-US" altLang="ko-KR" b="1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endParaRPr lang="en-US" altLang="ko-KR" b="1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b="1"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ko-KR" altLang="en-US" b="1">
                <a:latin typeface="HY헤드라인M" pitchFamily="18" charset="-127"/>
                <a:ea typeface="HY헤드라인M" pitchFamily="18" charset="-127"/>
              </a:rPr>
              <a:t>경쟁 기술과 비교</a:t>
            </a:r>
            <a:endParaRPr lang="en-US" altLang="ko-KR" b="1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endParaRPr lang="en-US" altLang="ko-KR" b="1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b="1"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ko-KR" altLang="en-US" b="1">
                <a:latin typeface="HY헤드라인M" pitchFamily="18" charset="-127"/>
                <a:ea typeface="HY헤드라인M" pitchFamily="18" charset="-127"/>
              </a:rPr>
              <a:t>기술의 사업성</a:t>
            </a: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ko-KR" altLang="en-US" sz="1600" b="1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1600" b="1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1600" b="1">
                <a:latin typeface="HY헤드라인M" pitchFamily="18" charset="-127"/>
                <a:ea typeface="HY헤드라인M" pitchFamily="18" charset="-127"/>
              </a:rPr>
              <a:t>활용분야 및 기대효과</a:t>
            </a:r>
            <a:endParaRPr lang="en-US" altLang="ko-KR" sz="1600" b="1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endParaRPr lang="en-US" altLang="ko-KR" b="1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b="1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ko-KR" altLang="en-US" b="1">
                <a:latin typeface="HY헤드라인M" pitchFamily="18" charset="-127"/>
                <a:ea typeface="HY헤드라인M" pitchFamily="18" charset="-127"/>
              </a:rPr>
              <a:t>국내외 시장동향</a:t>
            </a:r>
          </a:p>
        </p:txBody>
      </p:sp>
      <p:sp>
        <p:nvSpPr>
          <p:cNvPr id="4100" name="슬라이드 번호 개체 틀 6">
            <a:extLst>
              <a:ext uri="{FF2B5EF4-FFF2-40B4-BE49-F238E27FC236}">
                <a16:creationId xmlns:a16="http://schemas.microsoft.com/office/drawing/2014/main" id="{536BECC3-9130-44E6-805A-29CD727622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53450" y="6399213"/>
            <a:ext cx="285750" cy="3079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3ACD7BFD-7561-4F08-95EB-63FC1C558278}" type="slidenum">
              <a:rPr lang="en-US" altLang="ko-KR" i="1">
                <a:latin typeface="HY헤드라인M" pitchFamily="18" charset="-127"/>
                <a:ea typeface="HY헤드라인M" pitchFamily="18" charset="-127"/>
              </a:rPr>
              <a:pPr eaLnBrk="1" hangingPunct="1"/>
              <a:t>2</a:t>
            </a:fld>
            <a:endParaRPr lang="en-US" altLang="ko-KR" i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01" name="바닥글 개체 틀 3">
            <a:extLst>
              <a:ext uri="{FF2B5EF4-FFF2-40B4-BE49-F238E27FC236}">
                <a16:creationId xmlns:a16="http://schemas.microsoft.com/office/drawing/2014/main" id="{9422A4F8-3249-4187-AA52-A66DAEDEC1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19925" y="6415088"/>
            <a:ext cx="14160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sz="1200">
                <a:latin typeface="맑은 고딕" panose="020B0503020000020004" pitchFamily="34" charset="-127"/>
                <a:ea typeface="맑은 고딕" panose="020B0503020000020004" pitchFamily="34" charset="-127"/>
              </a:rPr>
              <a:t>사이버보안연구단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바닥글 개체 틀 3">
            <a:extLst>
              <a:ext uri="{FF2B5EF4-FFF2-40B4-BE49-F238E27FC236}">
                <a16:creationId xmlns:a16="http://schemas.microsoft.com/office/drawing/2014/main" id="{EC17CB4B-DE35-48C7-B7CE-59E02F2FDB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19925" y="6415088"/>
            <a:ext cx="14160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sz="1200">
                <a:latin typeface="맑은 고딕" panose="020B0503020000020004" pitchFamily="34" charset="-127"/>
                <a:ea typeface="맑은 고딕" panose="020B0503020000020004" pitchFamily="34" charset="-127"/>
              </a:rPr>
              <a:t>사이버보안연구단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72848CA-A40D-4C4F-B9B2-4C0B1D7D1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87338"/>
            <a:ext cx="5867400" cy="461962"/>
          </a:xfrm>
          <a:noFill/>
        </p:spPr>
        <p:txBody>
          <a:bodyPr/>
          <a:lstStyle/>
          <a:p>
            <a:pPr eaLnBrk="1" hangingPunct="1"/>
            <a:r>
              <a:rPr lang="en-US" altLang="ko-KR" sz="240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ko-KR" altLang="en-US" sz="240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개요</a:t>
            </a:r>
          </a:p>
        </p:txBody>
      </p:sp>
      <p:sp>
        <p:nvSpPr>
          <p:cNvPr id="5124" name="Rectangle 5">
            <a:extLst>
              <a:ext uri="{FF2B5EF4-FFF2-40B4-BE49-F238E27FC236}">
                <a16:creationId xmlns:a16="http://schemas.microsoft.com/office/drawing/2014/main" id="{1A6E5867-BCEE-4AF8-B6F0-CA3445CF4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125538"/>
            <a:ext cx="79184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809625" indent="-352425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en-US" altLang="ko-KR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 </a:t>
            </a:r>
            <a:r>
              <a:rPr lang="ko-KR" altLang="en-US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개요</a:t>
            </a:r>
            <a:endParaRPr lang="en-US" altLang="ko-KR" sz="2000" b="1">
              <a:solidFill>
                <a:srgbClr val="CC0066"/>
              </a:solidFill>
              <a:latin typeface="HY헤드라인M" pitchFamily="18" charset="-127"/>
              <a:ea typeface="HY헤드라인M" pitchFamily="18" charset="-127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chemeClr val="bg1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다수의 중첩하지 않는 카메라가 설치된 환경에서 동일한 객체를 찾는 기술</a:t>
            </a:r>
            <a:endParaRPr lang="en-US" altLang="ko-KR" sz="1600" b="1">
              <a:solidFill>
                <a:schemeClr val="bg1"/>
              </a:solidFill>
              <a:latin typeface="맑은 고딕" panose="020B0503020000020004" pitchFamily="34" charset="-127"/>
              <a:ea typeface="맑은 고딕" panose="020B0503020000020004" pitchFamily="34" charset="-127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chemeClr val="bg1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카메라가 설치된 장소의 환경 변화</a:t>
            </a:r>
            <a:r>
              <a:rPr lang="en-US" altLang="ko-KR" sz="1600" b="1">
                <a:solidFill>
                  <a:schemeClr val="bg1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, </a:t>
            </a:r>
            <a:r>
              <a:rPr lang="ko-KR" altLang="en-US" sz="1600" b="1">
                <a:solidFill>
                  <a:schemeClr val="bg1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특히 빛에 의한 동일 객체의 </a:t>
            </a:r>
            <a:r>
              <a:rPr lang="en-US" altLang="ko-KR" sz="1600" b="1">
                <a:solidFill>
                  <a:schemeClr val="bg1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color histogram </a:t>
            </a:r>
            <a:r>
              <a:rPr lang="ko-KR" altLang="en-US" sz="1600" b="1">
                <a:solidFill>
                  <a:schemeClr val="bg1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변화에도 동일 객체를 찾을 수 있는 기술</a:t>
            </a:r>
            <a:endParaRPr lang="en-US" altLang="ko-KR" sz="1600" b="1">
              <a:solidFill>
                <a:schemeClr val="bg1"/>
              </a:solidFill>
              <a:latin typeface="맑은 고딕" panose="020B0503020000020004" pitchFamily="34" charset="-127"/>
              <a:ea typeface="맑은 고딕" panose="020B0503020000020004" pitchFamily="34" charset="-127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endParaRPr lang="en-US" altLang="ko-KR" b="1">
              <a:solidFill>
                <a:schemeClr val="bg1"/>
              </a:solidFill>
              <a:latin typeface="맑은 고딕" panose="020B0503020000020004" pitchFamily="34" charset="-127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5125" name="슬라이드 번호 개체 틀 6">
            <a:extLst>
              <a:ext uri="{FF2B5EF4-FFF2-40B4-BE49-F238E27FC236}">
                <a16:creationId xmlns:a16="http://schemas.microsoft.com/office/drawing/2014/main" id="{60E8B952-A28A-4C00-8C0F-22EDF760C9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53450" y="6399213"/>
            <a:ext cx="285750" cy="3079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0D197B7D-D52C-4B37-8B16-C243E3C941F1}" type="slidenum">
              <a:rPr lang="en-US" altLang="ko-KR" i="1">
                <a:latin typeface="HY헤드라인M" pitchFamily="18" charset="-127"/>
                <a:ea typeface="HY헤드라인M" pitchFamily="18" charset="-127"/>
              </a:rPr>
              <a:pPr eaLnBrk="1" hangingPunct="1"/>
              <a:t>3</a:t>
            </a:fld>
            <a:endParaRPr lang="en-US" altLang="ko-KR" i="1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5126" name="_x175865152" descr="EMB000013b42cf1">
            <a:extLst>
              <a:ext uri="{FF2B5EF4-FFF2-40B4-BE49-F238E27FC236}">
                <a16:creationId xmlns:a16="http://schemas.microsoft.com/office/drawing/2014/main" id="{486BBBD3-D969-447D-8F71-DBD5FB5B5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997200"/>
            <a:ext cx="69850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바닥글 개체 틀 3">
            <a:extLst>
              <a:ext uri="{FF2B5EF4-FFF2-40B4-BE49-F238E27FC236}">
                <a16:creationId xmlns:a16="http://schemas.microsoft.com/office/drawing/2014/main" id="{079A74E7-D471-4F10-A9D5-491B26E362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19925" y="6415088"/>
            <a:ext cx="14160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sz="1200">
                <a:latin typeface="맑은 고딕" panose="020B0503020000020004" pitchFamily="34" charset="-127"/>
                <a:ea typeface="맑은 고딕" panose="020B0503020000020004" pitchFamily="34" charset="-127"/>
              </a:rPr>
              <a:t>사이버보안연구단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0283ACA-6CAC-4C6F-854D-A74347503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87338"/>
            <a:ext cx="5867400" cy="461962"/>
          </a:xfrm>
          <a:noFill/>
        </p:spPr>
        <p:txBody>
          <a:bodyPr/>
          <a:lstStyle/>
          <a:p>
            <a:pPr eaLnBrk="1" hangingPunct="1"/>
            <a:r>
              <a:rPr lang="en-US" altLang="ko-KR" sz="240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ko-KR" altLang="en-US" sz="240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기술이전 내용 및 범위</a:t>
            </a:r>
          </a:p>
        </p:txBody>
      </p:sp>
      <p:sp>
        <p:nvSpPr>
          <p:cNvPr id="6148" name="Rectangle 5">
            <a:extLst>
              <a:ext uri="{FF2B5EF4-FFF2-40B4-BE49-F238E27FC236}">
                <a16:creationId xmlns:a16="http://schemas.microsoft.com/office/drawing/2014/main" id="{18BB117B-1DA6-4DA5-B451-87681E64D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125538"/>
            <a:ext cx="79184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809625" indent="-352425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en-US" altLang="ko-KR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 </a:t>
            </a:r>
            <a:r>
              <a:rPr lang="ko-KR" altLang="en-US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기술이전 내용</a:t>
            </a:r>
            <a:endParaRPr lang="en-US" altLang="ko-KR" sz="1600" b="1">
              <a:solidFill>
                <a:srgbClr val="0029AE"/>
              </a:solidFill>
              <a:latin typeface="맑은 고딕" panose="020B0503020000020004" pitchFamily="34" charset="-127"/>
              <a:ea typeface="맑은 고딕" panose="020B0503020000020004" pitchFamily="34" charset="-127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특정 객체에 대해 외부의 환경</a:t>
            </a:r>
            <a:r>
              <a:rPr lang="en-US" altLang="ko-KR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, </a:t>
            </a: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특히 빛에도 변하지 않는 데이터를 생성하는 기술</a:t>
            </a: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생성된 특정 객체의 데이터를 주변 카메라가 공유할 수 있는 기술</a:t>
            </a: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주변 카메라가 공유된 특정 객체의 데이터를 이용하여 실시간으로 수집되는 영상으로부터 동일 객체를 탐지하는 기술</a:t>
            </a: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객체 탐지와 관련하여 카메라를 제어할 수 있는 기술</a:t>
            </a:r>
            <a:endParaRPr lang="en-US" altLang="ko-KR" sz="1600" b="1">
              <a:solidFill>
                <a:srgbClr val="0029AE"/>
              </a:solidFill>
              <a:latin typeface="맑은 고딕" panose="020B0503020000020004" pitchFamily="34" charset="-127"/>
              <a:ea typeface="맑은 고딕" panose="020B0503020000020004" pitchFamily="34" charset="-127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endParaRPr lang="en-US" altLang="ko-KR" sz="1600" b="1">
              <a:solidFill>
                <a:srgbClr val="0029AE"/>
              </a:solidFill>
              <a:latin typeface="맑은 고딕" panose="020B0503020000020004" pitchFamily="34" charset="-127"/>
              <a:ea typeface="맑은 고딕" panose="020B0503020000020004" pitchFamily="34" charset="-127"/>
              <a:cs typeface="Times New Roman" panose="02020603050405020304" pitchFamily="18" charset="0"/>
            </a:endParaRPr>
          </a:p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en-US" altLang="ko-KR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 </a:t>
            </a:r>
            <a:r>
              <a:rPr lang="ko-KR" altLang="en-US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기술 개발 현황</a:t>
            </a:r>
            <a:endParaRPr lang="en-US" altLang="ko-KR" sz="2000" b="1">
              <a:solidFill>
                <a:srgbClr val="CC0066"/>
              </a:solidFill>
              <a:latin typeface="HY헤드라인M" pitchFamily="18" charset="-127"/>
              <a:ea typeface="HY헤드라인M" pitchFamily="18" charset="-127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기술 성숙도 단계</a:t>
            </a:r>
            <a:r>
              <a:rPr lang="en-US" altLang="ko-KR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: 2</a:t>
            </a: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단계</a:t>
            </a:r>
            <a:endParaRPr lang="en-US" altLang="ko-KR" sz="1600" b="1">
              <a:solidFill>
                <a:srgbClr val="0029AE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  <p:sp>
        <p:nvSpPr>
          <p:cNvPr id="6149" name="슬라이드 번호 개체 틀 6">
            <a:extLst>
              <a:ext uri="{FF2B5EF4-FFF2-40B4-BE49-F238E27FC236}">
                <a16:creationId xmlns:a16="http://schemas.microsoft.com/office/drawing/2014/main" id="{DBFF086B-79CE-40B9-8964-D01C8A45B5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53450" y="6399213"/>
            <a:ext cx="285750" cy="3079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2C99DBC1-885F-41CB-B379-E105BC6B7C79}" type="slidenum">
              <a:rPr lang="en-US" altLang="ko-KR" i="1">
                <a:latin typeface="HY헤드라인M" pitchFamily="18" charset="-127"/>
                <a:ea typeface="HY헤드라인M" pitchFamily="18" charset="-127"/>
              </a:rPr>
              <a:pPr eaLnBrk="1" hangingPunct="1"/>
              <a:t>4</a:t>
            </a:fld>
            <a:endParaRPr lang="en-US" altLang="ko-KR" i="1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바닥글 개체 틀 3">
            <a:extLst>
              <a:ext uri="{FF2B5EF4-FFF2-40B4-BE49-F238E27FC236}">
                <a16:creationId xmlns:a16="http://schemas.microsoft.com/office/drawing/2014/main" id="{63AEB52B-ECCB-456D-9CC5-FB435612FE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19925" y="6415088"/>
            <a:ext cx="14160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sz="1200">
                <a:latin typeface="맑은 고딕" panose="020B0503020000020004" pitchFamily="34" charset="-127"/>
                <a:ea typeface="맑은 고딕" panose="020B0503020000020004" pitchFamily="34" charset="-127"/>
              </a:rPr>
              <a:t>사이버보안연구단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41447B3-ECB9-412A-8128-6B952E363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87338"/>
            <a:ext cx="5867400" cy="461962"/>
          </a:xfrm>
          <a:noFill/>
        </p:spPr>
        <p:txBody>
          <a:bodyPr/>
          <a:lstStyle/>
          <a:p>
            <a:pPr eaLnBrk="1" hangingPunct="1"/>
            <a:r>
              <a:rPr lang="en-US" altLang="ko-KR" sz="240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ko-KR" altLang="en-US" sz="240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경쟁기술과 비교</a:t>
            </a:r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id="{707D43A8-D51D-4BC9-BF45-353750B84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125538"/>
            <a:ext cx="79184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809625" indent="-352425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en-US" altLang="ko-KR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 </a:t>
            </a:r>
            <a:r>
              <a:rPr lang="ko-KR" altLang="en-US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기존</a:t>
            </a:r>
            <a:r>
              <a:rPr lang="en-US" altLang="ko-KR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(</a:t>
            </a:r>
            <a:r>
              <a:rPr lang="ko-KR" altLang="en-US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선행</a:t>
            </a:r>
            <a:r>
              <a:rPr lang="en-US" altLang="ko-KR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)</a:t>
            </a:r>
            <a:r>
              <a:rPr lang="ko-KR" altLang="en-US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기술과 비교하여 유리한 점</a:t>
            </a:r>
            <a:endParaRPr lang="en-US" altLang="ko-KR" sz="2000" b="1">
              <a:solidFill>
                <a:srgbClr val="CC0066"/>
              </a:solidFill>
              <a:latin typeface="HY헤드라인M" pitchFamily="18" charset="-127"/>
              <a:ea typeface="HY헤드라인M" pitchFamily="18" charset="-127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기존 기술들은 운용에 앞서 사전 준비작업 </a:t>
            </a:r>
            <a:r>
              <a:rPr lang="en-US" altLang="ko-KR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(</a:t>
            </a: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조명에 따른 </a:t>
            </a:r>
            <a:r>
              <a:rPr lang="en-US" altLang="ko-KR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CCTV</a:t>
            </a: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간 </a:t>
            </a:r>
            <a:r>
              <a:rPr lang="en-US" altLang="ko-KR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calibration setup </a:t>
            </a: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등</a:t>
            </a:r>
            <a:r>
              <a:rPr lang="en-US" altLang="ko-KR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) </a:t>
            </a: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및 설치된 </a:t>
            </a:r>
            <a:r>
              <a:rPr lang="en-US" altLang="ko-KR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CCTV</a:t>
            </a: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의 조명 변화 시 재설치 등의 문제점이 존재</a:t>
            </a:r>
            <a:endParaRPr lang="en-US" altLang="ko-KR" sz="1600" b="1">
              <a:solidFill>
                <a:srgbClr val="0029AE"/>
              </a:solidFill>
              <a:latin typeface="맑은 고딕" panose="020B0503020000020004" pitchFamily="34" charset="-127"/>
              <a:ea typeface="맑은 고딕" panose="020B0503020000020004" pitchFamily="34" charset="-127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본 기술은 기존 기술에서 요구하는 사전 준비작업 및 재설치의 불필요로 인하여</a:t>
            </a:r>
            <a:r>
              <a:rPr lang="en-US" altLang="ko-KR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유지 및 관리가 용이함</a:t>
            </a: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알고리즘이 단순하여 임베디드 시스템인 카메라에도 설치 및 운용이 가능</a:t>
            </a:r>
            <a:endParaRPr lang="en-US" altLang="ko-KR" sz="1600" b="1">
              <a:solidFill>
                <a:srgbClr val="0029AE"/>
              </a:solidFill>
              <a:latin typeface="맑은 고딕" panose="020B0503020000020004" pitchFamily="34" charset="-127"/>
              <a:ea typeface="맑은 고딕" panose="020B0503020000020004" pitchFamily="34" charset="-127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endParaRPr lang="en-US" altLang="ko-KR" sz="1600" b="1">
              <a:solidFill>
                <a:srgbClr val="0029AE"/>
              </a:solidFill>
              <a:latin typeface="맑은 고딕" panose="020B0503020000020004" pitchFamily="34" charset="-127"/>
              <a:ea typeface="맑은 고딕" panose="020B0503020000020004" pitchFamily="34" charset="-127"/>
              <a:cs typeface="Times New Roman" panose="02020603050405020304" pitchFamily="18" charset="0"/>
            </a:endParaRPr>
          </a:p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en-US" altLang="ko-KR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 </a:t>
            </a:r>
            <a:r>
              <a:rPr lang="ko-KR" altLang="en-US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기존</a:t>
            </a:r>
            <a:r>
              <a:rPr lang="en-US" altLang="ko-KR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(</a:t>
            </a:r>
            <a:r>
              <a:rPr lang="ko-KR" altLang="en-US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선행</a:t>
            </a:r>
            <a:r>
              <a:rPr lang="en-US" altLang="ko-KR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)</a:t>
            </a:r>
            <a:r>
              <a:rPr lang="ko-KR" altLang="en-US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기술과 비교하여 불리한 점</a:t>
            </a:r>
            <a:endParaRPr lang="en-US" altLang="ko-KR" sz="2000" b="1">
              <a:solidFill>
                <a:srgbClr val="CC0066"/>
              </a:solidFill>
              <a:latin typeface="HY헤드라인M" pitchFamily="18" charset="-127"/>
              <a:ea typeface="HY헤드라인M" pitchFamily="18" charset="-127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해당사항 없음</a:t>
            </a:r>
            <a:endParaRPr lang="en-US" altLang="ko-KR" sz="1600" b="1">
              <a:solidFill>
                <a:srgbClr val="0029AE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endParaRPr lang="en-US" altLang="ko-KR" sz="1600" b="1">
              <a:solidFill>
                <a:srgbClr val="0029AE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  <p:sp>
        <p:nvSpPr>
          <p:cNvPr id="7173" name="슬라이드 번호 개체 틀 6">
            <a:extLst>
              <a:ext uri="{FF2B5EF4-FFF2-40B4-BE49-F238E27FC236}">
                <a16:creationId xmlns:a16="http://schemas.microsoft.com/office/drawing/2014/main" id="{31062C63-E4EC-4D18-B6D7-FEE3FA004D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53450" y="6399213"/>
            <a:ext cx="285750" cy="3079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4FFD2C55-195F-4451-8BB9-68018439AB9A}" type="slidenum">
              <a:rPr lang="en-US" altLang="ko-KR" i="1">
                <a:latin typeface="HY헤드라인M" pitchFamily="18" charset="-127"/>
                <a:ea typeface="HY헤드라인M" pitchFamily="18" charset="-127"/>
              </a:rPr>
              <a:pPr eaLnBrk="1" hangingPunct="1"/>
              <a:t>5</a:t>
            </a:fld>
            <a:endParaRPr lang="en-US" altLang="ko-KR" i="1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바닥글 개체 틀 3">
            <a:extLst>
              <a:ext uri="{FF2B5EF4-FFF2-40B4-BE49-F238E27FC236}">
                <a16:creationId xmlns:a16="http://schemas.microsoft.com/office/drawing/2014/main" id="{8BB664D7-6D10-407D-ACF5-F09E5B615B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19925" y="6415088"/>
            <a:ext cx="14160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sz="1200">
                <a:latin typeface="맑은 고딕" panose="020B0503020000020004" pitchFamily="34" charset="-127"/>
                <a:ea typeface="맑은 고딕" panose="020B0503020000020004" pitchFamily="34" charset="-127"/>
              </a:rPr>
              <a:t>사이버보안연구단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996CEC0-9142-4618-AF40-AA74DAE9E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87338"/>
            <a:ext cx="5867400" cy="461962"/>
          </a:xfrm>
          <a:noFill/>
        </p:spPr>
        <p:txBody>
          <a:bodyPr/>
          <a:lstStyle/>
          <a:p>
            <a:pPr eaLnBrk="1" hangingPunct="1"/>
            <a:r>
              <a:rPr lang="en-US" altLang="ko-KR" sz="240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ko-KR" altLang="en-US" sz="240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사업성</a:t>
            </a:r>
          </a:p>
        </p:txBody>
      </p:sp>
      <p:sp>
        <p:nvSpPr>
          <p:cNvPr id="8196" name="Rectangle 5">
            <a:extLst>
              <a:ext uri="{FF2B5EF4-FFF2-40B4-BE49-F238E27FC236}">
                <a16:creationId xmlns:a16="http://schemas.microsoft.com/office/drawing/2014/main" id="{A1FCEA90-FF8E-4F31-9C82-13EEDF32B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125538"/>
            <a:ext cx="79184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809625" indent="-352425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ko-KR" altLang="en-US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필요성</a:t>
            </a:r>
            <a:endParaRPr lang="en-US" altLang="ko-KR" sz="2000" b="1">
              <a:solidFill>
                <a:srgbClr val="CC0066"/>
              </a:solidFill>
              <a:latin typeface="HY헤드라인M" pitchFamily="18" charset="-127"/>
              <a:ea typeface="HY헤드라인M" pitchFamily="18" charset="-127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수십 수백 대의 </a:t>
            </a:r>
            <a:r>
              <a:rPr lang="en-US" altLang="ko-KR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CCTV</a:t>
            </a: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가 운용되고 있는 현재 상황에서 실시간으로 수집되는 영상에 대해 관리자가 직접 특정 객체를 찾아 이동경로를 추적하는 방법에는 한계가 존재</a:t>
            </a: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이러한 문제를 해결하기 위해 관리자의 개입이 없이 특정 객체를 찾아 이동경로를 추적할 수 있는 기술이 요구되고 있음</a:t>
            </a:r>
            <a:endParaRPr lang="en-US" altLang="ko-KR" sz="1600" b="1">
              <a:solidFill>
                <a:srgbClr val="0029AE"/>
              </a:solidFill>
              <a:latin typeface="맑은 고딕" panose="020B0503020000020004" pitchFamily="34" charset="-127"/>
              <a:ea typeface="맑은 고딕" panose="020B0503020000020004" pitchFamily="34" charset="-127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endParaRPr lang="en-US" altLang="ko-KR" sz="2000" b="1">
              <a:solidFill>
                <a:srgbClr val="CC0066"/>
              </a:solidFill>
              <a:latin typeface="HY헤드라인M" pitchFamily="18" charset="-127"/>
              <a:ea typeface="HY헤드라인M" pitchFamily="18" charset="-127"/>
              <a:cs typeface="Times New Roman" panose="02020603050405020304" pitchFamily="18" charset="0"/>
            </a:endParaRPr>
          </a:p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ko-KR" altLang="en-US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시장성</a:t>
            </a:r>
            <a:endParaRPr lang="en-US" altLang="ko-KR" sz="2000" b="1">
              <a:solidFill>
                <a:srgbClr val="CC0066"/>
              </a:solidFill>
              <a:latin typeface="HY헤드라인M" pitchFamily="18" charset="-127"/>
              <a:ea typeface="HY헤드라인M" pitchFamily="18" charset="-127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예상 응용 제품 및 서비스</a:t>
            </a:r>
            <a:endParaRPr lang="en-US" altLang="ko-KR" sz="1600" b="1">
              <a:solidFill>
                <a:srgbClr val="0029AE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  <p:sp>
        <p:nvSpPr>
          <p:cNvPr id="8197" name="슬라이드 번호 개체 틀 6">
            <a:extLst>
              <a:ext uri="{FF2B5EF4-FFF2-40B4-BE49-F238E27FC236}">
                <a16:creationId xmlns:a16="http://schemas.microsoft.com/office/drawing/2014/main" id="{9BBCF932-3286-437D-8F29-3081C09E70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53450" y="6399213"/>
            <a:ext cx="285750" cy="3079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379F70B5-6196-409F-8AF1-2CD194B0F77D}" type="slidenum">
              <a:rPr lang="en-US" altLang="ko-KR" i="1">
                <a:latin typeface="HY헤드라인M" pitchFamily="18" charset="-127"/>
                <a:ea typeface="HY헤드라인M" pitchFamily="18" charset="-127"/>
              </a:rPr>
              <a:pPr eaLnBrk="1" hangingPunct="1"/>
              <a:t>6</a:t>
            </a:fld>
            <a:endParaRPr lang="en-US" altLang="ko-KR" i="1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6A73C8A3-54F4-4917-ABEB-D56D9E1B026E}"/>
              </a:ext>
            </a:extLst>
          </p:cNvPr>
          <p:cNvGraphicFramePr>
            <a:graphicFrameLocks noGrp="1"/>
          </p:cNvGraphicFramePr>
          <p:nvPr/>
        </p:nvGraphicFramePr>
        <p:xfrm>
          <a:off x="1403350" y="4581525"/>
          <a:ext cx="6913563" cy="1773238"/>
        </p:xfrm>
        <a:graphic>
          <a:graphicData uri="http://schemas.openxmlformats.org/drawingml/2006/table">
            <a:tbl>
              <a:tblPr/>
              <a:tblGrid>
                <a:gridCol w="792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9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7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514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예상제품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7" marR="64777" marT="17896" marB="1789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예상단가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천원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5" marR="35945" marT="17896" marB="1789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이전기술의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비중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(%)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5" marR="35945" marT="17896" marB="1789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3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잠</a:t>
                      </a:r>
                      <a:r>
                        <a:rPr lang="ko-KR" altLang="en-US" sz="1000" kern="0" spc="-4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재적</a:t>
                      </a:r>
                      <a:r>
                        <a:rPr lang="en-US" altLang="ko-KR" sz="1000" kern="0" spc="-4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ko-KR" altLang="en-US" sz="1000" kern="0" spc="-4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현재적 경쟁자와 가격</a:t>
                      </a:r>
                      <a:r>
                        <a:rPr lang="en-US" altLang="ko-KR" sz="1000" kern="0" spc="-4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</a:t>
                      </a:r>
                      <a:r>
                        <a:rPr lang="ko-KR" altLang="en-US" sz="1000" kern="0" spc="-4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시장 등에서 경쟁상 유리한 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7" marR="64777" marT="17896" marB="1789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18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판매 가능 시기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5" marR="35945" marT="17896" marB="1789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80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영상감시 솔루션 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7" marR="64777" marT="17896" marB="1789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500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7" marR="64777" marT="17896" marB="1789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30%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7" marR="64777" marT="17896" marB="1789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a.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가격경쟁력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-101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: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기존제품 대비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30%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이상 높은 가격을 받을 수 있음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b.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시장환경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: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세계 영상감시솔루션 시장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2010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년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102.20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억 달러 예상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7" marR="64777" marT="17896" marB="1789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2014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7" marR="64777" marT="17896" marB="1789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바닥글 개체 틀 3">
            <a:extLst>
              <a:ext uri="{FF2B5EF4-FFF2-40B4-BE49-F238E27FC236}">
                <a16:creationId xmlns:a16="http://schemas.microsoft.com/office/drawing/2014/main" id="{4744D11A-05B1-48DC-8E79-DADC2DF491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19925" y="6415088"/>
            <a:ext cx="1416050" cy="276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sz="1200">
                <a:latin typeface="맑은 고딕" panose="020B0503020000020004" pitchFamily="34" charset="-127"/>
                <a:ea typeface="맑은 고딕" panose="020B0503020000020004" pitchFamily="34" charset="-127"/>
              </a:rPr>
              <a:t>사이버보안연구단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2FB00CD-FF69-48A7-8610-97671255B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87338"/>
            <a:ext cx="5867400" cy="461962"/>
          </a:xfrm>
          <a:noFill/>
        </p:spPr>
        <p:txBody>
          <a:bodyPr/>
          <a:lstStyle/>
          <a:p>
            <a:pPr eaLnBrk="1" hangingPunct="1"/>
            <a:r>
              <a:rPr lang="en-US" altLang="ko-KR" sz="240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ko-KR" altLang="en-US" sz="240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국내외 시장 동향</a:t>
            </a:r>
          </a:p>
        </p:txBody>
      </p:sp>
      <p:sp>
        <p:nvSpPr>
          <p:cNvPr id="9220" name="Rectangle 5">
            <a:extLst>
              <a:ext uri="{FF2B5EF4-FFF2-40B4-BE49-F238E27FC236}">
                <a16:creationId xmlns:a16="http://schemas.microsoft.com/office/drawing/2014/main" id="{7B83D770-2E03-4DD1-AC9F-65EFC5FE1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125538"/>
            <a:ext cx="79184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809625" indent="-352425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en-US" altLang="ko-KR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 </a:t>
            </a:r>
            <a:r>
              <a:rPr lang="ko-KR" altLang="en-US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국내외 기술</a:t>
            </a:r>
            <a:endParaRPr lang="en-US" altLang="ko-KR" sz="1600" b="1">
              <a:solidFill>
                <a:srgbClr val="0029AE"/>
              </a:solidFill>
              <a:latin typeface="맑은 고딕" panose="020B0503020000020004" pitchFamily="34" charset="-127"/>
              <a:ea typeface="맑은 고딕" panose="020B0503020000020004" pitchFamily="34" charset="-127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다수의 중첩하지 않는 카메라 환경에서 동일 객체를 탐지하는 연구가 외국학계를 중심으로 진행되고 있는 초기단계</a:t>
            </a:r>
            <a:endParaRPr lang="en-US" altLang="ko-KR" sz="1600" b="1">
              <a:solidFill>
                <a:srgbClr val="0029AE"/>
              </a:solidFill>
              <a:latin typeface="맑은 고딕" panose="020B0503020000020004" pitchFamily="34" charset="-127"/>
              <a:ea typeface="맑은 고딕" panose="020B0503020000020004" pitchFamily="34" charset="-127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기존 연구들은 </a:t>
            </a:r>
            <a:r>
              <a:rPr lang="en-US" altLang="ko-KR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RGB </a:t>
            </a: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방식을 이용하여 운용에 앞서 사전 준비 작업 </a:t>
            </a:r>
            <a:r>
              <a:rPr lang="en-US" altLang="ko-KR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(</a:t>
            </a: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조명에 따른 </a:t>
            </a:r>
            <a:r>
              <a:rPr lang="en-US" altLang="ko-KR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CCTV</a:t>
            </a: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간 </a:t>
            </a:r>
            <a:r>
              <a:rPr lang="en-US" altLang="ko-KR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calibration setup </a:t>
            </a: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등</a:t>
            </a:r>
            <a:r>
              <a:rPr lang="en-US" altLang="ko-KR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) </a:t>
            </a: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및 설치된 </a:t>
            </a:r>
            <a:r>
              <a:rPr lang="en-US" altLang="ko-KR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CCTV</a:t>
            </a: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의 조명 변화시 재 설치 등의 문제가 존재함</a:t>
            </a:r>
            <a:endParaRPr lang="en-US" altLang="ko-KR" sz="1600" b="1">
              <a:solidFill>
                <a:srgbClr val="0029AE"/>
              </a:solidFill>
              <a:latin typeface="맑은 고딕" panose="020B0503020000020004" pitchFamily="34" charset="-127"/>
              <a:ea typeface="맑은 고딕" panose="020B0503020000020004" pitchFamily="34" charset="-127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endParaRPr lang="en-US" altLang="ko-KR" sz="1600" b="1">
              <a:solidFill>
                <a:srgbClr val="0029AE"/>
              </a:solidFill>
              <a:latin typeface="맑은 고딕" panose="020B0503020000020004" pitchFamily="34" charset="-127"/>
              <a:ea typeface="맑은 고딕" panose="020B0503020000020004" pitchFamily="34" charset="-127"/>
              <a:cs typeface="Times New Roman" panose="02020603050405020304" pitchFamily="18" charset="0"/>
            </a:endParaRPr>
          </a:p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ko-KR" altLang="en-US" sz="2000" b="1">
                <a:solidFill>
                  <a:srgbClr val="CC0066"/>
                </a:solidFill>
                <a:latin typeface="HY헤드라인M" pitchFamily="18" charset="-127"/>
                <a:ea typeface="HY헤드라인M" pitchFamily="18" charset="-127"/>
                <a:cs typeface="Times New Roman" panose="02020603050405020304" pitchFamily="18" charset="0"/>
              </a:rPr>
              <a:t>시장전망</a:t>
            </a:r>
            <a:endParaRPr lang="en-US" altLang="ko-KR" sz="2000" b="1">
              <a:solidFill>
                <a:srgbClr val="CC0066"/>
              </a:solidFill>
              <a:latin typeface="HY헤드라인M" pitchFamily="18" charset="-127"/>
              <a:ea typeface="HY헤드라인M" pitchFamily="18" charset="-127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다수의 영상</a:t>
            </a:r>
            <a:r>
              <a:rPr lang="en-US" altLang="ko-KR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, </a:t>
            </a: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즉 수십 수백 대의 </a:t>
            </a:r>
            <a:r>
              <a:rPr lang="en-US" altLang="ko-KR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CCTV</a:t>
            </a: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가 운용되고 있는 현재 상황에서 실시간으로 수집되는 영상에 대해 관리자가 직접 특정 객체를 찾아 이동경로를 추적하는 방법에는 한계가 존재</a:t>
            </a:r>
            <a:endParaRPr lang="en-US" altLang="ko-KR" sz="1600" b="1">
              <a:solidFill>
                <a:srgbClr val="0029AE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  <a:p>
            <a:pPr lvl="1" eaLnBrk="1" hangingPunct="1">
              <a:lnSpc>
                <a:spcPct val="140000"/>
              </a:lnSpc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ko-KR" altLang="en-US" sz="1600" b="1">
                <a:solidFill>
                  <a:srgbClr val="0029AE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이러한 문제를 해결하기 위해 관리자의 개입이 없이 특정 객체를 찾아 이동경로를 추적할 수 있는 기술이 요구되고 있어 향후 시장 전망은 매우 밝음</a:t>
            </a:r>
            <a:endParaRPr lang="en-US" altLang="ko-KR" sz="1600" b="1">
              <a:solidFill>
                <a:srgbClr val="0029AE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  <p:sp>
        <p:nvSpPr>
          <p:cNvPr id="9221" name="슬라이드 번호 개체 틀 6">
            <a:extLst>
              <a:ext uri="{FF2B5EF4-FFF2-40B4-BE49-F238E27FC236}">
                <a16:creationId xmlns:a16="http://schemas.microsoft.com/office/drawing/2014/main" id="{71DF11CE-8DC3-4150-ACAE-EBF7542D00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53450" y="6399213"/>
            <a:ext cx="285750" cy="3079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4B8B4FC0-74D5-4608-9660-7E0A3D4C3A3C}" type="slidenum">
              <a:rPr lang="en-US" altLang="ko-KR" i="1">
                <a:latin typeface="HY헤드라인M" pitchFamily="18" charset="-127"/>
                <a:ea typeface="HY헤드라인M" pitchFamily="18" charset="-127"/>
              </a:rPr>
              <a:pPr eaLnBrk="1" hangingPunct="1"/>
              <a:t>7</a:t>
            </a:fld>
            <a:endParaRPr lang="en-US" altLang="ko-KR" i="1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바닥글 개체 틀 3">
            <a:extLst>
              <a:ext uri="{FF2B5EF4-FFF2-40B4-BE49-F238E27FC236}">
                <a16:creationId xmlns:a16="http://schemas.microsoft.com/office/drawing/2014/main" id="{D5C70E3E-2A6C-46EA-BC42-A98FE663B6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/>
              <a:t>융합서비스보안연구팀</a:t>
            </a:r>
          </a:p>
        </p:txBody>
      </p:sp>
      <p:pic>
        <p:nvPicPr>
          <p:cNvPr id="10243" name="Picture 522" descr="D:\과거홍보\●ETRI CIS\연구원 이미지\연구장면(4개).jpg">
            <a:extLst>
              <a:ext uri="{FF2B5EF4-FFF2-40B4-BE49-F238E27FC236}">
                <a16:creationId xmlns:a16="http://schemas.microsoft.com/office/drawing/2014/main" id="{ECDA44C2-2918-4211-B935-C7FBBF7F4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25650"/>
            <a:ext cx="4572000" cy="3579813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rgbClr val="4D4D4D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523">
            <a:extLst>
              <a:ext uri="{FF2B5EF4-FFF2-40B4-BE49-F238E27FC236}">
                <a16:creationId xmlns:a16="http://schemas.microsoft.com/office/drawing/2014/main" id="{63B6A699-BD43-4B64-AA2F-30883180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339850"/>
            <a:ext cx="2667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o-KR" altLang="en-US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감사합니다</a:t>
            </a:r>
            <a:r>
              <a:rPr lang="en-US" altLang="ko-KR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</p:txBody>
      </p:sp>
      <p:sp>
        <p:nvSpPr>
          <p:cNvPr id="10245" name="Rectangle 529">
            <a:extLst>
              <a:ext uri="{FF2B5EF4-FFF2-40B4-BE49-F238E27FC236}">
                <a16:creationId xmlns:a16="http://schemas.microsoft.com/office/drawing/2014/main" id="{A1B9C0FA-2DC7-4E44-892A-C564FA6D7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0246" name="Rectangle 530">
            <a:extLst>
              <a:ext uri="{FF2B5EF4-FFF2-40B4-BE49-F238E27FC236}">
                <a16:creationId xmlns:a16="http://schemas.microsoft.com/office/drawing/2014/main" id="{F196A6C8-2042-4731-BE2F-CE16AE64F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6400800"/>
            <a:ext cx="8772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None/>
            </a:pPr>
            <a:r>
              <a:rPr lang="en-US" altLang="ko-KR" sz="1400">
                <a:solidFill>
                  <a:srgbClr val="000099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Arial" panose="020B0604020202020204" pitchFamily="34" charset="0"/>
              </a:rPr>
              <a:t>♣ </a:t>
            </a:r>
            <a:r>
              <a:rPr lang="ko-KR" altLang="en-US" sz="1400">
                <a:solidFill>
                  <a:srgbClr val="000099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Arial" panose="020B0604020202020204" pitchFamily="34" charset="0"/>
              </a:rPr>
              <a:t>연락처 </a:t>
            </a:r>
            <a:r>
              <a:rPr lang="en-US" altLang="ko-KR" sz="1400">
                <a:solidFill>
                  <a:srgbClr val="000099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Arial" panose="020B0604020202020204" pitchFamily="34" charset="0"/>
              </a:rPr>
              <a:t>: </a:t>
            </a:r>
            <a:r>
              <a:rPr lang="ko-KR" altLang="en-US" sz="1400">
                <a:solidFill>
                  <a:srgbClr val="000099"/>
                </a:solidFill>
                <a:latin typeface="맑은 고딕" panose="020B0503020000020004" pitchFamily="34" charset="-127"/>
                <a:ea typeface="맑은 고딕" panose="020B0503020000020004" pitchFamily="34" charset="-127"/>
                <a:cs typeface="Arial" panose="020B0604020202020204" pitchFamily="34" charset="0"/>
              </a:rPr>
              <a:t>사이버보안연구단 한종욱 책임연구원 </a:t>
            </a:r>
            <a:r>
              <a:rPr lang="en-US" altLang="ko-KR" sz="1400">
                <a:solidFill>
                  <a:srgbClr val="000099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(042-860-4940, hanjw@etri.re.kr)</a:t>
            </a:r>
          </a:p>
        </p:txBody>
      </p:sp>
      <p:sp>
        <p:nvSpPr>
          <p:cNvPr id="10247" name="Text Box 531">
            <a:extLst>
              <a:ext uri="{FF2B5EF4-FFF2-40B4-BE49-F238E27FC236}">
                <a16:creationId xmlns:a16="http://schemas.microsoft.com/office/drawing/2014/main" id="{02429D5F-4D9E-4743-BF86-49E3DB0F1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715000"/>
            <a:ext cx="16002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500" b="1">
                <a:solidFill>
                  <a:srgbClr val="3333CC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www.etri.re.kr</a:t>
            </a:r>
          </a:p>
        </p:txBody>
      </p:sp>
      <p:sp>
        <p:nvSpPr>
          <p:cNvPr id="10248" name="슬라이드 번호 개체 틀 9">
            <a:extLst>
              <a:ext uri="{FF2B5EF4-FFF2-40B4-BE49-F238E27FC236}">
                <a16:creationId xmlns:a16="http://schemas.microsoft.com/office/drawing/2014/main" id="{7951E095-F3DC-4BA4-926E-B10C5D268D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53450" y="6399213"/>
            <a:ext cx="285750" cy="3079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64C9C5DC-3E0F-44E9-AF3C-616A864AF6FE}" type="slidenum">
              <a:rPr lang="en-US" altLang="ko-KR" i="1">
                <a:latin typeface="HY헤드라인M" pitchFamily="18" charset="-127"/>
                <a:ea typeface="HY헤드라인M" pitchFamily="18" charset="-127"/>
              </a:rPr>
              <a:pPr eaLnBrk="1" hangingPunct="1"/>
              <a:t>8</a:t>
            </a:fld>
            <a:endParaRPr lang="en-US" altLang="ko-KR" i="1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기본 디자인">
  <a:themeElements>
    <a:clrScheme name="기본 디자인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17165</TotalTime>
  <Words>492</Words>
  <Application>Microsoft Office PowerPoint</Application>
  <PresentationFormat>全屏显示(4:3)</PresentationFormat>
  <Paragraphs>95</Paragraphs>
  <Slides>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굴림</vt:lpstr>
      <vt:lpstr>Arial</vt:lpstr>
      <vt:lpstr>Times New Roman</vt:lpstr>
      <vt:lpstr>굴림체</vt:lpstr>
      <vt:lpstr>휴먼새내기체</vt:lpstr>
      <vt:lpstr>HY헤드라인M</vt:lpstr>
      <vt:lpstr>Arial Black</vt:lpstr>
      <vt:lpstr>휴먼각진헤드라인</vt:lpstr>
      <vt:lpstr>맑은 고딕</vt:lpstr>
      <vt:lpstr>Wingdings</vt:lpstr>
      <vt:lpstr>Dotum</vt:lpstr>
      <vt:lpstr>기본 디자인</vt:lpstr>
      <vt:lpstr>PowerPoint 演示文稿</vt:lpstr>
      <vt:lpstr>PowerPoint 演示文稿</vt:lpstr>
      <vt:lpstr>1. 기술의 개요</vt:lpstr>
      <vt:lpstr>2. 기술이전 내용 및 범위</vt:lpstr>
      <vt:lpstr>3. 경쟁기술과 비교</vt:lpstr>
      <vt:lpstr>4. 기술의 사업성</vt:lpstr>
      <vt:lpstr>5. 국내외 시장 동향</vt:lpstr>
      <vt:lpstr>PowerPoint 演示文稿</vt:lpstr>
    </vt:vector>
  </TitlesOfParts>
  <Company>시스템공학연구소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장지훈</dc:creator>
  <cp:lastModifiedBy>郎 咏琪</cp:lastModifiedBy>
  <cp:revision>1153</cp:revision>
  <cp:lastPrinted>2000-01-26T07:28:59Z</cp:lastPrinted>
  <dcterms:created xsi:type="dcterms:W3CDTF">1998-07-27T04:31:16Z</dcterms:created>
  <dcterms:modified xsi:type="dcterms:W3CDTF">2020-09-22T05:16:52Z</dcterms:modified>
</cp:coreProperties>
</file>