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282" r:id="rId3"/>
    <p:sldId id="487" r:id="rId4"/>
    <p:sldId id="511" r:id="rId5"/>
    <p:sldId id="494" r:id="rId6"/>
    <p:sldId id="512" r:id="rId7"/>
    <p:sldId id="508" r:id="rId8"/>
    <p:sldId id="509" r:id="rId9"/>
    <p:sldId id="510" r:id="rId10"/>
    <p:sldId id="497" r:id="rId11"/>
    <p:sldId id="503" r:id="rId12"/>
    <p:sldId id="500" r:id="rId13"/>
    <p:sldId id="450" r:id="rId14"/>
  </p:sldIdLst>
  <p:sldSz cx="9144000" cy="6858000" type="screen4x3"/>
  <p:notesSz cx="6669088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99"/>
    <a:srgbClr val="3333FF"/>
    <a:srgbClr val="CCECFF"/>
    <a:srgbClr val="E5E5E5"/>
    <a:srgbClr val="FFFFFF"/>
    <a:srgbClr val="FFFF99"/>
    <a:srgbClr val="000000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9089" autoAdjust="0"/>
  </p:normalViewPr>
  <p:slideViewPr>
    <p:cSldViewPr>
      <p:cViewPr varScale="1">
        <p:scale>
          <a:sx n="118" d="100"/>
          <a:sy n="118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76"/>
    </p:cViewPr>
  </p:sorterViewPr>
  <p:notesViewPr>
    <p:cSldViewPr>
      <p:cViewPr varScale="1">
        <p:scale>
          <a:sx n="79" d="100"/>
          <a:sy n="79" d="100"/>
        </p:scale>
        <p:origin x="-3984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68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68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BB53B8-4204-49F8-ADB8-31BF2F0B2A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0287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68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7" y="4715914"/>
            <a:ext cx="4890664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68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EFD254-8331-4B3A-B475-4EC4FB1AC3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9061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D254-8331-4B3A-B475-4EC4FB1AC3C6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466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33333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8532440" y="6596390"/>
            <a:ext cx="61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879D0C-AC94-4C0A-8099-4C76C92F349B}" type="slidenum">
              <a:rPr lang="ko-KR" altLang="en-US" sz="1100" b="1" smtClean="0">
                <a:latin typeface="맑은 고딕" pitchFamily="50" charset="-127"/>
                <a:ea typeface="맑은 고딕" pitchFamily="50" charset="-127"/>
              </a:rPr>
              <a:pPr algn="r"/>
              <a:t>‹#›</a:t>
            </a:fld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8"/>
          <p:cNvSpPr>
            <a:spLocks noChangeArrowheads="1"/>
          </p:cNvSpPr>
          <p:nvPr/>
        </p:nvSpPr>
        <p:spPr bwMode="auto">
          <a:xfrm>
            <a:off x="323528" y="2290227"/>
            <a:ext cx="8712968" cy="113877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kumimoji="0" lang="en-US" altLang="ko-KR" sz="3400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FIDO 1.0 </a:t>
            </a:r>
            <a:r>
              <a:rPr kumimoji="0" lang="ko-KR" altLang="en-US" sz="3400" b="1" spc="-15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인증 </a:t>
            </a:r>
            <a:r>
              <a:rPr kumimoji="0" lang="ko-KR" altLang="en-US" sz="3400" b="1" spc="-15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기술</a:t>
            </a:r>
          </a:p>
          <a:p>
            <a:pPr algn="ctr" latinLnBrk="0">
              <a:defRPr/>
            </a:pPr>
            <a:r>
              <a:rPr kumimoji="0" lang="en-US" altLang="ko-KR" sz="3400" b="1" spc="-150" dirty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(FIDO </a:t>
            </a:r>
            <a:r>
              <a:rPr kumimoji="0" lang="en-US" altLang="ko-KR" sz="3400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1.0 Authentication Technology)</a:t>
            </a:r>
            <a:endParaRPr kumimoji="0" lang="en-US" altLang="ko-KR" sz="3400" b="1" spc="-150" dirty="0">
              <a:ln w="18000">
                <a:solidFill>
                  <a:srgbClr val="0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 r="-100000" b="-100000"/>
              </a:gradFill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221088"/>
            <a:ext cx="37882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인증기술연구실  담당자 </a:t>
            </a: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조영섭</a:t>
            </a:r>
            <a:endParaRPr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7342137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기술적용 분야 및 기술의 시장성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(1)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Ⅲ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79512" y="1124744"/>
            <a:ext cx="4824536" cy="733425"/>
            <a:chOff x="179512" y="1183407"/>
            <a:chExt cx="5040560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183407"/>
              <a:ext cx="4321819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52686" y="1331476"/>
              <a:ext cx="4767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1.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기술이 적용되는 제품</a:t>
              </a:r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서비스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19666" y="1863031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ko-KR" sz="1600" dirty="0" smtClean="0">
              <a:solidFill>
                <a:schemeClr val="accent5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온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오프라인 간편 결제 서비스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패스코드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스마트카드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스마트와치를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통한 간편결제 인증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바이오 정보와 함께 멀티 </a:t>
            </a:r>
            <a:r>
              <a:rPr lang="ko-KR" altLang="en-US" sz="18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팩터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인증 요소로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활용</a:t>
            </a:r>
            <a:endParaRPr lang="en-US" altLang="ko-KR" sz="18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endParaRPr lang="en-US" altLang="ko-KR" sz="18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아이폰용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간편 결제 서비스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8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아이폰상에서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 기능 제공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다양한 인증 서비스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온라인 로그인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추가 인증 서비스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오프라인 출입통제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본인 확인 서비스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O2O (Online to Offline)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체크인 서비스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기타 다양한 서비스에 필요한 사용자 인증을 편리하게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수행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내용 작성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64844" y="1086713"/>
            <a:ext cx="5616624" cy="733425"/>
            <a:chOff x="179512" y="1124744"/>
            <a:chExt cx="5616624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124744"/>
              <a:ext cx="5616624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30115" y="1268760"/>
              <a:ext cx="5194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2.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해당 제품</a:t>
              </a:r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서비스 시장 규모 및 국내외 동향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9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93" name="Picture 33" descr="육면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9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Ⅲ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830263" y="53975"/>
            <a:ext cx="7342137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기술적용 분야 및 기술의 시장성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(2)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시장 규모 및 향후 전망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5013176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애플 페이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구글 월렛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SKT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시럽 등 결제 서비스 플랫폼이 글로벌 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IT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기업을 통해 보급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확산되어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향후 차별화된 결제 기술의 수요 증가 전망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페이팔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알리페이 등 모바일 결제 시장을 주도하는 서비스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기업들이 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연합체에 참여하고 있어 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 시장의 빠른 확대 기대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864" y="45811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국내외 주요 사업자 및 시장동향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6" name="그룹 18"/>
          <p:cNvGrpSpPr>
            <a:grpSpLocks/>
          </p:cNvGrpSpPr>
          <p:nvPr/>
        </p:nvGrpSpPr>
        <p:grpSpPr bwMode="auto">
          <a:xfrm>
            <a:off x="544632" y="2242046"/>
            <a:ext cx="7561050" cy="2051050"/>
            <a:chOff x="493394" y="3140960"/>
            <a:chExt cx="7561050" cy="3311835"/>
          </a:xfrm>
        </p:grpSpPr>
        <p:sp>
          <p:nvSpPr>
            <p:cNvPr id="27" name="AutoShape 47"/>
            <p:cNvSpPr>
              <a:spLocks noChangeArrowheads="1"/>
            </p:cNvSpPr>
            <p:nvPr/>
          </p:nvSpPr>
          <p:spPr bwMode="auto">
            <a:xfrm>
              <a:off x="1007744" y="3140960"/>
              <a:ext cx="6970713" cy="3311835"/>
            </a:xfrm>
            <a:prstGeom prst="roundRect">
              <a:avLst>
                <a:gd name="adj" fmla="val 766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B7D2F5"/>
                </a:gs>
              </a:gsLst>
              <a:lin ang="2700000" scaled="1"/>
            </a:gradFill>
            <a:ln w="19050">
              <a:solidFill>
                <a:srgbClr val="0099CC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24000" tIns="0" rIns="0" bIns="0" anchor="ctr"/>
            <a:lstStyle/>
            <a:p>
              <a:pPr algn="just" eaLnBrk="0" hangingPunct="0">
                <a:lnSpc>
                  <a:spcPct val="150000"/>
                </a:lnSpc>
                <a:defRPr/>
              </a:pPr>
              <a:endParaRPr kumimoji="0" lang="ko-KR" altLang="ko-KR" sz="1400">
                <a:solidFill>
                  <a:srgbClr val="808080"/>
                </a:solidFill>
                <a:latin typeface="HY견고딕" pitchFamily="18" charset="-127"/>
                <a:ea typeface="-윤고딕340"/>
                <a:cs typeface="-윤고딕340"/>
              </a:endParaRPr>
            </a:p>
          </p:txBody>
        </p:sp>
        <p:sp>
          <p:nvSpPr>
            <p:cNvPr id="28" name="직사각형 14"/>
            <p:cNvSpPr>
              <a:spLocks noChangeArrowheads="1"/>
            </p:cNvSpPr>
            <p:nvPr/>
          </p:nvSpPr>
          <p:spPr bwMode="auto">
            <a:xfrm>
              <a:off x="493394" y="3236812"/>
              <a:ext cx="7561050" cy="10663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lvl="1">
                <a:buFont typeface="맑은 고딕" pitchFamily="50" charset="-127"/>
                <a:buChar char="-"/>
                <a:defRPr/>
              </a:pP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세계 모바일결제 시장규모는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’13</a:t>
              </a: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2,230</a:t>
              </a: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억 달러에서 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’15</a:t>
              </a:r>
              <a:r>
                <a:rPr lang="ko-KR" altLang="en-US" sz="14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6,910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억 달러로 </a:t>
              </a: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성장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</a:t>
              </a:r>
            </a:p>
            <a:p>
              <a:pPr lvl="1">
                <a:defRPr/>
              </a:pP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‘17</a:t>
              </a:r>
              <a:r>
                <a:rPr lang="ko-KR" altLang="en-US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년에는 </a:t>
              </a:r>
              <a:r>
                <a:rPr lang="en-US" altLang="ko-KR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조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4,760</a:t>
              </a:r>
              <a:r>
                <a:rPr lang="ko-KR" altLang="en-US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억 </a:t>
              </a: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달러로 급격한 성장 예상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자료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비즈니스 </a:t>
              </a:r>
              <a:r>
                <a:rPr lang="ko-KR" altLang="en-US" sz="1400" b="1" dirty="0" err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인사이더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lvl="1">
                <a:buFont typeface="맑은 고딕" pitchFamily="50" charset="-127"/>
                <a:buChar char="-"/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‘</a:t>
              </a:r>
              <a:r>
                <a:rPr lang="en-US" altLang="ko-KR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14</a:t>
              </a: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</a:t>
              </a:r>
              <a:r>
                <a:rPr lang="ko-KR" altLang="en-US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국내 </a:t>
              </a:r>
              <a:r>
                <a:rPr lang="ko-KR" altLang="en-US" sz="14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모바일결제 거래액은 </a:t>
              </a:r>
              <a:r>
                <a:rPr lang="en-US" altLang="ko-KR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7</a:t>
              </a:r>
              <a:r>
                <a:rPr lang="ko-KR" altLang="en-US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조 </a:t>
              </a:r>
              <a:r>
                <a:rPr lang="en-US" altLang="ko-KR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6,000</a:t>
              </a:r>
              <a:r>
                <a:rPr lang="ko-KR" altLang="en-US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억 원 규모로 추산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자료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한화리서치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lvl="1">
                <a:buClr>
                  <a:srgbClr val="993366"/>
                </a:buClr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      </a:t>
              </a:r>
            </a:p>
          </p:txBody>
        </p:sp>
      </p:grp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07405"/>
              </p:ext>
            </p:extLst>
          </p:nvPr>
        </p:nvGraphicFramePr>
        <p:xfrm>
          <a:off x="1934149" y="3393868"/>
          <a:ext cx="5225142" cy="741680"/>
        </p:xfrm>
        <a:graphic>
          <a:graphicData uri="http://schemas.openxmlformats.org/drawingml/2006/table">
            <a:tbl>
              <a:tblPr firstRow="1" bandRow="1"/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/>
                        <a:t>구분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/>
                        <a:t>2013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/>
                        <a:t>2014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/>
                        <a:t>2015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/>
                        <a:t>2016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/>
                        <a:t>2017</a:t>
                      </a:r>
                      <a:endParaRPr lang="ko-KR" alt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시장규모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393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691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1,077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1,476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" name="직사각형 29"/>
          <p:cNvSpPr/>
          <p:nvPr/>
        </p:nvSpPr>
        <p:spPr>
          <a:xfrm>
            <a:off x="1336673" y="3071410"/>
            <a:ext cx="5967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993366"/>
              </a:buClr>
              <a:defRPr/>
            </a:pPr>
            <a:r>
              <a:rPr lang="en-US" altLang="ko-KR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표 </a:t>
            </a:r>
            <a:r>
              <a:rPr lang="en-US" altLang="ko-KR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1] </a:t>
            </a:r>
            <a:r>
              <a:rPr lang="ko-KR" altLang="en-US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세계 모바일 결제시장 규모 </a:t>
            </a:r>
            <a:r>
              <a:rPr lang="en-US" altLang="ko-KR" sz="1100" b="1" dirty="0" smtClean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(2013~2017</a:t>
            </a:r>
            <a:r>
              <a:rPr lang="en-US" altLang="ko-KR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) (</a:t>
            </a:r>
            <a:r>
              <a:rPr lang="ko-KR" altLang="en-US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단위</a:t>
            </a:r>
            <a:r>
              <a:rPr lang="en-US" altLang="ko-KR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b="1" dirty="0" err="1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십억달러</a:t>
            </a:r>
            <a:r>
              <a:rPr lang="en-US" altLang="ko-KR" sz="1100" b="1" dirty="0">
                <a:solidFill>
                  <a:srgbClr val="808080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600" b="1" spc="-100" dirty="0">
              <a:solidFill>
                <a:srgbClr val="000000"/>
              </a:solidFill>
              <a:latin typeface="굴림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기대효과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Ⅳ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" name="Picture 127" descr="4_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304256" cy="6874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37649" y="1243821"/>
            <a:ext cx="180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기술 도입 효과</a:t>
            </a: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928" y="2204864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강력한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변경 없는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도입 비용 최소화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보안에 취약한 패스워드를 대체하는 공개키 기반의 인증으로 강력한 보안을 제공하며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기존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인증 서버의 변경 없이 인증 장치의 수용이 가능함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endParaRPr lang="en-US" altLang="ko-KR" sz="18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새로운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가치 </a:t>
            </a: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부여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제품 경쟁력 강화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신분증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신용카드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스마트와치에 강력한 인증 기능이라는 새로운 가치를 부여하여 기존 제품의 활용 증대 및 경쟁력 강화에 기여함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 도입으로 인한 경제적 효과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928" y="5013176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간편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간편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결제 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신규 고객 확보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사용자가 소지한 장치를 통해 간단한 조작만으로 인증 및 결제 서비스를 제공하여 기존 고객에 대한 서비스 개선 및 신규 고객 확보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45811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기술사업화로 인한 파급효과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7529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7" descr="p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2226150" y="1772816"/>
            <a:ext cx="5418511" cy="746139"/>
            <a:chOff x="2226150" y="1412776"/>
            <a:chExt cx="5418511" cy="746139"/>
          </a:xfrm>
        </p:grpSpPr>
        <p:pic>
          <p:nvPicPr>
            <p:cNvPr id="7" name="그림 17" descr="01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6422" y="1412790"/>
              <a:ext cx="5178239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59"/>
            <p:cNvSpPr txBox="1">
              <a:spLocks noChangeArrowheads="1"/>
            </p:cNvSpPr>
            <p:nvPr/>
          </p:nvSpPr>
          <p:spPr bwMode="auto">
            <a:xfrm>
              <a:off x="2898037" y="1546687"/>
              <a:ext cx="4446144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기술 개요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8" name="Group 156"/>
            <p:cNvGrpSpPr>
              <a:grpSpLocks/>
            </p:cNvGrpSpPr>
            <p:nvPr/>
          </p:nvGrpSpPr>
          <p:grpSpPr bwMode="auto">
            <a:xfrm>
              <a:off x="2226150" y="1412776"/>
              <a:ext cx="729993" cy="720725"/>
              <a:chOff x="1725" y="1728"/>
              <a:chExt cx="384" cy="387"/>
            </a:xfrm>
          </p:grpSpPr>
          <p:pic>
            <p:nvPicPr>
              <p:cNvPr id="19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AutoShape 158"/>
              <p:cNvSpPr>
                <a:spLocks noChangeArrowheads="1"/>
              </p:cNvSpPr>
              <p:nvPr/>
            </p:nvSpPr>
            <p:spPr bwMode="auto">
              <a:xfrm>
                <a:off x="1747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Ⅰ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2226930" y="2669705"/>
            <a:ext cx="6161539" cy="759295"/>
            <a:chOff x="2226930" y="2132856"/>
            <a:chExt cx="6161539" cy="759295"/>
          </a:xfrm>
        </p:grpSpPr>
        <p:pic>
          <p:nvPicPr>
            <p:cNvPr id="5" name="그림 18" descr="017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5314" y="2136501"/>
              <a:ext cx="5130801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56"/>
            <p:cNvGrpSpPr>
              <a:grpSpLocks/>
            </p:cNvGrpSpPr>
            <p:nvPr/>
          </p:nvGrpSpPr>
          <p:grpSpPr bwMode="auto">
            <a:xfrm>
              <a:off x="2226930" y="2132856"/>
              <a:ext cx="714375" cy="720725"/>
              <a:chOff x="1725" y="1728"/>
              <a:chExt cx="384" cy="387"/>
            </a:xfrm>
          </p:grpSpPr>
          <p:pic>
            <p:nvPicPr>
              <p:cNvPr id="25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AutoShape 158"/>
              <p:cNvSpPr>
                <a:spLocks noChangeArrowheads="1"/>
              </p:cNvSpPr>
              <p:nvPr/>
            </p:nvSpPr>
            <p:spPr bwMode="auto">
              <a:xfrm>
                <a:off x="1747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Ⅱ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8" name="Text Box 159"/>
            <p:cNvSpPr txBox="1">
              <a:spLocks noChangeArrowheads="1"/>
            </p:cNvSpPr>
            <p:nvPr/>
          </p:nvSpPr>
          <p:spPr bwMode="auto">
            <a:xfrm>
              <a:off x="2857488" y="2275732"/>
              <a:ext cx="5530981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개발기술의 주요내용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62" name="그림 61" descr="그림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6"/>
            <a:ext cx="45720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2217252" y="3573016"/>
            <a:ext cx="6296162" cy="785818"/>
            <a:chOff x="2217252" y="2852936"/>
            <a:chExt cx="6296162" cy="785818"/>
          </a:xfrm>
        </p:grpSpPr>
        <p:pic>
          <p:nvPicPr>
            <p:cNvPr id="3" name="그림 17" descr="104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4503" y="2883104"/>
              <a:ext cx="519305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156"/>
            <p:cNvGrpSpPr>
              <a:grpSpLocks/>
            </p:cNvGrpSpPr>
            <p:nvPr/>
          </p:nvGrpSpPr>
          <p:grpSpPr bwMode="auto">
            <a:xfrm>
              <a:off x="2217252" y="2852936"/>
              <a:ext cx="714375" cy="720725"/>
              <a:chOff x="1725" y="1728"/>
              <a:chExt cx="384" cy="387"/>
            </a:xfrm>
          </p:grpSpPr>
          <p:pic>
            <p:nvPicPr>
              <p:cNvPr id="30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AutoShape 158"/>
              <p:cNvSpPr>
                <a:spLocks noChangeArrowheads="1"/>
              </p:cNvSpPr>
              <p:nvPr/>
            </p:nvSpPr>
            <p:spPr bwMode="auto">
              <a:xfrm>
                <a:off x="1752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Ⅲ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49" name="Text Box 159"/>
            <p:cNvSpPr txBox="1">
              <a:spLocks noChangeArrowheads="1"/>
            </p:cNvSpPr>
            <p:nvPr/>
          </p:nvSpPr>
          <p:spPr bwMode="auto">
            <a:xfrm>
              <a:off x="2857487" y="2999385"/>
              <a:ext cx="5655927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기술적용 분야 및 기술의 시장성</a:t>
              </a:r>
              <a:endParaRPr kumimoji="0" lang="ko-KR" altLang="en-US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214546" y="4543316"/>
            <a:ext cx="6298869" cy="757892"/>
            <a:chOff x="2214546" y="3645024"/>
            <a:chExt cx="6298869" cy="757892"/>
          </a:xfrm>
        </p:grpSpPr>
        <p:pic>
          <p:nvPicPr>
            <p:cNvPr id="43" name="그림 17" descr="104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1797" y="3647266"/>
              <a:ext cx="519305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" name="Group 156"/>
            <p:cNvGrpSpPr>
              <a:grpSpLocks/>
            </p:cNvGrpSpPr>
            <p:nvPr/>
          </p:nvGrpSpPr>
          <p:grpSpPr bwMode="auto">
            <a:xfrm>
              <a:off x="2214546" y="3645024"/>
              <a:ext cx="714375" cy="720725"/>
              <a:chOff x="1725" y="1728"/>
              <a:chExt cx="384" cy="387"/>
            </a:xfrm>
          </p:grpSpPr>
          <p:pic>
            <p:nvPicPr>
              <p:cNvPr id="47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AutoShape 158"/>
              <p:cNvSpPr>
                <a:spLocks noChangeArrowheads="1"/>
              </p:cNvSpPr>
              <p:nvPr/>
            </p:nvSpPr>
            <p:spPr bwMode="auto">
              <a:xfrm>
                <a:off x="1754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Ⅳ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50" name="Text Box 159"/>
            <p:cNvSpPr txBox="1">
              <a:spLocks noChangeArrowheads="1"/>
            </p:cNvSpPr>
            <p:nvPr/>
          </p:nvSpPr>
          <p:spPr bwMode="auto">
            <a:xfrm>
              <a:off x="2857488" y="3759974"/>
              <a:ext cx="5655927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기대효과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기술 개요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(1)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34306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Ⅰ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89037" y="1124744"/>
            <a:ext cx="2952328" cy="733425"/>
            <a:chOff x="179512" y="1124744"/>
            <a:chExt cx="2952328" cy="733425"/>
          </a:xfrm>
        </p:grpSpPr>
        <p:pic>
          <p:nvPicPr>
            <p:cNvPr id="21" name="Picture 127" descr="4_4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124744"/>
              <a:ext cx="2952328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05061" y="1244377"/>
              <a:ext cx="243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1.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기술개발의 필요성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95536" y="177281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고객 및 시장의 </a:t>
            </a:r>
            <a:r>
              <a:rPr lang="ko-KR" altLang="en-US" sz="1800" b="1" dirty="0" err="1" smtClean="0">
                <a:latin typeface="맑은 고딕" pitchFamily="50" charset="-127"/>
                <a:ea typeface="맑은 고딕" pitchFamily="50" charset="-127"/>
              </a:rPr>
              <a:t>니즈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2204864"/>
            <a:ext cx="7992888" cy="424847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간편결제 등 서비스에서 패스워드를 대체할 강력한 인증 기술의 요구</a:t>
            </a:r>
            <a:endParaRPr lang="en-US" altLang="ko-KR" sz="1800" b="1" dirty="0" smtClean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+mn-ea"/>
              <a:cs typeface="조선일보명조" pitchFamily="18" charset="-127"/>
            </a:endParaRPr>
          </a:p>
        </p:txBody>
      </p:sp>
      <p:pic>
        <p:nvPicPr>
          <p:cNvPr id="18" name="Picture 2" descr="http://cfile30.uf.tistory.com/image/25314D4F53245B892FF2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60" y="2762694"/>
            <a:ext cx="2592288" cy="17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23" y="4622734"/>
            <a:ext cx="7101905" cy="1911831"/>
          </a:xfrm>
          <a:prstGeom prst="rect">
            <a:avLst/>
          </a:prstGeom>
        </p:spPr>
      </p:pic>
      <p:pic>
        <p:nvPicPr>
          <p:cNvPr id="20" name="Picture 2" descr="http://memecrunch.com/meme/927O/i-can-t-remember-my-password/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7" y="2980720"/>
            <a:ext cx="2597786" cy="15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ddaily.co.kr/data/photos/20141146/art_141589467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46" y="2948767"/>
            <a:ext cx="2888493" cy="162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0"/>
          <p:cNvSpPr>
            <a:spLocks noChangeArrowheads="1"/>
          </p:cNvSpPr>
          <p:nvPr/>
        </p:nvSpPr>
        <p:spPr bwMode="auto">
          <a:xfrm rot="21228339">
            <a:off x="3183242" y="4512291"/>
            <a:ext cx="2862196" cy="351605"/>
          </a:xfrm>
          <a:prstGeom prst="foldedCorner">
            <a:avLst>
              <a:gd name="adj" fmla="val 38065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t">
            <a:no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rot="21256240">
            <a:off x="3560439" y="4574938"/>
            <a:ext cx="2108269" cy="271869"/>
          </a:xfrm>
          <a:prstGeom prst="rect">
            <a:avLst/>
          </a:prstGeom>
          <a:noFill/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600" b="1" kern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003399">
                        <a:shade val="30000"/>
                        <a:satMod val="115000"/>
                      </a:srgbClr>
                    </a:gs>
                    <a:gs pos="50000">
                      <a:srgbClr val="003399">
                        <a:shade val="67500"/>
                        <a:satMod val="115000"/>
                      </a:srgbClr>
                    </a:gs>
                    <a:gs pos="100000">
                      <a:srgbClr val="003399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패스워드로 인한 문제들</a:t>
            </a:r>
            <a:endParaRPr kumimoji="0" lang="en-US" altLang="ko-KR" sz="1600" b="1" kern="0" spc="-150" dirty="0" smtClean="0">
              <a:ln w="3175">
                <a:noFill/>
              </a:ln>
              <a:gradFill flip="none" rotWithShape="1">
                <a:gsLst>
                  <a:gs pos="0">
                    <a:srgbClr val="003399">
                      <a:shade val="30000"/>
                      <a:satMod val="115000"/>
                    </a:srgbClr>
                  </a:gs>
                  <a:gs pos="50000">
                    <a:srgbClr val="003399">
                      <a:shade val="67500"/>
                      <a:satMod val="115000"/>
                    </a:srgbClr>
                  </a:gs>
                  <a:gs pos="100000">
                    <a:srgbClr val="00339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55616" y="1142129"/>
            <a:ext cx="3192248" cy="733425"/>
            <a:chOff x="179512" y="1196752"/>
            <a:chExt cx="3528392" cy="733425"/>
          </a:xfrm>
        </p:grpSpPr>
        <p:pic>
          <p:nvPicPr>
            <p:cNvPr id="38" name="Picture 127" descr="4_4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196752"/>
              <a:ext cx="3528392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58602" y="132171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2.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기술의 개념 및 구성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기술 </a:t>
            </a: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개요</a:t>
            </a: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2)</a:t>
            </a:r>
            <a:endParaRPr kumimoji="0" lang="ko-KR" alt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8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20" name="Picture 33" descr="육면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234306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Ⅰ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77281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기술의 개념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2204864"/>
            <a:ext cx="7992888" cy="1440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600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스마트폰을</a:t>
            </a:r>
            <a:r>
              <a:rPr lang="ko-KR" altLang="en-US" sz="1600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이용한 온라인 거래나 로그인 시에 패스워드 대신 간단한 </a:t>
            </a:r>
            <a:r>
              <a:rPr lang="en-US" altLang="ko-KR" sz="1600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PIN, </a:t>
            </a:r>
            <a:r>
              <a:rPr lang="ko-KR" altLang="en-US" sz="160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사용자가 소지하고 있는 스마트카드 또는 스마트와치를 이용하는 간편한 조작으로 안전하게 인증하는 </a:t>
            </a:r>
            <a:r>
              <a:rPr lang="en-US" altLang="ko-KR" sz="1600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FIDO (Fast Identity Online) 1.0 </a:t>
            </a:r>
            <a:r>
              <a:rPr lang="ko-KR" altLang="en-US" sz="160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규격을 만족하는 인증 기술</a:t>
            </a:r>
            <a:endParaRPr lang="ko-KR" altLang="en-US" sz="1600" dirty="0">
              <a:solidFill>
                <a:schemeClr val="accent5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274" y="306390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기술의 구성도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3330496"/>
            <a:ext cx="5639575" cy="31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96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개발기술의 주요내용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(1)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51520" y="1124744"/>
            <a:ext cx="3240360" cy="733425"/>
            <a:chOff x="179512" y="1124744"/>
            <a:chExt cx="3240360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124744"/>
              <a:ext cx="2304256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03920" y="1268760"/>
              <a:ext cx="3015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1.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기술의 특징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3528" y="2204864"/>
            <a:ext cx="7992888" cy="23762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(Fast Identity Online)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표준 규격을 준용해 개발되어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기존 서비스 업체에서 쉽게 인증 시스템을 구축할 수 있으며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다양한 인증 기술을 서버 수정 없이 지원할 수 있음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패스코드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스마트와치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스마트카드 등 다양한 인증 수단을 지원하여 안전성과 이용 편의성 확보하는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6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안드로이드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아이폰에서 인증장치가 동작하도록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인증장치 기술을 개발하여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최근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급격히 활성화되고 있는 모바일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커머스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환경 및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O2O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서비스 환경의 보안성을 높임</a:t>
            </a:r>
            <a:endParaRPr lang="ko-KR" altLang="en-US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endParaRPr lang="ko-KR" altLang="en-US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고객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시장의 </a:t>
            </a:r>
            <a:r>
              <a:rPr lang="ko-KR" altLang="en-US" sz="1800" b="1" dirty="0" err="1" smtClean="0">
                <a:latin typeface="맑은 고딕" pitchFamily="50" charset="-127"/>
                <a:ea typeface="맑은 고딕" pitchFamily="50" charset="-127"/>
              </a:rPr>
              <a:t>니즈를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 충족시키는 독특한 점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개발기술의 주요내용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(1)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51520" y="1124744"/>
            <a:ext cx="3240360" cy="733425"/>
            <a:chOff x="179512" y="1124744"/>
            <a:chExt cx="3240360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124744"/>
              <a:ext cx="2304256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03920" y="1268760"/>
              <a:ext cx="3015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1.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기술의 특징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3528" y="2348880"/>
            <a:ext cx="8339282" cy="39604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1.0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1.0 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규격에서 정의한 인증 기능을 다양한 환경의 서비스에서 쉽게 적용하여 안전한 인증 기능을 구현할 수 있도록 해 주는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1.0 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서버 및 클라이언트 기능을 제공함</a:t>
            </a:r>
            <a:endParaRPr lang="en-US" altLang="ko-KR" sz="14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1.0 SW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4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안드로이드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</a:t>
            </a:r>
            <a:r>
              <a:rPr lang="ko-KR" altLang="en-US" sz="1400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스마트폰에서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패스코드 입력을 통해 로컬 사용자 인증을 수행하며 인증장치 등록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/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서명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/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해지 기능을 제공함</a:t>
            </a:r>
            <a:endParaRPr lang="en-US" altLang="ko-KR" sz="14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1.0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스마트카드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</a:t>
            </a:r>
            <a:endParaRPr lang="en-US" altLang="ko-KR" sz="16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NFC 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(Near Field Communication)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가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지원되는 </a:t>
            </a:r>
            <a:r>
              <a:rPr lang="ko-KR" altLang="en-US" sz="14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스마트카드를 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통해 </a:t>
            </a:r>
            <a:r>
              <a:rPr lang="ko-KR" altLang="en-US" sz="14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로컬 사용자</a:t>
            </a: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인증을 </a:t>
            </a:r>
            <a:r>
              <a:rPr lang="ko-KR" altLang="en-US" sz="14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수행하며 인증장치 등록</a:t>
            </a: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/</a:t>
            </a:r>
            <a:r>
              <a:rPr lang="ko-KR" altLang="en-US" sz="14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서명</a:t>
            </a: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/</a:t>
            </a:r>
            <a:r>
              <a:rPr lang="ko-KR" altLang="en-US" sz="14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해지 기능을 제공함</a:t>
            </a:r>
            <a:endParaRPr lang="en-US" altLang="ko-KR" sz="14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1.0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스마트와치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사용자 </a:t>
            </a:r>
            <a:r>
              <a:rPr lang="ko-KR" altLang="en-US" sz="14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스마트폰과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연동되는 </a:t>
            </a:r>
            <a:r>
              <a:rPr lang="ko-KR" altLang="en-US" sz="14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스마트와치를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</a:t>
            </a:r>
            <a:r>
              <a:rPr lang="ko-KR" altLang="en-US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통해 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로컬 사용자</a:t>
            </a: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인증을 수행하며 인증장치 등록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/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서명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/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해지 기능을 </a:t>
            </a:r>
            <a:r>
              <a:rPr lang="ko-KR" altLang="en-US" sz="14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제공함</a:t>
            </a:r>
            <a:endParaRPr lang="en-US" altLang="ko-KR" sz="14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1.0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iOS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용 클라이언트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4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아이폰</a:t>
            </a:r>
            <a:r>
              <a:rPr lang="ko-KR" altLang="en-US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상에서 로컬 사용자</a:t>
            </a:r>
            <a:r>
              <a:rPr lang="en-US" altLang="ko-KR" sz="14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인증을 수행하며 인증장치 등록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/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서명</a:t>
            </a:r>
            <a:r>
              <a:rPr lang="en-US" altLang="ko-KR" sz="14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/</a:t>
            </a:r>
            <a:r>
              <a:rPr lang="ko-KR" altLang="en-US" sz="14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해지 기능을 </a:t>
            </a:r>
            <a:r>
              <a:rPr lang="ko-KR" altLang="en-US" sz="14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제공함</a:t>
            </a:r>
            <a:endParaRPr lang="en-US" altLang="ko-KR" sz="14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261938" lvl="1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ko-KR" sz="1800" b="1" dirty="0" smtClean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+mn-ea"/>
              <a:cs typeface="조선일보명조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890" y="191683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기술의 상세 사양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224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0462" y="1111399"/>
            <a:ext cx="3240360" cy="733425"/>
            <a:chOff x="141412" y="1124744"/>
            <a:chExt cx="3240360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412" y="1124744"/>
              <a:ext cx="3240360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03920" y="1268760"/>
              <a:ext cx="2977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latin typeface="HY견고딕" pitchFamily="18" charset="-127"/>
                  <a:ea typeface="HY견고딕" pitchFamily="18" charset="-127"/>
                </a:rPr>
                <a:t>2. </a:t>
              </a:r>
              <a:r>
                <a:rPr lang="ko-KR" altLang="en-US" sz="1800" dirty="0" smtClean="0">
                  <a:latin typeface="HY견고딕" pitchFamily="18" charset="-127"/>
                  <a:ea typeface="HY견고딕" pitchFamily="18" charset="-127"/>
                </a:rPr>
                <a:t>경쟁기술대비 우수성</a:t>
              </a:r>
              <a:endParaRPr lang="ko-KR" altLang="en-US" sz="18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43" name="Picture 33" descr="육면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개발기술의 주요내용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(2)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132856"/>
            <a:ext cx="7992888" cy="7200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스마트인증 기술</a:t>
            </a:r>
            <a:endParaRPr lang="en-US" altLang="ko-KR" sz="18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OTP (One Time Password)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경쟁기술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대체기술 현황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2924944"/>
            <a:ext cx="828092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경쟁기술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800" b="1" smtClean="0">
                <a:latin typeface="맑은 고딕" pitchFamily="50" charset="-127"/>
                <a:ea typeface="맑은 고딕" pitchFamily="50" charset="-127"/>
              </a:rPr>
              <a:t>대체기술 대비 우수한 점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ko-KR" altLang="en-US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특정 인증기술에 의존하지 않고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패스코드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스마트카드</a:t>
            </a: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스마트와치 등 다양한 인증기술을 편리하게 사용하며 보안성을 높이는 인증 </a:t>
            </a:r>
            <a:r>
              <a:rPr lang="ko-KR" altLang="en-US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서비스를 구현하며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국제표준 </a:t>
            </a: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ko-KR" altLang="en-US" sz="18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 기술을 준용하여 기존 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서비스 서버에서 쉽게 연동할 수 있음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79049"/>
              </p:ext>
            </p:extLst>
          </p:nvPr>
        </p:nvGraphicFramePr>
        <p:xfrm>
          <a:off x="669922" y="4410711"/>
          <a:ext cx="7862518" cy="2258649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2359954"/>
                <a:gridCol w="5502564"/>
              </a:tblGrid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경쟁기술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7" marR="91437" marT="45749" marB="457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본 기술의 우수성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7" marR="91437" marT="45749" marB="4574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8869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스마트인증 기술</a:t>
                      </a:r>
                      <a:endParaRPr lang="ko-KR" alt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7" marR="91437" marT="45749" marB="457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특정 스마트인증 기술에 한정되지 않고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FIDO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표준 기반의 다양한 인증 수단과 연계 가능</a:t>
                      </a:r>
                      <a:endParaRPr lang="en-US" altLang="ko-KR" sz="1600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85750" indent="-285750" algn="just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 구축된 서비스 서버에서 쉽게 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FIDO </a:t>
                      </a:r>
                      <a:r>
                        <a:rPr lang="ko-KR" altLang="en-US" sz="1600" b="1" kern="120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인증 기술을 연동할 수 있음</a:t>
                      </a:r>
                      <a:endParaRPr lang="en-US" altLang="ko-KR" sz="1600" b="1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7" marR="91437" marT="45749" marB="4574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69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OTP</a:t>
                      </a:r>
                      <a:r>
                        <a:rPr lang="ko-KR" alt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기술</a:t>
                      </a:r>
                      <a:endParaRPr lang="ko-KR" alt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7" marR="91437" marT="45749" marB="457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별도 인증 장치를 구비하지 않고 사용자가 기 소지한 스마트카드 또는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스마트와치를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통해 인증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간편한 인증 과정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OTP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생성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&amp;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입력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-&gt;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클릭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터치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1437" marR="91437" marT="45749" marB="4574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9512" y="1104045"/>
            <a:ext cx="2606005" cy="733425"/>
            <a:chOff x="141412" y="1124744"/>
            <a:chExt cx="3325442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412" y="1124744"/>
              <a:ext cx="3240360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89002" y="1268760"/>
              <a:ext cx="2977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. </a:t>
              </a:r>
              <a:r>
                <a:rPr lang="ko-KR" altLang="en-US" sz="18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기술의 완성도</a:t>
              </a:r>
              <a:endParaRPr lang="ko-KR" altLang="en-US" sz="1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43" name="Picture 33" descr="육면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fontAlgn="auto">
                <a:lnSpc>
                  <a:spcPct val="120000"/>
                </a:lnSpc>
                <a:spcAft>
                  <a:spcPts val="0"/>
                </a:spcAft>
                <a:defRPr/>
              </a:pPr>
              <a:endParaRPr lang="en-US" altLang="ko-KR" kern="0">
                <a:solidFill>
                  <a:sysClr val="windowText" lastClr="000000"/>
                </a:solidFill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800" b="1" kern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개발기술의 주요내용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(3)</a:t>
            </a:r>
            <a:endParaRPr kumimoji="0" lang="ko-KR" alt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077494"/>
            <a:ext cx="7992888" cy="106347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8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2016</a:t>
            </a:r>
            <a:r>
              <a:rPr lang="ko-KR" altLang="en-US" sz="1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상반기</a:t>
            </a:r>
            <a:endParaRPr lang="en-US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1.0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클라이언트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FIDO 1.0 SW </a:t>
            </a:r>
            <a:r>
              <a:rPr lang="ko-KR" altLang="en-US" sz="15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패스코드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FIDO 1.0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스마트카드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 기술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FIDO 1.0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스마트와치 인증장치 기술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FIDO 1.0 iOS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용 클라이언트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인증장치 기술</a:t>
            </a:r>
            <a:endParaRPr lang="en-US" altLang="ko-KR" sz="15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639763" lvl="1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ko-KR" sz="1800" b="1" dirty="0" smtClean="0"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  <a:latin typeface="+mn-ea"/>
              <a:cs typeface="조선일보명조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기술개발 완료시기 및 완성도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520" y="3573016"/>
            <a:ext cx="7992888" cy="316835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1.0 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</a:t>
            </a:r>
            <a:r>
              <a:rPr lang="ko-KR" altLang="en-US" sz="160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600" dirty="0" smtClean="0">
              <a:solidFill>
                <a:schemeClr val="accent5">
                  <a:lumMod val="25000"/>
                </a:schemeClr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1.0 </a:t>
            </a:r>
            <a:r>
              <a:rPr lang="ko-KR" altLang="en-US" sz="15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서버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FIDO 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1.0 </a:t>
            </a:r>
            <a:r>
              <a:rPr lang="ko-KR" altLang="en-US" sz="15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클라이언트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FIDO 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RP Client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5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1.0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SW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인증장치 </a:t>
            </a:r>
            <a:r>
              <a:rPr lang="ko-KR" altLang="en-US" sz="160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600" dirty="0">
              <a:solidFill>
                <a:schemeClr val="accent5">
                  <a:lumMod val="25000"/>
                </a:schemeClr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1.0 ASM </a:t>
            </a:r>
            <a:r>
              <a:rPr lang="ko-KR" altLang="en-US" sz="15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FIDO 1.0 </a:t>
            </a:r>
            <a:r>
              <a:rPr lang="ko-KR" altLang="en-US" sz="15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인증장치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5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1.0 </a:t>
            </a:r>
            <a:r>
              <a:rPr lang="ko-KR" altLang="en-US" sz="160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스마트카드</a:t>
            </a:r>
            <a:r>
              <a:rPr lang="en-US" altLang="ko-KR" sz="1600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인증장치 </a:t>
            </a:r>
            <a:r>
              <a:rPr lang="ko-KR" altLang="en-US" sz="160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600" dirty="0">
              <a:solidFill>
                <a:schemeClr val="accent5">
                  <a:lumMod val="25000"/>
                </a:schemeClr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1.0 ASM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FIDO 1.0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인증장치 기술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안드로이드 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NFC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통신 기술</a:t>
            </a:r>
            <a:endParaRPr lang="en-US" altLang="ko-KR" sz="15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1.0 </a:t>
            </a:r>
            <a:r>
              <a:rPr lang="ko-KR" altLang="en-US" sz="160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스마트와치 </a:t>
            </a:r>
            <a:r>
              <a:rPr lang="ko-KR" altLang="en-US" sz="1600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인증장치 </a:t>
            </a:r>
            <a:r>
              <a:rPr lang="ko-KR" altLang="en-US" sz="1600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600" dirty="0">
              <a:solidFill>
                <a:schemeClr val="accent5">
                  <a:lumMod val="25000"/>
                </a:schemeClr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1.0 ASM </a:t>
            </a:r>
            <a:r>
              <a:rPr lang="ko-KR" altLang="en-US" sz="15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FIDO 1.0 </a:t>
            </a:r>
            <a:r>
              <a:rPr lang="ko-KR" altLang="en-US" sz="15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인증장치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안드로이드 </a:t>
            </a:r>
            <a:r>
              <a:rPr lang="ko-KR" altLang="en-US" sz="15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블루투스</a:t>
            </a:r>
            <a:r>
              <a:rPr lang="ko-KR" altLang="en-US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 통신 </a:t>
            </a:r>
            <a:r>
              <a:rPr lang="ko-KR" altLang="en-US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5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1.0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iOS</a:t>
            </a:r>
            <a:r>
              <a:rPr lang="ko-KR" altLang="en-US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용 클라이언트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인증장치 </a:t>
            </a:r>
            <a:r>
              <a:rPr lang="ko-KR" altLang="en-US" sz="160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endParaRPr lang="en-US" altLang="ko-KR" sz="1600" dirty="0">
              <a:solidFill>
                <a:schemeClr val="accent5">
                  <a:lumMod val="25000"/>
                </a:schemeClr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FIDO 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RP Client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FIDO 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1.0 Client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FIDO 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1.0 ASM </a:t>
            </a:r>
            <a:r>
              <a:rPr lang="ko-KR" altLang="en-US" sz="15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기술</a:t>
            </a:r>
            <a:r>
              <a:rPr lang="en-US" altLang="ko-KR" sz="15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, FIDO </a:t>
            </a:r>
            <a:r>
              <a:rPr lang="en-US" altLang="ko-KR" sz="15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1.0 </a:t>
            </a:r>
            <a:r>
              <a:rPr lang="ko-KR" altLang="en-US" sz="15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인증장치 기술 </a:t>
            </a:r>
            <a:endParaRPr lang="en-US" altLang="ko-KR" sz="15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  <a:p>
            <a:pPr marL="541338" lvl="2" eaLnBrk="0" hangingPunct="0">
              <a:spcBef>
                <a:spcPct val="20000"/>
              </a:spcBef>
              <a:buClr>
                <a:srgbClr val="FF0000"/>
              </a:buClr>
              <a:defRPr/>
            </a:pP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 2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890" y="32129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기술이전 범위 및 내용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730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9512" y="1111399"/>
            <a:ext cx="2606005" cy="733425"/>
            <a:chOff x="141412" y="1124744"/>
            <a:chExt cx="3325442" cy="733425"/>
          </a:xfrm>
        </p:grpSpPr>
        <p:pic>
          <p:nvPicPr>
            <p:cNvPr id="13" name="Picture 127" descr="4_4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412" y="1124744"/>
              <a:ext cx="3240360" cy="7334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89002" y="1268760"/>
              <a:ext cx="2977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4. </a:t>
              </a:r>
              <a:r>
                <a:rPr lang="ko-KR" altLang="en-US" sz="1800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표준화 및 특허</a:t>
              </a:r>
              <a:endParaRPr lang="ko-KR" altLang="en-US" sz="1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43" name="Picture 33" descr="육면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fontAlgn="auto">
                <a:lnSpc>
                  <a:spcPct val="120000"/>
                </a:lnSpc>
                <a:spcAft>
                  <a:spcPts val="0"/>
                </a:spcAft>
                <a:defRPr/>
              </a:pPr>
              <a:endParaRPr lang="en-US" altLang="ko-KR" kern="0">
                <a:solidFill>
                  <a:sysClr val="windowText" lastClr="000000"/>
                </a:solidFill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800" b="1" kern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개발기술의 주요내용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(4)</a:t>
            </a:r>
            <a:endParaRPr kumimoji="0" lang="ko-KR" alt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2132856"/>
            <a:ext cx="7992888" cy="16228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41338" lvl="1" indent="-187325" eaLnBrk="0" hangingPunct="0">
              <a:spcBef>
                <a:spcPct val="20000"/>
              </a:spcBef>
              <a:buClr>
                <a:srgbClr val="0043C8"/>
              </a:buClr>
              <a:buFont typeface="Wingdings" pitchFamily="2" charset="2"/>
              <a:buChar char="§"/>
              <a:defRPr/>
            </a:pPr>
            <a:r>
              <a:rPr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Alliance </a:t>
            </a: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ko-KR" altLang="en-US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패스워드 대체를 목표로 </a:t>
            </a:r>
            <a:r>
              <a:rPr lang="ko-KR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편리하고 안전한 사용자 인증 기술을 개발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보급하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글로벌 연합체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현재 구글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MS, 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퀄컴 등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IT 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기업과 비자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마스터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페이팔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 금융 및 전자상거래 업체를 포함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전세계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175 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 회원사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 참여하고 있으며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국내는 삼성전자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LG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전자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SK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텔레콤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ETRI </a:t>
            </a:r>
            <a:r>
              <a:rPr lang="ko-KR" altLang="ko-KR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등이 활동 </a:t>
            </a:r>
            <a:r>
              <a:rPr lang="ko-KR" altLang="ko-KR" sz="16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중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19138" lvl="2" indent="-1778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2014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6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FIDO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1.0 </a:t>
            </a:r>
            <a:r>
              <a:rPr lang="ko-KR" altLang="en-US" sz="1600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규격 제정 완료</a:t>
            </a:r>
            <a:endParaRPr lang="en-US" altLang="ko-KR" sz="16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7728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표준화 동향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890" y="389042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보유 특허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71347"/>
              </p:ext>
            </p:extLst>
          </p:nvPr>
        </p:nvGraphicFramePr>
        <p:xfrm>
          <a:off x="539552" y="4394480"/>
          <a:ext cx="8136905" cy="1510044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1126818"/>
                <a:gridCol w="3956723"/>
                <a:gridCol w="746551"/>
                <a:gridCol w="1269138"/>
                <a:gridCol w="1037675"/>
              </a:tblGrid>
              <a:tr h="414545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b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등록 구분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err="1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특허명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err="1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출원국</a:t>
                      </a:r>
                      <a:endParaRPr lang="en-US" altLang="ko-KR" sz="1200" b="1" kern="1200" dirty="0" smtClean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등록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등록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번호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등록</a:t>
                      </a:r>
                      <a:r>
                        <a:rPr lang="en-US" altLang="ko-KR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b="1" kern="12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년도</a:t>
                      </a:r>
                      <a:endParaRPr lang="ko-KR" altLang="en-US" sz="1200" b="1" kern="12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526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</a:p>
                  </a:txBody>
                  <a:tcPr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보안 도우미 서비스 제공장치 및 서비스 제공방법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한국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미국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2013-0137901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2013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6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</a:p>
                  </a:txBody>
                  <a:tcPr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출입 통제 방법 및 장치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사용자 단말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서버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한국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미국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2015-0190867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2015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396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F99"/>
          </a:solidFill>
          <a:prstDash val="solid"/>
          <a:round/>
          <a:headEnd type="oval" w="med" len="med"/>
          <a:tailEnd type="oval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18047</TotalTime>
  <Words>1059</Words>
  <Application>Microsoft Office PowerPoint</Application>
  <PresentationFormat>화면 슬라이드 쇼(4:3)</PresentationFormat>
  <Paragraphs>157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8" baseType="lpstr">
      <vt:lpstr>HY견고딕</vt:lpstr>
      <vt:lpstr>HY견명조</vt:lpstr>
      <vt:lpstr>HY헤드라인M</vt:lpstr>
      <vt:lpstr>MS PMincho</vt:lpstr>
      <vt:lpstr>굴림</vt:lpstr>
      <vt:lpstr>맑은 고딕</vt:lpstr>
      <vt:lpstr>-윤고딕340</vt:lpstr>
      <vt:lpstr>조선일보명조</vt:lpstr>
      <vt:lpstr>휴먼옛체</vt:lpstr>
      <vt:lpstr>Arial</vt:lpstr>
      <vt:lpstr>Georgia</vt:lpstr>
      <vt:lpstr>Verdana</vt:lpstr>
      <vt:lpstr>Wingdings</vt:lpstr>
      <vt:lpstr>Wingdings 2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조영섭</cp:lastModifiedBy>
  <cp:revision>1514</cp:revision>
  <cp:lastPrinted>2012-03-26T07:31:38Z</cp:lastPrinted>
  <dcterms:created xsi:type="dcterms:W3CDTF">2004-10-26T02:12:00Z</dcterms:created>
  <dcterms:modified xsi:type="dcterms:W3CDTF">2016-03-22T10:18:51Z</dcterms:modified>
</cp:coreProperties>
</file>