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82" r:id="rId3"/>
    <p:sldId id="487" r:id="rId4"/>
    <p:sldId id="513" r:id="rId5"/>
    <p:sldId id="514" r:id="rId6"/>
    <p:sldId id="521" r:id="rId7"/>
    <p:sldId id="518" r:id="rId8"/>
    <p:sldId id="510" r:id="rId9"/>
    <p:sldId id="525" r:id="rId10"/>
    <p:sldId id="523" r:id="rId11"/>
    <p:sldId id="500" r:id="rId12"/>
    <p:sldId id="515" r:id="rId13"/>
    <p:sldId id="519" r:id="rId14"/>
    <p:sldId id="520" r:id="rId15"/>
    <p:sldId id="516" r:id="rId16"/>
  </p:sldIdLst>
  <p:sldSz cx="9144000" cy="6858000" type="screen4x3"/>
  <p:notesSz cx="6669088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99"/>
    <a:srgbClr val="3333FF"/>
    <a:srgbClr val="CCECFF"/>
    <a:srgbClr val="E5E5E5"/>
    <a:srgbClr val="FFFFFF"/>
    <a:srgbClr val="FFFF99"/>
    <a:srgbClr val="000000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9089" autoAdjust="0"/>
  </p:normalViewPr>
  <p:slideViewPr>
    <p:cSldViewPr>
      <p:cViewPr varScale="1">
        <p:scale>
          <a:sx n="111" d="100"/>
          <a:sy n="111" d="100"/>
        </p:scale>
        <p:origin x="-6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76"/>
    </p:cViewPr>
  </p:sorterViewPr>
  <p:notesViewPr>
    <p:cSldViewPr>
      <p:cViewPr varScale="1">
        <p:scale>
          <a:sx n="79" d="100"/>
          <a:sy n="79" d="100"/>
        </p:scale>
        <p:origin x="-398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BB53B8-4204-49F8-ADB8-31BF2F0B2A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287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68" y="8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7" y="4715914"/>
            <a:ext cx="4890664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68" y="9431824"/>
            <a:ext cx="2889938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1" tIns="45386" rIns="90771" bIns="453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FD254-8331-4B3A-B475-4EC4FB1AC3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9061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FD254-8331-4B3A-B475-4EC4FB1AC3C6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66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33333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8532440" y="6596390"/>
            <a:ext cx="611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879D0C-AC94-4C0A-8099-4C76C92F349B}" type="slidenum">
              <a:rPr lang="ko-KR" altLang="en-US" sz="1100" b="1" smtClean="0">
                <a:latin typeface="맑은 고딕" pitchFamily="50" charset="-127"/>
                <a:ea typeface="맑은 고딕" pitchFamily="50" charset="-127"/>
              </a:rPr>
              <a:pPr algn="r"/>
              <a:t>‹#›</a:t>
            </a:fld>
            <a:endParaRPr lang="ko-KR" altLang="en-US" sz="11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8"/>
          <p:cNvSpPr>
            <a:spLocks noChangeArrowheads="1"/>
          </p:cNvSpPr>
          <p:nvPr/>
        </p:nvSpPr>
        <p:spPr bwMode="auto">
          <a:xfrm>
            <a:off x="323528" y="2348880"/>
            <a:ext cx="8712968" cy="61555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MPLS-TP APC </a:t>
            </a:r>
            <a:r>
              <a:rPr kumimoji="0" lang="ko-KR" altLang="en-US" sz="3400" b="1" spc="-150" dirty="0" err="1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선형보호절체</a:t>
            </a:r>
            <a:r>
              <a:rPr kumimoji="0" lang="ko-KR" altLang="en-US" sz="3400" b="1" spc="-150" dirty="0" smtClean="0">
                <a:ln w="18000">
                  <a:solidFill>
                    <a:srgbClr val="00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 r="-100000" b="-100000"/>
                </a:gradFill>
                <a:latin typeface="Verdana" pitchFamily="34" charset="0"/>
                <a:ea typeface="HY헤드라인M" pitchFamily="18" charset="-127"/>
              </a:rPr>
              <a:t> 기술</a:t>
            </a:r>
            <a:endParaRPr kumimoji="0" lang="en-US" altLang="ko-KR" sz="3400" b="1" spc="-150" dirty="0">
              <a:ln w="18000">
                <a:solidFill>
                  <a:srgbClr val="00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4221088"/>
            <a:ext cx="9134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전광네트워킹연구실 </a:t>
            </a:r>
            <a:endParaRPr lang="en-US" altLang="ko-KR" sz="2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김대업</a:t>
            </a:r>
            <a:endParaRPr kumimoji="0" lang="ko-KR" altLang="en-US" sz="2000" b="1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93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9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Ⅲ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기술이전 사항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9807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기술이전 내용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52" y="1352650"/>
            <a:ext cx="7992888" cy="12122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블록 설계서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System CLI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Agent Test CLI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설명서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시험절차 및 결과서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V1.1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연동을 위한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OAM SDK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처리 </a:t>
            </a:r>
            <a:r>
              <a:rPr lang="ko-KR" altLang="en-US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구조</a:t>
            </a:r>
            <a:endParaRPr lang="en-US" altLang="ko-KR" sz="1400" b="1" dirty="0" smtClean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관리 기능 프로그램 소스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en-US" altLang="ko-KR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sz="14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4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처리 기능 프로그램 </a:t>
            </a:r>
            <a:r>
              <a:rPr lang="ko-KR" altLang="en-US" sz="1400" b="1" dirty="0" smtClean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ko-KR" altLang="en-US" sz="1400" dirty="0"/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ko-KR" sz="1600" b="1" dirty="0">
              <a:solidFill>
                <a:schemeClr val="accent5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74" y="50131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기술이전 비용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20492"/>
              </p:ext>
            </p:extLst>
          </p:nvPr>
        </p:nvGraphicFramePr>
        <p:xfrm>
          <a:off x="716292" y="5420568"/>
          <a:ext cx="7960164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443"/>
                <a:gridCol w="1080120"/>
                <a:gridCol w="1152128"/>
                <a:gridCol w="1080120"/>
                <a:gridCol w="1008112"/>
                <a:gridCol w="1080120"/>
                <a:gridCol w="1080121"/>
              </a:tblGrid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실질기여 공동연구 참여기업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중견기업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대기업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착수기본료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20,000,000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40,000,000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40,000,000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매출정률사용료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(%)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3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2699628"/>
            <a:ext cx="642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기술이전 관련 특허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32268"/>
              </p:ext>
            </p:extLst>
          </p:nvPr>
        </p:nvGraphicFramePr>
        <p:xfrm>
          <a:off x="669923" y="3131676"/>
          <a:ext cx="7934525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478"/>
                <a:gridCol w="3407639"/>
                <a:gridCol w="1296144"/>
                <a:gridCol w="1368152"/>
                <a:gridCol w="1008112"/>
              </a:tblGrid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등록 구분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특허명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출원국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출원번호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출원일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선형 보호 </a:t>
                      </a: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절체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방법 및 그 장치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)14/514822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2014.10.15.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MPLS-TP 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 </a:t>
                      </a: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절체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적응 장치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)14/739304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2015.06.15.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출원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다계층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또는 다중 도메인에서 효율적 자원 활용을 위한 </a:t>
                      </a: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보호절체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관리 방법 및 장치 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국제 준비</a:t>
                      </a:r>
                      <a:r>
                        <a:rPr lang="ko-KR" altLang="en-US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중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2015-0142333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2015.10.12.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기대효과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" name="Picture 127" descr="4_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304256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37649" y="1243821"/>
            <a:ext cx="180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기술 도입 효과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916832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기술은 국제 표준 기반으로 개발되었으나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소프트웨어 기술로 추가적인 하드웨어 요구사항 없이 성능을 개선한 구조를 제공하여 차별성을 가지고 있음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패킷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전달 시스템에서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소프트웨어 기반 동시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절체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기능이 가능한 구조를 제공하고 하드웨어와 독립적으로 구동이 가능한 소프트웨어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기반의 보호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절체를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수행함으로써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다양한 시스템에 빠른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보호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절체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기능을 제공함</a:t>
            </a: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Picture 127" descr="4_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4032448" cy="6874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5641" y="4124141"/>
            <a:ext cx="341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기술 응용 및 확장 가능성</a:t>
            </a: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링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토폴로지 망의 보호를 위하여 본 선형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기술을 수정 없이 사용 가능하며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이에 대한 국제 표준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(IETF RFC)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이 완성됨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endParaRPr lang="en-US" altLang="ko-KR" sz="1800" b="1" dirty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메쉬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보호절체를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위하여 본 선형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기술을 활용하는 방안이 국제 표준화 추진 중임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27012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참고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: MPLS-TP </a:t>
            </a: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기술의 범위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 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52728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TextBox 12"/>
          <p:cNvSpPr txBox="1"/>
          <p:nvPr/>
        </p:nvSpPr>
        <p:spPr>
          <a:xfrm>
            <a:off x="107504" y="5373216"/>
            <a:ext cx="3823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RFC5646: MPLS-TP requirements, Sep. 2009 </a:t>
            </a:r>
            <a:endParaRPr lang="ko-KR" altLang="en-US" sz="1400" dirty="0"/>
          </a:p>
        </p:txBody>
      </p:sp>
      <p:sp>
        <p:nvSpPr>
          <p:cNvPr id="17" name="내용 개체 틀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MPLS-TP </a:t>
            </a:r>
            <a:r>
              <a:rPr lang="ko-KR" altLang="en-US" dirty="0" smtClean="0"/>
              <a:t>기술의 핵심은 </a:t>
            </a:r>
            <a:r>
              <a:rPr lang="en-US" altLang="ko-KR" dirty="0" smtClean="0">
                <a:solidFill>
                  <a:srgbClr val="FF0000"/>
                </a:solidFill>
              </a:rPr>
              <a:t>OAM</a:t>
            </a:r>
            <a:r>
              <a:rPr lang="en-US" altLang="ko-KR" dirty="0" smtClean="0"/>
              <a:t> </a:t>
            </a:r>
            <a:r>
              <a:rPr lang="ko-KR" altLang="en-US" dirty="0" smtClean="0"/>
              <a:t>과 </a:t>
            </a:r>
            <a:r>
              <a:rPr lang="en-US" altLang="ko-KR" dirty="0" smtClean="0">
                <a:solidFill>
                  <a:srgbClr val="FF0000"/>
                </a:solidFill>
              </a:rPr>
              <a:t>Protection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3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27012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참고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: MPLS-TP </a:t>
            </a: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계층 구조 및 서비스 수용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7" y="1484784"/>
            <a:ext cx="8640960" cy="424847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9" name="TextBox 18"/>
          <p:cNvSpPr txBox="1"/>
          <p:nvPr/>
        </p:nvSpPr>
        <p:spPr>
          <a:xfrm>
            <a:off x="533400" y="58343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Verdana" pitchFamily="34" charset="0"/>
              </a:rPr>
              <a:t>- Client/server-layer </a:t>
            </a:r>
            <a:r>
              <a:rPr lang="ko-KR" altLang="en-US" sz="1400" dirty="0" smtClean="0">
                <a:latin typeface="Verdana" pitchFamily="34" charset="0"/>
              </a:rPr>
              <a:t>구분은 </a:t>
            </a:r>
            <a:r>
              <a:rPr lang="ko-KR" altLang="en-US" sz="1400" dirty="0" err="1" smtClean="0">
                <a:latin typeface="Verdana" pitchFamily="34" charset="0"/>
              </a:rPr>
              <a:t>패킷에</a:t>
            </a:r>
            <a:r>
              <a:rPr lang="ko-KR" altLang="en-US" sz="1400" dirty="0" smtClean="0">
                <a:latin typeface="Verdana" pitchFamily="34" charset="0"/>
              </a:rPr>
              <a:t> 명시적</a:t>
            </a:r>
            <a:r>
              <a:rPr lang="en-US" altLang="ko-KR" sz="1400" dirty="0" smtClean="0">
                <a:latin typeface="Verdana" pitchFamily="34" charset="0"/>
              </a:rPr>
              <a:t>(</a:t>
            </a:r>
            <a:r>
              <a:rPr lang="ko-KR" altLang="en-US" sz="1400" dirty="0" smtClean="0">
                <a:latin typeface="Verdana" pitchFamily="34" charset="0"/>
              </a:rPr>
              <a:t>예</a:t>
            </a:r>
            <a:r>
              <a:rPr lang="en-US" altLang="ko-KR" sz="1400" dirty="0" smtClean="0">
                <a:latin typeface="Verdana" pitchFamily="34" charset="0"/>
              </a:rPr>
              <a:t>, S-bit </a:t>
            </a:r>
            <a:r>
              <a:rPr lang="ko-KR" altLang="en-US" sz="1400" dirty="0" smtClean="0">
                <a:latin typeface="Verdana" pitchFamily="34" charset="0"/>
              </a:rPr>
              <a:t>설정</a:t>
            </a:r>
            <a:r>
              <a:rPr lang="en-US" altLang="ko-KR" sz="1400" dirty="0" smtClean="0">
                <a:latin typeface="Verdana" pitchFamily="34" charset="0"/>
              </a:rPr>
              <a:t>)</a:t>
            </a:r>
            <a:r>
              <a:rPr lang="ko-KR" altLang="en-US" sz="1400" dirty="0" smtClean="0">
                <a:latin typeface="Verdana" pitchFamily="34" charset="0"/>
              </a:rPr>
              <a:t>으로</a:t>
            </a:r>
            <a:r>
              <a:rPr lang="en-US" altLang="ko-KR" sz="1400" dirty="0" smtClean="0">
                <a:latin typeface="Verdana" pitchFamily="34" charset="0"/>
              </a:rPr>
              <a:t> </a:t>
            </a:r>
            <a:r>
              <a:rPr lang="ko-KR" altLang="en-US" sz="1400" dirty="0" smtClean="0">
                <a:latin typeface="Verdana" pitchFamily="34" charset="0"/>
              </a:rPr>
              <a:t>나타나는 것이 아니라</a:t>
            </a:r>
            <a:r>
              <a:rPr lang="en-US" altLang="ko-KR" sz="1400" dirty="0" smtClean="0">
                <a:latin typeface="Verdana" pitchFamily="34" charset="0"/>
              </a:rPr>
              <a:t>,</a:t>
            </a:r>
            <a:r>
              <a:rPr lang="ko-KR" altLang="en-US" sz="1400" dirty="0" smtClean="0">
                <a:latin typeface="Verdana" pitchFamily="34" charset="0"/>
              </a:rPr>
              <a:t> </a:t>
            </a:r>
            <a:r>
              <a:rPr lang="en-US" altLang="ko-KR" sz="1400" dirty="0" smtClean="0">
                <a:latin typeface="Verdana" pitchFamily="34" charset="0"/>
              </a:rPr>
              <a:t>MPLS-TP </a:t>
            </a:r>
            <a:r>
              <a:rPr lang="ko-KR" altLang="en-US" sz="1400" dirty="0" smtClean="0">
                <a:latin typeface="Verdana" pitchFamily="34" charset="0"/>
              </a:rPr>
              <a:t>망 경계와 </a:t>
            </a:r>
            <a:r>
              <a:rPr lang="en-US" altLang="ko-KR" sz="1400" dirty="0" smtClean="0">
                <a:latin typeface="Verdana" pitchFamily="34" charset="0"/>
              </a:rPr>
              <a:t>label context </a:t>
            </a:r>
            <a:r>
              <a:rPr lang="ko-KR" altLang="en-US" sz="1400" dirty="0" smtClean="0">
                <a:latin typeface="Verdana" pitchFamily="34" charset="0"/>
              </a:rPr>
              <a:t>에 의해 결정되어 짐</a:t>
            </a:r>
            <a:endParaRPr lang="en-US" altLang="ko-KR" sz="1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755576" y="53975"/>
            <a:ext cx="828091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참고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: Generic Associated Channel (G-</a:t>
            </a:r>
            <a:r>
              <a:rPr kumimoji="0" lang="en-US" altLang="ko-KR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ACh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9" y="2658090"/>
            <a:ext cx="8424935" cy="331236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395536" y="1433954"/>
            <a:ext cx="8277283" cy="93610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Generalization of the PW associated channel for OAM, Protection, SCC, MCC on </a:t>
            </a:r>
            <a:r>
              <a:rPr lang="en-US" altLang="ko-KR" dirty="0" smtClean="0">
                <a:solidFill>
                  <a:srgbClr val="0000FF"/>
                </a:solidFill>
              </a:rPr>
              <a:t>PW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0000FF"/>
                </a:solidFill>
              </a:rPr>
              <a:t>LSP</a:t>
            </a:r>
            <a:r>
              <a:rPr lang="en-US" altLang="ko-KR" dirty="0" smtClean="0"/>
              <a:t>, and </a:t>
            </a:r>
            <a:r>
              <a:rPr lang="en-US" altLang="ko-KR" dirty="0" smtClean="0">
                <a:solidFill>
                  <a:srgbClr val="0000FF"/>
                </a:solidFill>
              </a:rPr>
              <a:t>Section</a:t>
            </a:r>
          </a:p>
          <a:p>
            <a:r>
              <a:rPr lang="en-US" altLang="ko-KR" dirty="0" smtClean="0"/>
              <a:t>Uses new alert label – Generic Alert Label (GAL)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891" y="6063679"/>
            <a:ext cx="28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SCC: Signaling Control Channel</a:t>
            </a:r>
          </a:p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MCC: Management Control Channel</a:t>
            </a:r>
          </a:p>
        </p:txBody>
      </p:sp>
    </p:spTree>
    <p:extLst>
      <p:ext uri="{BB962C8B-B14F-4D97-AF65-F5344CB8AC3E}">
        <p14:creationId xmlns:p14="http://schemas.microsoft.com/office/powerpoint/2010/main" val="183225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971600" y="53975"/>
            <a:ext cx="7344816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</a:rPr>
              <a:t>참고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: ITU-T Recommendations &amp; IETF RFCs 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Ⅳ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84776" cy="531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8555" y="6381328"/>
            <a:ext cx="8811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G.8151 &amp; G.8152 are not shown as there is no RFC related to the ITU-T-style network management Recs.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921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 descr="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2226150" y="1772816"/>
            <a:ext cx="5418511" cy="746139"/>
            <a:chOff x="2226150" y="1412776"/>
            <a:chExt cx="5418511" cy="746139"/>
          </a:xfrm>
        </p:grpSpPr>
        <p:pic>
          <p:nvPicPr>
            <p:cNvPr id="7" name="그림 17" descr="01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6422" y="1412790"/>
              <a:ext cx="5178239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59"/>
            <p:cNvSpPr txBox="1">
              <a:spLocks noChangeArrowheads="1"/>
            </p:cNvSpPr>
            <p:nvPr/>
          </p:nvSpPr>
          <p:spPr bwMode="auto">
            <a:xfrm>
              <a:off x="2898037" y="1546687"/>
              <a:ext cx="4446144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기술 개요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8" name="Group 156"/>
            <p:cNvGrpSpPr>
              <a:grpSpLocks/>
            </p:cNvGrpSpPr>
            <p:nvPr/>
          </p:nvGrpSpPr>
          <p:grpSpPr bwMode="auto">
            <a:xfrm>
              <a:off x="2226150" y="1412776"/>
              <a:ext cx="729993" cy="720725"/>
              <a:chOff x="1725" y="1728"/>
              <a:chExt cx="384" cy="387"/>
            </a:xfrm>
          </p:grpSpPr>
          <p:pic>
            <p:nvPicPr>
              <p:cNvPr id="19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Ⅰ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226930" y="2669705"/>
            <a:ext cx="6161539" cy="759295"/>
            <a:chOff x="2226930" y="2132856"/>
            <a:chExt cx="6161539" cy="759295"/>
          </a:xfrm>
        </p:grpSpPr>
        <p:pic>
          <p:nvPicPr>
            <p:cNvPr id="5" name="그림 18" descr="017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5314" y="2136501"/>
              <a:ext cx="5130801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156"/>
            <p:cNvGrpSpPr>
              <a:grpSpLocks/>
            </p:cNvGrpSpPr>
            <p:nvPr/>
          </p:nvGrpSpPr>
          <p:grpSpPr bwMode="auto">
            <a:xfrm>
              <a:off x="2226930" y="2132856"/>
              <a:ext cx="714375" cy="720725"/>
              <a:chOff x="1725" y="1728"/>
              <a:chExt cx="384" cy="387"/>
            </a:xfrm>
          </p:grpSpPr>
          <p:pic>
            <p:nvPicPr>
              <p:cNvPr id="25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AutoShape 158"/>
              <p:cNvSpPr>
                <a:spLocks noChangeArrowheads="1"/>
              </p:cNvSpPr>
              <p:nvPr/>
            </p:nvSpPr>
            <p:spPr bwMode="auto">
              <a:xfrm>
                <a:off x="1747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Ⅱ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8" name="Text Box 159"/>
            <p:cNvSpPr txBox="1">
              <a:spLocks noChangeArrowheads="1"/>
            </p:cNvSpPr>
            <p:nvPr/>
          </p:nvSpPr>
          <p:spPr bwMode="auto">
            <a:xfrm>
              <a:off x="2857488" y="2275732"/>
              <a:ext cx="5530981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개발기술의 주요내용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2" name="그림 61" descr="그림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45720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2217252" y="3573016"/>
            <a:ext cx="6296162" cy="785818"/>
            <a:chOff x="2217252" y="2852936"/>
            <a:chExt cx="6296162" cy="785818"/>
          </a:xfrm>
        </p:grpSpPr>
        <p:pic>
          <p:nvPicPr>
            <p:cNvPr id="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4503" y="2883104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156"/>
            <p:cNvGrpSpPr>
              <a:grpSpLocks/>
            </p:cNvGrpSpPr>
            <p:nvPr/>
          </p:nvGrpSpPr>
          <p:grpSpPr bwMode="auto">
            <a:xfrm>
              <a:off x="2217252" y="2852936"/>
              <a:ext cx="714375" cy="720725"/>
              <a:chOff x="1725" y="1728"/>
              <a:chExt cx="384" cy="387"/>
            </a:xfrm>
          </p:grpSpPr>
          <p:pic>
            <p:nvPicPr>
              <p:cNvPr id="30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AutoShape 158"/>
              <p:cNvSpPr>
                <a:spLocks noChangeArrowheads="1"/>
              </p:cNvSpPr>
              <p:nvPr/>
            </p:nvSpPr>
            <p:spPr bwMode="auto">
              <a:xfrm>
                <a:off x="1752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Ⅲ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49" name="Text Box 159"/>
            <p:cNvSpPr txBox="1">
              <a:spLocks noChangeArrowheads="1"/>
            </p:cNvSpPr>
            <p:nvPr/>
          </p:nvSpPr>
          <p:spPr bwMode="auto">
            <a:xfrm>
              <a:off x="2857487" y="2999385"/>
              <a:ext cx="565592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 기술동향</a:t>
              </a:r>
              <a:r>
                <a:rPr kumimoji="0" lang="en-US" altLang="ko-KR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제품화 및 시장 전망</a:t>
              </a:r>
              <a:endParaRPr kumimoji="0" lang="ko-KR" altLang="en-US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214546" y="4543316"/>
            <a:ext cx="6298869" cy="757892"/>
            <a:chOff x="2214546" y="3645024"/>
            <a:chExt cx="6298869" cy="757892"/>
          </a:xfrm>
        </p:grpSpPr>
        <p:pic>
          <p:nvPicPr>
            <p:cNvPr id="43" name="그림 17" descr="104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1797" y="3647266"/>
              <a:ext cx="51930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" name="Group 156"/>
            <p:cNvGrpSpPr>
              <a:grpSpLocks/>
            </p:cNvGrpSpPr>
            <p:nvPr/>
          </p:nvGrpSpPr>
          <p:grpSpPr bwMode="auto">
            <a:xfrm>
              <a:off x="2214546" y="3645024"/>
              <a:ext cx="714375" cy="720725"/>
              <a:chOff x="1725" y="1728"/>
              <a:chExt cx="384" cy="387"/>
            </a:xfrm>
          </p:grpSpPr>
          <p:pic>
            <p:nvPicPr>
              <p:cNvPr id="47" name="Picture 157" descr="0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25" y="1728"/>
                <a:ext cx="384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AutoShape 158"/>
              <p:cNvSpPr>
                <a:spLocks noChangeArrowheads="1"/>
              </p:cNvSpPr>
              <p:nvPr/>
            </p:nvSpPr>
            <p:spPr bwMode="auto">
              <a:xfrm>
                <a:off x="1754" y="1744"/>
                <a:ext cx="325" cy="327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96741" tIns="48370" rIns="96741" bIns="48370" anchor="ctr"/>
              <a:lstStyle/>
              <a:p>
                <a:pPr defTabSz="968375">
                  <a:defRPr/>
                </a:pPr>
                <a:r>
                  <a:rPr lang="en-US" altLang="ko-KR" sz="2000" b="1" i="1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Ⅳ</a:t>
                </a:r>
                <a:endParaRPr lang="en-US" altLang="ko-KR" sz="2000" b="1" i="1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50" name="Text Box 159"/>
            <p:cNvSpPr txBox="1">
              <a:spLocks noChangeArrowheads="1"/>
            </p:cNvSpPr>
            <p:nvPr/>
          </p:nvSpPr>
          <p:spPr bwMode="auto">
            <a:xfrm>
              <a:off x="2857488" y="3759974"/>
              <a:ext cx="5655927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rPr>
                <a:t> 기술 이전 사항 및 </a:t>
              </a:r>
              <a:r>
                <a:rPr kumimoji="0" lang="ko-KR" altLang="en-US" kern="0" dirty="0" smtClean="0">
                  <a:solidFill>
                    <a:sysClr val="windowText" lastClr="000000"/>
                  </a:solidFill>
                  <a:latin typeface="HY헤드라인M" pitchFamily="18" charset="-127"/>
                  <a:ea typeface="HY헤드라인M" pitchFamily="18" charset="-127"/>
                </a:rPr>
                <a:t>기대효과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27012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MPLS-TP 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APC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선형 </a:t>
            </a:r>
            <a:r>
              <a:rPr kumimoji="0" lang="ko-KR" alt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보호절체</a:t>
            </a: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 개요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8835" y="1124744"/>
            <a:ext cx="72728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관련 표준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: ITU-T Rec. G.8131, IETF RFC 7271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1,200 km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거리에서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50 </a:t>
            </a:r>
            <a:r>
              <a:rPr lang="en-US" altLang="ko-KR" sz="1800" b="1" dirty="0" err="1">
                <a:latin typeface="맑은 고딕" pitchFamily="50" charset="-127"/>
                <a:ea typeface="맑은 고딕" pitchFamily="50" charset="-127"/>
              </a:rPr>
              <a:t>msec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이내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1+1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단방향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양방향 및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양방향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sz="1800" b="1" dirty="0" err="1">
                <a:latin typeface="맑은 고딕" pitchFamily="50" charset="-127"/>
                <a:ea typeface="맑은 고딕" pitchFamily="50" charset="-127"/>
              </a:rPr>
              <a:t>Revertive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Non-</a:t>
            </a:r>
            <a:r>
              <a:rPr lang="en-US" altLang="ko-KR" sz="1800" b="1" dirty="0" err="1">
                <a:latin typeface="맑은 고딕" pitchFamily="50" charset="-127"/>
                <a:ea typeface="맑은 고딕" pitchFamily="50" charset="-127"/>
              </a:rPr>
              <a:t>revertive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Protection Domain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5013"/>
            <a:ext cx="6553349" cy="20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4548" y="5062760"/>
            <a:ext cx="81599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1-Phase protocol (APC: Automatic Protection Coordination)</a:t>
            </a:r>
          </a:p>
          <a:p>
            <a:pPr marL="723900" lvl="1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단 한번의 프로토콜 메시지 송수신으로 양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노드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트래픽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전달 변경 완료</a:t>
            </a:r>
          </a:p>
          <a:p>
            <a:pPr marL="723900" lvl="1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빠른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트래픽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절체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가능</a:t>
            </a:r>
          </a:p>
          <a:p>
            <a:pPr marL="723900" lvl="1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프로토콜 메시지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교환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모든 프로토콜 복잡성이 양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노드의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state machine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에 부가됨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655004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MPLS-TP </a:t>
            </a: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선형 </a:t>
            </a:r>
            <a:r>
              <a:rPr kumimoji="0" lang="ko-KR" altLang="en-US" sz="2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보호절체</a:t>
            </a: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 프로세스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6999"/>
            <a:ext cx="6026150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4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ETRI’s 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MPLS-TP  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/>
            </a:r>
            <a:b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APC Linear 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Protection 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Solution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4306" y="1204590"/>
            <a:ext cx="376163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대용량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장애 이벤트의 송수신과 처리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다중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메시지의 처리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기능 제공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수백에서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최대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천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개이상의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장애에 대하여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50 </a:t>
            </a:r>
            <a:r>
              <a:rPr lang="en-US" altLang="ko-KR" sz="1800" b="1" dirty="0" err="1">
                <a:latin typeface="맑은 고딕" pitchFamily="50" charset="-127"/>
                <a:ea typeface="맑은 고딕" pitchFamily="50" charset="-127"/>
              </a:rPr>
              <a:t>ms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이내 보호 </a:t>
            </a:r>
            <a:r>
              <a:rPr lang="ko-KR" altLang="en-US" sz="1800" b="1" dirty="0" err="1">
                <a:latin typeface="맑은 고딕" pitchFamily="50" charset="-127"/>
                <a:ea typeface="맑은 고딕" pitchFamily="50" charset="-127"/>
              </a:rPr>
              <a:t>절체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가능한 소프트웨어 구조를 제공함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66700" indent="-266700">
              <a:spcBef>
                <a:spcPts val="600"/>
              </a:spcBef>
              <a:buBlip>
                <a:blip r:embed="rId4"/>
              </a:buBlip>
            </a:pPr>
            <a:r>
              <a:rPr lang="en-US" altLang="ko-KR" sz="1800" b="1" dirty="0" err="1" smtClean="0">
                <a:latin typeface="맑은 고딕" pitchFamily="50" charset="-127"/>
                <a:ea typeface="맑은 고딕" pitchFamily="50" charset="-127"/>
              </a:rPr>
              <a:t>Hotswap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에도 반응하여 터널 동시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기능 제공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711742"/>
              </p:ext>
            </p:extLst>
          </p:nvPr>
        </p:nvGraphicFramePr>
        <p:xfrm>
          <a:off x="4139952" y="1227022"/>
          <a:ext cx="4799368" cy="515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5" imgW="9947645" imgH="10667700" progId="Visio.Drawing.11">
                  <p:embed/>
                </p:oleObj>
              </mc:Choice>
              <mc:Fallback>
                <p:oleObj name="Visio" r:id="rId5" imgW="9947645" imgH="106677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227022"/>
                        <a:ext cx="4799368" cy="5154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63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914490" y="544429"/>
            <a:ext cx="3165460" cy="30285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96742" y="1124744"/>
            <a:ext cx="1228354" cy="152458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200" b="1" dirty="0" smtClean="0">
                <a:latin typeface="Tahoma" pitchFamily="34" charset="0"/>
                <a:ea typeface="굴림" pitchFamily="50" charset="-127"/>
              </a:rPr>
              <a:t>West Node</a:t>
            </a:r>
            <a:endParaRPr lang="ko-KR" altLang="en-US" sz="12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95736" y="1439761"/>
            <a:ext cx="478263" cy="3108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W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16822" y="2197713"/>
            <a:ext cx="457177" cy="317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P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36964" y="1821237"/>
            <a:ext cx="457177" cy="317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S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57282" y="1124744"/>
            <a:ext cx="1228354" cy="152458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200" b="1" dirty="0" smtClean="0">
                <a:latin typeface="Tahoma" pitchFamily="34" charset="0"/>
                <a:ea typeface="굴림" pitchFamily="50" charset="-127"/>
              </a:rPr>
              <a:t>East Node</a:t>
            </a:r>
            <a:endParaRPr lang="ko-KR" altLang="en-US" sz="12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397504" y="1439760"/>
            <a:ext cx="480441" cy="337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W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97504" y="2197713"/>
            <a:ext cx="457177" cy="317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P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56451" y="1821237"/>
            <a:ext cx="457177" cy="317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lIns="0" tIns="0" rIns="0" bIns="0" anchor="t" anchorCtr="0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000" b="1" dirty="0" smtClean="0">
                <a:latin typeface="Tahoma" pitchFamily="34" charset="0"/>
                <a:ea typeface="굴림" pitchFamily="50" charset="-127"/>
              </a:rPr>
              <a:t>Line Card S</a:t>
            </a:r>
            <a:endParaRPr lang="ko-KR" altLang="en-US" sz="1000" b="1" dirty="0">
              <a:latin typeface="Tahoma" pitchFamily="34" charset="0"/>
              <a:ea typeface="굴림" pitchFamily="50" charset="-127"/>
            </a:endParaRPr>
          </a:p>
        </p:txBody>
      </p:sp>
      <p:cxnSp>
        <p:nvCxnSpPr>
          <p:cNvPr id="30" name="직선 화살표 연결선 29"/>
          <p:cNvCxnSpPr>
            <a:stCxn id="23" idx="3"/>
          </p:cNvCxnSpPr>
          <p:nvPr/>
        </p:nvCxnSpPr>
        <p:spPr>
          <a:xfrm flipV="1">
            <a:off x="2673999" y="1124746"/>
            <a:ext cx="889889" cy="470464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27" idx="2"/>
            <a:endCxn id="28" idx="0"/>
          </p:cNvCxnSpPr>
          <p:nvPr/>
        </p:nvCxnSpPr>
        <p:spPr>
          <a:xfrm flipH="1">
            <a:off x="6626093" y="1776977"/>
            <a:ext cx="11632" cy="42073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2447764" y="1776977"/>
            <a:ext cx="0" cy="440304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48064" y="1844824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LoC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/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ClearLo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34" name="직선 화살표 연결선 33"/>
          <p:cNvCxnSpPr>
            <a:stCxn id="28" idx="3"/>
            <a:endCxn id="29" idx="2"/>
          </p:cNvCxnSpPr>
          <p:nvPr/>
        </p:nvCxnSpPr>
        <p:spPr>
          <a:xfrm flipV="1">
            <a:off x="6854681" y="2138886"/>
            <a:ext cx="430359" cy="21765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stCxn id="24" idx="1"/>
            <a:endCxn id="25" idx="2"/>
          </p:cNvCxnSpPr>
          <p:nvPr/>
        </p:nvCxnSpPr>
        <p:spPr>
          <a:xfrm flipH="1" flipV="1">
            <a:off x="1765553" y="2138886"/>
            <a:ext cx="451269" cy="21765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05850" y="2132856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</a:rPr>
              <a:t>Switching</a:t>
            </a:r>
          </a:p>
          <a:p>
            <a:r>
              <a:rPr lang="en-US" altLang="ko-KR" sz="1400" b="1" dirty="0" err="1">
                <a:solidFill>
                  <a:srgbClr val="0000FF"/>
                </a:solidFill>
              </a:rPr>
              <a:t>setBS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37" name="직선 연결선 36"/>
          <p:cNvCxnSpPr>
            <a:stCxn id="29" idx="3"/>
          </p:cNvCxnSpPr>
          <p:nvPr/>
        </p:nvCxnSpPr>
        <p:spPr>
          <a:xfrm flipV="1">
            <a:off x="7513628" y="1977561"/>
            <a:ext cx="1090820" cy="2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446144" y="1973055"/>
            <a:ext cx="1090820" cy="2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1765552" y="2373863"/>
            <a:ext cx="430185" cy="14149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871700" y="2247712"/>
            <a:ext cx="0" cy="173176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6877945" y="2384884"/>
            <a:ext cx="430359" cy="13047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7200292" y="2240868"/>
            <a:ext cx="0" cy="173176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4000453" y="1124744"/>
            <a:ext cx="1001775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>
            <a:endCxn id="27" idx="1"/>
          </p:cNvCxnSpPr>
          <p:nvPr/>
        </p:nvCxnSpPr>
        <p:spPr>
          <a:xfrm>
            <a:off x="5450515" y="1124744"/>
            <a:ext cx="946989" cy="483625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79" y="826054"/>
            <a:ext cx="491774" cy="5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utoShape 39"/>
          <p:cNvSpPr>
            <a:spLocks noChangeArrowheads="1"/>
          </p:cNvSpPr>
          <p:nvPr/>
        </p:nvSpPr>
        <p:spPr bwMode="auto">
          <a:xfrm>
            <a:off x="4253922" y="939110"/>
            <a:ext cx="534102" cy="401658"/>
          </a:xfrm>
          <a:prstGeom prst="irregularSeal2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30" y="836712"/>
            <a:ext cx="491774" cy="5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직선 화살표 연결선 47"/>
          <p:cNvCxnSpPr>
            <a:endCxn id="51" idx="1"/>
          </p:cNvCxnSpPr>
          <p:nvPr/>
        </p:nvCxnSpPr>
        <p:spPr>
          <a:xfrm>
            <a:off x="2673999" y="2390674"/>
            <a:ext cx="529849" cy="547430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3635896" y="2974323"/>
            <a:ext cx="1001775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4644008" y="2974323"/>
            <a:ext cx="1001775" cy="0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3231"/>
            <a:ext cx="491774" cy="5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3231"/>
            <a:ext cx="491774" cy="5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직선 화살표 연결선 52"/>
          <p:cNvCxnSpPr>
            <a:stCxn id="54" idx="3"/>
            <a:endCxn id="28" idx="1"/>
          </p:cNvCxnSpPr>
          <p:nvPr/>
        </p:nvCxnSpPr>
        <p:spPr>
          <a:xfrm flipV="1">
            <a:off x="5711846" y="2356538"/>
            <a:ext cx="685658" cy="581566"/>
          </a:xfrm>
          <a:prstGeom prst="straightConnector1">
            <a:avLst/>
          </a:prstGeom>
          <a:ln w="254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63231"/>
            <a:ext cx="491774" cy="5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145957" y="2185119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Switching</a:t>
            </a:r>
          </a:p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setBS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08770" y="1825079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LoC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/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ClearLo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57" name="직사각형 56"/>
          <p:cNvSpPr/>
          <p:nvPr/>
        </p:nvSpPr>
        <p:spPr bwMode="auto">
          <a:xfrm>
            <a:off x="2195736" y="2204864"/>
            <a:ext cx="486168" cy="307635"/>
          </a:xfrm>
          <a:prstGeom prst="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9" name="직선 연결선 58"/>
          <p:cNvCxnSpPr/>
          <p:nvPr/>
        </p:nvCxnSpPr>
        <p:spPr bwMode="auto">
          <a:xfrm flipH="1">
            <a:off x="1536964" y="2483481"/>
            <a:ext cx="658775" cy="7996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직선 연결선 59"/>
          <p:cNvCxnSpPr/>
          <p:nvPr/>
        </p:nvCxnSpPr>
        <p:spPr bwMode="auto">
          <a:xfrm>
            <a:off x="2681904" y="2500047"/>
            <a:ext cx="1815316" cy="7830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905643" y="3140967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APC: Automatic Protection Coordination</a:t>
            </a:r>
          </a:p>
          <a:p>
            <a:r>
              <a:rPr lang="en-US" altLang="ko-KR" sz="1200" b="1" dirty="0" err="1" smtClean="0"/>
              <a:t>LoC</a:t>
            </a:r>
            <a:r>
              <a:rPr lang="en-US" altLang="ko-KR" sz="1200" b="1" dirty="0" smtClean="0"/>
              <a:t>: Loss of Continuity</a:t>
            </a:r>
          </a:p>
          <a:p>
            <a:r>
              <a:rPr lang="en-US" altLang="ko-KR" sz="1200" b="1" dirty="0" err="1" smtClean="0"/>
              <a:t>setBS</a:t>
            </a:r>
            <a:r>
              <a:rPr lang="en-US" altLang="ko-KR" sz="1200" b="1" dirty="0" smtClean="0"/>
              <a:t>: </a:t>
            </a:r>
            <a:r>
              <a:rPr lang="en-US" altLang="ko-KR" sz="1200" b="1" dirty="0"/>
              <a:t>Set bridge/selector </a:t>
            </a:r>
            <a:r>
              <a:rPr lang="en-US" altLang="ko-KR" sz="1200" b="1" dirty="0" smtClean="0"/>
              <a:t>position</a:t>
            </a:r>
            <a:endParaRPr lang="en-US" altLang="ko-KR" sz="1200" b="1" dirty="0"/>
          </a:p>
        </p:txBody>
      </p:sp>
      <p:pic>
        <p:nvPicPr>
          <p:cNvPr id="62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0" y="1556792"/>
            <a:ext cx="716518" cy="7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46" y="1556792"/>
            <a:ext cx="716518" cy="7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직사각형 64"/>
          <p:cNvSpPr/>
          <p:nvPr/>
        </p:nvSpPr>
        <p:spPr bwMode="auto">
          <a:xfrm>
            <a:off x="6372200" y="2204864"/>
            <a:ext cx="486168" cy="307635"/>
          </a:xfrm>
          <a:prstGeom prst="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6" name="Rectangle 30"/>
          <p:cNvSpPr>
            <a:spLocks noChangeArrowheads="1"/>
          </p:cNvSpPr>
          <p:nvPr/>
        </p:nvSpPr>
        <p:spPr bwMode="auto">
          <a:xfrm>
            <a:off x="830263" y="53975"/>
            <a:ext cx="734213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ETRI’s MPLS-TP </a:t>
            </a:r>
            <a:b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APC Linear </a:t>
            </a:r>
            <a:r>
              <a:rPr kumimoji="0" lang="en-US" altLang="ko-K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Protection </a:t>
            </a:r>
            <a:r>
              <a:rPr kumimoji="0" lang="en-US" altLang="ko-KR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Solution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7" y="3283084"/>
            <a:ext cx="4316879" cy="3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50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830263" y="53975"/>
            <a:ext cx="6550049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fontAlgn="auto" latinLnBrk="0">
              <a:spcAft>
                <a:spcPts val="0"/>
              </a:spcAft>
              <a:defRPr/>
            </a:pPr>
            <a:r>
              <a:rPr kumimoji="0" lang="ko-KR" altLang="en-US" sz="2800" kern="0" noProof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주요 특징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15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marL="0" marR="0" lvl="0" indent="0" defTabSz="914400" eaLnBrk="1" fontAlgn="auto" latinLnBrk="1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234306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Y견고딕" pitchFamily="18" charset="-127"/>
                <a:ea typeface="HY견고딕" pitchFamily="18" charset="-127"/>
              </a:rPr>
              <a:t>Ⅰ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6079" y="1268760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ITU-T Rec. G.8131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IETF RFC 7271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에 규정된 단일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표준 지원</a:t>
            </a:r>
          </a:p>
          <a:p>
            <a:pPr marL="723900" lvl="1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프로토콜 기반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1:1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b="1" dirty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1+1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양방향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지원</a:t>
            </a:r>
          </a:p>
          <a:p>
            <a:pPr marL="723900" lvl="1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Revertive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Non-</a:t>
            </a:r>
            <a:r>
              <a:rPr lang="en-US" altLang="ko-KR" b="1" dirty="0" err="1">
                <a:latin typeface="맑은 고딕" pitchFamily="50" charset="-127"/>
                <a:ea typeface="맑은 고딕" pitchFamily="50" charset="-127"/>
              </a:rPr>
              <a:t>revertive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동작 모드 지원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소프트웨어 기반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APC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프로토콜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state machine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구현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라인카드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당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수백에서 최대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천개이상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연결에 대해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50msec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이내 동시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보호절체가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가능한 소프트웨어 구조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제공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샤시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형태의 분산 시스템에서 동작</a:t>
            </a:r>
          </a:p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3.2T-OCES CPIA-H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에 적용 시험 완료</a:t>
            </a:r>
          </a:p>
        </p:txBody>
      </p:sp>
    </p:spTree>
    <p:extLst>
      <p:ext uri="{BB962C8B-B14F-4D97-AF65-F5344CB8AC3E}">
        <p14:creationId xmlns:p14="http://schemas.microsoft.com/office/powerpoint/2010/main" val="301670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 동향</a:t>
            </a:r>
            <a:endParaRPr kumimoji="0" lang="ko-KR" altLang="en-US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916832"/>
            <a:ext cx="7992888" cy="122413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보호절체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국제 표준 제정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(2014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IETF RFC 7271, 2014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ITU-T G.8131) 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Huawei, Alcatel-Lucent, Ericsson, PT </a:t>
            </a:r>
            <a:r>
              <a:rPr lang="en-US" altLang="ko-KR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Inovacao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등에서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선형보호절체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개발 중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해외 동향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890" y="342900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국내 동향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979" y="3861048"/>
            <a:ext cx="7992888" cy="1800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전송 장비 업체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장비 개발 및 망 적용 진행 중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국내 전송 장비 업체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선형보호절체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적용 장비 개발 중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2015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장비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중기청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중소기업간경쟁품목으로 지정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한전 등 산업계의 차세대 장거리 네트워크 기술로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패킷전달망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관련 기술 채택이 유력함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639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188910" y="98425"/>
            <a:ext cx="674686" cy="644525"/>
            <a:chOff x="287" y="96"/>
            <a:chExt cx="385" cy="336"/>
          </a:xfrm>
        </p:grpSpPr>
        <p:pic>
          <p:nvPicPr>
            <p:cNvPr id="43" name="Picture 33" descr="육면체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" y="96"/>
              <a:ext cx="385" cy="336"/>
            </a:xfrm>
            <a:prstGeom prst="rect">
              <a:avLst/>
            </a:prstGeom>
            <a:noFill/>
          </p:spPr>
        </p:pic>
        <p:sp>
          <p:nvSpPr>
            <p:cNvPr id="44" name="Text Box 34"/>
            <p:cNvSpPr txBox="1">
              <a:spLocks noChangeArrowheads="1"/>
            </p:cNvSpPr>
            <p:nvPr/>
          </p:nvSpPr>
          <p:spPr bwMode="auto">
            <a:xfrm>
              <a:off x="416" y="119"/>
              <a:ext cx="105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201E12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fontAlgn="auto">
                <a:lnSpc>
                  <a:spcPct val="120000"/>
                </a:lnSpc>
                <a:spcAft>
                  <a:spcPts val="0"/>
                </a:spcAft>
                <a:defRPr/>
              </a:pPr>
              <a:endParaRPr lang="en-US" altLang="ko-KR" kern="0">
                <a:solidFill>
                  <a:sysClr val="windowText" lastClr="000000"/>
                </a:solidFill>
                <a:latin typeface="MS PMincho" pitchFamily="18" charset="-128"/>
                <a:ea typeface="휴먼옛체" pitchFamily="18" charset="-127"/>
              </a:endParaRPr>
            </a:p>
          </p:txBody>
        </p:sp>
      </p:grp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220660" y="260350"/>
            <a:ext cx="449262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en-US" altLang="ko-KR" sz="2800" b="1" kern="0" dirty="0" smtClean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Ⅱ</a:t>
            </a:r>
            <a:endParaRPr kumimoji="0" lang="ko-KR" altLang="en-US" sz="2800" b="1" kern="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830263" y="53975"/>
            <a:ext cx="4884745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Aft>
                <a:spcPts val="0"/>
              </a:spcAft>
              <a:defRPr/>
            </a:pPr>
            <a:r>
              <a:rPr kumimoji="0" lang="ko-KR" alt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기술의 제품화 및 시장 전망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1916832"/>
            <a:ext cx="7992888" cy="122413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 기술은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MPLS-TP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패킷전달망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또는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캐리어이더넷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시스템에 탑재되어 제품화됨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기술의 제품화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890" y="342900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  <a:buBlip>
                <a:blip r:embed="rId3"/>
              </a:buBlip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시장 전망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979" y="3861048"/>
            <a:ext cx="7992888" cy="18002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 세계적으로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약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조원 규모임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(IDC)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한국시장 규모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2013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년 약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355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규모 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(IDC)</a:t>
            </a:r>
          </a:p>
          <a:p>
            <a:pPr marL="182563" indent="-182563" eaLnBrk="0" hangingPunct="0">
              <a:buClr>
                <a:srgbClr val="0070C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ko-KR" altLang="en-US" sz="1800" b="1" dirty="0" err="1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중기청</a:t>
            </a:r>
            <a:r>
              <a:rPr lang="en-US" altLang="ko-KR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>
                <a:solidFill>
                  <a:schemeClr val="accent5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중소기업간경쟁품목으로 지정</a:t>
            </a:r>
          </a:p>
        </p:txBody>
      </p:sp>
    </p:spTree>
    <p:extLst>
      <p:ext uri="{BB962C8B-B14F-4D97-AF65-F5344CB8AC3E}">
        <p14:creationId xmlns:p14="http://schemas.microsoft.com/office/powerpoint/2010/main" val="68274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FF99"/>
          </a:solidFill>
          <a:prstDash val="solid"/>
          <a:round/>
          <a:headEnd type="oval" w="med" len="med"/>
          <a:tailEnd type="oval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18269</TotalTime>
  <Words>780</Words>
  <Application>Microsoft Office PowerPoint</Application>
  <PresentationFormat>화면 슬라이드 쇼(4:3)</PresentationFormat>
  <Paragraphs>150</Paragraphs>
  <Slides>15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기본 디자인</vt:lpstr>
      <vt:lpstr>Visio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artkdu</cp:lastModifiedBy>
  <cp:revision>1562</cp:revision>
  <cp:lastPrinted>2012-03-26T07:31:38Z</cp:lastPrinted>
  <dcterms:created xsi:type="dcterms:W3CDTF">2004-10-26T02:12:00Z</dcterms:created>
  <dcterms:modified xsi:type="dcterms:W3CDTF">2016-04-04T07:44:46Z</dcterms:modified>
</cp:coreProperties>
</file>